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69" r:id="rId2"/>
    <p:sldId id="256" r:id="rId3"/>
    <p:sldId id="257" r:id="rId4"/>
    <p:sldId id="259" r:id="rId5"/>
    <p:sldId id="270" r:id="rId6"/>
    <p:sldId id="260" r:id="rId7"/>
    <p:sldId id="261" r:id="rId8"/>
    <p:sldId id="268" r:id="rId9"/>
    <p:sldId id="262" r:id="rId10"/>
    <p:sldId id="263" r:id="rId11"/>
    <p:sldId id="264" r:id="rId12"/>
    <p:sldId id="265"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2" autoAdjust="0"/>
  </p:normalViewPr>
  <p:slideViewPr>
    <p:cSldViewPr>
      <p:cViewPr varScale="1">
        <p:scale>
          <a:sx n="95" d="100"/>
          <a:sy n="95" d="100"/>
        </p:scale>
        <p:origin x="-4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2D6C2557-C174-4CD3-91A7-70AFF1E729F1}" type="datetimeFigureOut">
              <a:rPr lang="fr-FR" smtClean="0"/>
              <a:t>18/01/2010</a:t>
            </a:fld>
            <a:endParaRPr lang="fr-FR"/>
          </a:p>
        </p:txBody>
      </p:sp>
      <p:sp>
        <p:nvSpPr>
          <p:cNvPr id="16" name="Espace réservé du numéro de diapositive 15"/>
          <p:cNvSpPr>
            <a:spLocks noGrp="1"/>
          </p:cNvSpPr>
          <p:nvPr>
            <p:ph type="sldNum" sz="quarter" idx="11"/>
          </p:nvPr>
        </p:nvSpPr>
        <p:spPr/>
        <p:txBody>
          <a:bodyPr/>
          <a:lstStyle/>
          <a:p>
            <a:fld id="{0D2F1222-6FF3-447E-BE30-09F609690054}" type="slidenum">
              <a:rPr lang="fr-FR" smtClean="0"/>
              <a:t>‹N°›</a:t>
            </a:fld>
            <a:endParaRPr lang="fr-FR"/>
          </a:p>
        </p:txBody>
      </p:sp>
      <p:sp>
        <p:nvSpPr>
          <p:cNvPr id="17" name="Espace réservé du pied de page 16"/>
          <p:cNvSpPr>
            <a:spLocks noGrp="1"/>
          </p:cNvSpPr>
          <p:nvPr>
            <p:ph type="ftr" sz="quarter" idx="12"/>
          </p:nvPr>
        </p:nvSpPr>
        <p:spPr/>
        <p:txBody>
          <a:bodyPr/>
          <a:lstStyle/>
          <a:p>
            <a:endParaRPr lang="fr-FR"/>
          </a:p>
        </p:txBody>
      </p:sp>
    </p:spTree>
  </p:cSld>
  <p:clrMapOvr>
    <a:masterClrMapping/>
  </p:clrMapOvr>
  <p:transition>
    <p:spli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6C2557-C174-4CD3-91A7-70AFF1E729F1}" type="datetimeFigureOut">
              <a:rPr lang="fr-FR" smtClean="0"/>
              <a:t>18/01/2010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F1222-6FF3-447E-BE30-09F609690054}" type="slidenum">
              <a:rPr lang="fr-FR" smtClean="0"/>
              <a:t>‹N°›</a:t>
            </a:fld>
            <a:endParaRPr lang="fr-FR"/>
          </a:p>
        </p:txBody>
      </p:sp>
    </p:spTree>
  </p:cSld>
  <p:clrMapOvr>
    <a:masterClrMapping/>
  </p:clrMapOvr>
  <p:transition>
    <p:spli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D6C2557-C174-4CD3-91A7-70AFF1E729F1}" type="datetimeFigureOut">
              <a:rPr lang="fr-FR" smtClean="0"/>
              <a:t>18/01/2010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F1222-6FF3-447E-BE30-09F609690054}" type="slidenum">
              <a:rPr lang="fr-FR" smtClean="0"/>
              <a:t>‹N°›</a:t>
            </a:fld>
            <a:endParaRPr lang="fr-FR"/>
          </a:p>
        </p:txBody>
      </p:sp>
    </p:spTree>
  </p:cSld>
  <p:clrMapOvr>
    <a:masterClrMapping/>
  </p:clrMapOvr>
  <p:transition>
    <p:spli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2D6C2557-C174-4CD3-91A7-70AFF1E729F1}" type="datetimeFigureOut">
              <a:rPr lang="fr-FR" smtClean="0"/>
              <a:t>18/01/2010</a:t>
            </a:fld>
            <a:endParaRPr lang="fr-FR"/>
          </a:p>
        </p:txBody>
      </p:sp>
      <p:sp>
        <p:nvSpPr>
          <p:cNvPr id="15" name="Espace réservé du numéro de diapositive 14"/>
          <p:cNvSpPr>
            <a:spLocks noGrp="1"/>
          </p:cNvSpPr>
          <p:nvPr>
            <p:ph type="sldNum" sz="quarter" idx="15"/>
          </p:nvPr>
        </p:nvSpPr>
        <p:spPr/>
        <p:txBody>
          <a:bodyPr/>
          <a:lstStyle>
            <a:lvl1pPr algn="ctr">
              <a:defRPr/>
            </a:lvl1pPr>
          </a:lstStyle>
          <a:p>
            <a:fld id="{0D2F1222-6FF3-447E-BE30-09F609690054}" type="slidenum">
              <a:rPr lang="fr-FR" smtClean="0"/>
              <a:t>‹N°›</a:t>
            </a:fld>
            <a:endParaRPr lang="fr-FR"/>
          </a:p>
        </p:txBody>
      </p:sp>
      <p:sp>
        <p:nvSpPr>
          <p:cNvPr id="16" name="Espace réservé du pied de page 15"/>
          <p:cNvSpPr>
            <a:spLocks noGrp="1"/>
          </p:cNvSpPr>
          <p:nvPr>
            <p:ph type="ftr" sz="quarter" idx="16"/>
          </p:nvPr>
        </p:nvSpPr>
        <p:spPr/>
        <p:txBody>
          <a:bodyPr/>
          <a:lstStyle/>
          <a:p>
            <a:endParaRPr lang="fr-FR"/>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transition>
    <p:spli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2D6C2557-C174-4CD3-91A7-70AFF1E729F1}" type="datetimeFigureOut">
              <a:rPr lang="fr-FR" smtClean="0"/>
              <a:t>18/01/2010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2F1222-6FF3-447E-BE30-09F609690054}" type="slidenum">
              <a:rPr lang="fr-FR" smtClean="0"/>
              <a:t>‹N°›</a:t>
            </a:fld>
            <a:endParaRPr lang="fr-FR"/>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2D6C2557-C174-4CD3-91A7-70AFF1E729F1}" type="datetimeFigureOut">
              <a:rPr lang="fr-FR" smtClean="0"/>
              <a:t>18/01/2010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2F1222-6FF3-447E-BE30-09F609690054}" type="slidenum">
              <a:rPr lang="fr-FR" smtClean="0"/>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transition>
    <p:spli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0D2F1222-6FF3-447E-BE30-09F609690054}" type="slidenum">
              <a:rPr lang="fr-FR" smtClean="0"/>
              <a:t>‹N°›</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7" name="Espace réservé de la date 6"/>
          <p:cNvSpPr>
            <a:spLocks noGrp="1"/>
          </p:cNvSpPr>
          <p:nvPr>
            <p:ph type="dt" sz="half" idx="10"/>
          </p:nvPr>
        </p:nvSpPr>
        <p:spPr/>
        <p:txBody>
          <a:bodyPr/>
          <a:lstStyle/>
          <a:p>
            <a:fld id="{2D6C2557-C174-4CD3-91A7-70AFF1E729F1}" type="datetimeFigureOut">
              <a:rPr lang="fr-FR" smtClean="0"/>
              <a:t>18/01/2010</a:t>
            </a:fld>
            <a:endParaRPr lang="fr-FR"/>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2D6C2557-C174-4CD3-91A7-70AFF1E729F1}" type="datetimeFigureOut">
              <a:rPr lang="fr-FR" smtClean="0"/>
              <a:t>18/01/2010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2F1222-6FF3-447E-BE30-09F609690054}" type="slidenum">
              <a:rPr lang="fr-FR" smtClean="0"/>
              <a:t>‹N°›</a:t>
            </a:fld>
            <a:endParaRPr lang="fr-FR"/>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transition>
    <p:spli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D6C2557-C174-4CD3-91A7-70AFF1E729F1}" type="datetimeFigureOut">
              <a:rPr lang="fr-FR" smtClean="0"/>
              <a:t>18/01/2010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2F1222-6FF3-447E-BE30-09F609690054}" type="slidenum">
              <a:rPr lang="fr-FR" smtClean="0"/>
              <a:t>‹N°›</a:t>
            </a:fld>
            <a:endParaRPr lang="fr-FR"/>
          </a:p>
        </p:txBody>
      </p:sp>
    </p:spTree>
  </p:cSld>
  <p:clrMapOvr>
    <a:masterClrMapping/>
  </p:clrMapOvr>
  <p:transition>
    <p:spli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2D6C2557-C174-4CD3-91A7-70AFF1E729F1}" type="datetimeFigureOut">
              <a:rPr lang="fr-FR" smtClean="0"/>
              <a:t>18/01/2010</a:t>
            </a:fld>
            <a:endParaRPr lang="fr-FR"/>
          </a:p>
        </p:txBody>
      </p:sp>
      <p:sp>
        <p:nvSpPr>
          <p:cNvPr id="9" name="Espace réservé du numéro de diapositive 8"/>
          <p:cNvSpPr>
            <a:spLocks noGrp="1"/>
          </p:cNvSpPr>
          <p:nvPr>
            <p:ph type="sldNum" sz="quarter" idx="15"/>
          </p:nvPr>
        </p:nvSpPr>
        <p:spPr/>
        <p:txBody>
          <a:bodyPr/>
          <a:lstStyle/>
          <a:p>
            <a:fld id="{0D2F1222-6FF3-447E-BE30-09F609690054}" type="slidenum">
              <a:rPr lang="fr-FR" smtClean="0"/>
              <a:t>‹N°›</a:t>
            </a:fld>
            <a:endParaRPr lang="fr-FR"/>
          </a:p>
        </p:txBody>
      </p:sp>
      <p:sp>
        <p:nvSpPr>
          <p:cNvPr id="10" name="Espace réservé du pied de page 9"/>
          <p:cNvSpPr>
            <a:spLocks noGrp="1"/>
          </p:cNvSpPr>
          <p:nvPr>
            <p:ph type="ftr" sz="quarter" idx="16"/>
          </p:nvPr>
        </p:nvSpPr>
        <p:spPr/>
        <p:txBody>
          <a:bodyPr/>
          <a:lstStyle/>
          <a:p>
            <a:endParaRPr lang="fr-FR"/>
          </a:p>
        </p:txBody>
      </p:sp>
    </p:spTree>
  </p:cSld>
  <p:clrMapOvr>
    <a:masterClrMapping/>
  </p:clrMapOvr>
  <p:transition>
    <p:spli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2D6C2557-C174-4CD3-91A7-70AFF1E729F1}" type="datetimeFigureOut">
              <a:rPr lang="fr-FR" smtClean="0"/>
              <a:t>18/01/2010</a:t>
            </a:fld>
            <a:endParaRPr lang="fr-FR"/>
          </a:p>
        </p:txBody>
      </p:sp>
      <p:sp>
        <p:nvSpPr>
          <p:cNvPr id="9" name="Espace réservé du numéro de diapositive 8"/>
          <p:cNvSpPr>
            <a:spLocks noGrp="1"/>
          </p:cNvSpPr>
          <p:nvPr>
            <p:ph type="sldNum" sz="quarter" idx="11"/>
          </p:nvPr>
        </p:nvSpPr>
        <p:spPr/>
        <p:txBody>
          <a:bodyPr/>
          <a:lstStyle/>
          <a:p>
            <a:fld id="{0D2F1222-6FF3-447E-BE30-09F609690054}" type="slidenum">
              <a:rPr lang="fr-FR" smtClean="0"/>
              <a:t>‹N°›</a:t>
            </a:fld>
            <a:endParaRPr lang="fr-FR"/>
          </a:p>
        </p:txBody>
      </p:sp>
      <p:sp>
        <p:nvSpPr>
          <p:cNvPr id="10" name="Espace réservé du pied de page 9"/>
          <p:cNvSpPr>
            <a:spLocks noGrp="1"/>
          </p:cNvSpPr>
          <p:nvPr>
            <p:ph type="ftr" sz="quarter" idx="12"/>
          </p:nvPr>
        </p:nvSpPr>
        <p:spPr/>
        <p:txBody>
          <a:bodyPr/>
          <a:lstStyle/>
          <a:p>
            <a:endParaRPr lang="fr-FR"/>
          </a:p>
        </p:txBody>
      </p:sp>
    </p:spTree>
  </p:cSld>
  <p:clrMapOvr>
    <a:masterClrMapping/>
  </p:clrMapOvr>
  <p:transition>
    <p:spli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D6C2557-C174-4CD3-91A7-70AFF1E729F1}" type="datetimeFigureOut">
              <a:rPr lang="fr-FR" smtClean="0"/>
              <a:t>18/01/2010</a:t>
            </a:fld>
            <a:endParaRPr lang="fr-FR"/>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FR"/>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0D2F1222-6FF3-447E-BE30-09F609690054}" type="slidenum">
              <a:rPr lang="fr-FR" smtClean="0"/>
              <a:t>‹N°›</a:t>
            </a:fld>
            <a:endParaRPr lang="fr-FR"/>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split/>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214422"/>
            <a:ext cx="3757610" cy="5357850"/>
          </a:xfrm>
          <a:ln>
            <a:noFill/>
          </a:ln>
        </p:spPr>
        <p:style>
          <a:lnRef idx="1">
            <a:schemeClr val="accent3"/>
          </a:lnRef>
          <a:fillRef idx="2">
            <a:schemeClr val="accent3"/>
          </a:fillRef>
          <a:effectRef idx="1">
            <a:schemeClr val="accent3"/>
          </a:effectRef>
          <a:fontRef idx="minor">
            <a:schemeClr val="dk1"/>
          </a:fontRef>
        </p:style>
        <p:txBody>
          <a:bodyPr vert="horz" anchor="ctr">
            <a:normAutofit fontScale="85000" lnSpcReduction="20000"/>
          </a:bodyPr>
          <a:lstStyle/>
          <a:p>
            <a:pPr>
              <a:buNone/>
            </a:pPr>
            <a:r>
              <a:rPr lang="fr-FR" dirty="0" smtClean="0">
                <a:solidFill>
                  <a:schemeClr val="dk1"/>
                </a:solidFill>
              </a:rPr>
              <a:t>	Voilà </a:t>
            </a:r>
            <a:r>
              <a:rPr lang="fr-FR" dirty="0" smtClean="0">
                <a:solidFill>
                  <a:schemeClr val="dk1"/>
                </a:solidFill>
              </a:rPr>
              <a:t>déjà longtemps que les Portugais, les Hollandais et les Anglais ramènent chez eux à longueur d’années les trésors de l’Inde sur leurs grands navires ; nous autres Allemands nous sommes toujours contentés de les regarder faire. </a:t>
            </a:r>
            <a:r>
              <a:rPr lang="fr-FR" dirty="0" smtClean="0">
                <a:solidFill>
                  <a:schemeClr val="dk1"/>
                </a:solidFill>
              </a:rPr>
              <a:t>Mais quant aux trésors spirituels de l’Inde, ils ne nous échapperont pas. Schlegel, Bopp, Humboldt, Frank </a:t>
            </a:r>
            <a:r>
              <a:rPr lang="fr-FR" dirty="0" err="1" smtClean="0">
                <a:solidFill>
                  <a:schemeClr val="dk1"/>
                </a:solidFill>
              </a:rPr>
              <a:t>etc</a:t>
            </a:r>
            <a:r>
              <a:rPr lang="fr-FR" dirty="0" smtClean="0">
                <a:solidFill>
                  <a:schemeClr val="dk1"/>
                </a:solidFill>
              </a:rPr>
              <a:t>…, tels sont nos navigateurs actuels vers les Indes Orientales ; Bonn et Munich seront d’excellentes </a:t>
            </a:r>
            <a:r>
              <a:rPr lang="fr-FR" dirty="0" smtClean="0">
                <a:solidFill>
                  <a:schemeClr val="dk1"/>
                </a:solidFill>
              </a:rPr>
              <a:t>manufactures.</a:t>
            </a:r>
            <a:endParaRPr lang="fr-FR" dirty="0" smtClean="0">
              <a:solidFill>
                <a:schemeClr val="dk1"/>
              </a:solidFill>
            </a:endParaRPr>
          </a:p>
        </p:txBody>
      </p:sp>
      <p:sp>
        <p:nvSpPr>
          <p:cNvPr id="3" name="Titre 2"/>
          <p:cNvSpPr>
            <a:spLocks noGrp="1"/>
          </p:cNvSpPr>
          <p:nvPr>
            <p:ph type="title"/>
          </p:nvPr>
        </p:nvSpPr>
        <p:spPr>
          <a:xfrm>
            <a:off x="457200" y="285728"/>
            <a:ext cx="8229600" cy="785818"/>
          </a:xfrm>
          <a:ln w="6350" cap="rnd">
            <a:noFill/>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800" dirty="0" smtClean="0">
                <a:solidFill>
                  <a:schemeClr val="bg1"/>
                </a:solidFill>
                <a:latin typeface="+mn-lt"/>
                <a:ea typeface="+mn-ea"/>
                <a:cs typeface="+mn-cs"/>
              </a:rPr>
              <a:t>Heinrich Heine à A. W. Schlegel en 1821</a:t>
            </a:r>
          </a:p>
        </p:txBody>
      </p:sp>
      <p:pic>
        <p:nvPicPr>
          <p:cNvPr id="4" name="Image 3" descr="calcutta-battle-plan.jpg"/>
          <p:cNvPicPr>
            <a:picLocks noChangeAspect="1"/>
          </p:cNvPicPr>
          <p:nvPr/>
        </p:nvPicPr>
        <p:blipFill>
          <a:blip r:embed="rId2" cstate="print"/>
          <a:stretch>
            <a:fillRect/>
          </a:stretch>
        </p:blipFill>
        <p:spPr>
          <a:xfrm>
            <a:off x="4429124" y="2214554"/>
            <a:ext cx="4545211" cy="2948244"/>
          </a:xfrm>
          <a:prstGeom prst="rect">
            <a:avLst/>
          </a:prstGeom>
        </p:spPr>
      </p:pic>
    </p:spTree>
  </p:cSld>
  <p:clrMapOvr>
    <a:masterClrMapping/>
  </p:clrMapOvr>
  <p:transition>
    <p:spli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847708"/>
          </a:xfr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800" dirty="0" smtClean="0">
                <a:solidFill>
                  <a:schemeClr val="lt1"/>
                </a:solidFill>
                <a:latin typeface="+mn-lt"/>
                <a:ea typeface="+mn-ea"/>
                <a:cs typeface="+mn-cs"/>
              </a:rPr>
              <a:t>Albrecht Weber, </a:t>
            </a:r>
            <a:r>
              <a:rPr lang="fr-FR" sz="2800" dirty="0" err="1" smtClean="0">
                <a:solidFill>
                  <a:schemeClr val="lt1"/>
                </a:solidFill>
                <a:latin typeface="+mn-lt"/>
                <a:ea typeface="+mn-ea"/>
                <a:cs typeface="+mn-cs"/>
              </a:rPr>
              <a:t>Brâhmanismus</a:t>
            </a:r>
            <a:r>
              <a:rPr lang="fr-FR" sz="2800" dirty="0" smtClean="0">
                <a:solidFill>
                  <a:schemeClr val="lt1"/>
                </a:solidFill>
                <a:latin typeface="+mn-lt"/>
                <a:ea typeface="+mn-ea"/>
                <a:cs typeface="+mn-cs"/>
              </a:rPr>
              <a:t>, 1857</a:t>
            </a:r>
          </a:p>
        </p:txBody>
      </p:sp>
      <p:sp>
        <p:nvSpPr>
          <p:cNvPr id="3" name="Espace réservé du contenu 2"/>
          <p:cNvSpPr>
            <a:spLocks noGrp="1"/>
          </p:cNvSpPr>
          <p:nvPr>
            <p:ph sz="half" idx="1"/>
          </p:nvPr>
        </p:nvSpPr>
        <p:spPr>
          <a:xfrm>
            <a:off x="457200" y="1500174"/>
            <a:ext cx="5757874" cy="5000660"/>
          </a:xfrm>
          <a:ln>
            <a:noFill/>
          </a:ln>
        </p:spPr>
        <p:style>
          <a:lnRef idx="1">
            <a:schemeClr val="accent3"/>
          </a:lnRef>
          <a:fillRef idx="2">
            <a:schemeClr val="accent3"/>
          </a:fillRef>
          <a:effectRef idx="1">
            <a:schemeClr val="accent3"/>
          </a:effectRef>
          <a:fontRef idx="minor">
            <a:schemeClr val="dk1"/>
          </a:fontRef>
        </p:style>
        <p:txBody>
          <a:bodyPr vert="horz" anchor="ctr">
            <a:noAutofit/>
          </a:bodyPr>
          <a:lstStyle/>
          <a:p>
            <a:pPr>
              <a:buNone/>
            </a:pPr>
            <a:r>
              <a:rPr lang="fr-FR" sz="2000" dirty="0" smtClean="0">
                <a:solidFill>
                  <a:schemeClr val="dk1"/>
                </a:solidFill>
              </a:rPr>
              <a:t>	</a:t>
            </a:r>
            <a:r>
              <a:rPr lang="fr-FR" sz="2400" dirty="0" smtClean="0"/>
              <a:t>L</a:t>
            </a:r>
            <a:r>
              <a:rPr lang="fr-FR" sz="2400" dirty="0" smtClean="0">
                <a:solidFill>
                  <a:schemeClr val="dk1"/>
                </a:solidFill>
              </a:rPr>
              <a:t>es </a:t>
            </a:r>
            <a:r>
              <a:rPr lang="fr-FR" sz="2400" dirty="0" smtClean="0">
                <a:solidFill>
                  <a:schemeClr val="dk1"/>
                </a:solidFill>
              </a:rPr>
              <a:t>travaux visant depuis peu en Europe à retrouver et à faire connaître les hymnes et les textes védiques antiques, dans lesquels s’offre à nous une image de la vie indienne si différente de l’actuelle, ne contribueront pas peu à l’éveil </a:t>
            </a:r>
            <a:r>
              <a:rPr lang="fr-FR" sz="2400" dirty="0" smtClean="0">
                <a:solidFill>
                  <a:schemeClr val="dk1"/>
                </a:solidFill>
              </a:rPr>
              <a:t>d’une nouvelle vie… Il faut </a:t>
            </a:r>
            <a:r>
              <a:rPr lang="fr-FR" sz="2400" dirty="0" smtClean="0">
                <a:solidFill>
                  <a:schemeClr val="dk1"/>
                </a:solidFill>
              </a:rPr>
              <a:t>provoquer dans les esprits de la partie pensante de la population </a:t>
            </a:r>
            <a:r>
              <a:rPr lang="fr-FR" sz="2400" dirty="0" smtClean="0">
                <a:solidFill>
                  <a:schemeClr val="dk1"/>
                </a:solidFill>
              </a:rPr>
              <a:t>indienne… </a:t>
            </a:r>
            <a:r>
              <a:rPr lang="fr-FR" sz="2400" dirty="0" smtClean="0">
                <a:solidFill>
                  <a:schemeClr val="dk1"/>
                </a:solidFill>
              </a:rPr>
              <a:t>une révolution similaire à celle qui, en son temps, vit le jour chez nous grâce à la traduction de la Bible par </a:t>
            </a:r>
            <a:r>
              <a:rPr lang="fr-FR" sz="2400" dirty="0" smtClean="0">
                <a:solidFill>
                  <a:schemeClr val="dk1"/>
                </a:solidFill>
              </a:rPr>
              <a:t>Martin Luther</a:t>
            </a:r>
            <a:r>
              <a:rPr lang="fr-FR" sz="2400" dirty="0" smtClean="0">
                <a:solidFill>
                  <a:schemeClr val="dk1"/>
                </a:solidFill>
              </a:rPr>
              <a:t>.</a:t>
            </a:r>
          </a:p>
        </p:txBody>
      </p:sp>
      <p:pic>
        <p:nvPicPr>
          <p:cNvPr id="5" name="Espace réservé du contenu 4" descr="Weber.gif"/>
          <p:cNvPicPr>
            <a:picLocks noGrp="1" noChangeAspect="1"/>
          </p:cNvPicPr>
          <p:nvPr>
            <p:ph sz="half" idx="2"/>
          </p:nvPr>
        </p:nvPicPr>
        <p:blipFill>
          <a:blip r:embed="rId2" cstate="print">
            <a:duotone>
              <a:prstClr val="black"/>
              <a:srgbClr val="D9C3A5">
                <a:tint val="50000"/>
                <a:satMod val="180000"/>
              </a:srgbClr>
            </a:duotone>
            <a:lum contrast="10000"/>
          </a:blip>
          <a:stretch>
            <a:fillRect/>
          </a:stretch>
        </p:blipFill>
        <p:spPr>
          <a:xfrm>
            <a:off x="6411749" y="2357430"/>
            <a:ext cx="2279824" cy="3357559"/>
          </a:xfrm>
        </p:spPr>
      </p:pic>
    </p:spTree>
  </p:cSld>
  <p:clrMapOvr>
    <a:masterClrMapping/>
  </p:clrMapOvr>
  <p:transition>
    <p:spli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800" dirty="0" smtClean="0">
                <a:solidFill>
                  <a:schemeClr val="lt1"/>
                </a:solidFill>
                <a:latin typeface="+mn-lt"/>
                <a:ea typeface="+mn-ea"/>
                <a:cs typeface="+mn-cs"/>
              </a:rPr>
              <a:t>Friedrich Max Müller, </a:t>
            </a:r>
            <a:r>
              <a:rPr lang="fr-FR" sz="2800" i="1" dirty="0" smtClean="0">
                <a:solidFill>
                  <a:schemeClr val="lt1"/>
                </a:solidFill>
                <a:latin typeface="+mn-lt"/>
                <a:ea typeface="+mn-ea"/>
                <a:cs typeface="+mn-cs"/>
              </a:rPr>
              <a:t> Biographies of </a:t>
            </a:r>
            <a:r>
              <a:rPr lang="fr-FR" sz="2800" i="1" dirty="0" err="1" smtClean="0">
                <a:solidFill>
                  <a:schemeClr val="lt1"/>
                </a:solidFill>
                <a:latin typeface="+mn-lt"/>
                <a:ea typeface="+mn-ea"/>
                <a:cs typeface="+mn-cs"/>
              </a:rPr>
              <a:t>words</a:t>
            </a:r>
            <a:r>
              <a:rPr lang="fr-FR" sz="2800" i="1" dirty="0" smtClean="0">
                <a:solidFill>
                  <a:schemeClr val="lt1"/>
                </a:solidFill>
                <a:latin typeface="+mn-lt"/>
                <a:ea typeface="+mn-ea"/>
                <a:cs typeface="+mn-cs"/>
              </a:rPr>
              <a:t> and the home of the </a:t>
            </a:r>
            <a:r>
              <a:rPr lang="fr-FR" sz="2800" i="1" dirty="0" err="1" smtClean="0">
                <a:solidFill>
                  <a:schemeClr val="lt1"/>
                </a:solidFill>
                <a:latin typeface="+mn-lt"/>
                <a:ea typeface="+mn-ea"/>
                <a:cs typeface="+mn-cs"/>
              </a:rPr>
              <a:t>Aryas</a:t>
            </a:r>
            <a:r>
              <a:rPr lang="fr-FR" sz="2800" dirty="0" smtClean="0">
                <a:solidFill>
                  <a:schemeClr val="lt1"/>
                </a:solidFill>
                <a:latin typeface="+mn-lt"/>
                <a:ea typeface="+mn-ea"/>
                <a:cs typeface="+mn-cs"/>
              </a:rPr>
              <a:t>, 1888</a:t>
            </a:r>
            <a:endParaRPr lang="fr-FR" sz="2800" dirty="0" smtClean="0">
              <a:solidFill>
                <a:schemeClr val="lt1"/>
              </a:solidFill>
              <a:latin typeface="+mn-lt"/>
              <a:ea typeface="+mn-ea"/>
              <a:cs typeface="+mn-cs"/>
            </a:endParaRPr>
          </a:p>
        </p:txBody>
      </p:sp>
      <p:sp>
        <p:nvSpPr>
          <p:cNvPr id="3" name="Espace réservé du contenu 2"/>
          <p:cNvSpPr>
            <a:spLocks noGrp="1"/>
          </p:cNvSpPr>
          <p:nvPr>
            <p:ph sz="half" idx="1"/>
          </p:nvPr>
        </p:nvSpPr>
        <p:spPr>
          <a:xfrm>
            <a:off x="571472" y="1857364"/>
            <a:ext cx="5114932" cy="4714908"/>
          </a:xfrm>
          <a:ln>
            <a:noFill/>
          </a:ln>
        </p:spPr>
        <p:style>
          <a:lnRef idx="1">
            <a:schemeClr val="accent3"/>
          </a:lnRef>
          <a:fillRef idx="2">
            <a:schemeClr val="accent3"/>
          </a:fillRef>
          <a:effectRef idx="1">
            <a:schemeClr val="accent3"/>
          </a:effectRef>
          <a:fontRef idx="minor">
            <a:schemeClr val="dk1"/>
          </a:fontRef>
        </p:style>
        <p:txBody>
          <a:bodyPr vert="horz" anchor="ctr">
            <a:noAutofit/>
          </a:bodyPr>
          <a:lstStyle/>
          <a:p>
            <a:pPr>
              <a:buNone/>
            </a:pPr>
            <a:r>
              <a:rPr lang="fr-FR" sz="2000" dirty="0" smtClean="0">
                <a:solidFill>
                  <a:schemeClr val="dk1"/>
                </a:solidFill>
              </a:rPr>
              <a:t>	</a:t>
            </a:r>
          </a:p>
          <a:p>
            <a:pPr>
              <a:buNone/>
            </a:pPr>
            <a:r>
              <a:rPr lang="fr-FR" sz="2000" dirty="0" smtClean="0"/>
              <a:t>	</a:t>
            </a:r>
            <a:r>
              <a:rPr lang="fr-FR" sz="2400" dirty="0" smtClean="0">
                <a:solidFill>
                  <a:schemeClr val="dk1"/>
                </a:solidFill>
              </a:rPr>
              <a:t>J’ai </a:t>
            </a:r>
            <a:r>
              <a:rPr lang="fr-FR" sz="2400" dirty="0" smtClean="0">
                <a:solidFill>
                  <a:schemeClr val="dk1"/>
                </a:solidFill>
              </a:rPr>
              <a:t>dit et répété que lorsque je dis ‘Aryens’, il n’est question ni de sang, ni d’os, ni de cheveux, ni de crânes ; il est question simplement de ceux qui parlent une langue aryenne […]. </a:t>
            </a:r>
            <a:r>
              <a:rPr lang="fr-FR" sz="2400" dirty="0" smtClean="0">
                <a:solidFill>
                  <a:schemeClr val="dk1"/>
                </a:solidFill>
              </a:rPr>
              <a:t>Pour moi, un ethnologue qui parle de race aryenne, de sang aryen, d’yeux et de cheveux aryens est aussi grand pécheur qu’un linguiste parlant de dictionnaire dolichocéphale ou de grammaire brachycéphale.</a:t>
            </a:r>
          </a:p>
          <a:p>
            <a:pPr>
              <a:buNone/>
            </a:pPr>
            <a:endParaRPr lang="fr-FR" sz="2000" dirty="0" smtClean="0">
              <a:solidFill>
                <a:schemeClr val="dk1"/>
              </a:solidFill>
            </a:endParaRPr>
          </a:p>
        </p:txBody>
      </p:sp>
      <p:pic>
        <p:nvPicPr>
          <p:cNvPr id="5" name="Espace réservé du contenu 4" descr="MaxMuller.jpg"/>
          <p:cNvPicPr>
            <a:picLocks noGrp="1" noChangeAspect="1"/>
          </p:cNvPicPr>
          <p:nvPr>
            <p:ph sz="half" idx="2"/>
          </p:nvPr>
        </p:nvPicPr>
        <p:blipFill>
          <a:blip r:embed="rId2" cstate="print">
            <a:duotone>
              <a:schemeClr val="accent5">
                <a:shade val="45000"/>
                <a:satMod val="135000"/>
              </a:schemeClr>
              <a:prstClr val="white"/>
            </a:duotone>
          </a:blip>
          <a:stretch>
            <a:fillRect/>
          </a:stretch>
        </p:blipFill>
        <p:spPr>
          <a:xfrm>
            <a:off x="6500826" y="2571744"/>
            <a:ext cx="2081401" cy="2247913"/>
          </a:xfrm>
        </p:spPr>
      </p:pic>
    </p:spTree>
  </p:cSld>
  <p:clrMapOvr>
    <a:masterClrMapping/>
  </p:clrMapOvr>
  <p:transition>
    <p:spli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800" dirty="0" smtClean="0">
                <a:solidFill>
                  <a:schemeClr val="lt1"/>
                </a:solidFill>
                <a:latin typeface="+mn-lt"/>
                <a:ea typeface="+mn-ea"/>
                <a:cs typeface="+mn-cs"/>
              </a:rPr>
              <a:t>Hermann </a:t>
            </a:r>
            <a:r>
              <a:rPr lang="fr-FR" sz="2800" dirty="0" err="1" smtClean="0">
                <a:solidFill>
                  <a:schemeClr val="lt1"/>
                </a:solidFill>
                <a:latin typeface="+mn-lt"/>
                <a:ea typeface="+mn-ea"/>
                <a:cs typeface="+mn-cs"/>
              </a:rPr>
              <a:t>Oldenberg</a:t>
            </a:r>
            <a:r>
              <a:rPr lang="fr-FR" sz="2800" dirty="0" smtClean="0">
                <a:solidFill>
                  <a:schemeClr val="lt1"/>
                </a:solidFill>
                <a:latin typeface="+mn-lt"/>
                <a:ea typeface="+mn-ea"/>
                <a:cs typeface="+mn-cs"/>
              </a:rPr>
              <a:t>, </a:t>
            </a:r>
            <a:r>
              <a:rPr lang="de-DE" sz="2800" i="1" dirty="0" smtClean="0">
                <a:solidFill>
                  <a:schemeClr val="lt1"/>
                </a:solidFill>
                <a:latin typeface="+mn-lt"/>
                <a:ea typeface="+mn-ea"/>
                <a:cs typeface="+mn-cs"/>
              </a:rPr>
              <a:t>Göttergnade und Menschenkraft in den altindischen </a:t>
            </a:r>
            <a:r>
              <a:rPr lang="de-DE" sz="2800" i="1" dirty="0" smtClean="0">
                <a:solidFill>
                  <a:schemeClr val="lt1"/>
                </a:solidFill>
                <a:latin typeface="+mn-lt"/>
                <a:ea typeface="+mn-ea"/>
                <a:cs typeface="+mn-cs"/>
              </a:rPr>
              <a:t>Religionen</a:t>
            </a:r>
            <a:r>
              <a:rPr lang="de-DE" sz="2800" dirty="0" smtClean="0">
                <a:solidFill>
                  <a:schemeClr val="lt1"/>
                </a:solidFill>
                <a:latin typeface="+mn-lt"/>
                <a:ea typeface="+mn-ea"/>
                <a:cs typeface="+mn-cs"/>
              </a:rPr>
              <a:t>, 1906</a:t>
            </a:r>
            <a:endParaRPr lang="fr-FR" sz="2800" dirty="0" smtClean="0">
              <a:solidFill>
                <a:schemeClr val="lt1"/>
              </a:solidFill>
              <a:latin typeface="+mn-lt"/>
              <a:ea typeface="+mn-ea"/>
              <a:cs typeface="+mn-cs"/>
            </a:endParaRPr>
          </a:p>
        </p:txBody>
      </p:sp>
      <p:sp>
        <p:nvSpPr>
          <p:cNvPr id="3" name="Espace réservé du contenu 2"/>
          <p:cNvSpPr>
            <a:spLocks noGrp="1"/>
          </p:cNvSpPr>
          <p:nvPr>
            <p:ph sz="half" idx="1"/>
          </p:nvPr>
        </p:nvSpPr>
        <p:spPr>
          <a:xfrm>
            <a:off x="457200" y="1524000"/>
            <a:ext cx="5972188" cy="4976834"/>
          </a:xfrm>
          <a:ln>
            <a:noFill/>
          </a:ln>
        </p:spPr>
        <p:style>
          <a:lnRef idx="1">
            <a:schemeClr val="accent3"/>
          </a:lnRef>
          <a:fillRef idx="2">
            <a:schemeClr val="accent3"/>
          </a:fillRef>
          <a:effectRef idx="1">
            <a:schemeClr val="accent3"/>
          </a:effectRef>
          <a:fontRef idx="minor">
            <a:schemeClr val="dk1"/>
          </a:fontRef>
        </p:style>
        <p:txBody>
          <a:bodyPr vert="horz" anchor="ctr">
            <a:noAutofit/>
          </a:bodyPr>
          <a:lstStyle/>
          <a:p>
            <a:pPr>
              <a:buNone/>
            </a:pPr>
            <a:r>
              <a:rPr lang="fr-FR" sz="2000" dirty="0" smtClean="0">
                <a:solidFill>
                  <a:schemeClr val="dk1"/>
                </a:solidFill>
              </a:rPr>
              <a:t>	Jusqu’alors, les recherches sur l’histoire de la religion indienne ont pour ainsi dire pratiqué le cabotage. Elles doivent désormais sortir en pleine mer. Elles osent des comparaisons qui ne connaissent plus la restriction au domaine des Indo-Européens. Elles rejettent pour un temps l’outillage de la grammaire comparée et l’ancienne et vénérable technique philologique ... Elles accompagnent les voyageurs qui se rendent chez les Indiens d’Amérique, les Cafres, les Australiens, elles accompagnent aussi les expéditions menées plus discrètement à travers les couches de notre propre peuple, dans lesquelles tant de façons de penser primitives sont encore vivantes aujourd’hui.</a:t>
            </a:r>
          </a:p>
        </p:txBody>
      </p:sp>
      <p:pic>
        <p:nvPicPr>
          <p:cNvPr id="5" name="Espace réservé du contenu 4" descr="Oldenberg.jpg"/>
          <p:cNvPicPr>
            <a:picLocks noGrp="1" noChangeAspect="1"/>
          </p:cNvPicPr>
          <p:nvPr>
            <p:ph sz="half" idx="2"/>
          </p:nvPr>
        </p:nvPicPr>
        <p:blipFill>
          <a:blip r:embed="rId2" cstate="print">
            <a:duotone>
              <a:prstClr val="black"/>
              <a:srgbClr val="D9C3A5">
                <a:tint val="50000"/>
                <a:satMod val="180000"/>
              </a:srgbClr>
            </a:duotone>
            <a:lum contrast="-10000"/>
          </a:blip>
          <a:stretch>
            <a:fillRect/>
          </a:stretch>
        </p:blipFill>
        <p:spPr>
          <a:xfrm>
            <a:off x="6715140" y="2285992"/>
            <a:ext cx="2110420" cy="3071834"/>
          </a:xfrm>
          <a:prstGeom prst="rect">
            <a:avLst/>
          </a:prstGeom>
          <a:noFill/>
          <a:ln>
            <a:noFill/>
          </a:ln>
        </p:spPr>
      </p:pic>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357158" y="1357298"/>
            <a:ext cx="5643602" cy="5143536"/>
          </a:xfrm>
          <a:prstGeom prst="rect">
            <a:avLst/>
          </a:prstGeom>
          <a:ln w="28575" cap="flat" cmpd="sng" algn="ctr">
            <a:noFill/>
            <a:prstDash val="solid"/>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rmAutofit/>
          </a:bodyPr>
          <a:lstStyle/>
          <a:p>
            <a:pPr lvl="0">
              <a:spcBef>
                <a:spcPct val="20000"/>
              </a:spcBef>
              <a:defRPr/>
            </a:pPr>
            <a:r>
              <a:rPr lang="fr-FR" sz="2600" dirty="0"/>
              <a:t>De telles langues ne peuvent exprimer facilement des modifications grammaticales en changeant leur matériau d’origine sans recourir à des adjonctions </a:t>
            </a:r>
            <a:r>
              <a:rPr lang="fr-FR" sz="2600" dirty="0" smtClean="0"/>
              <a:t>extérieures… J’espère </a:t>
            </a:r>
            <a:r>
              <a:rPr lang="fr-FR" sz="2600" dirty="0"/>
              <a:t>être en mesure de </a:t>
            </a:r>
            <a:r>
              <a:rPr lang="fr-FR" sz="2600" dirty="0" smtClean="0"/>
              <a:t>montrer… que </a:t>
            </a:r>
            <a:r>
              <a:rPr lang="fr-FR" sz="2600" dirty="0"/>
              <a:t>tel est bien le cas, contrairement à l’opinion d’un célèbre auteur allemand, qui pense que les formes grammaticales du sanscrit et des langues de sa famille ne sont constituées que de flexions ou de modifications internes aux mots.</a:t>
            </a:r>
            <a:endParaRPr kumimoji="0" lang="de-DE" sz="2600" b="0" i="0" u="none" strike="noStrike" kern="1200" cap="none" spc="0" normalizeH="0" baseline="0" noProof="0" dirty="0">
              <a:ln>
                <a:noFill/>
              </a:ln>
              <a:solidFill>
                <a:schemeClr val="tx1">
                  <a:lumMod val="75000"/>
                  <a:lumOff val="25000"/>
                </a:schemeClr>
              </a:solidFill>
              <a:effectLst/>
              <a:uLnTx/>
              <a:uFillTx/>
              <a:latin typeface="+mn-lt"/>
              <a:ea typeface="+mn-ea"/>
              <a:cs typeface="+mn-cs"/>
            </a:endParaRPr>
          </a:p>
        </p:txBody>
      </p:sp>
      <p:sp>
        <p:nvSpPr>
          <p:cNvPr id="5" name="ZoneTexte 4"/>
          <p:cNvSpPr txBox="1"/>
          <p:nvPr/>
        </p:nvSpPr>
        <p:spPr>
          <a:xfrm>
            <a:off x="285750" y="214313"/>
            <a:ext cx="8501092" cy="892552"/>
          </a:xfrm>
          <a:prstGeom prst="rect">
            <a:avLst/>
          </a:prstGeom>
          <a:ln>
            <a:noFill/>
          </a:ln>
        </p:spPr>
        <p:style>
          <a:lnRef idx="1">
            <a:schemeClr val="accent2"/>
          </a:lnRef>
          <a:fillRef idx="3">
            <a:schemeClr val="accent2"/>
          </a:fillRef>
          <a:effectRef idx="2">
            <a:schemeClr val="accent2"/>
          </a:effectRef>
          <a:fontRef idx="minor">
            <a:schemeClr val="lt1"/>
          </a:fontRef>
        </p:style>
        <p:txBody>
          <a:bodyPr wrap="square">
            <a:spAutoFit/>
          </a:bodyPr>
          <a:lstStyle/>
          <a:p>
            <a:pPr algn="ctr" fontAlgn="auto">
              <a:spcBef>
                <a:spcPts val="0"/>
              </a:spcBef>
              <a:spcAft>
                <a:spcPts val="0"/>
              </a:spcAft>
              <a:defRPr/>
            </a:pPr>
            <a:r>
              <a:rPr lang="fr-FR" sz="2600" dirty="0" smtClean="0"/>
              <a:t>Franz Bopp, </a:t>
            </a:r>
            <a:r>
              <a:rPr lang="en-GB" sz="2600" i="1" dirty="0" smtClean="0"/>
              <a:t>Analytical </a:t>
            </a:r>
            <a:r>
              <a:rPr lang="en-GB" sz="2600" i="1" dirty="0"/>
              <a:t>comparison of the Sanskrit, Greek, Latin and Teutonic </a:t>
            </a:r>
            <a:r>
              <a:rPr lang="en-GB" sz="2600" i="1" dirty="0" smtClean="0"/>
              <a:t>languages</a:t>
            </a:r>
            <a:r>
              <a:rPr lang="en-GB" sz="2600" dirty="0" smtClean="0"/>
              <a:t>, 1820</a:t>
            </a:r>
            <a:endParaRPr lang="fr-FR" sz="2600" dirty="0"/>
          </a:p>
        </p:txBody>
      </p:sp>
      <p:pic>
        <p:nvPicPr>
          <p:cNvPr id="6" name="Image 5" descr="Franz_Bopp.jpg"/>
          <p:cNvPicPr>
            <a:picLocks noChangeAspect="1"/>
          </p:cNvPicPr>
          <p:nvPr/>
        </p:nvPicPr>
        <p:blipFill>
          <a:blip r:embed="rId2" cstate="print">
            <a:duotone>
              <a:prstClr val="black"/>
              <a:srgbClr val="D9C3A5">
                <a:tint val="50000"/>
                <a:satMod val="180000"/>
              </a:srgbClr>
            </a:duotone>
          </a:blip>
          <a:stretch>
            <a:fillRect/>
          </a:stretch>
        </p:blipFill>
        <p:spPr>
          <a:xfrm>
            <a:off x="6215074" y="2071678"/>
            <a:ext cx="2552692" cy="3159837"/>
          </a:xfrm>
          <a:prstGeom prst="rect">
            <a:avLst/>
          </a:prstGeom>
        </p:spPr>
      </p:pic>
    </p:spTree>
  </p:cSld>
  <p:clrMapOvr>
    <a:masterClrMapping/>
  </p:clrMapOvr>
  <p:transition>
    <p:spli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428868"/>
            <a:ext cx="4972056" cy="3571900"/>
          </a:xfrm>
          <a:ln>
            <a:noFill/>
          </a:ln>
        </p:spPr>
        <p:style>
          <a:lnRef idx="1">
            <a:schemeClr val="accent3"/>
          </a:lnRef>
          <a:fillRef idx="2">
            <a:schemeClr val="accent3"/>
          </a:fillRef>
          <a:effectRef idx="1">
            <a:schemeClr val="accent3"/>
          </a:effectRef>
          <a:fontRef idx="minor">
            <a:schemeClr val="dk1"/>
          </a:fontRef>
        </p:style>
        <p:txBody>
          <a:bodyPr anchor="ctr">
            <a:normAutofit/>
          </a:bodyPr>
          <a:lstStyle/>
          <a:p>
            <a:pPr>
              <a:buNone/>
            </a:pPr>
            <a:r>
              <a:rPr lang="fr-FR" dirty="0" smtClean="0"/>
              <a:t>	Si </a:t>
            </a:r>
            <a:r>
              <a:rPr lang="fr-FR" dirty="0"/>
              <a:t>l’on veut voir fleurir l’étude de la littérature indienne, il est impératif d’y appliquer de bout en bout les principes de la philologie classique et ce, avec la plus grande rigueur scientifique</a:t>
            </a:r>
            <a:r>
              <a:rPr lang="fr-FR" dirty="0" smtClean="0"/>
              <a:t>.</a:t>
            </a:r>
            <a:endParaRPr lang="fr-FR" dirty="0"/>
          </a:p>
        </p:txBody>
      </p:sp>
      <p:sp>
        <p:nvSpPr>
          <p:cNvPr id="2" name="Titre 1"/>
          <p:cNvSpPr>
            <a:spLocks noGrp="1"/>
          </p:cNvSpPr>
          <p:nvPr>
            <p:ph type="title"/>
          </p:nvPr>
        </p:nvSpPr>
        <p:spPr>
          <a:ln>
            <a:noFill/>
          </a:ln>
        </p:spPr>
        <p:style>
          <a:lnRef idx="1">
            <a:schemeClr val="accent2"/>
          </a:lnRef>
          <a:fillRef idx="3">
            <a:schemeClr val="accent2"/>
          </a:fillRef>
          <a:effectRef idx="2">
            <a:schemeClr val="accent2"/>
          </a:effectRef>
          <a:fontRef idx="minor">
            <a:schemeClr val="lt1"/>
          </a:fontRef>
        </p:style>
        <p:txBody>
          <a:bodyPr anchor="ctr">
            <a:normAutofit/>
          </a:bodyPr>
          <a:lstStyle/>
          <a:p>
            <a:pPr algn="ctr"/>
            <a:r>
              <a:rPr lang="fr-FR" sz="2800" dirty="0" smtClean="0">
                <a:solidFill>
                  <a:schemeClr val="bg1"/>
                </a:solidFill>
              </a:rPr>
              <a:t>August Wilhelm Schlegel, </a:t>
            </a:r>
            <a:r>
              <a:rPr lang="fr-FR" sz="2800" i="1" dirty="0" err="1" smtClean="0">
                <a:solidFill>
                  <a:schemeClr val="bg1"/>
                </a:solidFill>
              </a:rPr>
              <a:t>Über</a:t>
            </a:r>
            <a:r>
              <a:rPr lang="fr-FR" sz="2800" i="1" dirty="0" smtClean="0">
                <a:solidFill>
                  <a:schemeClr val="bg1"/>
                </a:solidFill>
              </a:rPr>
              <a:t> den </a:t>
            </a:r>
            <a:r>
              <a:rPr lang="fr-FR" sz="2800" i="1" dirty="0" err="1" smtClean="0">
                <a:solidFill>
                  <a:schemeClr val="bg1"/>
                </a:solidFill>
              </a:rPr>
              <a:t>gegenwärtigen</a:t>
            </a:r>
            <a:r>
              <a:rPr lang="fr-FR" sz="2800" i="1" dirty="0" smtClean="0">
                <a:solidFill>
                  <a:schemeClr val="bg1"/>
                </a:solidFill>
              </a:rPr>
              <a:t> Stand der </a:t>
            </a:r>
            <a:r>
              <a:rPr lang="fr-FR" sz="2800" i="1" dirty="0" err="1" smtClean="0">
                <a:solidFill>
                  <a:schemeClr val="bg1"/>
                </a:solidFill>
              </a:rPr>
              <a:t>indischen</a:t>
            </a:r>
            <a:r>
              <a:rPr lang="fr-FR" sz="2800" i="1" dirty="0" smtClean="0">
                <a:solidFill>
                  <a:schemeClr val="bg1"/>
                </a:solidFill>
              </a:rPr>
              <a:t> Philologie</a:t>
            </a:r>
            <a:r>
              <a:rPr lang="fr-FR" sz="2800" dirty="0" smtClean="0">
                <a:solidFill>
                  <a:schemeClr val="bg1"/>
                </a:solidFill>
              </a:rPr>
              <a:t>, 1820</a:t>
            </a:r>
            <a:endParaRPr lang="fr-FR" sz="2800" dirty="0">
              <a:solidFill>
                <a:schemeClr val="bg1"/>
              </a:solidFill>
            </a:endParaRPr>
          </a:p>
        </p:txBody>
      </p:sp>
      <p:pic>
        <p:nvPicPr>
          <p:cNvPr id="4" name="Image 3" descr="250px-August_Wilhelm_von_Schlegel.jpg"/>
          <p:cNvPicPr>
            <a:picLocks noChangeAspect="1"/>
          </p:cNvPicPr>
          <p:nvPr/>
        </p:nvPicPr>
        <p:blipFill>
          <a:blip r:embed="rId2" cstate="print"/>
          <a:stretch>
            <a:fillRect/>
          </a:stretch>
        </p:blipFill>
        <p:spPr>
          <a:xfrm>
            <a:off x="5786446" y="2571744"/>
            <a:ext cx="2979458" cy="3265486"/>
          </a:xfrm>
          <a:prstGeom prst="rect">
            <a:avLst/>
          </a:prstGeom>
        </p:spPr>
      </p:pic>
    </p:spTree>
  </p:cSld>
  <p:clrMapOvr>
    <a:masterClrMapping/>
  </p:clrMapOvr>
  <p:transition>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28596" y="1857364"/>
            <a:ext cx="8229600" cy="4381512"/>
          </a:xfrm>
        </p:spPr>
        <p:style>
          <a:lnRef idx="1">
            <a:schemeClr val="accent3"/>
          </a:lnRef>
          <a:fillRef idx="2">
            <a:schemeClr val="accent3"/>
          </a:fillRef>
          <a:effectRef idx="1">
            <a:schemeClr val="accent3"/>
          </a:effectRef>
          <a:fontRef idx="minor">
            <a:schemeClr val="dk1"/>
          </a:fontRef>
        </p:style>
        <p:txBody>
          <a:bodyPr vert="horz" anchor="ctr">
            <a:normAutofit/>
          </a:bodyPr>
          <a:lstStyle/>
          <a:p>
            <a:pPr>
              <a:buNone/>
            </a:pPr>
            <a:r>
              <a:rPr lang="fr-FR" dirty="0" smtClean="0">
                <a:solidFill>
                  <a:schemeClr val="dk1"/>
                </a:solidFill>
              </a:rPr>
              <a:t>	Soit dit entre nous, Bopp me semble marcher à reculons depuis quelques années. Ou plutôt, non ! il se contente de faire du surplace. Mais c’est précisément pourquoi il recule, car son sujet, pour sa part, continue d’avancer. Je lui concède volontiers son latin d’écolier et ses traductions écrites dans un charabia d’allemand ; mais il est vraiment faible pour tout ce qui relève de l’interprétation et il n’a absolument aucun talent pour la critique philologique. </a:t>
            </a:r>
            <a:r>
              <a:rPr lang="fr-FR" dirty="0" smtClean="0">
                <a:solidFill>
                  <a:schemeClr val="dk1"/>
                </a:solidFill>
              </a:rPr>
              <a:t>Cela vient de son manque de formation classique</a:t>
            </a:r>
            <a:r>
              <a:rPr lang="fr-FR" dirty="0" smtClean="0">
                <a:solidFill>
                  <a:schemeClr val="dk1"/>
                </a:solidFill>
              </a:rPr>
              <a:t>.</a:t>
            </a:r>
            <a:endParaRPr lang="fr-FR" dirty="0" smtClean="0">
              <a:solidFill>
                <a:schemeClr val="dk1"/>
              </a:solidFill>
            </a:endParaRPr>
          </a:p>
        </p:txBody>
      </p:sp>
      <p:sp>
        <p:nvSpPr>
          <p:cNvPr id="5" name="Titre 1"/>
          <p:cNvSpPr txBox="1">
            <a:spLocks/>
          </p:cNvSpPr>
          <p:nvPr/>
        </p:nvSpPr>
        <p:spPr>
          <a:xfrm>
            <a:off x="457200" y="152400"/>
            <a:ext cx="8229600" cy="919146"/>
          </a:xfrm>
          <a:prstGeom prst="rect">
            <a:avLst/>
          </a:prstGeo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lvl="0" algn="ctr">
              <a:spcBef>
                <a:spcPct val="0"/>
              </a:spcBef>
            </a:pPr>
            <a:r>
              <a:rPr lang="fr-FR" sz="2800" dirty="0" smtClean="0"/>
              <a:t>A.W. Schlegel à Johannes Schulze , 2 août 1829</a:t>
            </a:r>
            <a:endParaRPr kumimoji="0" lang="fr-FR" sz="2800" b="0" i="0" u="none" strike="noStrike" kern="1200" cap="none" spc="-100" normalizeH="0" baseline="0" noProof="0" dirty="0">
              <a:ln w="3200">
                <a:solidFill>
                  <a:schemeClr val="bg2">
                    <a:shade val="75000"/>
                    <a:alpha val="25000"/>
                  </a:schemeClr>
                </a:solidFill>
                <a:prstDash val="solid"/>
                <a:round/>
              </a:ln>
              <a:solidFill>
                <a:schemeClr val="bg1"/>
              </a:solidFill>
              <a:effectLst>
                <a:innerShdw blurRad="50800" dist="25400" dir="13500000">
                  <a:prstClr val="black">
                    <a:alpha val="70000"/>
                  </a:prstClr>
                </a:innerShdw>
              </a:effectLst>
              <a:uLnTx/>
              <a:uFillTx/>
              <a:latin typeface="+mn-lt"/>
              <a:ea typeface="+mn-ea"/>
              <a:cs typeface="+mn-cs"/>
            </a:endParaRPr>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714348" y="857232"/>
            <a:ext cx="7615262" cy="4286280"/>
          </a:xfrm>
        </p:spPr>
        <p:style>
          <a:lnRef idx="1">
            <a:schemeClr val="accent3"/>
          </a:lnRef>
          <a:fillRef idx="2">
            <a:schemeClr val="accent3"/>
          </a:fillRef>
          <a:effectRef idx="1">
            <a:schemeClr val="accent3"/>
          </a:effectRef>
          <a:fontRef idx="minor">
            <a:schemeClr val="dk1"/>
          </a:fontRef>
        </p:style>
        <p:txBody>
          <a:bodyPr vert="horz" anchor="ctr">
            <a:normAutofit fontScale="92500" lnSpcReduction="20000"/>
          </a:bodyPr>
          <a:lstStyle/>
          <a:p>
            <a:endParaRPr lang="fr-FR" dirty="0" smtClean="0">
              <a:solidFill>
                <a:schemeClr val="dk1"/>
              </a:solidFill>
            </a:endParaRPr>
          </a:p>
          <a:p>
            <a:r>
              <a:rPr lang="fr-FR" dirty="0" smtClean="0">
                <a:solidFill>
                  <a:schemeClr val="dk1"/>
                </a:solidFill>
              </a:rPr>
              <a:t>J’ai </a:t>
            </a:r>
            <a:r>
              <a:rPr lang="fr-FR" dirty="0" smtClean="0">
                <a:solidFill>
                  <a:schemeClr val="dk1"/>
                </a:solidFill>
              </a:rPr>
              <a:t>l’impression que je n’arrive toujours pas à me défaire de Paris et, quel que peu d’attirance que j’aie pour cette ville par ailleurs, il me faut toutefois absolument y retourner à cause du sanscrit car, une fois que l’on s’est lancé dans quelque chose d’aussi rare et d’aussi important, on n’a pas le droit d’y renoncer. </a:t>
            </a:r>
            <a:endParaRPr lang="fr-FR" dirty="0" smtClean="0">
              <a:solidFill>
                <a:schemeClr val="dk1"/>
              </a:solidFill>
            </a:endParaRPr>
          </a:p>
          <a:p>
            <a:pPr>
              <a:buNone/>
            </a:pPr>
            <a:r>
              <a:rPr lang="fr-FR" sz="2200" dirty="0" smtClean="0"/>
              <a:t>	</a:t>
            </a:r>
            <a:r>
              <a:rPr lang="fr-FR" sz="2200" dirty="0" smtClean="0">
                <a:solidFill>
                  <a:schemeClr val="dk1"/>
                </a:solidFill>
              </a:rPr>
              <a:t>(</a:t>
            </a:r>
            <a:r>
              <a:rPr lang="fr-FR" sz="2200" dirty="0" smtClean="0">
                <a:solidFill>
                  <a:schemeClr val="dk1"/>
                </a:solidFill>
              </a:rPr>
              <a:t>F. </a:t>
            </a:r>
            <a:r>
              <a:rPr lang="fr-FR" sz="2200" dirty="0" smtClean="0">
                <a:solidFill>
                  <a:schemeClr val="dk1"/>
                </a:solidFill>
              </a:rPr>
              <a:t>Schlegel à H.E.G. </a:t>
            </a:r>
            <a:r>
              <a:rPr lang="fr-FR" sz="2200" dirty="0" smtClean="0">
                <a:solidFill>
                  <a:schemeClr val="dk1"/>
                </a:solidFill>
              </a:rPr>
              <a:t>Paulus, été 1804</a:t>
            </a:r>
            <a:r>
              <a:rPr lang="fr-FR" sz="2200" dirty="0" smtClean="0">
                <a:solidFill>
                  <a:schemeClr val="dk1"/>
                </a:solidFill>
              </a:rPr>
              <a:t>)</a:t>
            </a:r>
            <a:endParaRPr lang="fr-FR" dirty="0" smtClean="0">
              <a:solidFill>
                <a:schemeClr val="dk1"/>
              </a:solidFill>
            </a:endParaRPr>
          </a:p>
          <a:p>
            <a:r>
              <a:rPr lang="fr-FR" dirty="0" smtClean="0">
                <a:solidFill>
                  <a:schemeClr val="dk1"/>
                </a:solidFill>
              </a:rPr>
              <a:t>Je </a:t>
            </a:r>
            <a:r>
              <a:rPr lang="fr-FR" smtClean="0">
                <a:solidFill>
                  <a:schemeClr val="dk1"/>
                </a:solidFill>
              </a:rPr>
              <a:t>me </a:t>
            </a:r>
            <a:r>
              <a:rPr lang="fr-FR" smtClean="0">
                <a:solidFill>
                  <a:schemeClr val="dk1"/>
                </a:solidFill>
              </a:rPr>
              <a:t>lève </a:t>
            </a:r>
            <a:r>
              <a:rPr lang="fr-FR" dirty="0" smtClean="0">
                <a:solidFill>
                  <a:schemeClr val="dk1"/>
                </a:solidFill>
              </a:rPr>
              <a:t>tôt, je prends mon petit déjeuner, c’est-à-dire du pain et du beurre, pas de café. Je reste à la maison et je travaille jusqu’à sept heures, je rentre une heure plus tard et je reste travailler à la maison jusqu’au coucher. </a:t>
            </a:r>
            <a:r>
              <a:rPr lang="fr-FR" sz="2200" dirty="0" smtClean="0">
                <a:solidFill>
                  <a:schemeClr val="dk1"/>
                </a:solidFill>
              </a:rPr>
              <a:t>(F. Max </a:t>
            </a:r>
            <a:r>
              <a:rPr lang="fr-FR" sz="2200" dirty="0" smtClean="0">
                <a:solidFill>
                  <a:schemeClr val="dk1"/>
                </a:solidFill>
              </a:rPr>
              <a:t>Müller à sa mère, années 1830)</a:t>
            </a:r>
            <a:endParaRPr lang="fr-FR" dirty="0" smtClean="0">
              <a:solidFill>
                <a:schemeClr val="dk1"/>
              </a:solidFill>
            </a:endParaRPr>
          </a:p>
          <a:p>
            <a:pPr>
              <a:buNone/>
            </a:pPr>
            <a:endParaRPr lang="fr-FR" dirty="0" smtClean="0">
              <a:solidFill>
                <a:schemeClr val="dk1"/>
              </a:solidFill>
            </a:endParaRPr>
          </a:p>
        </p:txBody>
      </p:sp>
      <p:sp>
        <p:nvSpPr>
          <p:cNvPr id="3" name="Titre 2"/>
          <p:cNvSpPr>
            <a:spLocks noGrp="1"/>
          </p:cNvSpPr>
          <p:nvPr>
            <p:ph type="title"/>
          </p:nvPr>
        </p:nvSpPr>
        <p:spPr>
          <a:xfrm>
            <a:off x="457200" y="152400"/>
            <a:ext cx="8229600" cy="490518"/>
          </a:xfr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fontScale="90000"/>
          </a:bodyPr>
          <a:lstStyle/>
          <a:p>
            <a:pPr algn="ctr"/>
            <a:r>
              <a:rPr lang="fr-FR" sz="2800" dirty="0" smtClean="0">
                <a:solidFill>
                  <a:schemeClr val="lt1"/>
                </a:solidFill>
                <a:latin typeface="+mn-lt"/>
                <a:ea typeface="+mn-ea"/>
                <a:cs typeface="+mn-cs"/>
              </a:rPr>
              <a:t>Séjours d’étude à Paris</a:t>
            </a:r>
          </a:p>
        </p:txBody>
      </p:sp>
      <p:pic>
        <p:nvPicPr>
          <p:cNvPr id="5" name="Image 4" descr="Richelieu.jpg"/>
          <p:cNvPicPr>
            <a:picLocks noChangeAspect="1"/>
          </p:cNvPicPr>
          <p:nvPr/>
        </p:nvPicPr>
        <p:blipFill>
          <a:blip r:embed="rId2" cstate="print"/>
          <a:stretch>
            <a:fillRect/>
          </a:stretch>
        </p:blipFill>
        <p:spPr>
          <a:xfrm>
            <a:off x="3428992" y="5286388"/>
            <a:ext cx="2190750" cy="1457325"/>
          </a:xfrm>
          <a:prstGeom prst="rect">
            <a:avLst/>
          </a:prstGeom>
        </p:spPr>
      </p:pic>
    </p:spTree>
  </p:cSld>
  <p:clrMapOvr>
    <a:masterClrMapping/>
  </p:clrMapOvr>
  <p:transition>
    <p:spli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29600" cy="776270"/>
          </a:xfr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800" dirty="0" smtClean="0">
                <a:solidFill>
                  <a:schemeClr val="lt1"/>
                </a:solidFill>
                <a:latin typeface="+mn-lt"/>
                <a:ea typeface="+mn-ea"/>
                <a:cs typeface="+mn-cs"/>
              </a:rPr>
              <a:t>Christian </a:t>
            </a:r>
            <a:r>
              <a:rPr lang="fr-FR" sz="2800" dirty="0" err="1" smtClean="0">
                <a:solidFill>
                  <a:schemeClr val="lt1"/>
                </a:solidFill>
                <a:latin typeface="+mn-lt"/>
                <a:ea typeface="+mn-ea"/>
                <a:cs typeface="+mn-cs"/>
              </a:rPr>
              <a:t>Lassen</a:t>
            </a:r>
            <a:r>
              <a:rPr lang="fr-FR" sz="2800" dirty="0" smtClean="0">
                <a:solidFill>
                  <a:schemeClr val="lt1"/>
                </a:solidFill>
                <a:latin typeface="+mn-lt"/>
                <a:ea typeface="+mn-ea"/>
                <a:cs typeface="+mn-cs"/>
              </a:rPr>
              <a:t>, </a:t>
            </a:r>
            <a:r>
              <a:rPr lang="fr-FR" sz="2800" i="1" dirty="0" err="1" smtClean="0">
                <a:solidFill>
                  <a:schemeClr val="lt1"/>
                </a:solidFill>
                <a:latin typeface="+mn-lt"/>
                <a:ea typeface="+mn-ea"/>
                <a:cs typeface="+mn-cs"/>
              </a:rPr>
              <a:t>Indische</a:t>
            </a:r>
            <a:r>
              <a:rPr lang="fr-FR" sz="2800" i="1" dirty="0" smtClean="0">
                <a:solidFill>
                  <a:schemeClr val="lt1"/>
                </a:solidFill>
                <a:latin typeface="+mn-lt"/>
                <a:ea typeface="+mn-ea"/>
                <a:cs typeface="+mn-cs"/>
              </a:rPr>
              <a:t> </a:t>
            </a:r>
            <a:r>
              <a:rPr lang="fr-FR" sz="2800" i="1" dirty="0" err="1" smtClean="0">
                <a:solidFill>
                  <a:schemeClr val="lt1"/>
                </a:solidFill>
                <a:latin typeface="+mn-lt"/>
                <a:ea typeface="+mn-ea"/>
                <a:cs typeface="+mn-cs"/>
              </a:rPr>
              <a:t>Alterthumskunde</a:t>
            </a:r>
            <a:r>
              <a:rPr lang="fr-FR" sz="2800" dirty="0" smtClean="0">
                <a:solidFill>
                  <a:schemeClr val="lt1"/>
                </a:solidFill>
                <a:latin typeface="+mn-lt"/>
                <a:ea typeface="+mn-ea"/>
                <a:cs typeface="+mn-cs"/>
              </a:rPr>
              <a:t>, 1847</a:t>
            </a:r>
          </a:p>
        </p:txBody>
      </p:sp>
      <p:sp>
        <p:nvSpPr>
          <p:cNvPr id="3" name="Espace réservé du contenu 2"/>
          <p:cNvSpPr>
            <a:spLocks noGrp="1"/>
          </p:cNvSpPr>
          <p:nvPr>
            <p:ph sz="half" idx="1"/>
          </p:nvPr>
        </p:nvSpPr>
        <p:spPr>
          <a:xfrm>
            <a:off x="428596" y="1000084"/>
            <a:ext cx="5500726" cy="5643626"/>
          </a:xfrm>
          <a:ln>
            <a:noFill/>
          </a:ln>
        </p:spPr>
        <p:style>
          <a:lnRef idx="1">
            <a:schemeClr val="accent3"/>
          </a:lnRef>
          <a:fillRef idx="2">
            <a:schemeClr val="accent3"/>
          </a:fillRef>
          <a:effectRef idx="1">
            <a:schemeClr val="accent3"/>
          </a:effectRef>
          <a:fontRef idx="minor">
            <a:schemeClr val="dk1"/>
          </a:fontRef>
        </p:style>
        <p:txBody>
          <a:bodyPr vert="horz" anchor="ctr">
            <a:normAutofit/>
          </a:bodyPr>
          <a:lstStyle/>
          <a:p>
            <a:pPr>
              <a:buNone/>
            </a:pPr>
            <a:r>
              <a:rPr lang="fr-FR" sz="2400" dirty="0" smtClean="0">
                <a:solidFill>
                  <a:schemeClr val="dk1"/>
                </a:solidFill>
              </a:rPr>
              <a:t>	Avec le sanscrit, c’est l’une des littérature les plus anciennes et les plus riches qui a été préservée jusqu’à </a:t>
            </a:r>
            <a:r>
              <a:rPr lang="fr-FR" sz="2400" dirty="0" smtClean="0">
                <a:solidFill>
                  <a:schemeClr val="dk1"/>
                </a:solidFill>
              </a:rPr>
              <a:t>nous. E</a:t>
            </a:r>
            <a:r>
              <a:rPr lang="fr-FR" sz="2400" dirty="0" smtClean="0"/>
              <a:t>lle </a:t>
            </a:r>
            <a:r>
              <a:rPr lang="fr-FR" sz="2400" dirty="0" smtClean="0">
                <a:solidFill>
                  <a:schemeClr val="dk1"/>
                </a:solidFill>
              </a:rPr>
              <a:t>nous permet d’explorer </a:t>
            </a:r>
            <a:r>
              <a:rPr lang="fr-FR" sz="2400" dirty="0" smtClean="0">
                <a:solidFill>
                  <a:schemeClr val="dk1"/>
                </a:solidFill>
              </a:rPr>
              <a:t>l’évolution historique </a:t>
            </a:r>
            <a:r>
              <a:rPr lang="fr-FR" sz="2400" dirty="0" smtClean="0">
                <a:solidFill>
                  <a:schemeClr val="dk1"/>
                </a:solidFill>
              </a:rPr>
              <a:t>d’un </a:t>
            </a:r>
            <a:r>
              <a:rPr lang="fr-FR" sz="2400" dirty="0" smtClean="0">
                <a:solidFill>
                  <a:schemeClr val="dk1"/>
                </a:solidFill>
              </a:rPr>
              <a:t>des peuples les plus grands, les plus précocement civilisés et les plus singuliers du monde antique, </a:t>
            </a:r>
            <a:r>
              <a:rPr lang="fr-FR" sz="2400" dirty="0" smtClean="0">
                <a:solidFill>
                  <a:schemeClr val="dk1"/>
                </a:solidFill>
              </a:rPr>
              <a:t>et d’en </a:t>
            </a:r>
            <a:r>
              <a:rPr lang="fr-FR" sz="2400" dirty="0" smtClean="0">
                <a:solidFill>
                  <a:schemeClr val="dk1"/>
                </a:solidFill>
              </a:rPr>
              <a:t>saisir l’esprit dans toute sa </a:t>
            </a:r>
            <a:r>
              <a:rPr lang="fr-FR" sz="2400" dirty="0" smtClean="0">
                <a:solidFill>
                  <a:schemeClr val="dk1"/>
                </a:solidFill>
              </a:rPr>
              <a:t>netteté... La connaissance approfondie</a:t>
            </a:r>
            <a:r>
              <a:rPr lang="fr-FR" sz="2400" dirty="0" smtClean="0"/>
              <a:t> </a:t>
            </a:r>
            <a:r>
              <a:rPr lang="fr-FR" sz="2400" dirty="0" smtClean="0">
                <a:solidFill>
                  <a:schemeClr val="dk1"/>
                </a:solidFill>
              </a:rPr>
              <a:t>de </a:t>
            </a:r>
            <a:r>
              <a:rPr lang="fr-FR" sz="2400" dirty="0" smtClean="0">
                <a:solidFill>
                  <a:schemeClr val="dk1"/>
                </a:solidFill>
              </a:rPr>
              <a:t>la langue est l’exigence première et la seule base sûre </a:t>
            </a:r>
            <a:r>
              <a:rPr lang="fr-FR" sz="2400" dirty="0" smtClean="0"/>
              <a:t>…</a:t>
            </a:r>
            <a:r>
              <a:rPr lang="fr-FR" sz="2400" dirty="0" smtClean="0">
                <a:solidFill>
                  <a:schemeClr val="dk1"/>
                </a:solidFill>
              </a:rPr>
              <a:t>, </a:t>
            </a:r>
            <a:r>
              <a:rPr lang="fr-FR" sz="2400" dirty="0" smtClean="0">
                <a:solidFill>
                  <a:schemeClr val="dk1"/>
                </a:solidFill>
              </a:rPr>
              <a:t>mais elle ne sera jamais féconde pour la recherche historique si elle n’est pas mise au service de la compréhension des </a:t>
            </a:r>
            <a:r>
              <a:rPr lang="fr-FR" sz="2400" dirty="0" smtClean="0">
                <a:solidFill>
                  <a:schemeClr val="dk1"/>
                </a:solidFill>
              </a:rPr>
              <a:t>textes.</a:t>
            </a:r>
            <a:endParaRPr lang="fr-FR" sz="2400" dirty="0" smtClean="0">
              <a:solidFill>
                <a:schemeClr val="dk1"/>
              </a:solidFill>
            </a:endParaRPr>
          </a:p>
        </p:txBody>
      </p:sp>
      <p:pic>
        <p:nvPicPr>
          <p:cNvPr id="5" name="Espace réservé du contenu 4" descr="180px-Lassen2.jpg"/>
          <p:cNvPicPr>
            <a:picLocks noGrp="1" noChangeAspect="1"/>
          </p:cNvPicPr>
          <p:nvPr>
            <p:ph sz="half" idx="2"/>
          </p:nvPr>
        </p:nvPicPr>
        <p:blipFill>
          <a:blip r:embed="rId2" cstate="print">
            <a:grayscl/>
          </a:blip>
          <a:stretch>
            <a:fillRect/>
          </a:stretch>
        </p:blipFill>
        <p:spPr>
          <a:xfrm>
            <a:off x="6215074" y="1714488"/>
            <a:ext cx="2714644" cy="3981479"/>
          </a:xfrm>
        </p:spPr>
      </p:pic>
    </p:spTree>
  </p:cSld>
  <p:clrMapOvr>
    <a:masterClrMapping/>
  </p:clrMapOvr>
  <p:transition>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52400"/>
            <a:ext cx="8286808" cy="847708"/>
          </a:xfr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Autofit/>
          </a:bodyPr>
          <a:lstStyle/>
          <a:p>
            <a:pPr algn="ctr"/>
            <a:r>
              <a:rPr lang="fr-FR" sz="2600" dirty="0" smtClean="0">
                <a:solidFill>
                  <a:schemeClr val="lt1"/>
                </a:solidFill>
                <a:latin typeface="+mn-lt"/>
                <a:ea typeface="+mn-ea"/>
                <a:cs typeface="+mn-cs"/>
              </a:rPr>
              <a:t>August Schleicher, </a:t>
            </a:r>
            <a:r>
              <a:rPr lang="fr-FR" sz="2600" i="1" dirty="0" err="1" smtClean="0">
                <a:solidFill>
                  <a:schemeClr val="lt1"/>
                </a:solidFill>
                <a:latin typeface="+mn-lt"/>
                <a:ea typeface="+mn-ea"/>
                <a:cs typeface="+mn-cs"/>
              </a:rPr>
              <a:t>Über</a:t>
            </a:r>
            <a:r>
              <a:rPr lang="fr-FR" sz="2600" i="1" dirty="0" smtClean="0">
                <a:solidFill>
                  <a:schemeClr val="lt1"/>
                </a:solidFill>
                <a:latin typeface="+mn-lt"/>
                <a:ea typeface="+mn-ea"/>
                <a:cs typeface="+mn-cs"/>
              </a:rPr>
              <a:t> </a:t>
            </a:r>
            <a:r>
              <a:rPr lang="fr-FR" sz="2600" i="1" dirty="0" smtClean="0">
                <a:solidFill>
                  <a:schemeClr val="lt1"/>
                </a:solidFill>
                <a:latin typeface="+mn-lt"/>
                <a:ea typeface="+mn-ea"/>
                <a:cs typeface="+mn-cs"/>
              </a:rPr>
              <a:t>den </a:t>
            </a:r>
            <a:r>
              <a:rPr lang="fr-FR" sz="2600" i="1" dirty="0" err="1" smtClean="0">
                <a:solidFill>
                  <a:schemeClr val="lt1"/>
                </a:solidFill>
                <a:latin typeface="+mn-lt"/>
                <a:ea typeface="+mn-ea"/>
                <a:cs typeface="+mn-cs"/>
              </a:rPr>
              <a:t>Werth</a:t>
            </a:r>
            <a:r>
              <a:rPr lang="fr-FR" sz="2600" i="1" dirty="0" smtClean="0">
                <a:solidFill>
                  <a:schemeClr val="lt1"/>
                </a:solidFill>
                <a:latin typeface="+mn-lt"/>
                <a:ea typeface="+mn-ea"/>
                <a:cs typeface="+mn-cs"/>
              </a:rPr>
              <a:t> der </a:t>
            </a:r>
            <a:r>
              <a:rPr lang="fr-FR" sz="2600" i="1" dirty="0" err="1" smtClean="0">
                <a:solidFill>
                  <a:schemeClr val="lt1"/>
                </a:solidFill>
                <a:latin typeface="+mn-lt"/>
                <a:ea typeface="+mn-ea"/>
                <a:cs typeface="+mn-cs"/>
              </a:rPr>
              <a:t>Sprachvergleichung</a:t>
            </a:r>
            <a:r>
              <a:rPr lang="fr-FR" sz="2600" dirty="0" smtClean="0">
                <a:solidFill>
                  <a:schemeClr val="lt1"/>
                </a:solidFill>
                <a:latin typeface="+mn-lt"/>
                <a:ea typeface="+mn-ea"/>
                <a:cs typeface="+mn-cs"/>
              </a:rPr>
              <a:t> </a:t>
            </a:r>
            <a:r>
              <a:rPr lang="fr-FR" sz="2600" dirty="0" smtClean="0">
                <a:solidFill>
                  <a:schemeClr val="lt1"/>
                </a:solidFill>
                <a:latin typeface="+mn-lt"/>
                <a:ea typeface="+mn-ea"/>
                <a:cs typeface="+mn-cs"/>
              </a:rPr>
              <a:t>, </a:t>
            </a:r>
            <a:r>
              <a:rPr lang="fr-FR" sz="2600" dirty="0" smtClean="0">
                <a:solidFill>
                  <a:schemeClr val="lt1"/>
                </a:solidFill>
                <a:latin typeface="+mn-lt"/>
                <a:ea typeface="+mn-ea"/>
                <a:cs typeface="+mn-cs"/>
              </a:rPr>
              <a:t>1846</a:t>
            </a:r>
          </a:p>
        </p:txBody>
      </p:sp>
      <p:sp>
        <p:nvSpPr>
          <p:cNvPr id="3" name="Espace réservé du contenu 2"/>
          <p:cNvSpPr>
            <a:spLocks noGrp="1"/>
          </p:cNvSpPr>
          <p:nvPr>
            <p:ph sz="half" idx="1"/>
          </p:nvPr>
        </p:nvSpPr>
        <p:spPr>
          <a:xfrm>
            <a:off x="457200" y="1571612"/>
            <a:ext cx="5472122" cy="4714908"/>
          </a:xfrm>
          <a:ln>
            <a:noFill/>
          </a:ln>
        </p:spPr>
        <p:style>
          <a:lnRef idx="1">
            <a:schemeClr val="accent3"/>
          </a:lnRef>
          <a:fillRef idx="2">
            <a:schemeClr val="accent3"/>
          </a:fillRef>
          <a:effectRef idx="1">
            <a:schemeClr val="accent3"/>
          </a:effectRef>
          <a:fontRef idx="minor">
            <a:schemeClr val="dk1"/>
          </a:fontRef>
        </p:style>
        <p:txBody>
          <a:bodyPr vert="horz" anchor="ctr">
            <a:noAutofit/>
          </a:bodyPr>
          <a:lstStyle/>
          <a:p>
            <a:pPr>
              <a:buNone/>
            </a:pPr>
            <a:r>
              <a:rPr lang="fr-FR" sz="2400" dirty="0" smtClean="0">
                <a:solidFill>
                  <a:schemeClr val="dk1"/>
                </a:solidFill>
              </a:rPr>
              <a:t>	La comparaison des langues peut nous ouvrir la voie  à des connaissances historiques sur à l’époque originelle lors de laquelle les peuples indo-germaniques résidaient encore unis dans leurs foyers d’origine, en Asie. </a:t>
            </a:r>
            <a:r>
              <a:rPr lang="fr-FR" sz="2400" dirty="0" smtClean="0">
                <a:solidFill>
                  <a:schemeClr val="dk1"/>
                </a:solidFill>
              </a:rPr>
              <a:t>Là où la véritable tradition historique </a:t>
            </a:r>
            <a:r>
              <a:rPr lang="fr-FR" sz="2400" dirty="0" smtClean="0">
                <a:solidFill>
                  <a:schemeClr val="dk1"/>
                </a:solidFill>
              </a:rPr>
              <a:t>s’arrête … et où cesse aussi de briller la lumière incertaine [de la mythologie], </a:t>
            </a:r>
            <a:r>
              <a:rPr lang="fr-FR" sz="2400" dirty="0" smtClean="0">
                <a:solidFill>
                  <a:schemeClr val="dk1"/>
                </a:solidFill>
              </a:rPr>
              <a:t>la langue nous guide encore fidèlement jusqu’au passé le plus enfoui.</a:t>
            </a:r>
          </a:p>
        </p:txBody>
      </p:sp>
      <p:pic>
        <p:nvPicPr>
          <p:cNvPr id="5" name="Espace réservé du contenu 4" descr="Schleicher.jpg"/>
          <p:cNvPicPr>
            <a:picLocks noGrp="1" noChangeAspect="1"/>
          </p:cNvPicPr>
          <p:nvPr>
            <p:ph sz="half" idx="2"/>
          </p:nvPr>
        </p:nvPicPr>
        <p:blipFill>
          <a:blip r:embed="rId2" cstate="print">
            <a:duotone>
              <a:prstClr val="black"/>
              <a:schemeClr val="accent5">
                <a:tint val="45000"/>
                <a:satMod val="400000"/>
              </a:schemeClr>
            </a:duotone>
          </a:blip>
          <a:stretch>
            <a:fillRect/>
          </a:stretch>
        </p:blipFill>
        <p:spPr>
          <a:xfrm>
            <a:off x="6143636" y="2357430"/>
            <a:ext cx="2628906" cy="3286132"/>
          </a:xfrm>
        </p:spPr>
      </p:pic>
    </p:spTree>
  </p:cSld>
  <p:clrMapOvr>
    <a:masterClrMapping/>
  </p:clrMapOvr>
  <p:transition>
    <p:spli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tree.gif"/>
          <p:cNvPicPr>
            <a:picLocks noGrp="1" noChangeAspect="1"/>
          </p:cNvPicPr>
          <p:nvPr>
            <p:ph idx="1"/>
          </p:nvPr>
        </p:nvPicPr>
        <p:blipFill>
          <a:blip r:embed="rId2" cstate="print">
            <a:duotone>
              <a:schemeClr val="accent5">
                <a:shade val="45000"/>
                <a:satMod val="135000"/>
              </a:schemeClr>
              <a:prstClr val="white"/>
            </a:duotone>
          </a:blip>
          <a:stretch>
            <a:fillRect/>
          </a:stretch>
        </p:blipFill>
        <p:spPr>
          <a:xfrm>
            <a:off x="1528762" y="1885950"/>
            <a:ext cx="6086475" cy="3848100"/>
          </a:xfrm>
        </p:spPr>
      </p:pic>
      <p:sp>
        <p:nvSpPr>
          <p:cNvPr id="3" name="Titre 2"/>
          <p:cNvSpPr>
            <a:spLocks noGrp="1"/>
          </p:cNvSpPr>
          <p:nvPr>
            <p:ph type="title"/>
          </p:nvPr>
        </p:nvSpPr>
        <p:spPr>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Autofit/>
          </a:bodyPr>
          <a:lstStyle/>
          <a:p>
            <a:pPr algn="ctr"/>
            <a:r>
              <a:rPr lang="fr-FR" sz="2600" dirty="0" smtClean="0">
                <a:solidFill>
                  <a:schemeClr val="lt1"/>
                </a:solidFill>
                <a:latin typeface="+mn-lt"/>
                <a:ea typeface="+mn-ea"/>
                <a:cs typeface="+mn-cs"/>
              </a:rPr>
              <a:t>L’arbre  des  langues  indo-européennes  </a:t>
            </a:r>
            <a:br>
              <a:rPr lang="fr-FR" sz="2600" dirty="0" smtClean="0">
                <a:solidFill>
                  <a:schemeClr val="lt1"/>
                </a:solidFill>
                <a:latin typeface="+mn-lt"/>
                <a:ea typeface="+mn-ea"/>
                <a:cs typeface="+mn-cs"/>
              </a:rPr>
            </a:br>
            <a:r>
              <a:rPr lang="fr-FR" sz="2600" dirty="0" smtClean="0">
                <a:solidFill>
                  <a:schemeClr val="lt1"/>
                </a:solidFill>
                <a:latin typeface="+mn-lt"/>
                <a:ea typeface="+mn-ea"/>
                <a:cs typeface="+mn-cs"/>
              </a:rPr>
              <a:t>selon August  Schleicher</a:t>
            </a:r>
            <a:endParaRPr lang="fr-FR" sz="2600" dirty="0" smtClean="0">
              <a:solidFill>
                <a:schemeClr val="lt1"/>
              </a:solidFill>
              <a:latin typeface="+mn-lt"/>
              <a:ea typeface="+mn-ea"/>
              <a:cs typeface="+mn-cs"/>
            </a:endParaRPr>
          </a:p>
        </p:txBody>
      </p:sp>
    </p:spTree>
  </p:cSld>
  <p:clrMapOvr>
    <a:masterClrMapping/>
  </p:clrMapOvr>
  <p:transition>
    <p:spli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52400"/>
            <a:ext cx="8229600" cy="919146"/>
          </a:xfrm>
          <a:ln w="12700" cap="flat" cmpd="sng" algn="ctr">
            <a:noFill/>
            <a:prstDash val="solid"/>
          </a:ln>
        </p:spPr>
        <p:style>
          <a:lnRef idx="1">
            <a:schemeClr val="accent2"/>
          </a:lnRef>
          <a:fillRef idx="3">
            <a:schemeClr val="accent2"/>
          </a:fillRef>
          <a:effectRef idx="2">
            <a:schemeClr val="accent2"/>
          </a:effectRef>
          <a:fontRef idx="minor">
            <a:schemeClr val="lt1"/>
          </a:fontRef>
        </p:style>
        <p:txBody>
          <a:bodyPr vert="horz" rtlCol="0" anchor="ctr" anchorCtr="0">
            <a:normAutofit/>
          </a:bodyPr>
          <a:lstStyle/>
          <a:p>
            <a:pPr algn="ctr"/>
            <a:r>
              <a:rPr lang="fr-FR" sz="2500" dirty="0" err="1" smtClean="0">
                <a:solidFill>
                  <a:schemeClr val="lt1"/>
                </a:solidFill>
                <a:latin typeface="+mn-lt"/>
                <a:ea typeface="+mn-ea"/>
                <a:cs typeface="+mn-cs"/>
              </a:rPr>
              <a:t>Theodor</a:t>
            </a:r>
            <a:r>
              <a:rPr lang="fr-FR" sz="2500" dirty="0" smtClean="0">
                <a:solidFill>
                  <a:schemeClr val="lt1"/>
                </a:solidFill>
                <a:latin typeface="+mn-lt"/>
                <a:ea typeface="+mn-ea"/>
                <a:cs typeface="+mn-cs"/>
              </a:rPr>
              <a:t> </a:t>
            </a:r>
            <a:r>
              <a:rPr lang="fr-FR" sz="2500" dirty="0" err="1" smtClean="0">
                <a:solidFill>
                  <a:schemeClr val="lt1"/>
                </a:solidFill>
                <a:latin typeface="+mn-lt"/>
                <a:ea typeface="+mn-ea"/>
                <a:cs typeface="+mn-cs"/>
              </a:rPr>
              <a:t>Benfey</a:t>
            </a:r>
            <a:r>
              <a:rPr lang="fr-FR" sz="2500" dirty="0" smtClean="0">
                <a:solidFill>
                  <a:schemeClr val="lt1"/>
                </a:solidFill>
                <a:latin typeface="+mn-lt"/>
                <a:ea typeface="+mn-ea"/>
                <a:cs typeface="+mn-cs"/>
              </a:rPr>
              <a:t>, </a:t>
            </a:r>
            <a:r>
              <a:rPr lang="fr-FR" sz="2500" i="1" dirty="0" err="1" smtClean="0">
                <a:solidFill>
                  <a:schemeClr val="lt1"/>
                </a:solidFill>
                <a:latin typeface="+mn-lt"/>
                <a:ea typeface="+mn-ea"/>
                <a:cs typeface="+mn-cs"/>
              </a:rPr>
              <a:t>Geschichte</a:t>
            </a:r>
            <a:r>
              <a:rPr lang="fr-FR" sz="2500" i="1" dirty="0" smtClean="0">
                <a:solidFill>
                  <a:schemeClr val="lt1"/>
                </a:solidFill>
                <a:latin typeface="+mn-lt"/>
                <a:ea typeface="+mn-ea"/>
                <a:cs typeface="+mn-cs"/>
              </a:rPr>
              <a:t> der </a:t>
            </a:r>
            <a:r>
              <a:rPr lang="fr-FR" sz="2500" i="1" dirty="0" err="1" smtClean="0">
                <a:solidFill>
                  <a:schemeClr val="lt1"/>
                </a:solidFill>
                <a:latin typeface="+mn-lt"/>
                <a:ea typeface="+mn-ea"/>
                <a:cs typeface="+mn-cs"/>
              </a:rPr>
              <a:t>Sprachwissenschaft</a:t>
            </a:r>
            <a:r>
              <a:rPr lang="fr-FR" sz="2500" i="1" dirty="0" smtClean="0">
                <a:solidFill>
                  <a:schemeClr val="lt1"/>
                </a:solidFill>
                <a:latin typeface="+mn-lt"/>
                <a:ea typeface="+mn-ea"/>
                <a:cs typeface="+mn-cs"/>
              </a:rPr>
              <a:t> </a:t>
            </a:r>
            <a:r>
              <a:rPr lang="fr-FR" sz="2500" i="1" dirty="0" err="1" smtClean="0">
                <a:solidFill>
                  <a:schemeClr val="lt1"/>
                </a:solidFill>
                <a:latin typeface="+mn-lt"/>
                <a:ea typeface="+mn-ea"/>
                <a:cs typeface="+mn-cs"/>
              </a:rPr>
              <a:t>und</a:t>
            </a:r>
            <a:r>
              <a:rPr lang="fr-FR" sz="2500" i="1" dirty="0" smtClean="0">
                <a:solidFill>
                  <a:schemeClr val="lt1"/>
                </a:solidFill>
                <a:latin typeface="+mn-lt"/>
                <a:ea typeface="+mn-ea"/>
                <a:cs typeface="+mn-cs"/>
              </a:rPr>
              <a:t> </a:t>
            </a:r>
            <a:r>
              <a:rPr lang="fr-FR" sz="2500" i="1" dirty="0" err="1" smtClean="0">
                <a:solidFill>
                  <a:schemeClr val="lt1"/>
                </a:solidFill>
                <a:latin typeface="+mn-lt"/>
                <a:ea typeface="+mn-ea"/>
                <a:cs typeface="+mn-cs"/>
              </a:rPr>
              <a:t>orientalischen</a:t>
            </a:r>
            <a:r>
              <a:rPr lang="fr-FR" sz="2500" i="1" dirty="0" smtClean="0">
                <a:solidFill>
                  <a:schemeClr val="lt1"/>
                </a:solidFill>
                <a:latin typeface="+mn-lt"/>
                <a:ea typeface="+mn-ea"/>
                <a:cs typeface="+mn-cs"/>
              </a:rPr>
              <a:t> Philologie</a:t>
            </a:r>
            <a:r>
              <a:rPr lang="fr-FR" sz="2500" dirty="0" smtClean="0">
                <a:solidFill>
                  <a:schemeClr val="lt1"/>
                </a:solidFill>
                <a:latin typeface="+mn-lt"/>
                <a:ea typeface="+mn-ea"/>
                <a:cs typeface="+mn-cs"/>
              </a:rPr>
              <a:t>, 1869</a:t>
            </a:r>
          </a:p>
        </p:txBody>
      </p:sp>
      <p:sp>
        <p:nvSpPr>
          <p:cNvPr id="3" name="Espace réservé du contenu 2"/>
          <p:cNvSpPr>
            <a:spLocks noGrp="1"/>
          </p:cNvSpPr>
          <p:nvPr>
            <p:ph sz="half" idx="1"/>
          </p:nvPr>
        </p:nvSpPr>
        <p:spPr>
          <a:xfrm>
            <a:off x="428596" y="1500174"/>
            <a:ext cx="5543560" cy="4786346"/>
          </a:xfrm>
          <a:ln>
            <a:noFill/>
          </a:ln>
        </p:spPr>
        <p:style>
          <a:lnRef idx="1">
            <a:schemeClr val="accent3"/>
          </a:lnRef>
          <a:fillRef idx="2">
            <a:schemeClr val="accent3"/>
          </a:fillRef>
          <a:effectRef idx="1">
            <a:schemeClr val="accent3"/>
          </a:effectRef>
          <a:fontRef idx="minor">
            <a:schemeClr val="dk1"/>
          </a:fontRef>
        </p:style>
        <p:txBody>
          <a:bodyPr vert="horz" anchor="ctr">
            <a:noAutofit/>
          </a:bodyPr>
          <a:lstStyle/>
          <a:p>
            <a:pPr>
              <a:buNone/>
            </a:pPr>
            <a:r>
              <a:rPr lang="fr-FR" sz="2400" dirty="0" smtClean="0">
                <a:solidFill>
                  <a:schemeClr val="dk1"/>
                </a:solidFill>
              </a:rPr>
              <a:t>	Grâce </a:t>
            </a:r>
            <a:r>
              <a:rPr lang="fr-FR" sz="2400" dirty="0" smtClean="0">
                <a:solidFill>
                  <a:schemeClr val="dk1"/>
                </a:solidFill>
              </a:rPr>
              <a:t>à la </a:t>
            </a:r>
            <a:r>
              <a:rPr lang="fr-FR" sz="2400" dirty="0" smtClean="0">
                <a:solidFill>
                  <a:schemeClr val="dk1"/>
                </a:solidFill>
              </a:rPr>
              <a:t>connaissance… des </a:t>
            </a:r>
            <a:r>
              <a:rPr lang="fr-FR" sz="2400" dirty="0" smtClean="0">
                <a:solidFill>
                  <a:schemeClr val="dk1"/>
                </a:solidFill>
              </a:rPr>
              <a:t>Védas, il fut pour la première fois possible d’obtenir une vision plus juste de l’histoire de la langue sanscrite et l’on perçut les problèmes et les questions importantes que ces textes permettaient de soulever et vraisemblablement aussi de résoudre concernant l’histoire originelle de la lignée indo-germanique.</a:t>
            </a:r>
            <a:endParaRPr lang="fr-FR" sz="2400" dirty="0" smtClean="0">
              <a:solidFill>
                <a:schemeClr val="dk1"/>
              </a:solidFill>
            </a:endParaRPr>
          </a:p>
        </p:txBody>
      </p:sp>
      <p:pic>
        <p:nvPicPr>
          <p:cNvPr id="5" name="Espace réservé du contenu 4" descr="benfeytheodor-4aaab99f806a0.jpg"/>
          <p:cNvPicPr>
            <a:picLocks noGrp="1" noChangeAspect="1"/>
          </p:cNvPicPr>
          <p:nvPr>
            <p:ph sz="half" idx="2"/>
          </p:nvPr>
        </p:nvPicPr>
        <p:blipFill>
          <a:blip r:embed="rId2" cstate="print">
            <a:duotone>
              <a:prstClr val="black"/>
              <a:srgbClr val="D9C3A5">
                <a:tint val="50000"/>
                <a:satMod val="180000"/>
              </a:srgbClr>
            </a:duotone>
            <a:lum contrast="-20000"/>
          </a:blip>
          <a:stretch>
            <a:fillRect/>
          </a:stretch>
        </p:blipFill>
        <p:spPr>
          <a:xfrm>
            <a:off x="6357950" y="2143116"/>
            <a:ext cx="2430492" cy="3240656"/>
          </a:xfrm>
        </p:spPr>
      </p:pic>
    </p:spTree>
  </p:cSld>
  <p:clrMapOvr>
    <a:masterClrMapping/>
  </p:clrMapOvr>
  <p:transition>
    <p:spli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277</TotalTime>
  <Words>250</Words>
  <Application>Microsoft Office PowerPoint</Application>
  <PresentationFormat>Affichage à l'écran (4:3)</PresentationFormat>
  <Paragraphs>27</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Papier</vt:lpstr>
      <vt:lpstr>Heinrich Heine à A. W. Schlegel en 1821</vt:lpstr>
      <vt:lpstr>Diapositive 2</vt:lpstr>
      <vt:lpstr>August Wilhelm Schlegel, Über den gegenwärtigen Stand der indischen Philologie, 1820</vt:lpstr>
      <vt:lpstr>Diapositive 4</vt:lpstr>
      <vt:lpstr>Séjours d’étude à Paris</vt:lpstr>
      <vt:lpstr>Christian Lassen, Indische Alterthumskunde, 1847</vt:lpstr>
      <vt:lpstr>August Schleicher, Über den Werth der Sprachvergleichung , 1846</vt:lpstr>
      <vt:lpstr>L’arbre  des  langues  indo-européennes   selon August  Schleicher</vt:lpstr>
      <vt:lpstr>Theodor Benfey, Geschichte der Sprachwissenschaft und orientalischen Philologie, 1869</vt:lpstr>
      <vt:lpstr>Albrecht Weber, Brâhmanismus, 1857</vt:lpstr>
      <vt:lpstr>Friedrich Max Müller,  Biographies of words and the home of the Aryas, 1888</vt:lpstr>
      <vt:lpstr>Hermann Oldenberg, Göttergnade und Menschenkraft in den altindischen Religionen, 1906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 </dc:creator>
  <cp:lastModifiedBy> </cp:lastModifiedBy>
  <cp:revision>35</cp:revision>
  <dcterms:created xsi:type="dcterms:W3CDTF">2010-01-18T12:31:33Z</dcterms:created>
  <dcterms:modified xsi:type="dcterms:W3CDTF">2010-01-18T17:09:19Z</dcterms:modified>
</cp:coreProperties>
</file>