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0" r:id="rId2"/>
    <p:sldId id="393" r:id="rId3"/>
    <p:sldId id="395" r:id="rId4"/>
    <p:sldId id="397" r:id="rId5"/>
    <p:sldId id="398" r:id="rId6"/>
    <p:sldId id="399" r:id="rId7"/>
    <p:sldId id="396" r:id="rId8"/>
    <p:sldId id="402" r:id="rId9"/>
    <p:sldId id="414" r:id="rId10"/>
    <p:sldId id="403" r:id="rId11"/>
    <p:sldId id="380" r:id="rId12"/>
    <p:sldId id="406" r:id="rId13"/>
    <p:sldId id="411" r:id="rId14"/>
    <p:sldId id="408" r:id="rId15"/>
    <p:sldId id="412" r:id="rId16"/>
    <p:sldId id="407" r:id="rId17"/>
    <p:sldId id="383" r:id="rId18"/>
    <p:sldId id="415" r:id="rId19"/>
    <p:sldId id="410" r:id="rId20"/>
    <p:sldId id="413" r:id="rId21"/>
    <p:sldId id="416" r:id="rId22"/>
    <p:sldId id="384" r:id="rId23"/>
    <p:sldId id="405" r:id="rId24"/>
    <p:sldId id="40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93A43E"/>
    <a:srgbClr val="1B3D67"/>
    <a:srgbClr val="004334"/>
    <a:srgbClr val="003332"/>
    <a:srgbClr val="006666"/>
    <a:srgbClr val="008080"/>
    <a:srgbClr val="000000"/>
    <a:srgbClr val="B9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182" autoAdjust="0"/>
  </p:normalViewPr>
  <p:slideViewPr>
    <p:cSldViewPr>
      <p:cViewPr varScale="1">
        <p:scale>
          <a:sx n="88" d="100"/>
          <a:sy n="88" d="100"/>
        </p:scale>
        <p:origin x="-5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03FAE46C-BF70-4F1D-9ADA-3CDBA245F5EC}" type="datetimeFigureOut">
              <a:rPr lang="fr-FR"/>
              <a:pPr>
                <a:defRPr/>
              </a:pPr>
              <a:t>27/11/2013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66B0F208-68E4-4214-AC9B-93C30CFE8A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33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E4E6B51-4353-4A3F-85FF-841841342B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15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14B35-C571-447C-A2C2-A9E9D79EF035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6C5AE-05A1-46C9-9866-2D23B3C5DA2B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14B35-C571-447C-A2C2-A9E9D79EF035}" type="slidenum">
              <a:rPr lang="fr-FR" smtClean="0"/>
              <a:pPr/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FE7FB-5C8C-4102-80A0-EA97782FE4D9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7F59-D459-41E7-9880-360C6166E0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4E89-9107-4CF1-93E0-32B6FE932F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A1C4-7DCE-4876-99FC-72AB4B62B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949D-1E7D-4676-8E43-EBDEE993FA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8583613" y="6569075"/>
            <a:ext cx="0" cy="144463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32625" y="6524625"/>
            <a:ext cx="1905000" cy="457200"/>
          </a:xfrm>
        </p:spPr>
        <p:txBody>
          <a:bodyPr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8131B97-C759-4253-AD2E-EF2407BBC61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6A80-8C00-473A-9F15-3F8063B1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C2D3-FEBB-45D5-8FF7-B526DC4D31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3E22F-0E61-4DD9-A9C4-D5D44A648A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8CA4-8463-4B44-BB25-3B40E9FFD3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B223-E810-4CA8-B6D5-B6E8FF330A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CD97-54C8-4A6C-9ABA-072A7D5863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FE53-E9DF-4A6E-B68D-87D8CB12DE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FDBD976-4E18-40EC-9414-E66F92AA41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50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5.emf"/><Relationship Id="rId4" Type="http://schemas.openxmlformats.org/officeDocument/2006/relationships/oleObject" Target="file:///C:\Documents%20and%20Settings\219940\Bureau\campagne_medicments_-_affiche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55" y="71414"/>
            <a:ext cx="1370011" cy="1232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ZoneTexte 5"/>
          <p:cNvSpPr txBox="1">
            <a:spLocks noChangeArrowheads="1"/>
          </p:cNvSpPr>
          <p:nvPr/>
        </p:nvSpPr>
        <p:spPr bwMode="auto">
          <a:xfrm>
            <a:off x="1500166" y="1058850"/>
            <a:ext cx="7643834" cy="646331"/>
          </a:xfrm>
          <a:prstGeom prst="rect">
            <a:avLst/>
          </a:prstGeom>
          <a:solidFill>
            <a:srgbClr val="93A43E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just"/>
            <a:endParaRPr lang="fr-CH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fr-CH" sz="2000" dirty="0" smtClean="0">
                <a:solidFill>
                  <a:schemeClr val="bg1"/>
                </a:solidFill>
                <a:latin typeface="Calibri" pitchFamily="34" charset="0"/>
              </a:rPr>
              <a:t>   UFR DE MEDECINE ET DE PHARMACIE</a:t>
            </a:r>
            <a:endParaRPr lang="fr-CH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fr-CH" sz="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28596" y="2357430"/>
            <a:ext cx="7343775" cy="122396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3200" kern="0" cap="al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Qu’est-ce qu’un médicament ?</a:t>
            </a:r>
            <a:endParaRPr lang="fr-FR" sz="3200" kern="0" cap="all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643042" y="4071942"/>
            <a:ext cx="2571768" cy="1150937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fr-FR" sz="2000" b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Antoine DUPUIS</a:t>
            </a:r>
          </a:p>
          <a:p>
            <a:pPr algn="just">
              <a:defRPr/>
            </a:pPr>
            <a:r>
              <a:rPr lang="fr-FR" sz="2000" b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Pharmacien, MCU-PH</a:t>
            </a:r>
            <a:endParaRPr lang="fr-FR" sz="2000" b="0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Arial" charset="0"/>
            </a:endParaRPr>
          </a:p>
          <a:p>
            <a:pPr algn="just">
              <a:defRPr/>
            </a:pPr>
            <a:r>
              <a:rPr lang="fr-CH" sz="1800" b="0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27 novembre 2013</a:t>
            </a:r>
            <a:endParaRPr lang="fr-FR" sz="1800" b="0" i="1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10" name="Picture 3" descr="logochu gamma 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857892"/>
            <a:ext cx="10699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logo-fac-Met-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643578"/>
            <a:ext cx="642942" cy="98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071802" y="5643578"/>
            <a:ext cx="39290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fr-FR" sz="1600" b="0" cap="small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r>
              <a:rPr lang="fr-FR" sz="1600" b="0" cap="small" baseline="30000" dirty="0" smtClean="0">
                <a:solidFill>
                  <a:schemeClr val="tx2"/>
                </a:solidFill>
                <a:latin typeface="Arial Black" pitchFamily="34" charset="0"/>
              </a:rPr>
              <a:t>ème</a:t>
            </a:r>
            <a:r>
              <a:rPr lang="fr-FR" sz="1600" b="0" cap="small" dirty="0" smtClean="0">
                <a:solidFill>
                  <a:schemeClr val="tx2"/>
                </a:solidFill>
                <a:latin typeface="Arial Black" pitchFamily="34" charset="0"/>
              </a:rPr>
              <a:t> Forum Citoyen</a:t>
            </a:r>
          </a:p>
          <a:p>
            <a:pPr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fr-FR" sz="1600" cap="small" dirty="0" smtClean="0">
                <a:solidFill>
                  <a:schemeClr val="tx2"/>
                </a:solidFill>
                <a:latin typeface="Arial Black" pitchFamily="34" charset="0"/>
              </a:rPr>
              <a:t>Médicaments</a:t>
            </a:r>
          </a:p>
          <a:p>
            <a:pPr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fr-FR" sz="1600" b="0" cap="small" dirty="0" smtClean="0">
                <a:solidFill>
                  <a:schemeClr val="tx2"/>
                </a:solidFill>
                <a:latin typeface="Arial Black" pitchFamily="34" charset="0"/>
              </a:rPr>
              <a:t>Usages, Histoire &amp; Perspectives</a:t>
            </a:r>
          </a:p>
        </p:txBody>
      </p:sp>
      <p:pic>
        <p:nvPicPr>
          <p:cNvPr id="14" name="Picture 8" descr="http://www.lga.fr/images/gelules_vides/gelule-classique-rouge-blanc-opaqu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07181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Thérapeutiques médicamenteuses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49400" y="1196975"/>
            <a:ext cx="719931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b="0" dirty="0"/>
              <a:t> </a:t>
            </a:r>
            <a:r>
              <a:rPr lang="fr-FR" dirty="0" smtClean="0">
                <a:latin typeface="Calibri" pitchFamily="34" charset="0"/>
              </a:rPr>
              <a:t>Allopathie</a:t>
            </a:r>
            <a:r>
              <a:rPr lang="fr-FR" b="0" dirty="0" smtClean="0">
                <a:latin typeface="Calibri" pitchFamily="34" charset="0"/>
              </a:rPr>
              <a:t> </a:t>
            </a:r>
            <a:endParaRPr lang="fr-FR" b="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fr-FR" b="0" dirty="0">
                <a:latin typeface="Calibri" pitchFamily="34" charset="0"/>
              </a:rPr>
              <a:t>	</a:t>
            </a:r>
            <a:r>
              <a:rPr lang="fr-FR" b="0" dirty="0" err="1" smtClean="0">
                <a:latin typeface="Calibri" pitchFamily="34" charset="0"/>
              </a:rPr>
              <a:t>allos</a:t>
            </a:r>
            <a:r>
              <a:rPr lang="fr-FR" b="0" dirty="0" smtClean="0">
                <a:latin typeface="Calibri" pitchFamily="34" charset="0"/>
              </a:rPr>
              <a:t> </a:t>
            </a:r>
            <a:r>
              <a:rPr lang="fr-FR" b="0" dirty="0" smtClean="0">
                <a:latin typeface="Calibri" pitchFamily="34" charset="0"/>
              </a:rPr>
              <a:t>= contre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fr-FR" b="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b="0" dirty="0" smtClean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Homéopathie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fr-FR" b="0" dirty="0">
                <a:latin typeface="Calibri" pitchFamily="34" charset="0"/>
              </a:rPr>
              <a:t>	</a:t>
            </a:r>
            <a:r>
              <a:rPr lang="fr-FR" b="0" dirty="0" smtClean="0">
                <a:latin typeface="Calibri" pitchFamily="34" charset="0"/>
              </a:rPr>
              <a:t> </a:t>
            </a:r>
            <a:r>
              <a:rPr lang="fr-FR" b="0" dirty="0" smtClean="0">
                <a:latin typeface="Calibri" pitchFamily="34" charset="0"/>
              </a:rPr>
              <a:t>homéo = </a:t>
            </a:r>
            <a:r>
              <a:rPr lang="fr-FR" b="0" dirty="0" smtClean="0">
                <a:latin typeface="Calibri" pitchFamily="34" charset="0"/>
              </a:rPr>
              <a:t>semblable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fr-FR" b="0" dirty="0">
              <a:latin typeface="Calibri" pitchFamily="34" charset="0"/>
            </a:endParaRPr>
          </a:p>
        </p:txBody>
      </p:sp>
      <p:pic>
        <p:nvPicPr>
          <p:cNvPr id="11274" name="Picture 10" descr="http://www.info-sectes.org/sante/homeopathie_fichiers/homeopathie_t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1785940" cy="2202661"/>
          </a:xfrm>
          <a:prstGeom prst="rect">
            <a:avLst/>
          </a:prstGeom>
          <a:noFill/>
        </p:spPr>
      </p:pic>
      <p:pic>
        <p:nvPicPr>
          <p:cNvPr id="11278" name="Picture 14" descr="http://www.lepoint.fr/images/2011/09/29/consommation-medicaments-403329-jpg_2659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772816"/>
            <a:ext cx="3258200" cy="1419216"/>
          </a:xfrm>
          <a:prstGeom prst="rect">
            <a:avLst/>
          </a:prstGeom>
          <a:noFill/>
        </p:spPr>
      </p:pic>
      <p:pic>
        <p:nvPicPr>
          <p:cNvPr id="12" name="Picture 12" descr="Université-de-poiti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cap="all" dirty="0" smtClean="0">
                <a:solidFill>
                  <a:srgbClr val="93A43E"/>
                </a:solidFill>
                <a:latin typeface="Calibri" pitchFamily="34" charset="0"/>
              </a:rPr>
              <a:t>La Loi</a:t>
            </a:r>
            <a:endParaRPr lang="fr-FR" sz="2800" cap="all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1714481" y="1500174"/>
            <a:ext cx="535784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art. L-511 du CSP</a:t>
            </a:r>
          </a:p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«… </a:t>
            </a:r>
            <a:r>
              <a:rPr lang="fr-FR" dirty="0" smtClean="0">
                <a:latin typeface="Calibri" pitchFamily="34" charset="0"/>
              </a:rPr>
              <a:t>substance</a:t>
            </a:r>
            <a:r>
              <a:rPr lang="fr-FR" b="0" dirty="0" smtClean="0">
                <a:latin typeface="Calibri" pitchFamily="34" charset="0"/>
              </a:rPr>
              <a:t> ou composition présentée comme possédant </a:t>
            </a:r>
            <a:r>
              <a:rPr lang="fr-FR" dirty="0" smtClean="0">
                <a:latin typeface="Calibri" pitchFamily="34" charset="0"/>
              </a:rPr>
              <a:t>des propriétés curatives ou préventives </a:t>
            </a:r>
            <a:r>
              <a:rPr lang="fr-FR" b="0" dirty="0" smtClean="0">
                <a:latin typeface="Calibri" pitchFamily="34" charset="0"/>
              </a:rPr>
              <a:t>à l’égard des maladies humaines ou animales, ainsi que tout produit pouvant être administré à l’homme ou à l’animal </a:t>
            </a:r>
            <a:r>
              <a:rPr lang="fr-FR" dirty="0" smtClean="0">
                <a:latin typeface="Calibri" pitchFamily="34" charset="0"/>
              </a:rPr>
              <a:t>en vue d’établir un diagnostic médical</a:t>
            </a:r>
            <a:r>
              <a:rPr lang="fr-FR" b="0" dirty="0" smtClean="0">
                <a:latin typeface="Calibri" pitchFamily="34" charset="0"/>
              </a:rPr>
              <a:t> ou de </a:t>
            </a:r>
            <a:r>
              <a:rPr lang="fr-FR" dirty="0" smtClean="0">
                <a:latin typeface="Calibri" pitchFamily="34" charset="0"/>
              </a:rPr>
              <a:t>restaurer,  corriger </a:t>
            </a:r>
            <a:r>
              <a:rPr lang="fr-FR" b="0" dirty="0" smtClean="0">
                <a:latin typeface="Calibri" pitchFamily="34" charset="0"/>
              </a:rPr>
              <a:t>ou</a:t>
            </a:r>
            <a:r>
              <a:rPr lang="fr-FR" dirty="0" smtClean="0">
                <a:latin typeface="Calibri" pitchFamily="34" charset="0"/>
              </a:rPr>
              <a:t> modifier</a:t>
            </a:r>
            <a:r>
              <a:rPr lang="fr-FR" b="0" dirty="0" smtClean="0">
                <a:latin typeface="Calibri" pitchFamily="34" charset="0"/>
              </a:rPr>
              <a:t> leurs fonctions organiques. »</a:t>
            </a:r>
          </a:p>
        </p:txBody>
      </p:sp>
      <p:pic>
        <p:nvPicPr>
          <p:cNvPr id="12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myboox.f6m.fr/images/livres/reference/0016/49/code-de-la-sante-publique-2011-collectif-didier-truchet-eric-fouassier-jean-penneau-maxence-cormier-978224710196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94" y="4000504"/>
            <a:ext cx="19050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cap="all" dirty="0" smtClean="0">
                <a:solidFill>
                  <a:srgbClr val="93A43E"/>
                </a:solidFill>
                <a:latin typeface="Calibri" pitchFamily="34" charset="0"/>
              </a:rPr>
              <a:t>La Loi</a:t>
            </a:r>
            <a:endParaRPr lang="fr-FR" sz="2800" cap="all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1928794" y="1123950"/>
            <a:ext cx="660401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art. L-511 du CSP</a:t>
            </a:r>
          </a:p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«… substance ou composition </a:t>
            </a:r>
            <a:r>
              <a:rPr lang="fr-FR" sz="2800" dirty="0" smtClean="0">
                <a:latin typeface="Calibri" pitchFamily="34" charset="0"/>
              </a:rPr>
              <a:t>présentée</a:t>
            </a:r>
            <a:r>
              <a:rPr lang="fr-FR" b="0" dirty="0" smtClean="0">
                <a:latin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</a:rPr>
              <a:t>comme</a:t>
            </a:r>
            <a:r>
              <a:rPr lang="fr-FR" b="0" dirty="0" smtClean="0">
                <a:latin typeface="Calibri" pitchFamily="34" charset="0"/>
              </a:rPr>
              <a:t> possédant des propriétés curatives ou préventives à l’égard des maladies humaines ou animales, ainsi que tout produit pouvant être administré à l’homme ou à l’animal en vue d’établir un diagnostic médical ou de restaurer,  corriger ou modifier leurs fonctions organiques. »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43097" y="5000639"/>
            <a:ext cx="5572109" cy="954089"/>
            <a:chOff x="-217" y="4108"/>
            <a:chExt cx="5345" cy="601"/>
          </a:xfrm>
        </p:grpSpPr>
        <p:sp>
          <p:nvSpPr>
            <p:cNvPr id="6155" name="Text Box 7"/>
            <p:cNvSpPr txBox="1">
              <a:spLocks noChangeArrowheads="1"/>
            </p:cNvSpPr>
            <p:nvPr/>
          </p:nvSpPr>
          <p:spPr bwMode="auto">
            <a:xfrm>
              <a:off x="289" y="4108"/>
              <a:ext cx="4839" cy="6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dirty="0" smtClean="0">
                  <a:solidFill>
                    <a:srgbClr val="1B3D67"/>
                  </a:solidFill>
                  <a:latin typeface="Calibri" pitchFamily="34" charset="0"/>
                </a:rPr>
                <a:t>Médicaments par présentation</a:t>
              </a:r>
            </a:p>
          </p:txBody>
        </p:sp>
        <p:sp>
          <p:nvSpPr>
            <p:cNvPr id="6156" name="AutoShape 8"/>
            <p:cNvSpPr>
              <a:spLocks noChangeArrowheads="1"/>
            </p:cNvSpPr>
            <p:nvPr/>
          </p:nvSpPr>
          <p:spPr bwMode="auto">
            <a:xfrm>
              <a:off x="-217" y="4153"/>
              <a:ext cx="411" cy="225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1B3D6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 b="0">
                <a:solidFill>
                  <a:srgbClr val="1B3D67"/>
                </a:solidFill>
              </a:endParaRPr>
            </a:p>
          </p:txBody>
        </p:sp>
      </p:grpSp>
      <p:pic>
        <p:nvPicPr>
          <p:cNvPr id="12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myboox.f6m.fr/images/livres/reference/0016/49/code-de-la-sante-publique-2011-collectif-didier-truchet-eric-fouassier-jean-penneau-maxence-cormier-978224710196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94" y="4000504"/>
            <a:ext cx="19050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Médicament par présentation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051051" y="1123951"/>
            <a:ext cx="2592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art. L-511 du CSP</a:t>
            </a:r>
          </a:p>
        </p:txBody>
      </p:sp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e 11"/>
          <p:cNvGrpSpPr/>
          <p:nvPr/>
        </p:nvGrpSpPr>
        <p:grpSpPr>
          <a:xfrm>
            <a:off x="1571604" y="1500174"/>
            <a:ext cx="5286412" cy="4872851"/>
            <a:chOff x="2000232" y="1571612"/>
            <a:chExt cx="5286412" cy="4872851"/>
          </a:xfrm>
        </p:grpSpPr>
        <p:pic>
          <p:nvPicPr>
            <p:cNvPr id="23554" name="Picture 2" descr="http://www-l2ti.univ-paris13.fr/euvip2013/images/stories/post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1571612"/>
              <a:ext cx="5286412" cy="4872851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 rot="-180000">
              <a:off x="2468319" y="2155915"/>
              <a:ext cx="23574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En cas de fatigue:      1 gélule 3 fois par jour</a:t>
              </a:r>
              <a:endParaRPr lang="fr-FR" dirty="0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43702" y="4643446"/>
            <a:ext cx="21431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b="0" dirty="0" smtClean="0">
                <a:latin typeface="Calibri" pitchFamily="34" charset="0"/>
              </a:rPr>
              <a:t>Exemple :     </a:t>
            </a:r>
            <a:r>
              <a:rPr lang="fr-FR" sz="2800" dirty="0" smtClean="0">
                <a:latin typeface="Calibri" pitchFamily="34" charset="0"/>
              </a:rPr>
              <a:t>les vitamines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cap="all" dirty="0" smtClean="0">
                <a:solidFill>
                  <a:srgbClr val="93A43E"/>
                </a:solidFill>
                <a:latin typeface="Calibri" pitchFamily="34" charset="0"/>
              </a:rPr>
              <a:t>La Loi</a:t>
            </a:r>
            <a:endParaRPr lang="fr-FR" sz="2800" cap="all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1928794" y="1123950"/>
            <a:ext cx="6604019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art. L-511 du CSP</a:t>
            </a:r>
          </a:p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«… substance ou composition présentée comme possédant des propriétés curatives ou préventives à l’égard des maladies humaines ou animales, ainsi que tout produit pouvant être administré à l’homme ou à l’animal en vue </a:t>
            </a:r>
            <a:r>
              <a:rPr lang="fr-FR" sz="2800" dirty="0" smtClean="0">
                <a:latin typeface="Calibri" pitchFamily="34" charset="0"/>
              </a:rPr>
              <a:t>d’établir un diagnostic médical</a:t>
            </a:r>
            <a:r>
              <a:rPr lang="fr-FR" b="0" dirty="0" smtClean="0">
                <a:latin typeface="Calibri" pitchFamily="34" charset="0"/>
              </a:rPr>
              <a:t> ou de restaurer,  corriger ou modifier leurs fonctions organiques. »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43097" y="5000641"/>
            <a:ext cx="5572109" cy="523876"/>
            <a:chOff x="-217" y="4108"/>
            <a:chExt cx="5345" cy="330"/>
          </a:xfrm>
        </p:grpSpPr>
        <p:sp>
          <p:nvSpPr>
            <p:cNvPr id="6155" name="Text Box 7"/>
            <p:cNvSpPr txBox="1">
              <a:spLocks noChangeArrowheads="1"/>
            </p:cNvSpPr>
            <p:nvPr/>
          </p:nvSpPr>
          <p:spPr bwMode="auto">
            <a:xfrm>
              <a:off x="289" y="4108"/>
              <a:ext cx="4839" cy="3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dirty="0" smtClean="0">
                  <a:solidFill>
                    <a:srgbClr val="1B3D67"/>
                  </a:solidFill>
                  <a:latin typeface="Calibri" pitchFamily="34" charset="0"/>
                </a:rPr>
                <a:t>Médicaments par fonction</a:t>
              </a:r>
            </a:p>
          </p:txBody>
        </p:sp>
        <p:sp>
          <p:nvSpPr>
            <p:cNvPr id="6156" name="AutoShape 8"/>
            <p:cNvSpPr>
              <a:spLocks noChangeArrowheads="1"/>
            </p:cNvSpPr>
            <p:nvPr/>
          </p:nvSpPr>
          <p:spPr bwMode="auto">
            <a:xfrm>
              <a:off x="-217" y="4153"/>
              <a:ext cx="411" cy="225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1B3D6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 b="0">
                <a:solidFill>
                  <a:srgbClr val="1B3D67"/>
                </a:solidFill>
              </a:endParaRPr>
            </a:p>
          </p:txBody>
        </p:sp>
      </p:grpSp>
      <p:pic>
        <p:nvPicPr>
          <p:cNvPr id="12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myboox.f6m.fr/images/livres/reference/0016/49/code-de-la-sante-publique-2011-collectif-didier-truchet-eric-fouassier-jean-penneau-maxence-cormier-978224710196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94" y="4000504"/>
            <a:ext cx="19050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Médicament par fonction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pic>
        <p:nvPicPr>
          <p:cNvPr id="21506" name="Picture 2" descr="http://www.creapharma.ch/test-de-grossesse-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1785950" cy="1187657"/>
          </a:xfrm>
          <a:prstGeom prst="rect">
            <a:avLst/>
          </a:prstGeom>
          <a:noFill/>
        </p:spPr>
      </p:pic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51051" y="1123951"/>
            <a:ext cx="2592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art. L-511 du CSP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15074" y="4572008"/>
            <a:ext cx="2357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b="0" dirty="0" smtClean="0">
                <a:latin typeface="Calibri" pitchFamily="34" charset="0"/>
              </a:rPr>
              <a:t>Exemple :           </a:t>
            </a:r>
            <a:r>
              <a:rPr lang="fr-FR" sz="2800" dirty="0" smtClean="0">
                <a:latin typeface="Calibri" pitchFamily="34" charset="0"/>
              </a:rPr>
              <a:t>le test de grossesse</a:t>
            </a:r>
          </a:p>
        </p:txBody>
      </p:sp>
      <p:pic>
        <p:nvPicPr>
          <p:cNvPr id="106498" name="Picture 2" descr="http://www.consostatic.com/wp-content/uploads/2013/10/bonhomme-loupe-cher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357430"/>
            <a:ext cx="3071834" cy="357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cap="all" dirty="0" smtClean="0">
                <a:solidFill>
                  <a:srgbClr val="93A43E"/>
                </a:solidFill>
                <a:latin typeface="Calibri" pitchFamily="34" charset="0"/>
              </a:rPr>
              <a:t>La Loi</a:t>
            </a:r>
            <a:endParaRPr lang="fr-FR" sz="2800" cap="all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1928794" y="1123950"/>
            <a:ext cx="660401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art. L-511 du CSP</a:t>
            </a:r>
          </a:p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«… substance ou composition présentée comme </a:t>
            </a:r>
            <a:r>
              <a:rPr lang="fr-FR" sz="2800" dirty="0" smtClean="0">
                <a:latin typeface="Calibri" pitchFamily="34" charset="0"/>
              </a:rPr>
              <a:t>possédant des propriétés curatives</a:t>
            </a:r>
            <a:r>
              <a:rPr lang="fr-FR" b="0" dirty="0" smtClean="0">
                <a:latin typeface="Calibri" pitchFamily="34" charset="0"/>
              </a:rPr>
              <a:t> ou préventives à l’égard des maladies humaines ou animales, ainsi que tout produit pouvant être administré à l’homme ou à l’animal en vue d’établir un diagnostic médical ou de restaurer,  corriger ou modifier leurs fonctions organiques. »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43097" y="5000641"/>
            <a:ext cx="5572109" cy="523876"/>
            <a:chOff x="-217" y="4108"/>
            <a:chExt cx="5345" cy="330"/>
          </a:xfrm>
        </p:grpSpPr>
        <p:sp>
          <p:nvSpPr>
            <p:cNvPr id="6155" name="Text Box 7"/>
            <p:cNvSpPr txBox="1">
              <a:spLocks noChangeArrowheads="1"/>
            </p:cNvSpPr>
            <p:nvPr/>
          </p:nvSpPr>
          <p:spPr bwMode="auto">
            <a:xfrm>
              <a:off x="289" y="4108"/>
              <a:ext cx="4839" cy="3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800" dirty="0" smtClean="0">
                  <a:solidFill>
                    <a:srgbClr val="1B3D67"/>
                  </a:solidFill>
                  <a:latin typeface="Calibri" pitchFamily="34" charset="0"/>
                </a:rPr>
                <a:t>Médicaments par composition</a:t>
              </a:r>
            </a:p>
          </p:txBody>
        </p:sp>
        <p:sp>
          <p:nvSpPr>
            <p:cNvPr id="6156" name="AutoShape 8"/>
            <p:cNvSpPr>
              <a:spLocks noChangeArrowheads="1"/>
            </p:cNvSpPr>
            <p:nvPr/>
          </p:nvSpPr>
          <p:spPr bwMode="auto">
            <a:xfrm>
              <a:off x="-217" y="4153"/>
              <a:ext cx="411" cy="225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1B3D6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800" b="0">
                <a:solidFill>
                  <a:srgbClr val="1B3D67"/>
                </a:solidFill>
              </a:endParaRPr>
            </a:p>
          </p:txBody>
        </p:sp>
      </p:grpSp>
      <p:pic>
        <p:nvPicPr>
          <p:cNvPr id="12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myboox.f6m.fr/images/livres/reference/0016/49/code-de-la-sante-publique-2011-collectif-didier-truchet-eric-fouassier-jean-penneau-maxence-cormier-978224710196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94" y="4000504"/>
            <a:ext cx="19050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Médicament par composition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051051" y="1123950"/>
            <a:ext cx="2663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art. L-511 du CSP</a:t>
            </a:r>
          </a:p>
        </p:txBody>
      </p:sp>
      <p:pic>
        <p:nvPicPr>
          <p:cNvPr id="19460" name="Picture 4" descr="http://www.ladocumentationfrancaise.fr/var/ezflow_site/storage/images/docfr7/ouvrages/9782110764034-substances-veneneuses-listes-et-exonerations/336653-5-fre-FR/Substances-veneneuses-Listes-et-exonerations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347907" cy="3425518"/>
          </a:xfrm>
          <a:prstGeom prst="rect">
            <a:avLst/>
          </a:prstGeom>
          <a:noFill/>
        </p:spPr>
      </p:pic>
      <p:pic>
        <p:nvPicPr>
          <p:cNvPr id="19462" name="Picture 6" descr="http://3.bp.blogspot.com/-zVZiMSZyK1Q/UG3cmDInsQI/AAAAAAAAAQA/7pBvzyyudQ0/s1600/IMG_4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43116"/>
            <a:ext cx="2143140" cy="1607355"/>
          </a:xfrm>
          <a:prstGeom prst="rect">
            <a:avLst/>
          </a:prstGeom>
          <a:noFill/>
        </p:spPr>
      </p:pic>
      <p:pic>
        <p:nvPicPr>
          <p:cNvPr id="12" name="Picture 12" descr="Université-de-poiti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43174" y="4572008"/>
            <a:ext cx="2143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Liste I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liste II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Stupéfiants</a:t>
            </a:r>
          </a:p>
        </p:txBody>
      </p:sp>
      <p:sp>
        <p:nvSpPr>
          <p:cNvPr id="13" name="Double flèche horizontale 12"/>
          <p:cNvSpPr/>
          <p:nvPr/>
        </p:nvSpPr>
        <p:spPr>
          <a:xfrm>
            <a:off x="4429124" y="2786058"/>
            <a:ext cx="1143008" cy="428628"/>
          </a:xfrm>
          <a:prstGeom prst="left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30A7-A4DB-40B6-BB00-AEFA90A6DF40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Les listes </a:t>
            </a:r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des </a:t>
            </a:r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Médicaments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pic>
        <p:nvPicPr>
          <p:cNvPr id="12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70" y="1615480"/>
            <a:ext cx="766414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549400" y="1618193"/>
            <a:ext cx="7199313" cy="874703"/>
            <a:chOff x="1549400" y="1196975"/>
            <a:chExt cx="7199313" cy="874703"/>
          </a:xfrm>
        </p:grpSpPr>
        <p:sp>
          <p:nvSpPr>
            <p:cNvPr id="4103" name="Text Box 4"/>
            <p:cNvSpPr txBox="1">
              <a:spLocks noChangeArrowheads="1"/>
            </p:cNvSpPr>
            <p:nvPr/>
          </p:nvSpPr>
          <p:spPr bwMode="auto">
            <a:xfrm>
              <a:off x="1549400" y="1196975"/>
              <a:ext cx="7199313" cy="67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fr-F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… un produit pas comme les autres</a:t>
              </a:r>
            </a:p>
          </p:txBody>
        </p:sp>
        <p:sp>
          <p:nvSpPr>
            <p:cNvPr id="16" name="Parchemin horizontal 15"/>
            <p:cNvSpPr/>
            <p:nvPr/>
          </p:nvSpPr>
          <p:spPr>
            <a:xfrm>
              <a:off x="2143108" y="1214422"/>
              <a:ext cx="5857916" cy="857256"/>
            </a:xfrm>
            <a:prstGeom prst="horizont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Alors c’est quoi un médicament ..?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357422" y="2911584"/>
            <a:ext cx="64293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Vocation de santé publique</a:t>
            </a:r>
          </a:p>
          <a:p>
            <a:pPr lvl="1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Soumis à une réglementation contraignante </a:t>
            </a:r>
          </a:p>
          <a:p>
            <a:pPr lvl="1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Financement spécifique</a:t>
            </a:r>
          </a:p>
          <a:p>
            <a:pPr lvl="1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Circuit particulier (</a:t>
            </a:r>
            <a:r>
              <a:rPr lang="fr-FR" b="0" dirty="0" smtClean="0">
                <a:latin typeface="Calibri" pitchFamily="34" charset="0"/>
                <a:sym typeface="Symbol"/>
              </a:rPr>
              <a:t>monopole)</a:t>
            </a:r>
          </a:p>
          <a:p>
            <a:pPr lvl="1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b="0" dirty="0" smtClean="0">
                <a:latin typeface="Calibri" pitchFamily="34" charset="0"/>
              </a:rPr>
              <a:t> Evaluation très </a:t>
            </a:r>
            <a:r>
              <a:rPr lang="fr-FR" b="0" dirty="0" smtClean="0">
                <a:latin typeface="Calibri" pitchFamily="34" charset="0"/>
              </a:rPr>
              <a:t>stricte : AMM</a:t>
            </a:r>
            <a:endParaRPr lang="fr-FR" b="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C’est quoi un médicament ?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2052" name="AutoShape 4" descr="data:image/jpeg;base64,/9j/4AAQSkZJRgABAQAAAQABAAD/2wCEAAkGBxQSEhQUEhQWFhUXFxcXFBUXFxQXFBgYFBUWFhQUFRQYHCggGBwlHBcUITEhJSkrLi4uFx8zODMsNygtLiwBCgoKDg0OFxAPFywcHBwsLCwsLCwsLCwsLCwsLCwsLCwsLCwsLCwsLCwsLCwsLCwsLCwsLCwsLCwsLCwsLCwsLP/AABEIAMIBAwMBIgACEQEDEQH/xAAbAAADAAMBAQAAAAAAAAAAAAAAAQIDBAUGB//EADUQAAEDAgUCBAMIAwADAAAAAAEAAhEDIQQSMUFRBWETInGBBpGhFDJCscHR4fAjUvEVM6L/xAAXAQEBAQEAAAAAAAAAAAAAAAAAAQID/8QAGxEBAQEBAQEBAQAAAAAAAAAAAAERAhIhYUH/2gAMAwEAAhEDEQA/APngVAICa7sABMJgJgIABMJwmEChOEAKwLT3+qIv7K7JnynJMZotPErCFt4zH1KlJlEuimzRoAE3m53uVp02RoSPTgiCoppoDVSImE6Yv+vqnCQ0VHR+IMPSo+EKRnMCSc0zBEHtv8lxhW4Flv0WZgS4SxpBfoDEwPNBICwUKJJ8oLjEwBfmPRRWN2gvM7Xt/eybWyYH1ss9BxD7bE30jvoYA1TqYNzKYqQck5Q+dTuW8jW6aNZ9pAvfXYpb/orgF0A2tc8xfTaVBM/X/k7oEUkyqxLA0gBwdLQZbNpF2m2oVGNJMpIEVJVJIJKSoqSgmEiFSkoJUqypKCU0JpqtxUAkqCIAFUIATAQEJwhMIjJWoOYGucIDrtncIGUh7iYdbK0CxvcTtCms4ujMSYECTMenCQH8KBNVR/fqmBaYsTHyH8ohBICthibC4Ivt3HdNrZmAeR2A1nlZaGHLnBoBJJAgXMn9UGLwSBMGOSCtml02q5jqjWOLBbNoN9OT6SvYD4cOVj8VULwGgindpaSLS7UxMR+i3umYEUxD3F2Gyu8JrxoTf3vPzWL215eDNFuYgDyHLD3B2USBmk2iL86e62C/IJFi8Py+GQGAHMfPItANuZ7L1n/jaYcPHYXUi3NlbcEkHIHAaRP5Lm1OjfaGOA8gp3aDYSNBlHKz6XHAwnRH+E6qMpDB/sCC1pM2JuNbd1zgS9obOaCMrSZiQ6co2/4vWVDkZkL4dUkE6A2vkB4j6LUDabXtqsYx7GvBqG0kjySOZJmBuJVnRjjddD87KlVopte3/G1oDfK22YtHfnVaDqmbf00GgAFhbYLb+J8Sald48TMxlqUSQW2sCOO/dabmwG2Im7p34I+a1KlCRVVQARFwRPp2P8KStISSCgqhSkUIQIpFNJBJSKoqSgkqSqKSCUIKExW+AqCQVhEATRCaIEwiEwgbGk6An0SCy4ctDgXiWjUTE8XWOkxz3QBcmwA5OgUDI4WajhnPMBpkiQOfRSwC/mBIAsO+0/Ne6+FMATXpGrDm06QfTGXmbg6fPmQpbiyOZ8O9GN3OzsM5Hy0ANYZDpzfeJkWGi9P8I4KmGODGgjO7/JEF0SAdNG6WW71LB53wDDCYOtyNreqz4Wn9nZYCZhreB3hcr1rcjXx9EEjOJdYNbtGgN9Vt1KPiRSnygXI/JZMO01HguGmnIlZaojNlbfd1llXAx1B2XIGw0GxMxZc9tSAWgm543Gi6NaqbBz5E6D9VrYl+Ygjyx9AoNJ1MuEOiwIFp1uYXN6hgA6GsAuYGxgzIPb+F1+o04EgnUnMTra9lpUqzWnNqU0adT4apCk4NBLzHlkAAgWykCTcrRoChRw5ZiacVB+NzXHuGMI0/degq4qpUILREDay5vXKOZrQ+8AaE+2i16pjwRr3Mabaqw5d3qmGwzBnqBwmAMtpdc3tvyvOEkWIIPB1vddOetZsbEoJWEVFRPK2mLlJFRpaYOsA6g6iRokgaSUpSqhqSmSplFIqSqKRQSUIQoOkE0gqCrJoRCEFTss2KwrqdNlR1g+co3tvHCwt78GL7oeS4DMSYsJ0HooLpkmS0GIgmJ119Ft4Cm57nQ5osXOc4gGGi8OO5lZsH1HJSFFrfvPmo4kaRAyzoYnVbXwX0vxaji/8A9bQSSYu4RkaSeTCl/q4dbBn7LQbABlx7nUwRrcDbtqvqWHwjMjGwGixA5BEweI4Xhn4AvxNNtAXbD6jwSSIcIaXei+jYugHthu2kfouVuxuNXDs8kDk+0m0LKMMBBdBcNT+SzYTDZW91VQiDP/VlWBrDsIk3Kmu9zZsI/t1T6hkACyeMEtjflEeZxbW5nf7HTYBcaq8iNY3P6Lu4zDQSTPqvP4uq0N5upWmWc4JJ2t/xaBbcgQVlpDyzCximL7DuoNgV4A+qx1gHCdvotPOQTH1V06hIgmAitbFUC8FpEjQjX3Wp1HpVBuGe8iKobIMkXGghb3ix/fqqYQ77wOnt6pLiY8Ax6yPqFxkkknUm5W71+gBVljYbF4HlncrboYTDOZSaHnxXi8OEAgSfKu3qM440pyr6hQ8Ko5kzEX0mQDp7rC2Stai5RKxyiVUZJRKiUSqKJSSlKUBKEpQqOoqCkKkZZqNFzvutJ9ASsWYLsdK62aNJ9PLIcZmYMxHyXApYV1zqBdx49VN+rjaqPLon8IgaaTPvqkpZ6pyqiwV0MC8uGR9RzaclxDZJLgBNgeOeFHT+muqsquaR/jaHZd3TNmj2P0V9Lq5a9IU4c4kSI0LjEOncSp+LI+rfDtINoN8uWSRMXIBgO0/sLqN8ottryVq/aWUxpqZgdjqt4NDmyd4K4Vtla7Q8rDiGZ7DbVZA4QB2WGpWGt5I0/VQTi6oYO50XPxeMhgjQHzQsraZdLnaN2XPpZJcQZ5G0ndFYsfiszPLxJ9F5CrRc58Abr0uJpFrM07zHZZ+nMFX8N9/3Us1XCODeQ0aLQxWGew+bTlezxFEB19lo9ewcs8t90w144vv2TqOkRsseK1v6J5wNpWVNlDYHRXWBvBtZY2G0TCtlgZM+iDA6mCxzTuCDBv8AReJezK4jdp10IIXsK9TLMG50/ZcfqjaLqZe0xU32J7FvK3xWbHGOpP8AJ+aakFVK6sqBRKlNUOUSpRKIqUSpRKoqUkpSQdkJhIJhaZUB3RNiOdUghAwEISUGzg8U+k7MwwdO19iFtdCaBXFVwkMzVXafhvJ9yFzpWbDZZOafYgWFzrqYmO6K+qdMx+akw1gJdJkXbBJLIPcL1D6oEL5p8H4zyua4Q0vDmCCSb5WsB30uey96Kl7mxOn4r/tZcepjcN9TOSBpystV4aDzAj0U0YByt0/upWni6hLyDoPy9VlWU1IYSfxCB67rk4agGVLnXZdDE4trS1oOunuuVj8M4uztkmfaEFdUdmdlE5e3J2XQ6OC2ntIJsFrYkNYGkCSTdbeHrtY9ojW07INOu0lzxMk6KMNUzEtP+sEnlLruLFJ5Lb9gvJY/FudmcZE6XUVh62GtqkAiOy5191FQjXdY6T/zWarYcJSa6VmZUtZYKlYNM8qKxYt0SIk6/svI4gDO7e+p17r1FSSSvMVWQ4gmQJEi66cMVldgqgYHlpDTodliBWZ/Uqpp+GT5dNLrWC6T9RYQkChVDQhCASlCFQk0IQdpqaQTW2DQhCBkoISQgy0auUkjggdiRr7LGwQt7pIoy/xyQBTdkjUvtlH5rlMquvb09VFx6LofWXYYEsAeXWLIOYNAJJDtv4XpcL11k4d5MF5uM0kE7WXz+i8j+LarccWU6wGVzmAAwSGuu2RcaahZvMqyvsXTsSL24IPqoxNN1idQdeW8fNeT+GetF5BkNbTbNQf7GYY0ey9fjHl7S7RtvcHjgrnZjUYqNOfMRvEbcWWxjW5WRP3t/RYaVcCoGCwj6oL5zNOxhs/mFFaNQgtAJ0Nj6LNQy0w3MZnTkLm06TqZcDETJ5ErPRNr6Am539FBtVspe4i9rnaV4br585AHpxdemxeKcWksFtx+srmPwhfDnkRsEqx5Rh15WBpM2W3i25XuA5WrM/qubTadUDRJC1az5uFhqTYTYLIx40RGricQ1sSYkrn1sJ4R8SZaHDIHfj3mVl66PMBaA2SO5MLmurEgA6DQcei68xmh7y4lx1Jk+6SQTXRkJpIQUhAaf3TQJCcIhUJCcIVR2AVQUphaZUkUIQErYFWmKLm5CapIyvnygbgjla5SKgGTuqy2n6bn0Uyut8P4OnVeRUcQYloG8d0Vo4fEmm6W/wD0AdL6HuEVKrnuL3Eue4zM6RbT0AWrj6uWq9s5ocRPN9U6LyQTxdRXpMDSZSxFFozPbVa3I5tjndEHJ2Nr8r2HVetBpYyo5rBnhw/ECJFwdp0XzDDVyxwe0wWkEHcELc61inYzEZjEmGggQTMaiTup1zqyvoXUq5p1A8NzAFswYETeF08K/wAQCptGYR+XqvF9UpVKDKWHq1AQ+c9QkSGtOjQdTC9R0nHg4RwEHI4sBECbAyfmuWNL6lhc4D5kRccqMA7N5CJaJy9gVp9O6o8uAcJbsBt3XVxZZSaTrMfmoNbHVgynOstjtOwXkvtL2kuN5t6SvRdXqZGRlOUSQ48leawuLa50PF5kHn1UqsFalAuPM645utLqGVpytGw+q2urYg53ZbRpz7LlOcTcn9/dSqk1CBcLG8QwuM91gxFQc2m5XOrY194JDTYeys5LWx1jCy41GmRa24tsuaFl8Z+Qj8M3PrssYaukjFCaoNVZIE/JaRACYCoBOFQmkie9j37IAThCBITQqJQqSRHXCaiVQWkUhJIoholKUSgCqY8tuDB5GqmUpRU5AT9VQQlKgtqdN5BkWIv3CjMgKjfr459SS95c8wMzrhrd4/1K9V8BsbUbUYXuBnOZuCIAJg6Gd+y89guj+JQfWLwA0wBqSQJJPAXJwPWKlMk03FpNjG44IWLJfizXvcV1SlQc9gMuB8scHUuO910MP1DxKeR0Z4zd5nYL57h8UastcWNJzONR0g6WA/Zbfw9UrZxVh1QMtAImAZ047lY81rXqut1DVpu83mGrNxtMLz9en/izEQWwOP6VPUuuNfUFUlzHQAabRmmSdTyOFzavVPHcM4kCGtyAyd8zm/os3mrrPXdcOfF5uewXD6rjNMv4r23Gi35fVsASylLn3GcAG5g2HYLk4qoKlQlghsw0AQY2nurOPpabcM40zUEw1wzA6N2DiVHUsKym5op1BVBAJI0DjqFs+OfDfTLiBIJbH3nA/iPa61AFucs6xNYryq0lrAoTcZABNhoEJSgIQk10pogUppIBJCRQOUkpQg6oVSoCMy0jJKJUgpoGSklKJQNBKUpEoHKCUKSUFIBUptE2AuUFFxgiTB1E2PsseQJptgkSbcooIiy2sFiarA91J5bDZfBFxPB11Wth2ZnBpIaCYzHQDkrFVIDnNFwCQHDQxuFBDhJJOpMk9+V0Om56TmVacFwMtbqSBOYxwIK0SVJKYHjMQatR9TQu1DZA9FhywrhJTBJSVPEd/RJUSnU1tpybIKSBJJpIJYyE00lAikmpKAKSJSQCalCDqSnmUIC2jImT7KZQoKlEqZRKBoSQgEykEpQOUihIlA5QD7qUIoJSRKSAUlMqSoHKlMpIBJCSATqPkNEAQNtTfflSUkAkmkgFJTKSBJIKRKgRSQkgEJShQdIJyoBTBW0ZJRKiUFBaJUSiUFolTKEFSiVMpkb7IBClEoGSkgpSimgqQUiUF02TpHuYHzWOU5SBUAkglJA0iUkpQCRRKRKAKEiUpQMqSUEqSVAylKRKRKBqSUSkgEJIUG+mhC2hhUhCISChCKaCUIRQkhCIEIQgSAhCKEkkIgKAkhAnJIQgakoQoEVKEIAKShCigqShCIRSKEKKSSEIJQhCg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2" name="AutoShape 14" descr="data:image/jpeg;base64,/9j/4AAQSkZJRgABAQAAAQABAAD/2wCEAAkGBwgHBhUIBxQWExQTGBobGRUWGBofFRsgIBgcGh4jHSIcKCsjISInJCIbIjIiJyk3ODAxGh8zODYsQSgtLisBCgoKBQUFDgUFDisZExkrKysrKysrKysrKysrKysrKysrKysrKysrKysrKysrKysrKysrKysrKysrKysrKysrK//AABEIAMQBAQMBIgACEQEDEQH/xAAbAAEAAwEBAQEAAAAAAAAAAAAABAUGAwIBB//EAEgQAAIBAwICBgQLBAUNAAAAAAABAgMEEQUhEjEGEyJBUWEUMmJxFSM1NkJyc4GFs7QHUlR0JDNDg5IlNERTY4KRoaKxssHx/8QAFAEBAAAAAAAAAAAAAAAAAAAAAP/EABQRAQAAAAAAAAAAAAAAAAAAAAD/2gAMAwEAAhEDEQA/AP3EAAARLvVLCyqdXd1acHjOJSSePHfu8yTTnCrTVSm001lNPKa8gPQAAAAAAAAAAAHmc404OdRpJLLb5JeYHoES01TT72p1VpVpzljOIyTePHbu8xDVNOqXrsqdak6q501OPWL3xzkCWCHb6rp11cu1tq1KdSPOEZxc170nlEwAAAAAAAAAAAAAAAAAAAAAAB8gAMf+y+pO96PT1K73rV69d1W+acasqcY+6MYxSR56DVnb6zqOlp/E0rn4lN7JzpqrOEfKLbeFyz4F3S0ONpcVKul1JUVWlxzglFw4msOUVJdmT2z3PGcZyQrvotCFkqNg08Sc5RrLKqzcuJzc44nCpnlOL7Pg8JAaQGSs9W1DTblWlzGU/ClUa6/+6qbQrr2dppc8mi07UrTUqTnaSzh4lFpqcX4Si94vyaAlgAAAAAB4r1qVvSdavJRjFZcpNKKXm3yA9mP6d1J1NV07Tan9TXufjfCXBTlOEX5OSW3fwlt8I3uqdnRY8EP4irF8P93DaU/KTxHvXFyPlboxY3Nq6d26lSo3CXXSl8apQeYSi1tDDy0opLd7bsCr/afOdp0cjqVptWoV6DpNc8yqxpyj7pRlJNEehVuKf7TrqVvT427S3yuJRx8ZV8TQ1NEV1Xp1NTqSrKlLihBqKhxLlKSiu013dye+OR5oaDTodI6muRq1HOrCNNwfBwcMXJxx2c5Tb3yBSdD51J9NNVlWjwSdS3zHOcf0Wn3o2ZT6ZoENO1m41SFWpKV04OcZcHBmEFCOMRTWyXf3FwAAAAAAAAAAAAAAAAAAAAAAAAAAAHC8tLe+oOheQjOL+jJZX/3zM5qGgXVtNXFjKdXg9V8eLqC8IVHtUX+zrZT/AHuRqgBmNP6STp8VPUFxqGOKpCLVSH21J9qH1o5i+fZRo6Falc0VWt5KcZLKlFpxa8U1zIuo6Va6g1Osmpx9WpB8NSPuku7y5PvTM5XsNS0SrK5oN4by6tKGYy869CPrPxqUcPllJJgbEGctuldOeKFSnKdWUeKmqHxlOqs4zGaxGCzs+s4cb88ZJPwde6p2tZlwU/4ek3h/aT2cvqxwu58QHuvrXW1Xa6NDr6kXiUs4owffxz33XfGKb8lzFHReurK51mfXzW8YtYow+rDk37Usvwa5FnQo0reiqNvFRjFYUYpJJeSR0AAAAAAAAAAAAAAAAAAAAAAAAAAAAAAAAAAAAAAAAAprG1t6HSm5qUIRi50bdycUk5PjuFl45vzLkrLf5y1vsLf8y4LMAAAAAAAAAAAAAAAAAAAAAAAAAAAAAAAAAAAAAAAAAAAKy3+ctb7C3/MuCzKy3+ctb7C3/MuCzAAAAAAAAAAAAAAAAAAAAAAAAAAAAAAAAAAAAAAAAAABvCywKy3+ctb7C3/MuCzM3Q1vTl0hqVus+LnTpU41cPqXOM62Y9Zjg4u3FYzu8rmmjSAAAAAAAAAAAAKmXSPTVSddSk6cW1KrGE3SWHh9pLGF3yWy3y9iu6Uao77o1e0NCcp1YUKmJwTcOLha4Yy5Oa32Tyu/GxM6L+hPodb9RjqfR4cvVxwLP/sC5pzhUgqlNpprKa5NPlg9GG/ZpqdOz6J21rqMnDj4uplNNQlB1JdXGMuWeHGI5y1jGTcgAAAAAAAAADzUnClB1KjSS3bbwl7wPQImnajb6lTdWzzKCeFPDUZecG/Wj7S2fcSwAAAAAAAAAIeo6laadTUrqWHLaMEnKcn4RjHMpP3Ig9Vqurf5w3a0f3ItO4l9aSyoLyjl+0gJF9rNC2ru0toyrVtviqeOJZ5ObeIwXnJ792eRHWk3Oovj16alHut6bfU/77eJVPvxH2e8srGxtdPodRZQUI5bwu9vm2+bb7292SAK/U7CrcWqpWc1T4foOEZUpLGOGcX9H3NP/sZ2hWvNFqqhHFHLwqNWbdpN+FGrjipt91OSx3KPebI8VqVOvSdGvFSjJYcZJNNeDT5gQdP1i3u63otRSpVksujUwp473HGVJe1FtFiZy/6PThSULLFWkmmreq32WuTo1PWpyXdzXJLhOGn6te21R2+J1uHd0anDG8gvLdQrR8JRf3yYGqBF0/UbTUqPW2clJJ4a3UovwlF4cX5NZJQAEXUNQtdOo9beSUU9kt3KT8IxW8n5JZK7/KurPfNpR+53M1/zjTT++W/0GgJWoaxb2db0ampVazWVRp4dTHi8tKK9qTSIvwZean2tcklD+GpN9X/eT2lP3bR8Uyx0/T7XTqPVWcVFN5b5yk+9yb3k/NslAeKVKnRpqlRSjFbJJYS9yRVvo3pnVyoxjKNOTblSjUmqTbeX2U8YffFbPfK3ZbgDjVtberbO1qwi6bXDwNLhxyxjlgqvg+/0vtaPLrKf8PVk8Lx6uo8yj9WWVyS4UXYAr9O1e2vqjoLip1YrMqNRYqJeON013cUW15lgRNR0201KmoXccuLzGSypweMZhJbxfmmQOPVdJ/rU7uivpRS9IivNLCqLzik/KT3AugR7G+tdQodfZzU4+XNPwae6fk9yQABB1HVbXT2qdRuVSXq0oLiqS9yXd7Twl3tEP0PUtV7WpydCl/qKUu2/tKi/8YY+tJAdbvWo9e7PS4O4rReHGLxTg8f2k+Ue7ZZlvtFnino07qoq+uT66SeVSW1vD3R+m/annyUSztbahZ26t7SMYQjsoxSUV7kjqA5cgAAAAAAACn1G9u56h8H2ThS4Y05TrT3x1k5QjGEeTk3GSy3hZjtLOFcGW1z5Xqfhv66oBdadpNrYTdaOZ1ZetWm81Jff3LwisJdyJ4AAAAAAAIuoadaalS6u7jnDzGSbU4vxjJYlF+aZKAGV1DSry1rK5fHW4dlXpYjeQXcpL1K0PJr7pPc7wvtbnXp6fHqs1YSqRuGprsx4E+Ki8NTzOPZcsc3t6poyruPnRQ/l7j8y2A6WGkW9nW9Jm5VazWHWqPM8eC7ox9mKSLAAAAAAAAAAAAAK2+0ehc3Hpdu3RrYx1tPaT8prlNeUk8d2HuU1lqWuajcx0+q6dFP0jNenmU5KjWVF4hJYpt5Ut3NLl5mrMtonyvT/ABL9dTAvdO0y006L9Gj2petOTcqkn7Upbv8A47d2CYAAAAAAAAAAAAAy2t/K9T8N/XVDUmW1v5Xqfhv66oBqQAAAAAAAAAAKu4+dFD+XuPzLYtCruPnRQ/l7j8y2AtAAAAAAAAAAAAAAy2ifK9P8S/XUzUmW0T5Xp/iX66mBqQAAAAAAAAAAAAAy2t/K9T8N/XVDUmW1z5Xqfhv66oBqQAAAAAAAAAAKu4+dFD+XuPzLYtCruPnRQ/l7j8y2AtAAAAAAAAAAAAAAy2ifK9P8S/XUzUmW0T5Xp/iX66mBqQAAAAAAAAAAAAAp9StbujqD1GzhGspQhGdKTxJ9XOc4um32eLMntLC2jvHBcACDp2q2mo5hRbU4+tTmuGpH60Xv9/J9zZOIWo6Xa6hiVdNTh6lSL4akfqyW681yfemQfStT0na/TuKS/tqcfjYr26a9b60P8KAuwcbS6t72gq9pKM4vlKLyjsAAPkpKMeKTwl3vkB9OF7e21hQ6+8moR5Zb7+5Lxb8EU170hU6Ep6ZwcC2dzVeLdfV5Oq/KOz5cSIVlYXuoV1dU+NPf+lXEV1uHz6ik9qS9qSzhbqXMDtqOtXNZKMOK2hP1ezxXlT7Olvwrl2prbfMVzJ+mW17WvIX19Hq1CnKnCm5cVTEnBt1JLbi7Edo55vd90vT9LtdPbnQTc5+tUk3KpL3ye+PBcl3JE0AAAAAAAAAAAAAAr9e1e20LSp6jeZ4YY2XrSbajGK822kveUd1UuNBsPh26pQ4aUas6kISk5wjVqKrVab2m00njC2TSO/7QtKutW6Myp6euKpTnTqxh+/1dSM3H3tJpeeDn0j1e31PorVttN+MrXFKVOFHfrFKcXHtxe8FHO7ljGHkDS29anc0I16D4oySaa5NNZR0IGg2D0rRKOnyfE6VOMG/HEUieAAAAAAAAAAAAAAAABV3ejU5V3d6fJ0Kz5zglwz+0g9pe/ZruaOUdZqWMuq1+KpbpKtF5t5ZeF2nvBvwltlpJyLk+SjGcXGayns0+TAh6le1LSmvR6cqspZ4VHCj75Se0V58/BPkZrN1rtT6Nzh+asINf9VxJcv3cr6DLldGdOT6vt9Sv9H4n6P8A4PD2fV8i4jFRjwx2S5JcgKuy0SlSrK6vpOvVXKUkuGHlTguzBd2efi2WoAAAAAAAAAAAAAAAAAA+YWcn0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1303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lechoixdesclients.com/about_menomattractif/interog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623368"/>
            <a:ext cx="2000264" cy="2715510"/>
          </a:xfrm>
          <a:prstGeom prst="rect">
            <a:avLst/>
          </a:prstGeom>
          <a:noFill/>
        </p:spPr>
      </p:pic>
      <p:pic>
        <p:nvPicPr>
          <p:cNvPr id="35850" name="Picture 10" descr="http://www.entrepatients.net/sites/default/files/imagecache/cent_pour_cent/wysiwyg_imageupload/24/gelule%20bleue%20et%20rouge%20web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928670"/>
            <a:ext cx="370746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Procédure d’AMM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44406" y="4919457"/>
            <a:ext cx="6804057" cy="1570034"/>
            <a:chOff x="-60" y="4108"/>
            <a:chExt cx="5188" cy="1014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89" y="4108"/>
              <a:ext cx="4839" cy="10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smtClean="0">
                  <a:solidFill>
                    <a:srgbClr val="1B3D67"/>
                  </a:solidFill>
                  <a:latin typeface="Calibri" pitchFamily="34" charset="0"/>
                </a:rPr>
                <a:t>Obtention d’une AMM :</a:t>
              </a:r>
            </a:p>
            <a:p>
              <a:pPr>
                <a:spcBef>
                  <a:spcPct val="50000"/>
                </a:spcBef>
              </a:pPr>
              <a:r>
                <a:rPr lang="fr-FR" dirty="0" smtClean="0">
                  <a:solidFill>
                    <a:srgbClr val="1B3D67"/>
                  </a:solidFill>
                  <a:latin typeface="Calibri" pitchFamily="34" charset="0"/>
                </a:rPr>
                <a:t>	</a:t>
              </a:r>
              <a:r>
                <a:rPr lang="fr-FR" dirty="0" smtClean="0">
                  <a:solidFill>
                    <a:srgbClr val="1B3D67"/>
                  </a:solidFill>
                  <a:latin typeface="Calibri" pitchFamily="34" charset="0"/>
                </a:rPr>
                <a:t>Preuve d’efficacité et de bonne tolérance</a:t>
              </a:r>
              <a:endParaRPr lang="fr-FR" dirty="0" smtClean="0">
                <a:solidFill>
                  <a:srgbClr val="1B3D67"/>
                </a:solidFill>
                <a:latin typeface="Calibri" pitchFamily="34" charset="0"/>
              </a:endParaRPr>
            </a:p>
            <a:p>
              <a:pPr lvl="1">
                <a:spcBef>
                  <a:spcPct val="50000"/>
                </a:spcBef>
              </a:pPr>
              <a:r>
                <a:rPr lang="fr-FR" dirty="0" smtClean="0">
                  <a:solidFill>
                    <a:srgbClr val="1B3D67"/>
                  </a:solidFill>
                  <a:latin typeface="Calibri" pitchFamily="34" charset="0"/>
                </a:rPr>
                <a:t>	</a:t>
              </a:r>
              <a:r>
                <a:rPr lang="fr-FR" dirty="0" smtClean="0">
                  <a:solidFill>
                    <a:srgbClr val="1B3D67"/>
                  </a:solidFill>
                  <a:latin typeface="Calibri" pitchFamily="34" charset="0"/>
                </a:rPr>
                <a:t>Sécurité d’utilisation</a:t>
              </a:r>
              <a:endParaRPr lang="fr-FR" dirty="0" smtClean="0">
                <a:solidFill>
                  <a:srgbClr val="1B3D67"/>
                </a:solidFill>
                <a:latin typeface="Calibri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-60" y="4154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1B3D6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000" b="0">
                <a:solidFill>
                  <a:srgbClr val="1B3D67"/>
                </a:solidFill>
              </a:endParaRPr>
            </a:p>
          </p:txBody>
        </p:sp>
      </p:grpSp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1918172" y="1412776"/>
            <a:ext cx="7225827" cy="3385542"/>
            <a:chOff x="1918172" y="1916832"/>
            <a:chExt cx="7225827" cy="338554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979712" y="1916832"/>
              <a:ext cx="7164287" cy="338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just">
                <a:spcBef>
                  <a:spcPct val="50000"/>
                </a:spcBef>
              </a:pPr>
              <a:r>
                <a:rPr lang="fr-FR" sz="2800" b="0" dirty="0" smtClean="0">
                  <a:latin typeface="Calibri" pitchFamily="34" charset="0"/>
                </a:rPr>
                <a:t>Objectif</a:t>
              </a:r>
            </a:p>
            <a:p>
              <a:pPr lvl="1" algn="just">
                <a:spcBef>
                  <a:spcPct val="50000"/>
                </a:spcBef>
              </a:pPr>
              <a:r>
                <a:rPr lang="fr-FR" sz="2800" b="0" dirty="0" smtClean="0">
                  <a:latin typeface="Calibri" pitchFamily="34" charset="0"/>
                </a:rPr>
                <a:t>Dossier d’AMM</a:t>
              </a:r>
              <a:endParaRPr lang="fr-FR" b="0" dirty="0">
                <a:latin typeface="Calibri" pitchFamily="34" charset="0"/>
              </a:endParaRPr>
            </a:p>
            <a:p>
              <a:pPr lvl="2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fr-FR" b="0" dirty="0" smtClean="0">
                  <a:latin typeface="Calibri" pitchFamily="34" charset="0"/>
                </a:rPr>
                <a:t> Etude physico-chimique</a:t>
              </a:r>
            </a:p>
            <a:p>
              <a:pPr lvl="2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fr-FR" b="0" dirty="0" smtClean="0">
                  <a:latin typeface="Calibri" pitchFamily="34" charset="0"/>
                </a:rPr>
                <a:t> Etude toxicologique</a:t>
              </a:r>
              <a:endParaRPr lang="fr-FR" b="0" dirty="0">
                <a:latin typeface="Calibri" pitchFamily="34" charset="0"/>
              </a:endParaRPr>
            </a:p>
            <a:p>
              <a:pPr lvl="2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fr-FR" b="0" dirty="0" smtClean="0">
                  <a:latin typeface="Calibri" pitchFamily="34" charset="0"/>
                </a:rPr>
                <a:t> Etude </a:t>
              </a:r>
              <a:r>
                <a:rPr lang="fr-FR" b="0" dirty="0" err="1">
                  <a:latin typeface="Calibri" pitchFamily="34" charset="0"/>
                </a:rPr>
                <a:t>pré-clinique</a:t>
              </a:r>
              <a:endParaRPr lang="fr-FR" b="0" dirty="0">
                <a:latin typeface="Calibri" pitchFamily="34" charset="0"/>
              </a:endParaRPr>
            </a:p>
            <a:p>
              <a:pPr lvl="2" algn="just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fr-FR" b="0" dirty="0" smtClean="0">
                  <a:latin typeface="Calibri" pitchFamily="34" charset="0"/>
                </a:rPr>
                <a:t> Etude </a:t>
              </a:r>
              <a:r>
                <a:rPr lang="fr-FR" b="0" dirty="0">
                  <a:latin typeface="Calibri" pitchFamily="34" charset="0"/>
                </a:rPr>
                <a:t>clinique</a:t>
              </a:r>
            </a:p>
          </p:txBody>
        </p:sp>
        <p:sp>
          <p:nvSpPr>
            <p:cNvPr id="3" name="Flèche droite 2"/>
            <p:cNvSpPr/>
            <p:nvPr/>
          </p:nvSpPr>
          <p:spPr>
            <a:xfrm flipV="1">
              <a:off x="1918172" y="2131304"/>
              <a:ext cx="467353" cy="163446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 flipV="1">
              <a:off x="1944407" y="2761498"/>
              <a:ext cx="467353" cy="163446"/>
            </a:xfrm>
            <a:prstGeom prst="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51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Un médicament c’est…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303361" y="1412776"/>
            <a:ext cx="3499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fr-FR" sz="3200" dirty="0" smtClean="0">
                <a:latin typeface="Calibri" pitchFamily="34" charset="0"/>
              </a:rPr>
              <a:t>… deux facettes!</a:t>
            </a:r>
            <a:r>
              <a:rPr lang="fr-FR" sz="3200" dirty="0" smtClean="0">
                <a:latin typeface="Calibri" pitchFamily="34" charset="0"/>
              </a:rPr>
              <a:t> </a:t>
            </a:r>
            <a:endParaRPr lang="fr-FR" sz="3200" dirty="0" smtClean="0"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50010" y="3930154"/>
            <a:ext cx="2554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bienfait pour la santé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693" name="Picture 13" descr="http://www.cinemacom.com/vintage-shockers/jekyll-hyde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89" y="2636912"/>
            <a:ext cx="2476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6770288" y="2852936"/>
            <a:ext cx="2186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Une certaine toxicité</a:t>
            </a:r>
            <a:endParaRPr lang="fr-FR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optipharm.eu/uploads/images/dessin%20rino/pharmcovivilanceRVB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83665"/>
            <a:ext cx="1857388" cy="177433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La balance bénéfice/risque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8" name="Groupe 37"/>
          <p:cNvGrpSpPr/>
          <p:nvPr/>
        </p:nvGrpSpPr>
        <p:grpSpPr>
          <a:xfrm>
            <a:off x="1428728" y="1643050"/>
            <a:ext cx="7715304" cy="3929090"/>
            <a:chOff x="1428728" y="1643050"/>
            <a:chExt cx="7715304" cy="3929090"/>
          </a:xfrm>
        </p:grpSpPr>
        <p:grpSp>
          <p:nvGrpSpPr>
            <p:cNvPr id="18" name="Groupe 17"/>
            <p:cNvGrpSpPr/>
            <p:nvPr/>
          </p:nvGrpSpPr>
          <p:grpSpPr>
            <a:xfrm>
              <a:off x="1428728" y="1643050"/>
              <a:ext cx="7500990" cy="3500462"/>
              <a:chOff x="1428728" y="1643050"/>
              <a:chExt cx="7500990" cy="3500462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1428728" y="1643050"/>
                <a:ext cx="7500990" cy="3500462"/>
                <a:chOff x="1428728" y="1643050"/>
                <a:chExt cx="7143800" cy="3276607"/>
              </a:xfrm>
            </p:grpSpPr>
            <p:pic>
              <p:nvPicPr>
                <p:cNvPr id="15362" name="Picture 2" descr="http://1.bp.blogspot.com/-e2QSslOmpBo/UB5CvzMtkCI/AAAAAAAAATw/HzYPxgI1Xy0/s1600/risques_benecifes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28728" y="1643050"/>
                  <a:ext cx="7095012" cy="3276607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Triangle isocèle 12"/>
                <p:cNvSpPr/>
                <p:nvPr/>
              </p:nvSpPr>
              <p:spPr>
                <a:xfrm>
                  <a:off x="1428728" y="3214686"/>
                  <a:ext cx="2214578" cy="12858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Triangle isocèle 13"/>
                <p:cNvSpPr/>
                <p:nvPr/>
              </p:nvSpPr>
              <p:spPr>
                <a:xfrm>
                  <a:off x="6357950" y="1643050"/>
                  <a:ext cx="2214578" cy="128588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6" name="ZoneTexte 15"/>
              <p:cNvSpPr txBox="1"/>
              <p:nvPr/>
            </p:nvSpPr>
            <p:spPr>
              <a:xfrm>
                <a:off x="1714480" y="4181781"/>
                <a:ext cx="1857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bénéfices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7072330" y="2357430"/>
                <a:ext cx="1857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risques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6500826" y="3286124"/>
              <a:ext cx="2643206" cy="642942"/>
              <a:chOff x="6429388" y="3357562"/>
              <a:chExt cx="2643206" cy="642942"/>
            </a:xfrm>
          </p:grpSpPr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6500826" y="3357562"/>
                <a:ext cx="2571768" cy="589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fr-FR" dirty="0">
                    <a:latin typeface="Calibri" pitchFamily="34" charset="0"/>
                  </a:rPr>
                  <a:t> </a:t>
                </a:r>
                <a:r>
                  <a:rPr lang="fr-FR" dirty="0" smtClean="0">
                    <a:latin typeface="Calibri" pitchFamily="34" charset="0"/>
                  </a:rPr>
                  <a:t>effets indésirables</a:t>
                </a: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6429388" y="3429000"/>
                <a:ext cx="2571768" cy="57150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1714480" y="4929198"/>
              <a:ext cx="2379658" cy="642942"/>
              <a:chOff x="1428728" y="4643446"/>
              <a:chExt cx="2379658" cy="642942"/>
            </a:xfrm>
          </p:grpSpPr>
          <p:sp>
            <p:nvSpPr>
              <p:cNvPr id="4103" name="Text Box 4"/>
              <p:cNvSpPr txBox="1">
                <a:spLocks noChangeArrowheads="1"/>
              </p:cNvSpPr>
              <p:nvPr/>
            </p:nvSpPr>
            <p:spPr bwMode="auto">
              <a:xfrm>
                <a:off x="1428728" y="4643446"/>
                <a:ext cx="2379658" cy="589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fr-FR" dirty="0">
                    <a:latin typeface="Calibri" pitchFamily="34" charset="0"/>
                  </a:rPr>
                  <a:t> </a:t>
                </a:r>
                <a:r>
                  <a:rPr lang="fr-FR" dirty="0" smtClean="0">
                    <a:latin typeface="Calibri" pitchFamily="34" charset="0"/>
                  </a:rPr>
                  <a:t>efficacité</a:t>
                </a:r>
                <a:endParaRPr lang="fr-FR" dirty="0">
                  <a:latin typeface="Calibri" pitchFamily="34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428728" y="4714884"/>
                <a:ext cx="1428760" cy="571504"/>
              </a:xfrm>
              <a:prstGeom prst="ellipse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6" name="Connecteur droit 25"/>
            <p:cNvCxnSpPr>
              <a:endCxn id="21" idx="0"/>
            </p:cNvCxnSpPr>
            <p:nvPr/>
          </p:nvCxnSpPr>
          <p:spPr>
            <a:xfrm rot="5400000">
              <a:off x="2250265" y="4822041"/>
              <a:ext cx="357190" cy="1588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14" idx="3"/>
              <a:endCxn id="20" idx="0"/>
            </p:cNvCxnSpPr>
            <p:nvPr/>
          </p:nvCxnSpPr>
          <p:spPr>
            <a:xfrm rot="16200000" flipH="1">
              <a:off x="7606498" y="3177350"/>
              <a:ext cx="340778" cy="1964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356" name="Picture 4" descr="http://us.cdn3.123rf.com/168nwm/izakowski/izakowski1212/izakowski121200099/16916941-illustration-de-dessin-anime-de-medecin-homme-dans-la-salle-de-consultation-clinique-avec-stethosco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142984"/>
            <a:ext cx="151447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786063" y="0"/>
          <a:ext cx="45735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Acrobat Document" r:id="rId4" imgW="10801198" imgH="16201949" progId="AcroExch.Document.7">
                  <p:link updateAutomatic="1"/>
                </p:oleObj>
              </mc:Choice>
              <mc:Fallback>
                <p:oleObj name="Acrobat Document" r:id="rId4" imgW="10801198" imgH="16201949" progId="AcroExch.Document.7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0"/>
                        <a:ext cx="457358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55" y="71414"/>
            <a:ext cx="1370011" cy="1232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ZoneTexte 5"/>
          <p:cNvSpPr txBox="1">
            <a:spLocks noChangeArrowheads="1"/>
          </p:cNvSpPr>
          <p:nvPr/>
        </p:nvSpPr>
        <p:spPr bwMode="auto">
          <a:xfrm>
            <a:off x="1500166" y="1058850"/>
            <a:ext cx="7643834" cy="646331"/>
          </a:xfrm>
          <a:prstGeom prst="rect">
            <a:avLst/>
          </a:prstGeom>
          <a:solidFill>
            <a:srgbClr val="93A43E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just"/>
            <a:endParaRPr lang="fr-CH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r>
              <a:rPr lang="fr-CH" sz="2000" dirty="0" smtClean="0">
                <a:solidFill>
                  <a:schemeClr val="bg1"/>
                </a:solidFill>
                <a:latin typeface="Calibri" pitchFamily="34" charset="0"/>
              </a:rPr>
              <a:t>   UFR DE MEDECINE ET DE PHARMACIE</a:t>
            </a:r>
            <a:endParaRPr lang="fr-CH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/>
            <a:endParaRPr lang="fr-CH" sz="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357422" y="2857496"/>
            <a:ext cx="2428892" cy="122396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3200" kern="0" cap="al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MERCI !</a:t>
            </a:r>
            <a:endParaRPr lang="fr-FR" sz="3200" kern="0" cap="all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10" name="Picture 3" descr="logochu gamma 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5815034"/>
            <a:ext cx="10699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logo-fac-Met-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643578"/>
            <a:ext cx="642942" cy="98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http://droit-medical.com/wp-content/uploads/2013/04/bonhomme-medicam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786058"/>
            <a:ext cx="3482249" cy="3467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C’est quoi un médicament ?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857356" y="1357298"/>
            <a:ext cx="6000791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3600" dirty="0" smtClean="0">
                <a:latin typeface="Calibri" pitchFamily="34" charset="0"/>
              </a:rPr>
              <a:t>Un principe actif</a:t>
            </a:r>
          </a:p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ou substance pharmacologique</a:t>
            </a:r>
          </a:p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Ex: acide </a:t>
            </a:r>
            <a:r>
              <a:rPr lang="fr-FR" b="0" dirty="0" err="1" smtClean="0">
                <a:latin typeface="Calibri" pitchFamily="34" charset="0"/>
              </a:rPr>
              <a:t>acétyl</a:t>
            </a:r>
            <a:r>
              <a:rPr lang="fr-FR" b="0" dirty="0" smtClean="0">
                <a:latin typeface="Calibri" pitchFamily="34" charset="0"/>
              </a:rPr>
              <a:t> salicylique, fer,…</a:t>
            </a:r>
          </a:p>
        </p:txBody>
      </p:sp>
      <p:sp>
        <p:nvSpPr>
          <p:cNvPr id="2052" name="AutoShape 4" descr="data:image/jpeg;base64,/9j/4AAQSkZJRgABAQAAAQABAAD/2wCEAAkGBxQSEhQUEhQWFhUXFxcXFBUXFxQXFBgYFBUWFhQUFRQYHCggGBwlHBcUITEhJSkrLi4uFx8zODMsNygtLiwBCgoKDg0OFxAPFywcHBwsLCwsLCwsLCwsLCwsLCwsLCwsLCwsLCwsLCwsLCwsLCwsLCwsLCwsLCwsLCwsLCwsLP/AABEIAMIBAwMBIgACEQEDEQH/xAAbAAADAAMBAQAAAAAAAAAAAAAAAQIDBAUGB//EADUQAAEDAgUCBAMIAwADAAAAAAEAAhEDIQQSMUFRBWETInGBBpGhFDJCscHR4fAjUvEVM6L/xAAXAQEBAQEAAAAAAAAAAAAAAAAAAQID/8QAGxEBAQEBAQEBAQAAAAAAAAAAAAERAhIhYUH/2gAMAwEAAhEDEQA/APngVAICa7sABMJgJgIABMJwmEChOEAKwLT3+qIv7K7JnynJMZotPErCFt4zH1KlJlEuimzRoAE3m53uVp02RoSPTgiCoppoDVSImE6Yv+vqnCQ0VHR+IMPSo+EKRnMCSc0zBEHtv8lxhW4Flv0WZgS4SxpBfoDEwPNBICwUKJJ8oLjEwBfmPRRWN2gvM7Xt/eybWyYH1ss9BxD7bE30jvoYA1TqYNzKYqQck5Q+dTuW8jW6aNZ9pAvfXYpb/orgF0A2tc8xfTaVBM/X/k7oEUkyqxLA0gBwdLQZbNpF2m2oVGNJMpIEVJVJIJKSoqSgmEiFSkoJUqypKCU0JpqtxUAkqCIAFUIATAQEJwhMIjJWoOYGucIDrtncIGUh7iYdbK0CxvcTtCms4ujMSYECTMenCQH8KBNVR/fqmBaYsTHyH8ohBICthibC4Ivt3HdNrZmAeR2A1nlZaGHLnBoBJJAgXMn9UGLwSBMGOSCtml02q5jqjWOLBbNoN9OT6SvYD4cOVj8VULwGgindpaSLS7UxMR+i3umYEUxD3F2Gyu8JrxoTf3vPzWL215eDNFuYgDyHLD3B2USBmk2iL86e62C/IJFi8Py+GQGAHMfPItANuZ7L1n/jaYcPHYXUi3NlbcEkHIHAaRP5Lm1OjfaGOA8gp3aDYSNBlHKz6XHAwnRH+E6qMpDB/sCC1pM2JuNbd1zgS9obOaCMrSZiQ6co2/4vWVDkZkL4dUkE6A2vkB4j6LUDabXtqsYx7GvBqG0kjySOZJmBuJVnRjjddD87KlVopte3/G1oDfK22YtHfnVaDqmbf00GgAFhbYLb+J8Sald48TMxlqUSQW2sCOO/dabmwG2Im7p34I+a1KlCRVVQARFwRPp2P8KStISSCgqhSkUIQIpFNJBJSKoqSgkqSqKSCUIKExW+AqCQVhEATRCaIEwiEwgbGk6An0SCy4ctDgXiWjUTE8XWOkxz3QBcmwA5OgUDI4WajhnPMBpkiQOfRSwC/mBIAsO+0/Ne6+FMATXpGrDm06QfTGXmbg6fPmQpbiyOZ8O9GN3OzsM5Hy0ANYZDpzfeJkWGi9P8I4KmGODGgjO7/JEF0SAdNG6WW71LB53wDDCYOtyNreqz4Wn9nZYCZhreB3hcr1rcjXx9EEjOJdYNbtGgN9Vt1KPiRSnygXI/JZMO01HguGmnIlZaojNlbfd1llXAx1B2XIGw0GxMxZc9tSAWgm543Gi6NaqbBz5E6D9VrYl+Ygjyx9AoNJ1MuEOiwIFp1uYXN6hgA6GsAuYGxgzIPb+F1+o04EgnUnMTra9lpUqzWnNqU0adT4apCk4NBLzHlkAAgWykCTcrRoChRw5ZiacVB+NzXHuGMI0/degq4qpUILREDay5vXKOZrQ+8AaE+2i16pjwRr3Mabaqw5d3qmGwzBnqBwmAMtpdc3tvyvOEkWIIPB1vddOetZsbEoJWEVFRPK2mLlJFRpaYOsA6g6iRokgaSUpSqhqSmSplFIqSqKRQSUIQoOkE0gqCrJoRCEFTss2KwrqdNlR1g+co3tvHCwt78GL7oeS4DMSYsJ0HooLpkmS0GIgmJ119Ft4Cm57nQ5osXOc4gGGi8OO5lZsH1HJSFFrfvPmo4kaRAyzoYnVbXwX0vxaji/8A9bQSSYu4RkaSeTCl/q4dbBn7LQbABlx7nUwRrcDbtqvqWHwjMjGwGixA5BEweI4Xhn4AvxNNtAXbD6jwSSIcIaXei+jYugHthu2kfouVuxuNXDs8kDk+0m0LKMMBBdBcNT+SzYTDZW91VQiDP/VlWBrDsIk3Kmu9zZsI/t1T6hkACyeMEtjflEeZxbW5nf7HTYBcaq8iNY3P6Lu4zDQSTPqvP4uq0N5upWmWc4JJ2t/xaBbcgQVlpDyzCximL7DuoNgV4A+qx1gHCdvotPOQTH1V06hIgmAitbFUC8FpEjQjX3Wp1HpVBuGe8iKobIMkXGghb3ix/fqqYQ77wOnt6pLiY8Ax6yPqFxkkknUm5W71+gBVljYbF4HlncrboYTDOZSaHnxXi8OEAgSfKu3qM440pyr6hQ8Ko5kzEX0mQDp7rC2Stai5RKxyiVUZJRKiUSqKJSSlKUBKEpQqOoqCkKkZZqNFzvutJ9ASsWYLsdK62aNJ9PLIcZmYMxHyXApYV1zqBdx49VN+rjaqPLon8IgaaTPvqkpZ6pyqiwV0MC8uGR9RzaclxDZJLgBNgeOeFHT+muqsquaR/jaHZd3TNmj2P0V9Lq5a9IU4c4kSI0LjEOncSp+LI+rfDtINoN8uWSRMXIBgO0/sLqN8ottryVq/aWUxpqZgdjqt4NDmyd4K4Vtla7Q8rDiGZ7DbVZA4QB2WGpWGt5I0/VQTi6oYO50XPxeMhgjQHzQsraZdLnaN2XPpZJcQZ5G0ndFYsfiszPLxJ9F5CrRc58Abr0uJpFrM07zHZZ+nMFX8N9/3Us1XCODeQ0aLQxWGew+bTlezxFEB19lo9ewcs8t90w144vv2TqOkRsseK1v6J5wNpWVNlDYHRXWBvBtZY2G0TCtlgZM+iDA6mCxzTuCDBv8AReJezK4jdp10IIXsK9TLMG50/ZcfqjaLqZe0xU32J7FvK3xWbHGOpP8AJ+aakFVK6sqBRKlNUOUSpRKIqUSpRKoqUkpSQdkJhIJhaZUB3RNiOdUghAwEISUGzg8U+k7MwwdO19iFtdCaBXFVwkMzVXafhvJ9yFzpWbDZZOafYgWFzrqYmO6K+qdMx+akw1gJdJkXbBJLIPcL1D6oEL5p8H4zyua4Q0vDmCCSb5WsB30uey96Kl7mxOn4r/tZcepjcN9TOSBpystV4aDzAj0U0YByt0/upWni6hLyDoPy9VlWU1IYSfxCB67rk4agGVLnXZdDE4trS1oOunuuVj8M4uztkmfaEFdUdmdlE5e3J2XQ6OC2ntIJsFrYkNYGkCSTdbeHrtY9ojW07INOu0lzxMk6KMNUzEtP+sEnlLruLFJ5Lb9gvJY/FudmcZE6XUVh62GtqkAiOy5191FQjXdY6T/zWarYcJSa6VmZUtZYKlYNM8qKxYt0SIk6/svI4gDO7e+p17r1FSSSvMVWQ4gmQJEi66cMVldgqgYHlpDTodliBWZ/Uqpp+GT5dNLrWC6T9RYQkChVDQhCASlCFQk0IQdpqaQTW2DQhCBkoISQgy0auUkjggdiRr7LGwQt7pIoy/xyQBTdkjUvtlH5rlMquvb09VFx6LofWXYYEsAeXWLIOYNAJJDtv4XpcL11k4d5MF5uM0kE7WXz+i8j+LarccWU6wGVzmAAwSGuu2RcaahZvMqyvsXTsSL24IPqoxNN1idQdeW8fNeT+GetF5BkNbTbNQf7GYY0ey9fjHl7S7RtvcHjgrnZjUYqNOfMRvEbcWWxjW5WRP3t/RYaVcCoGCwj6oL5zNOxhs/mFFaNQgtAJ0Nj6LNQy0w3MZnTkLm06TqZcDETJ5ErPRNr6Am539FBtVspe4i9rnaV4br585AHpxdemxeKcWksFtx+srmPwhfDnkRsEqx5Rh15WBpM2W3i25XuA5WrM/qubTadUDRJC1az5uFhqTYTYLIx40RGricQ1sSYkrn1sJ4R8SZaHDIHfj3mVl66PMBaA2SO5MLmurEgA6DQcei68xmh7y4lx1Jk+6SQTXRkJpIQUhAaf3TQJCcIhUJCcIVR2AVQUphaZUkUIQErYFWmKLm5CapIyvnygbgjla5SKgGTuqy2n6bn0Uyut8P4OnVeRUcQYloG8d0Vo4fEmm6W/wD0AdL6HuEVKrnuL3Eue4zM6RbT0AWrj6uWq9s5ocRPN9U6LyQTxdRXpMDSZSxFFozPbVa3I5tjndEHJ2Nr8r2HVetBpYyo5rBnhw/ECJFwdp0XzDDVyxwe0wWkEHcELc61inYzEZjEmGggQTMaiTup1zqyvoXUq5p1A8NzAFswYETeF08K/wAQCptGYR+XqvF9UpVKDKWHq1AQ+c9QkSGtOjQdTC9R0nHg4RwEHI4sBECbAyfmuWNL6lhc4D5kRccqMA7N5CJaJy9gVp9O6o8uAcJbsBt3XVxZZSaTrMfmoNbHVgynOstjtOwXkvtL2kuN5t6SvRdXqZGRlOUSQ48leawuLa50PF5kHn1UqsFalAuPM645utLqGVpytGw+q2urYg53ZbRpz7LlOcTcn9/dSqk1CBcLG8QwuM91gxFQc2m5XOrY194JDTYeys5LWx1jCy41GmRa24tsuaFl8Z+Qj8M3PrssYaukjFCaoNVZIE/JaRACYCoBOFQmkie9j37IAThCBITQqJQqSRHXCaiVQWkUhJIoholKUSgCqY8tuDB5GqmUpRU5AT9VQQlKgtqdN5BkWIv3CjMgKjfr459SS95c8wMzrhrd4/1K9V8BsbUbUYXuBnOZuCIAJg6Gd+y89guj+JQfWLwA0wBqSQJJPAXJwPWKlMk03FpNjG44IWLJfizXvcV1SlQc9gMuB8scHUuO910MP1DxKeR0Z4zd5nYL57h8UastcWNJzONR0g6WA/Zbfw9UrZxVh1QMtAImAZ047lY81rXqut1DVpu83mGrNxtMLz9en/izEQWwOP6VPUuuNfUFUlzHQAabRmmSdTyOFzavVPHcM4kCGtyAyd8zm/os3mrrPXdcOfF5uewXD6rjNMv4r23Gi35fVsASylLn3GcAG5g2HYLk4qoKlQlghsw0AQY2nurOPpabcM40zUEw1wzA6N2DiVHUsKym5op1BVBAJI0DjqFs+OfDfTLiBIJbH3nA/iPa61AFucs6xNYryq0lrAoTcZABNhoEJSgIQk10pogUppIBJCRQOUkpQg6oVSoCMy0jJKJUgpoGSklKJQNBKUpEoHKCUKSUFIBUptE2AuUFFxgiTB1E2PsseQJptgkSbcooIiy2sFiarA91J5bDZfBFxPB11Wth2ZnBpIaCYzHQDkrFVIDnNFwCQHDQxuFBDhJJOpMk9+V0Om56TmVacFwMtbqSBOYxwIK0SVJKYHjMQatR9TQu1DZA9FhywrhJTBJSVPEd/RJUSnU1tpybIKSBJJpIJYyE00lAikmpKAKSJSQCalCDqSnmUIC2jImT7KZQoKlEqZRKBoSQgEykEpQOUihIlA5QD7qUIoJSRKSAUlMqSoHKlMpIBJCSATqPkNEAQNtTfflSUkAkmkgFJTKSBJIKRKgRSQkgEJShQdIJyoBTBW0ZJRKiUFBaJUSiUFolTKEFSiVMpkb7IBClEoGSkgpSimgqQUiUF02TpHuYHzWOU5SBUAkglJA0iUkpQCRRKRKAKEiUpQMqSUEqSVAylKRKRKBqSUSkgEJIUG+mhC2hhUhCISChCKaCUIRQkhCIEIQgSAhCKEkkIgKAkhAnJIQgakoQoEVKEIAKShCigqShCIRSKEKKSSEIJQhCg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chez-tante-edith.com/757-637-thickbox/amandes-en-poud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643314"/>
            <a:ext cx="1071570" cy="1071570"/>
          </a:xfrm>
          <a:prstGeom prst="rect">
            <a:avLst/>
          </a:prstGeom>
          <a:noFill/>
        </p:spPr>
      </p:pic>
      <p:pic>
        <p:nvPicPr>
          <p:cNvPr id="18" name="Picture 16" descr="http://upload.wikimedia.org/wikipedia/commons/b/b0/Aspirin-skele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1629573" cy="1370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C’est quoi un médicament ?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071671" y="1071546"/>
            <a:ext cx="6000791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Un principe actif </a:t>
            </a:r>
          </a:p>
          <a:p>
            <a:pPr algn="ctr">
              <a:spcBef>
                <a:spcPts val="600"/>
              </a:spcBef>
            </a:pPr>
            <a:r>
              <a:rPr lang="fr-FR" sz="4000" b="0" dirty="0" smtClean="0">
                <a:latin typeface="Calibri" pitchFamily="34" charset="0"/>
              </a:rPr>
              <a:t>+</a:t>
            </a:r>
          </a:p>
          <a:p>
            <a:pPr algn="ctr">
              <a:spcBef>
                <a:spcPts val="600"/>
              </a:spcBef>
            </a:pPr>
            <a:r>
              <a:rPr lang="fr-FR" sz="3600" dirty="0" smtClean="0">
                <a:latin typeface="Calibri" pitchFamily="34" charset="0"/>
              </a:rPr>
              <a:t>Des excipients</a:t>
            </a:r>
          </a:p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inerte ou à effet notoire</a:t>
            </a:r>
          </a:p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Ex: lactose, alcool,…</a:t>
            </a:r>
          </a:p>
          <a:p>
            <a:pPr algn="ctr">
              <a:spcBef>
                <a:spcPts val="600"/>
              </a:spcBef>
            </a:pPr>
            <a:endParaRPr lang="fr-FR" b="0" dirty="0" smtClean="0">
              <a:latin typeface="Calibri" pitchFamily="34" charset="0"/>
            </a:endParaRPr>
          </a:p>
        </p:txBody>
      </p:sp>
      <p:sp>
        <p:nvSpPr>
          <p:cNvPr id="2052" name="AutoShape 4" descr="data:image/jpeg;base64,/9j/4AAQSkZJRgABAQAAAQABAAD/2wCEAAkGBxQSEhQUEhQWFhUXFxcXFBUXFxQXFBgYFBUWFhQUFRQYHCggGBwlHBcUITEhJSkrLi4uFx8zODMsNygtLiwBCgoKDg0OFxAPFywcHBwsLCwsLCwsLCwsLCwsLCwsLCwsLCwsLCwsLCwsLCwsLCwsLCwsLCwsLCwsLCwsLCwsLP/AABEIAMIBAwMBIgACEQEDEQH/xAAbAAADAAMBAQAAAAAAAAAAAAAAAQIDBAUGB//EADUQAAEDAgUCBAMIAwADAAAAAAEAAhEDIQQSMUFRBWETInGBBpGhFDJCscHR4fAjUvEVM6L/xAAXAQEBAQEAAAAAAAAAAAAAAAAAAQID/8QAGxEBAQEBAQEBAQAAAAAAAAAAAAERAhIhYUH/2gAMAwEAAhEDEQA/APngVAICa7sABMJgJgIABMJwmEChOEAKwLT3+qIv7K7JnynJMZotPErCFt4zH1KlJlEuimzRoAE3m53uVp02RoSPTgiCoppoDVSImE6Yv+vqnCQ0VHR+IMPSo+EKRnMCSc0zBEHtv8lxhW4Flv0WZgS4SxpBfoDEwPNBICwUKJJ8oLjEwBfmPRRWN2gvM7Xt/eybWyYH1ss9BxD7bE30jvoYA1TqYNzKYqQck5Q+dTuW8jW6aNZ9pAvfXYpb/orgF0A2tc8xfTaVBM/X/k7oEUkyqxLA0gBwdLQZbNpF2m2oVGNJMpIEVJVJIJKSoqSgmEiFSkoJUqypKCU0JpqtxUAkqCIAFUIATAQEJwhMIjJWoOYGucIDrtncIGUh7iYdbK0CxvcTtCms4ujMSYECTMenCQH8KBNVR/fqmBaYsTHyH8ohBICthibC4Ivt3HdNrZmAeR2A1nlZaGHLnBoBJJAgXMn9UGLwSBMGOSCtml02q5jqjWOLBbNoN9OT6SvYD4cOVj8VULwGgindpaSLS7UxMR+i3umYEUxD3F2Gyu8JrxoTf3vPzWL215eDNFuYgDyHLD3B2USBmk2iL86e62C/IJFi8Py+GQGAHMfPItANuZ7L1n/jaYcPHYXUi3NlbcEkHIHAaRP5Lm1OjfaGOA8gp3aDYSNBlHKz6XHAwnRH+E6qMpDB/sCC1pM2JuNbd1zgS9obOaCMrSZiQ6co2/4vWVDkZkL4dUkE6A2vkB4j6LUDabXtqsYx7GvBqG0kjySOZJmBuJVnRjjddD87KlVopte3/G1oDfK22YtHfnVaDqmbf00GgAFhbYLb+J8Sald48TMxlqUSQW2sCOO/dabmwG2Im7p34I+a1KlCRVVQARFwRPp2P8KStISSCgqhSkUIQIpFNJBJSKoqSgkqSqKSCUIKExW+AqCQVhEATRCaIEwiEwgbGk6An0SCy4ctDgXiWjUTE8XWOkxz3QBcmwA5OgUDI4WajhnPMBpkiQOfRSwC/mBIAsO+0/Ne6+FMATXpGrDm06QfTGXmbg6fPmQpbiyOZ8O9GN3OzsM5Hy0ANYZDpzfeJkWGi9P8I4KmGODGgjO7/JEF0SAdNG6WW71LB53wDDCYOtyNreqz4Wn9nZYCZhreB3hcr1rcjXx9EEjOJdYNbtGgN9Vt1KPiRSnygXI/JZMO01HguGmnIlZaojNlbfd1llXAx1B2XIGw0GxMxZc9tSAWgm543Gi6NaqbBz5E6D9VrYl+Ygjyx9AoNJ1MuEOiwIFp1uYXN6hgA6GsAuYGxgzIPb+F1+o04EgnUnMTra9lpUqzWnNqU0adT4apCk4NBLzHlkAAgWykCTcrRoChRw5ZiacVB+NzXHuGMI0/degq4qpUILREDay5vXKOZrQ+8AaE+2i16pjwRr3Mabaqw5d3qmGwzBnqBwmAMtpdc3tvyvOEkWIIPB1vddOetZsbEoJWEVFRPK2mLlJFRpaYOsA6g6iRokgaSUpSqhqSmSplFIqSqKRQSUIQoOkE0gqCrJoRCEFTss2KwrqdNlR1g+co3tvHCwt78GL7oeS4DMSYsJ0HooLpkmS0GIgmJ119Ft4Cm57nQ5osXOc4gGGi8OO5lZsH1HJSFFrfvPmo4kaRAyzoYnVbXwX0vxaji/8A9bQSSYu4RkaSeTCl/q4dbBn7LQbABlx7nUwRrcDbtqvqWHwjMjGwGixA5BEweI4Xhn4AvxNNtAXbD6jwSSIcIaXei+jYugHthu2kfouVuxuNXDs8kDk+0m0LKMMBBdBcNT+SzYTDZW91VQiDP/VlWBrDsIk3Kmu9zZsI/t1T6hkACyeMEtjflEeZxbW5nf7HTYBcaq8iNY3P6Lu4zDQSTPqvP4uq0N5upWmWc4JJ2t/xaBbcgQVlpDyzCximL7DuoNgV4A+qx1gHCdvotPOQTH1V06hIgmAitbFUC8FpEjQjX3Wp1HpVBuGe8iKobIMkXGghb3ix/fqqYQ77wOnt6pLiY8Ax6yPqFxkkknUm5W71+gBVljYbF4HlncrboYTDOZSaHnxXi8OEAgSfKu3qM440pyr6hQ8Ko5kzEX0mQDp7rC2Stai5RKxyiVUZJRKiUSqKJSSlKUBKEpQqOoqCkKkZZqNFzvutJ9ASsWYLsdK62aNJ9PLIcZmYMxHyXApYV1zqBdx49VN+rjaqPLon8IgaaTPvqkpZ6pyqiwV0MC8uGR9RzaclxDZJLgBNgeOeFHT+muqsquaR/jaHZd3TNmj2P0V9Lq5a9IU4c4kSI0LjEOncSp+LI+rfDtINoN8uWSRMXIBgO0/sLqN8ottryVq/aWUxpqZgdjqt4NDmyd4K4Vtla7Q8rDiGZ7DbVZA4QB2WGpWGt5I0/VQTi6oYO50XPxeMhgjQHzQsraZdLnaN2XPpZJcQZ5G0ndFYsfiszPLxJ9F5CrRc58Abr0uJpFrM07zHZZ+nMFX8N9/3Us1XCODeQ0aLQxWGew+bTlezxFEB19lo9ewcs8t90w144vv2TqOkRsseK1v6J5wNpWVNlDYHRXWBvBtZY2G0TCtlgZM+iDA6mCxzTuCDBv8AReJezK4jdp10IIXsK9TLMG50/ZcfqjaLqZe0xU32J7FvK3xWbHGOpP8AJ+aakFVK6sqBRKlNUOUSpRKIqUSpRKoqUkpSQdkJhIJhaZUB3RNiOdUghAwEISUGzg8U+k7MwwdO19iFtdCaBXFVwkMzVXafhvJ9yFzpWbDZZOafYgWFzrqYmO6K+qdMx+akw1gJdJkXbBJLIPcL1D6oEL5p8H4zyua4Q0vDmCCSb5WsB30uey96Kl7mxOn4r/tZcepjcN9TOSBpystV4aDzAj0U0YByt0/upWni6hLyDoPy9VlWU1IYSfxCB67rk4agGVLnXZdDE4trS1oOunuuVj8M4uztkmfaEFdUdmdlE5e3J2XQ6OC2ntIJsFrYkNYGkCSTdbeHrtY9ojW07INOu0lzxMk6KMNUzEtP+sEnlLruLFJ5Lb9gvJY/FudmcZE6XUVh62GtqkAiOy5191FQjXdY6T/zWarYcJSa6VmZUtZYKlYNM8qKxYt0SIk6/svI4gDO7e+p17r1FSSSvMVWQ4gmQJEi66cMVldgqgYHlpDTodliBWZ/Uqpp+GT5dNLrWC6T9RYQkChVDQhCASlCFQk0IQdpqaQTW2DQhCBkoISQgy0auUkjggdiRr7LGwQt7pIoy/xyQBTdkjUvtlH5rlMquvb09VFx6LofWXYYEsAeXWLIOYNAJJDtv4XpcL11k4d5MF5uM0kE7WXz+i8j+LarccWU6wGVzmAAwSGuu2RcaahZvMqyvsXTsSL24IPqoxNN1idQdeW8fNeT+GetF5BkNbTbNQf7GYY0ey9fjHl7S7RtvcHjgrnZjUYqNOfMRvEbcWWxjW5WRP3t/RYaVcCoGCwj6oL5zNOxhs/mFFaNQgtAJ0Nj6LNQy0w3MZnTkLm06TqZcDETJ5ErPRNr6Am539FBtVspe4i9rnaV4br585AHpxdemxeKcWksFtx+srmPwhfDnkRsEqx5Rh15WBpM2W3i25XuA5WrM/qubTadUDRJC1az5uFhqTYTYLIx40RGricQ1sSYkrn1sJ4R8SZaHDIHfj3mVl66PMBaA2SO5MLmurEgA6DQcei68xmh7y4lx1Jk+6SQTXRkJpIQUhAaf3TQJCcIhUJCcIVR2AVQUphaZUkUIQErYFWmKLm5CapIyvnygbgjla5SKgGTuqy2n6bn0Uyut8P4OnVeRUcQYloG8d0Vo4fEmm6W/wD0AdL6HuEVKrnuL3Eue4zM6RbT0AWrj6uWq9s5ocRPN9U6LyQTxdRXpMDSZSxFFozPbVa3I5tjndEHJ2Nr8r2HVetBpYyo5rBnhw/ECJFwdp0XzDDVyxwe0wWkEHcELc61inYzEZjEmGggQTMaiTup1zqyvoXUq5p1A8NzAFswYETeF08K/wAQCptGYR+XqvF9UpVKDKWHq1AQ+c9QkSGtOjQdTC9R0nHg4RwEHI4sBECbAyfmuWNL6lhc4D5kRccqMA7N5CJaJy9gVp9O6o8uAcJbsBt3XVxZZSaTrMfmoNbHVgynOstjtOwXkvtL2kuN5t6SvRdXqZGRlOUSQ48leawuLa50PF5kHn1UqsFalAuPM645utLqGVpytGw+q2urYg53ZbRpz7LlOcTcn9/dSqk1CBcLG8QwuM91gxFQc2m5XOrY194JDTYeys5LWx1jCy41GmRa24tsuaFl8Z+Qj8M3PrssYaukjFCaoNVZIE/JaRACYCoBOFQmkie9j37IAThCBITQqJQqSRHXCaiVQWkUhJIoholKUSgCqY8tuDB5GqmUpRU5AT9VQQlKgtqdN5BkWIv3CjMgKjfr459SS95c8wMzrhrd4/1K9V8BsbUbUYXuBnOZuCIAJg6Gd+y89guj+JQfWLwA0wBqSQJJPAXJwPWKlMk03FpNjG44IWLJfizXvcV1SlQc9gMuB8scHUuO910MP1DxKeR0Z4zd5nYL57h8UastcWNJzONR0g6WA/Zbfw9UrZxVh1QMtAImAZ047lY81rXqut1DVpu83mGrNxtMLz9en/izEQWwOP6VPUuuNfUFUlzHQAabRmmSdTyOFzavVPHcM4kCGtyAyd8zm/os3mrrPXdcOfF5uewXD6rjNMv4r23Gi35fVsASylLn3GcAG5g2HYLk4qoKlQlghsw0AQY2nurOPpabcM40zUEw1wzA6N2DiVHUsKym5op1BVBAJI0DjqFs+OfDfTLiBIJbH3nA/iPa61AFucs6xNYryq0lrAoTcZABNhoEJSgIQk10pogUppIBJCRQOUkpQg6oVSoCMy0jJKJUgpoGSklKJQNBKUpEoHKCUKSUFIBUptE2AuUFFxgiTB1E2PsseQJptgkSbcooIiy2sFiarA91J5bDZfBFxPB11Wth2ZnBpIaCYzHQDkrFVIDnNFwCQHDQxuFBDhJJOpMk9+V0Om56TmVacFwMtbqSBOYxwIK0SVJKYHjMQatR9TQu1DZA9FhywrhJTBJSVPEd/RJUSnU1tpybIKSBJJpIJYyE00lAikmpKAKSJSQCalCDqSnmUIC2jImT7KZQoKlEqZRKBoSQgEykEpQOUihIlA5QD7qUIoJSRKSAUlMqSoHKlMpIBJCSATqPkNEAQNtTfflSUkAkmkgFJTKSBJIKRKgRSQkgEJShQdIJyoBTBW0ZJRKiUFBaJUSiUFolTKEFSiVMpkb7IBClEoGSkgpSimgqQUiUF02TpHuYHzWOU5SBUAkglJA0iUkpQCRRKRKAKEiUpQMqSUEqSVAylKRKRKBqSUSkgEJIUG+mhC2hhUhCISChCKaCUIRQkhCIEIQgSAhCKEkkIgKAkhAnJIQgakoQoEVKEIAKShCigqShCIRSKEKKSSEIJQhCg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20" descr="http://www.in-pharmatechnologist.com/var/plain_site/storage/images/publications/pharmaceutical-science/in-pharmatechnologist.com/ingredients/updated-excipient-package-user-guide-aims-to-reduce-redundancy-for-suppliers/8020665-1-eng-GB/Updated-Excipient-Package-User-Guide-Aims-to-Reduce-Redundancy-for-Suppli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256"/>
            <a:ext cx="3264391" cy="2013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C’est quoi un médicament ?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071670" y="1071546"/>
            <a:ext cx="6000791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Un principe actif </a:t>
            </a:r>
          </a:p>
          <a:p>
            <a:pPr algn="ctr">
              <a:spcBef>
                <a:spcPts val="600"/>
              </a:spcBef>
            </a:pPr>
            <a:r>
              <a:rPr lang="fr-FR" sz="1800" b="0" dirty="0" smtClean="0">
                <a:latin typeface="Calibri" pitchFamily="34" charset="0"/>
              </a:rPr>
              <a:t>+</a:t>
            </a:r>
          </a:p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Des excipients</a:t>
            </a:r>
          </a:p>
          <a:p>
            <a:pPr algn="ctr">
              <a:spcBef>
                <a:spcPts val="600"/>
              </a:spcBef>
            </a:pPr>
            <a:r>
              <a:rPr lang="fr-FR" sz="4000" b="0" dirty="0" smtClean="0">
                <a:latin typeface="Calibri" pitchFamily="34" charset="0"/>
              </a:rPr>
              <a:t>+</a:t>
            </a:r>
          </a:p>
          <a:p>
            <a:pPr algn="ctr">
              <a:spcBef>
                <a:spcPts val="600"/>
              </a:spcBef>
            </a:pPr>
            <a:r>
              <a:rPr lang="fr-FR" sz="3600" dirty="0" smtClean="0">
                <a:latin typeface="Calibri" pitchFamily="34" charset="0"/>
              </a:rPr>
              <a:t>Une forme Galénique</a:t>
            </a:r>
          </a:p>
          <a:p>
            <a:pPr algn="ctr">
              <a:spcBef>
                <a:spcPts val="600"/>
              </a:spcBef>
            </a:pPr>
            <a:r>
              <a:rPr lang="fr-FR" b="0" dirty="0" smtClean="0">
                <a:latin typeface="Calibri" pitchFamily="34" charset="0"/>
              </a:rPr>
              <a:t>Ex: comprimés, collyre,…</a:t>
            </a:r>
          </a:p>
        </p:txBody>
      </p:sp>
      <p:sp>
        <p:nvSpPr>
          <p:cNvPr id="2052" name="AutoShape 4" descr="data:image/jpeg;base64,/9j/4AAQSkZJRgABAQAAAQABAAD/2wCEAAkGBxQSEhQUEhQWFhUXFxcXFBUXFxQXFBgYFBUWFhQUFRQYHCggGBwlHBcUITEhJSkrLi4uFx8zODMsNygtLiwBCgoKDg0OFxAPFywcHBwsLCwsLCwsLCwsLCwsLCwsLCwsLCwsLCwsLCwsLCwsLCwsLCwsLCwsLCwsLCwsLCwsLP/AABEIAMIBAwMBIgACEQEDEQH/xAAbAAADAAMBAQAAAAAAAAAAAAAAAQIDBAUGB//EADUQAAEDAgUCBAMIAwADAAAAAAEAAhEDIQQSMUFRBWETInGBBpGhFDJCscHR4fAjUvEVM6L/xAAXAQEBAQEAAAAAAAAAAAAAAAAAAQID/8QAGxEBAQEBAQEBAQAAAAAAAAAAAAERAhIhYUH/2gAMAwEAAhEDEQA/APngVAICa7sABMJgJgIABMJwmEChOEAKwLT3+qIv7K7JnynJMZotPErCFt4zH1KlJlEuimzRoAE3m53uVp02RoSPTgiCoppoDVSImE6Yv+vqnCQ0VHR+IMPSo+EKRnMCSc0zBEHtv8lxhW4Flv0WZgS4SxpBfoDEwPNBICwUKJJ8oLjEwBfmPRRWN2gvM7Xt/eybWyYH1ss9BxD7bE30jvoYA1TqYNzKYqQck5Q+dTuW8jW6aNZ9pAvfXYpb/orgF0A2tc8xfTaVBM/X/k7oEUkyqxLA0gBwdLQZbNpF2m2oVGNJMpIEVJVJIJKSoqSgmEiFSkoJUqypKCU0JpqtxUAkqCIAFUIATAQEJwhMIjJWoOYGucIDrtncIGUh7iYdbK0CxvcTtCms4ujMSYECTMenCQH8KBNVR/fqmBaYsTHyH8ohBICthibC4Ivt3HdNrZmAeR2A1nlZaGHLnBoBJJAgXMn9UGLwSBMGOSCtml02q5jqjWOLBbNoN9OT6SvYD4cOVj8VULwGgindpaSLS7UxMR+i3umYEUxD3F2Gyu8JrxoTf3vPzWL215eDNFuYgDyHLD3B2USBmk2iL86e62C/IJFi8Py+GQGAHMfPItANuZ7L1n/jaYcPHYXUi3NlbcEkHIHAaRP5Lm1OjfaGOA8gp3aDYSNBlHKz6XHAwnRH+E6qMpDB/sCC1pM2JuNbd1zgS9obOaCMrSZiQ6co2/4vWVDkZkL4dUkE6A2vkB4j6LUDabXtqsYx7GvBqG0kjySOZJmBuJVnRjjddD87KlVopte3/G1oDfK22YtHfnVaDqmbf00GgAFhbYLb+J8Sald48TMxlqUSQW2sCOO/dabmwG2Im7p34I+a1KlCRVVQARFwRPp2P8KStISSCgqhSkUIQIpFNJBJSKoqSgkqSqKSCUIKExW+AqCQVhEATRCaIEwiEwgbGk6An0SCy4ctDgXiWjUTE8XWOkxz3QBcmwA5OgUDI4WajhnPMBpkiQOfRSwC/mBIAsO+0/Ne6+FMATXpGrDm06QfTGXmbg6fPmQpbiyOZ8O9GN3OzsM5Hy0ANYZDpzfeJkWGi9P8I4KmGODGgjO7/JEF0SAdNG6WW71LB53wDDCYOtyNreqz4Wn9nZYCZhreB3hcr1rcjXx9EEjOJdYNbtGgN9Vt1KPiRSnygXI/JZMO01HguGmnIlZaojNlbfd1llXAx1B2XIGw0GxMxZc9tSAWgm543Gi6NaqbBz5E6D9VrYl+Ygjyx9AoNJ1MuEOiwIFp1uYXN6hgA6GsAuYGxgzIPb+F1+o04EgnUnMTra9lpUqzWnNqU0adT4apCk4NBLzHlkAAgWykCTcrRoChRw5ZiacVB+NzXHuGMI0/degq4qpUILREDay5vXKOZrQ+8AaE+2i16pjwRr3Mabaqw5d3qmGwzBnqBwmAMtpdc3tvyvOEkWIIPB1vddOetZsbEoJWEVFRPK2mLlJFRpaYOsA6g6iRokgaSUpSqhqSmSplFIqSqKRQSUIQoOkE0gqCrJoRCEFTss2KwrqdNlR1g+co3tvHCwt78GL7oeS4DMSYsJ0HooLpkmS0GIgmJ119Ft4Cm57nQ5osXOc4gGGi8OO5lZsH1HJSFFrfvPmo4kaRAyzoYnVbXwX0vxaji/8A9bQSSYu4RkaSeTCl/q4dbBn7LQbABlx7nUwRrcDbtqvqWHwjMjGwGixA5BEweI4Xhn4AvxNNtAXbD6jwSSIcIaXei+jYugHthu2kfouVuxuNXDs8kDk+0m0LKMMBBdBcNT+SzYTDZW91VQiDP/VlWBrDsIk3Kmu9zZsI/t1T6hkACyeMEtjflEeZxbW5nf7HTYBcaq8iNY3P6Lu4zDQSTPqvP4uq0N5upWmWc4JJ2t/xaBbcgQVlpDyzCximL7DuoNgV4A+qx1gHCdvotPOQTH1V06hIgmAitbFUC8FpEjQjX3Wp1HpVBuGe8iKobIMkXGghb3ix/fqqYQ77wOnt6pLiY8Ax6yPqFxkkknUm5W71+gBVljYbF4HlncrboYTDOZSaHnxXi8OEAgSfKu3qM440pyr6hQ8Ko5kzEX0mQDp7rC2Stai5RKxyiVUZJRKiUSqKJSSlKUBKEpQqOoqCkKkZZqNFzvutJ9ASsWYLsdK62aNJ9PLIcZmYMxHyXApYV1zqBdx49VN+rjaqPLon8IgaaTPvqkpZ6pyqiwV0MC8uGR9RzaclxDZJLgBNgeOeFHT+muqsquaR/jaHZd3TNmj2P0V9Lq5a9IU4c4kSI0LjEOncSp+LI+rfDtINoN8uWSRMXIBgO0/sLqN8ottryVq/aWUxpqZgdjqt4NDmyd4K4Vtla7Q8rDiGZ7DbVZA4QB2WGpWGt5I0/VQTi6oYO50XPxeMhgjQHzQsraZdLnaN2XPpZJcQZ5G0ndFYsfiszPLxJ9F5CrRc58Abr0uJpFrM07zHZZ+nMFX8N9/3Us1XCODeQ0aLQxWGew+bTlezxFEB19lo9ewcs8t90w144vv2TqOkRsseK1v6J5wNpWVNlDYHRXWBvBtZY2G0TCtlgZM+iDA6mCxzTuCDBv8AReJezK4jdp10IIXsK9TLMG50/ZcfqjaLqZe0xU32J7FvK3xWbHGOpP8AJ+aakFVK6sqBRKlNUOUSpRKIqUSpRKoqUkpSQdkJhIJhaZUB3RNiOdUghAwEISUGzg8U+k7MwwdO19iFtdCaBXFVwkMzVXafhvJ9yFzpWbDZZOafYgWFzrqYmO6K+qdMx+akw1gJdJkXbBJLIPcL1D6oEL5p8H4zyua4Q0vDmCCSb5WsB30uey96Kl7mxOn4r/tZcepjcN9TOSBpystV4aDzAj0U0YByt0/upWni6hLyDoPy9VlWU1IYSfxCB67rk4agGVLnXZdDE4trS1oOunuuVj8M4uztkmfaEFdUdmdlE5e3J2XQ6OC2ntIJsFrYkNYGkCSTdbeHrtY9ojW07INOu0lzxMk6KMNUzEtP+sEnlLruLFJ5Lb9gvJY/FudmcZE6XUVh62GtqkAiOy5191FQjXdY6T/zWarYcJSa6VmZUtZYKlYNM8qKxYt0SIk6/svI4gDO7e+p17r1FSSSvMVWQ4gmQJEi66cMVldgqgYHlpDTodliBWZ/Uqpp+GT5dNLrWC6T9RYQkChVDQhCASlCFQk0IQdpqaQTW2DQhCBkoISQgy0auUkjggdiRr7LGwQt7pIoy/xyQBTdkjUvtlH5rlMquvb09VFx6LofWXYYEsAeXWLIOYNAJJDtv4XpcL11k4d5MF5uM0kE7WXz+i8j+LarccWU6wGVzmAAwSGuu2RcaahZvMqyvsXTsSL24IPqoxNN1idQdeW8fNeT+GetF5BkNbTbNQf7GYY0ey9fjHl7S7RtvcHjgrnZjUYqNOfMRvEbcWWxjW5WRP3t/RYaVcCoGCwj6oL5zNOxhs/mFFaNQgtAJ0Nj6LNQy0w3MZnTkLm06TqZcDETJ5ErPRNr6Am539FBtVspe4i9rnaV4br585AHpxdemxeKcWksFtx+srmPwhfDnkRsEqx5Rh15WBpM2W3i25XuA5WrM/qubTadUDRJC1az5uFhqTYTYLIx40RGricQ1sSYkrn1sJ4R8SZaHDIHfj3mVl66PMBaA2SO5MLmurEgA6DQcei68xmh7y4lx1Jk+6SQTXRkJpIQUhAaf3TQJCcIhUJCcIVR2AVQUphaZUkUIQErYFWmKLm5CapIyvnygbgjla5SKgGTuqy2n6bn0Uyut8P4OnVeRUcQYloG8d0Vo4fEmm6W/wD0AdL6HuEVKrnuL3Eue4zM6RbT0AWrj6uWq9s5ocRPN9U6LyQTxdRXpMDSZSxFFozPbVa3I5tjndEHJ2Nr8r2HVetBpYyo5rBnhw/ECJFwdp0XzDDVyxwe0wWkEHcELc61inYzEZjEmGggQTMaiTup1zqyvoXUq5p1A8NzAFswYETeF08K/wAQCptGYR+XqvF9UpVKDKWHq1AQ+c9QkSGtOjQdTC9R0nHg4RwEHI4sBECbAyfmuWNL6lhc4D5kRccqMA7N5CJaJy9gVp9O6o8uAcJbsBt3XVxZZSaTrMfmoNbHVgynOstjtOwXkvtL2kuN5t6SvRdXqZGRlOUSQ48leawuLa50PF5kHn1UqsFalAuPM645utLqGVpytGw+q2urYg53ZbRpz7LlOcTcn9/dSqk1CBcLG8QwuM91gxFQc2m5XOrY194JDTYeys5LWx1jCy41GmRa24tsuaFl8Z+Qj8M3PrssYaukjFCaoNVZIE/JaRACYCoBOFQmkie9j37IAThCBITQqJQqSRHXCaiVQWkUhJIoholKUSgCqY8tuDB5GqmUpRU5AT9VQQlKgtqdN5BkWIv3CjMgKjfr459SS95c8wMzrhrd4/1K9V8BsbUbUYXuBnOZuCIAJg6Gd+y89guj+JQfWLwA0wBqSQJJPAXJwPWKlMk03FpNjG44IWLJfizXvcV1SlQc9gMuB8scHUuO910MP1DxKeR0Z4zd5nYL57h8UastcWNJzONR0g6WA/Zbfw9UrZxVh1QMtAImAZ047lY81rXqut1DVpu83mGrNxtMLz9en/izEQWwOP6VPUuuNfUFUlzHQAabRmmSdTyOFzavVPHcM4kCGtyAyd8zm/os3mrrPXdcOfF5uewXD6rjNMv4r23Gi35fVsASylLn3GcAG5g2HYLk4qoKlQlghsw0AQY2nurOPpabcM40zUEw1wzA6N2DiVHUsKym5op1BVBAJI0DjqFs+OfDfTLiBIJbH3nA/iPa61AFucs6xNYryq0lrAoTcZABNhoEJSgIQk10pogUppIBJCRQOUkpQg6oVSoCMy0jJKJUgpoGSklKJQNBKUpEoHKCUKSUFIBUptE2AuUFFxgiTB1E2PsseQJptgkSbcooIiy2sFiarA91J5bDZfBFxPB11Wth2ZnBpIaCYzHQDkrFVIDnNFwCQHDQxuFBDhJJOpMk9+V0Om56TmVacFwMtbqSBOYxwIK0SVJKYHjMQatR9TQu1DZA9FhywrhJTBJSVPEd/RJUSnU1tpybIKSBJJpIJYyE00lAikmpKAKSJSQCalCDqSnmUIC2jImT7KZQoKlEqZRKBoSQgEykEpQOUihIlA5QD7qUIoJSRKSAUlMqSoHKlMpIBJCSATqPkNEAQNtTfflSUkAkmkgFJTKSBJIKRKgRSQkgEJShQdIJyoBTBW0ZJRKiUFBaJUSiUFolTKEFSiVMpkb7IBClEoGSkgpSimgqQUiUF02TpHuYHzWOU5SBUAkglJA0iUkpQCRRKRKAKEiUpQMqSUEqSVAylKRKRKBqSUSkgEJIUG+mhC2hhUhCISChCKaCUIRQkhCIEIQgSAhCKEkkIgKAkhAnJIQgakoQoEVKEIAKShCigqShCIRSKEKKSSEIJQhCg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utualite59.fr/medias/Medicamen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357694"/>
            <a:ext cx="3750458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C’est quoi un médicament ?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071671" y="1071546"/>
            <a:ext cx="600079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dirty="0" smtClean="0">
                <a:latin typeface="Calibri" pitchFamily="34" charset="0"/>
              </a:rPr>
              <a:t>Un principe actif </a:t>
            </a:r>
          </a:p>
          <a:p>
            <a:pPr algn="ctr">
              <a:spcBef>
                <a:spcPts val="600"/>
              </a:spcBef>
            </a:pPr>
            <a:r>
              <a:rPr lang="fr-FR" sz="3200" b="0" dirty="0" smtClean="0">
                <a:latin typeface="Calibri" pitchFamily="34" charset="0"/>
              </a:rPr>
              <a:t>+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alibri" pitchFamily="34" charset="0"/>
              </a:rPr>
              <a:t>Des excipients</a:t>
            </a:r>
          </a:p>
          <a:p>
            <a:pPr algn="ctr">
              <a:spcBef>
                <a:spcPts val="600"/>
              </a:spcBef>
            </a:pPr>
            <a:r>
              <a:rPr lang="fr-FR" sz="3200" b="0" dirty="0" smtClean="0">
                <a:latin typeface="Calibri" pitchFamily="34" charset="0"/>
              </a:rPr>
              <a:t>+</a:t>
            </a:r>
          </a:p>
          <a:p>
            <a:pPr algn="ctr">
              <a:spcBef>
                <a:spcPts val="600"/>
              </a:spcBef>
            </a:pPr>
            <a:r>
              <a:rPr lang="fr-FR" dirty="0" smtClean="0">
                <a:latin typeface="Calibri" pitchFamily="34" charset="0"/>
              </a:rPr>
              <a:t>Une forme Galénique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7554" y="3857628"/>
            <a:ext cx="4500594" cy="646113"/>
            <a:chOff x="-80" y="4108"/>
            <a:chExt cx="5208" cy="40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89" y="4108"/>
              <a:ext cx="4839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600" dirty="0" smtClean="0">
                  <a:solidFill>
                    <a:srgbClr val="1B3D67"/>
                  </a:solidFill>
                  <a:latin typeface="Calibri" pitchFamily="34" charset="0"/>
                </a:rPr>
                <a:t>    Médicament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-80" y="4231"/>
              <a:ext cx="701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1B3D6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000" b="0">
                <a:solidFill>
                  <a:srgbClr val="1B3D67"/>
                </a:solidFill>
              </a:endParaRPr>
            </a:p>
          </p:txBody>
        </p:sp>
      </p:grpSp>
      <p:sp>
        <p:nvSpPr>
          <p:cNvPr id="2052" name="AutoShape 4" descr="data:image/jpeg;base64,/9j/4AAQSkZJRgABAQAAAQABAAD/2wCEAAkGBxQSEhQUEhQWFhUXFxcXFBUXFxQXFBgYFBUWFhQUFRQYHCggGBwlHBcUITEhJSkrLi4uFx8zODMsNygtLiwBCgoKDg0OFxAPFywcHBwsLCwsLCwsLCwsLCwsLCwsLCwsLCwsLCwsLCwsLCwsLCwsLCwsLCwsLCwsLCwsLCwsLP/AABEIAMIBAwMBIgACEQEDEQH/xAAbAAADAAMBAQAAAAAAAAAAAAAAAQIDBAUGB//EADUQAAEDAgUCBAMIAwADAAAAAAEAAhEDIQQSMUFRBWETInGBBpGhFDJCscHR4fAjUvEVM6L/xAAXAQEBAQEAAAAAAAAAAAAAAAAAAQID/8QAGxEBAQEBAQEBAQAAAAAAAAAAAAERAhIhYUH/2gAMAwEAAhEDEQA/APngVAICa7sABMJgJgIABMJwmEChOEAKwLT3+qIv7K7JnynJMZotPErCFt4zH1KlJlEuimzRoAE3m53uVp02RoSPTgiCoppoDVSImE6Yv+vqnCQ0VHR+IMPSo+EKRnMCSc0zBEHtv8lxhW4Flv0WZgS4SxpBfoDEwPNBICwUKJJ8oLjEwBfmPRRWN2gvM7Xt/eybWyYH1ss9BxD7bE30jvoYA1TqYNzKYqQck5Q+dTuW8jW6aNZ9pAvfXYpb/orgF0A2tc8xfTaVBM/X/k7oEUkyqxLA0gBwdLQZbNpF2m2oVGNJMpIEVJVJIJKSoqSgmEiFSkoJUqypKCU0JpqtxUAkqCIAFUIATAQEJwhMIjJWoOYGucIDrtncIGUh7iYdbK0CxvcTtCms4ujMSYECTMenCQH8KBNVR/fqmBaYsTHyH8ohBICthibC4Ivt3HdNrZmAeR2A1nlZaGHLnBoBJJAgXMn9UGLwSBMGOSCtml02q5jqjWOLBbNoN9OT6SvYD4cOVj8VULwGgindpaSLS7UxMR+i3umYEUxD3F2Gyu8JrxoTf3vPzWL215eDNFuYgDyHLD3B2USBmk2iL86e62C/IJFi8Py+GQGAHMfPItANuZ7L1n/jaYcPHYXUi3NlbcEkHIHAaRP5Lm1OjfaGOA8gp3aDYSNBlHKz6XHAwnRH+E6qMpDB/sCC1pM2JuNbd1zgS9obOaCMrSZiQ6co2/4vWVDkZkL4dUkE6A2vkB4j6LUDabXtqsYx7GvBqG0kjySOZJmBuJVnRjjddD87KlVopte3/G1oDfK22YtHfnVaDqmbf00GgAFhbYLb+J8Sald48TMxlqUSQW2sCOO/dabmwG2Im7p34I+a1KlCRVVQARFwRPp2P8KStISSCgqhSkUIQIpFNJBJSKoqSgkqSqKSCUIKExW+AqCQVhEATRCaIEwiEwgbGk6An0SCy4ctDgXiWjUTE8XWOkxz3QBcmwA5OgUDI4WajhnPMBpkiQOfRSwC/mBIAsO+0/Ne6+FMATXpGrDm06QfTGXmbg6fPmQpbiyOZ8O9GN3OzsM5Hy0ANYZDpzfeJkWGi9P8I4KmGODGgjO7/JEF0SAdNG6WW71LB53wDDCYOtyNreqz4Wn9nZYCZhreB3hcr1rcjXx9EEjOJdYNbtGgN9Vt1KPiRSnygXI/JZMO01HguGmnIlZaojNlbfd1llXAx1B2XIGw0GxMxZc9tSAWgm543Gi6NaqbBz5E6D9VrYl+Ygjyx9AoNJ1MuEOiwIFp1uYXN6hgA6GsAuYGxgzIPb+F1+o04EgnUnMTra9lpUqzWnNqU0adT4apCk4NBLzHlkAAgWykCTcrRoChRw5ZiacVB+NzXHuGMI0/degq4qpUILREDay5vXKOZrQ+8AaE+2i16pjwRr3Mabaqw5d3qmGwzBnqBwmAMtpdc3tvyvOEkWIIPB1vddOetZsbEoJWEVFRPK2mLlJFRpaYOsA6g6iRokgaSUpSqhqSmSplFIqSqKRQSUIQoOkE0gqCrJoRCEFTss2KwrqdNlR1g+co3tvHCwt78GL7oeS4DMSYsJ0HooLpkmS0GIgmJ119Ft4Cm57nQ5osXOc4gGGi8OO5lZsH1HJSFFrfvPmo4kaRAyzoYnVbXwX0vxaji/8A9bQSSYu4RkaSeTCl/q4dbBn7LQbABlx7nUwRrcDbtqvqWHwjMjGwGixA5BEweI4Xhn4AvxNNtAXbD6jwSSIcIaXei+jYugHthu2kfouVuxuNXDs8kDk+0m0LKMMBBdBcNT+SzYTDZW91VQiDP/VlWBrDsIk3Kmu9zZsI/t1T6hkACyeMEtjflEeZxbW5nf7HTYBcaq8iNY3P6Lu4zDQSTPqvP4uq0N5upWmWc4JJ2t/xaBbcgQVlpDyzCximL7DuoNgV4A+qx1gHCdvotPOQTH1V06hIgmAitbFUC8FpEjQjX3Wp1HpVBuGe8iKobIMkXGghb3ix/fqqYQ77wOnt6pLiY8Ax6yPqFxkkknUm5W71+gBVljYbF4HlncrboYTDOZSaHnxXi8OEAgSfKu3qM440pyr6hQ8Ko5kzEX0mQDp7rC2Stai5RKxyiVUZJRKiUSqKJSSlKUBKEpQqOoqCkKkZZqNFzvutJ9ASsWYLsdK62aNJ9PLIcZmYMxHyXApYV1zqBdx49VN+rjaqPLon8IgaaTPvqkpZ6pyqiwV0MC8uGR9RzaclxDZJLgBNgeOeFHT+muqsquaR/jaHZd3TNmj2P0V9Lq5a9IU4c4kSI0LjEOncSp+LI+rfDtINoN8uWSRMXIBgO0/sLqN8ottryVq/aWUxpqZgdjqt4NDmyd4K4Vtla7Q8rDiGZ7DbVZA4QB2WGpWGt5I0/VQTi6oYO50XPxeMhgjQHzQsraZdLnaN2XPpZJcQZ5G0ndFYsfiszPLxJ9F5CrRc58Abr0uJpFrM07zHZZ+nMFX8N9/3Us1XCODeQ0aLQxWGew+bTlezxFEB19lo9ewcs8t90w144vv2TqOkRsseK1v6J5wNpWVNlDYHRXWBvBtZY2G0TCtlgZM+iDA6mCxzTuCDBv8AReJezK4jdp10IIXsK9TLMG50/ZcfqjaLqZe0xU32J7FvK3xWbHGOpP8AJ+aakFVK6sqBRKlNUOUSpRKIqUSpRKoqUkpSQdkJhIJhaZUB3RNiOdUghAwEISUGzg8U+k7MwwdO19iFtdCaBXFVwkMzVXafhvJ9yFzpWbDZZOafYgWFzrqYmO6K+qdMx+akw1gJdJkXbBJLIPcL1D6oEL5p8H4zyua4Q0vDmCCSb5WsB30uey96Kl7mxOn4r/tZcepjcN9TOSBpystV4aDzAj0U0YByt0/upWni6hLyDoPy9VlWU1IYSfxCB67rk4agGVLnXZdDE4trS1oOunuuVj8M4uztkmfaEFdUdmdlE5e3J2XQ6OC2ntIJsFrYkNYGkCSTdbeHrtY9ojW07INOu0lzxMk6KMNUzEtP+sEnlLruLFJ5Lb9gvJY/FudmcZE6XUVh62GtqkAiOy5191FQjXdY6T/zWarYcJSa6VmZUtZYKlYNM8qKxYt0SIk6/svI4gDO7e+p17r1FSSSvMVWQ4gmQJEi66cMVldgqgYHlpDTodliBWZ/Uqpp+GT5dNLrWC6T9RYQkChVDQhCASlCFQk0IQdpqaQTW2DQhCBkoISQgy0auUkjggdiRr7LGwQt7pIoy/xyQBTdkjUvtlH5rlMquvb09VFx6LofWXYYEsAeXWLIOYNAJJDtv4XpcL11k4d5MF5uM0kE7WXz+i8j+LarccWU6wGVzmAAwSGuu2RcaahZvMqyvsXTsSL24IPqoxNN1idQdeW8fNeT+GetF5BkNbTbNQf7GYY0ey9fjHl7S7RtvcHjgrnZjUYqNOfMRvEbcWWxjW5WRP3t/RYaVcCoGCwj6oL5zNOxhs/mFFaNQgtAJ0Nj6LNQy0w3MZnTkLm06TqZcDETJ5ErPRNr6Am539FBtVspe4i9rnaV4br585AHpxdemxeKcWksFtx+srmPwhfDnkRsEqx5Rh15WBpM2W3i25XuA5WrM/qubTadUDRJC1az5uFhqTYTYLIx40RGricQ1sSYkrn1sJ4R8SZaHDIHfj3mVl66PMBaA2SO5MLmurEgA6DQcei68xmh7y4lx1Jk+6SQTXRkJpIQUhAaf3TQJCcIhUJCcIVR2AVQUphaZUkUIQErYFWmKLm5CapIyvnygbgjla5SKgGTuqy2n6bn0Uyut8P4OnVeRUcQYloG8d0Vo4fEmm6W/wD0AdL6HuEVKrnuL3Eue4zM6RbT0AWrj6uWq9s5ocRPN9U6LyQTxdRXpMDSZSxFFozPbVa3I5tjndEHJ2Nr8r2HVetBpYyo5rBnhw/ECJFwdp0XzDDVyxwe0wWkEHcELc61inYzEZjEmGggQTMaiTup1zqyvoXUq5p1A8NzAFswYETeF08K/wAQCptGYR+XqvF9UpVKDKWHq1AQ+c9QkSGtOjQdTC9R0nHg4RwEHI4sBECbAyfmuWNL6lhc4D5kRccqMA7N5CJaJy9gVp9O6o8uAcJbsBt3XVxZZSaTrMfmoNbHVgynOstjtOwXkvtL2kuN5t6SvRdXqZGRlOUSQ48leawuLa50PF5kHn1UqsFalAuPM645utLqGVpytGw+q2urYg53ZbRpz7LlOcTcn9/dSqk1CBcLG8QwuM91gxFQc2m5XOrY194JDTYeys5LWx1jCy41GmRa24tsuaFl8Z+Qj8M3PrssYaukjFCaoNVZIE/JaRACYCoBOFQmkie9j37IAThCBITQqJQqSRHXCaiVQWkUhJIoholKUSgCqY8tuDB5GqmUpRU5AT9VQQlKgtqdN5BkWIv3CjMgKjfr459SS95c8wMzrhrd4/1K9V8BsbUbUYXuBnOZuCIAJg6Gd+y89guj+JQfWLwA0wBqSQJJPAXJwPWKlMk03FpNjG44IWLJfizXvcV1SlQc9gMuB8scHUuO910MP1DxKeR0Z4zd5nYL57h8UastcWNJzONR0g6WA/Zbfw9UrZxVh1QMtAImAZ047lY81rXqut1DVpu83mGrNxtMLz9en/izEQWwOP6VPUuuNfUFUlzHQAabRmmSdTyOFzavVPHcM4kCGtyAyd8zm/os3mrrPXdcOfF5uewXD6rjNMv4r23Gi35fVsASylLn3GcAG5g2HYLk4qoKlQlghsw0AQY2nurOPpabcM40zUEw1wzA6N2DiVHUsKym5op1BVBAJI0DjqFs+OfDfTLiBIJbH3nA/iPa61AFucs6xNYryq0lrAoTcZABNhoEJSgIQk10pogUppIBJCRQOUkpQg6oVSoCMy0jJKJUgpoGSklKJQNBKUpEoHKCUKSUFIBUptE2AuUFFxgiTB1E2PsseQJptgkSbcooIiy2sFiarA91J5bDZfBFxPB11Wth2ZnBpIaCYzHQDkrFVIDnNFwCQHDQxuFBDhJJOpMk9+V0Om56TmVacFwMtbqSBOYxwIK0SVJKYHjMQatR9TQu1DZA9FhywrhJTBJSVPEd/RJUSnU1tpybIKSBJJpIJYyE00lAikmpKAKSJSQCalCDqSnmUIC2jImT7KZQoKlEqZRKBoSQgEykEpQOUihIlA5QD7qUIoJSRKSAUlMqSoHKlMpIBJCSATqPkNEAQNtTfflSUkAkmkgFJTKSBJIKRKgRSQkgEJShQdIJyoBTBW0ZJRKiUFBaJUSiUFolTKEFSiVMpkb7IBClEoGSkgpSimgqQUiUF02TpHuYHzWOU5SBUAkglJA0iUkpQCRRKRKAKEiUpQMqSUEqSVAylKRKRKBqSUSkgEJIUG+mhC2hhUhCISChCKaCUIRQkhCIEIQgSAhCKEkkIgKAkhAnJIQgakoQoEVKEIAKShCigqShCIRSKEKKSSEIJQhCg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7346" name="Picture 2" descr="http://www.mypharma-editions.com/wordpress/wp-content/uploads/2012/10/6-Boites-de-medicament-plusieurs-couleurs-differents-formats_photo_larg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643446"/>
            <a:ext cx="2928958" cy="19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Origine des médicaments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2052" name="AutoShape 4" descr="data:image/jpeg;base64,/9j/4AAQSkZJRgABAQAAAQABAAD/2wCEAAkGBxQSEhQUEhQWFhUXFxcXFBUXFxQXFBgYFBUWFhQUFRQYHCggGBwlHBcUITEhJSkrLi4uFx8zODMsNygtLiwBCgoKDg0OFxAPFywcHBwsLCwsLCwsLCwsLCwsLCwsLCwsLCwsLCwsLCwsLCwsLCwsLCwsLCwsLCwsLCwsLCwsLP/AABEIAMIBAwMBIgACEQEDEQH/xAAbAAADAAMBAQAAAAAAAAAAAAAAAQIDBAUGB//EADUQAAEDAgUCBAMIAwADAAAAAAEAAhEDIQQSMUFRBWETInGBBpGhFDJCscHR4fAjUvEVM6L/xAAXAQEBAQEAAAAAAAAAAAAAAAAAAQID/8QAGxEBAQEBAQEBAQAAAAAAAAAAAAERAhIhYUH/2gAMAwEAAhEDEQA/APngVAICa7sABMJgJgIABMJwmEChOEAKwLT3+qIv7K7JnynJMZotPErCFt4zH1KlJlEuimzRoAE3m53uVp02RoSPTgiCoppoDVSImE6Yv+vqnCQ0VHR+IMPSo+EKRnMCSc0zBEHtv8lxhW4Flv0WZgS4SxpBfoDEwPNBICwUKJJ8oLjEwBfmPRRWN2gvM7Xt/eybWyYH1ss9BxD7bE30jvoYA1TqYNzKYqQck5Q+dTuW8jW6aNZ9pAvfXYpb/orgF0A2tc8xfTaVBM/X/k7oEUkyqxLA0gBwdLQZbNpF2m2oVGNJMpIEVJVJIJKSoqSgmEiFSkoJUqypKCU0JpqtxUAkqCIAFUIATAQEJwhMIjJWoOYGucIDrtncIGUh7iYdbK0CxvcTtCms4ujMSYECTMenCQH8KBNVR/fqmBaYsTHyH8ohBICthibC4Ivt3HdNrZmAeR2A1nlZaGHLnBoBJJAgXMn9UGLwSBMGOSCtml02q5jqjWOLBbNoN9OT6SvYD4cOVj8VULwGgindpaSLS7UxMR+i3umYEUxD3F2Gyu8JrxoTf3vPzWL215eDNFuYgDyHLD3B2USBmk2iL86e62C/IJFi8Py+GQGAHMfPItANuZ7L1n/jaYcPHYXUi3NlbcEkHIHAaRP5Lm1OjfaGOA8gp3aDYSNBlHKz6XHAwnRH+E6qMpDB/sCC1pM2JuNbd1zgS9obOaCMrSZiQ6co2/4vWVDkZkL4dUkE6A2vkB4j6LUDabXtqsYx7GvBqG0kjySOZJmBuJVnRjjddD87KlVopte3/G1oDfK22YtHfnVaDqmbf00GgAFhbYLb+J8Sald48TMxlqUSQW2sCOO/dabmwG2Im7p34I+a1KlCRVVQARFwRPp2P8KStISSCgqhSkUIQIpFNJBJSKoqSgkqSqKSCUIKExW+AqCQVhEATRCaIEwiEwgbGk6An0SCy4ctDgXiWjUTE8XWOkxz3QBcmwA5OgUDI4WajhnPMBpkiQOfRSwC/mBIAsO+0/Ne6+FMATXpGrDm06QfTGXmbg6fPmQpbiyOZ8O9GN3OzsM5Hy0ANYZDpzfeJkWGi9P8I4KmGODGgjO7/JEF0SAdNG6WW71LB53wDDCYOtyNreqz4Wn9nZYCZhreB3hcr1rcjXx9EEjOJdYNbtGgN9Vt1KPiRSnygXI/JZMO01HguGmnIlZaojNlbfd1llXAx1B2XIGw0GxMxZc9tSAWgm543Gi6NaqbBz5E6D9VrYl+Ygjyx9AoNJ1MuEOiwIFp1uYXN6hgA6GsAuYGxgzIPb+F1+o04EgnUnMTra9lpUqzWnNqU0adT4apCk4NBLzHlkAAgWykCTcrRoChRw5ZiacVB+NzXHuGMI0/degq4qpUILREDay5vXKOZrQ+8AaE+2i16pjwRr3Mabaqw5d3qmGwzBnqBwmAMtpdc3tvyvOEkWIIPB1vddOetZsbEoJWEVFRPK2mLlJFRpaYOsA6g6iRokgaSUpSqhqSmSplFIqSqKRQSUIQoOkE0gqCrJoRCEFTss2KwrqdNlR1g+co3tvHCwt78GL7oeS4DMSYsJ0HooLpkmS0GIgmJ119Ft4Cm57nQ5osXOc4gGGi8OO5lZsH1HJSFFrfvPmo4kaRAyzoYnVbXwX0vxaji/8A9bQSSYu4RkaSeTCl/q4dbBn7LQbABlx7nUwRrcDbtqvqWHwjMjGwGixA5BEweI4Xhn4AvxNNtAXbD6jwSSIcIaXei+jYugHthu2kfouVuxuNXDs8kDk+0m0LKMMBBdBcNT+SzYTDZW91VQiDP/VlWBrDsIk3Kmu9zZsI/t1T6hkACyeMEtjflEeZxbW5nf7HTYBcaq8iNY3P6Lu4zDQSTPqvP4uq0N5upWmWc4JJ2t/xaBbcgQVlpDyzCximL7DuoNgV4A+qx1gHCdvotPOQTH1V06hIgmAitbFUC8FpEjQjX3Wp1HpVBuGe8iKobIMkXGghb3ix/fqqYQ77wOnt6pLiY8Ax6yPqFxkkknUm5W71+gBVljYbF4HlncrboYTDOZSaHnxXi8OEAgSfKu3qM440pyr6hQ8Ko5kzEX0mQDp7rC2Stai5RKxyiVUZJRKiUSqKJSSlKUBKEpQqOoqCkKkZZqNFzvutJ9ASsWYLsdK62aNJ9PLIcZmYMxHyXApYV1zqBdx49VN+rjaqPLon8IgaaTPvqkpZ6pyqiwV0MC8uGR9RzaclxDZJLgBNgeOeFHT+muqsquaR/jaHZd3TNmj2P0V9Lq5a9IU4c4kSI0LjEOncSp+LI+rfDtINoN8uWSRMXIBgO0/sLqN8ottryVq/aWUxpqZgdjqt4NDmyd4K4Vtla7Q8rDiGZ7DbVZA4QB2WGpWGt5I0/VQTi6oYO50XPxeMhgjQHzQsraZdLnaN2XPpZJcQZ5G0ndFYsfiszPLxJ9F5CrRc58Abr0uJpFrM07zHZZ+nMFX8N9/3Us1XCODeQ0aLQxWGew+bTlezxFEB19lo9ewcs8t90w144vv2TqOkRsseK1v6J5wNpWVNlDYHRXWBvBtZY2G0TCtlgZM+iDA6mCxzTuCDBv8AReJezK4jdp10IIXsK9TLMG50/ZcfqjaLqZe0xU32J7FvK3xWbHGOpP8AJ+aakFVK6sqBRKlNUOUSpRKIqUSpRKoqUkpSQdkJhIJhaZUB3RNiOdUghAwEISUGzg8U+k7MwwdO19iFtdCaBXFVwkMzVXafhvJ9yFzpWbDZZOafYgWFzrqYmO6K+qdMx+akw1gJdJkXbBJLIPcL1D6oEL5p8H4zyua4Q0vDmCCSb5WsB30uey96Kl7mxOn4r/tZcepjcN9TOSBpystV4aDzAj0U0YByt0/upWni6hLyDoPy9VlWU1IYSfxCB67rk4agGVLnXZdDE4trS1oOunuuVj8M4uztkmfaEFdUdmdlE5e3J2XQ6OC2ntIJsFrYkNYGkCSTdbeHrtY9ojW07INOu0lzxMk6KMNUzEtP+sEnlLruLFJ5Lb9gvJY/FudmcZE6XUVh62GtqkAiOy5191FQjXdY6T/zWarYcJSa6VmZUtZYKlYNM8qKxYt0SIk6/svI4gDO7e+p17r1FSSSvMVWQ4gmQJEi66cMVldgqgYHlpDTodliBWZ/Uqpp+GT5dNLrWC6T9RYQkChVDQhCASlCFQk0IQdpqaQTW2DQhCBkoISQgy0auUkjggdiRr7LGwQt7pIoy/xyQBTdkjUvtlH5rlMquvb09VFx6LofWXYYEsAeXWLIOYNAJJDtv4XpcL11k4d5MF5uM0kE7WXz+i8j+LarccWU6wGVzmAAwSGuu2RcaahZvMqyvsXTsSL24IPqoxNN1idQdeW8fNeT+GetF5BkNbTbNQf7GYY0ey9fjHl7S7RtvcHjgrnZjUYqNOfMRvEbcWWxjW5WRP3t/RYaVcCoGCwj6oL5zNOxhs/mFFaNQgtAJ0Nj6LNQy0w3MZnTkLm06TqZcDETJ5ErPRNr6Am539FBtVspe4i9rnaV4br585AHpxdemxeKcWksFtx+srmPwhfDnkRsEqx5Rh15WBpM2W3i25XuA5WrM/qubTadUDRJC1az5uFhqTYTYLIx40RGricQ1sSYkrn1sJ4R8SZaHDIHfj3mVl66PMBaA2SO5MLmurEgA6DQcei68xmh7y4lx1Jk+6SQTXRkJpIQUhAaf3TQJCcIhUJCcIVR2AVQUphaZUkUIQErYFWmKLm5CapIyvnygbgjla5SKgGTuqy2n6bn0Uyut8P4OnVeRUcQYloG8d0Vo4fEmm6W/wD0AdL6HuEVKrnuL3Eue4zM6RbT0AWrj6uWq9s5ocRPN9U6LyQTxdRXpMDSZSxFFozPbVa3I5tjndEHJ2Nr8r2HVetBpYyo5rBnhw/ECJFwdp0XzDDVyxwe0wWkEHcELc61inYzEZjEmGggQTMaiTup1zqyvoXUq5p1A8NzAFswYETeF08K/wAQCptGYR+XqvF9UpVKDKWHq1AQ+c9QkSGtOjQdTC9R0nHg4RwEHI4sBECbAyfmuWNL6lhc4D5kRccqMA7N5CJaJy9gVp9O6o8uAcJbsBt3XVxZZSaTrMfmoNbHVgynOstjtOwXkvtL2kuN5t6SvRdXqZGRlOUSQ48leawuLa50PF5kHn1UqsFalAuPM645utLqGVpytGw+q2urYg53ZbRpz7LlOcTcn9/dSqk1CBcLG8QwuM91gxFQc2m5XOrY194JDTYeys5LWx1jCy41GmRa24tsuaFl8Z+Qj8M3PrssYaukjFCaoNVZIE/JaRACYCoBOFQmkie9j37IAThCBITQqJQqSRHXCaiVQWkUhJIoholKUSgCqY8tuDB5GqmUpRU5AT9VQQlKgtqdN5BkWIv3CjMgKjfr459SS95c8wMzrhrd4/1K9V8BsbUbUYXuBnOZuCIAJg6Gd+y89guj+JQfWLwA0wBqSQJJPAXJwPWKlMk03FpNjG44IWLJfizXvcV1SlQc9gMuB8scHUuO910MP1DxKeR0Z4zd5nYL57h8UastcWNJzONR0g6WA/Zbfw9UrZxVh1QMtAImAZ047lY81rXqut1DVpu83mGrNxtMLz9en/izEQWwOP6VPUuuNfUFUlzHQAabRmmSdTyOFzavVPHcM4kCGtyAyd8zm/os3mrrPXdcOfF5uewXD6rjNMv4r23Gi35fVsASylLn3GcAG5g2HYLk4qoKlQlghsw0AQY2nurOPpabcM40zUEw1wzA6N2DiVHUsKym5op1BVBAJI0DjqFs+OfDfTLiBIJbH3nA/iPa61AFucs6xNYryq0lrAoTcZABNhoEJSgIQk10pogUppIBJCRQOUkpQg6oVSoCMy0jJKJUgpoGSklKJQNBKUpEoHKCUKSUFIBUptE2AuUFFxgiTB1E2PsseQJptgkSbcooIiy2sFiarA91J5bDZfBFxPB11Wth2ZnBpIaCYzHQDkrFVIDnNFwCQHDQxuFBDhJJOpMk9+V0Om56TmVacFwMtbqSBOYxwIK0SVJKYHjMQatR9TQu1DZA9FhywrhJTBJSVPEd/RJUSnU1tpybIKSBJJpIJYyE00lAikmpKAKSJSQCalCDqSnmUIC2jImT7KZQoKlEqZRKBoSQgEykEpQOUihIlA5QD7qUIoJSRKSAUlMqSoHKlMpIBJCSATqPkNEAQNtTfflSUkAkmkgFJTKSBJIKRKgRSQkgEJShQdIJyoBTBW0ZJRKiUFBaJUSiUFolTKEFSiVMpkb7IBClEoGSkgpSimgqQUiUF02TpHuYHzWOU5SBUAkglJA0iUkpQCRRKRKAKEiUpQMqSUEqSVAylKRKRKBqSUSkgEJIUG+mhC2hhUhCISChCKaCUIRQkhCIEIQgSAhCKEkkIgKAkhAnJIQgakoQoEVKEIAKShCigqShCIRSKEKKSSEIJQhCg//Z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hANDRANDBASDQwSFBUSFQ4QDxAPDQ8RFBAVFRUQEhQXHScfFxkkGRISHy8iJDMpLC0tFR4xNTAqNSYrLCkBCQoKBQUFDQUFDSkYEhgpKSkpKSkpKSkpKSkpKSkpKSkpKSkpKSkpKSkpKSkpKSkpKSkpKSkpKSkpKSkpKSkpKf/AABEIAJ0BQAMBIgACEQEDEQH/xAAbAAEBAAIDAQAAAAAAAAAAAAAAAQYHAwQFAv/EAEQQAAEDAwEFBQQHBAgHAQAAAAEAAgMEBREhBgcSMWETIkFRcRQ2UmIyQoGRobGzFXJ0wyYzNXOCwtHwJCU0U2OSoiP/xAAUAQEAAAAAAAAAAAAAAAAAAAAA/8QAFBEBAAAAAAAAAAAAAAAAAAAAAP/aAAwDAQACEQMRAD8A3giIgKqIgIiICIiAiIgIiICIiAiKoCiqICIiCIqiCKoogIqogIiqCIqiAoqogIqiAohKZQETKAoKiIgiKogiKogiKogiKogiKogiKqICKogiKogiKogiKogiKogiKrGNsN4VDZ2Zq5QZiMtpo8PqH/4fqjqcBBkuV5NDtZRVFQ+kp6qGWqj+lEyQF49Pix44zjxWri++7VnuZs1md9bvdrMz8HSf/LfVepXbgqL2djaGaamro9W1fGXF7/naMcP+HBHVBtQFFp2l2/u2zz2020cDqqjzwsuEPedjwy7k/wBDwu581s+w7R01xhE9DMyeM/Ce8w/C9p1aehQemiqIIiqIIiFYptjvKobO0iok7SpxltLEQ6Y+XF4MHU/ig5trr5PFLSUFBwNrqxzw2WRpfHBFE0OlmLfrEAtAHiXdF5l0q66zOgqaisNwoHyshnbLDFFLAZXBrZo3Rgd0OIBac6HmuhLcqiujte0UNHMHwGZs1Fwkzup5gGukiBA48cDXDTUE4XPtBcHX1sNvooKhsDpopKipnp5aaKKKJ4eY29oAXyOLQMDOOZQerZNpi+4XSnqpo2x080TImucyMhjoGud5F3eJXJspfpKutukbpGywU88bIuHhwGOga4jiH0u8SvKs+ycFRdLvLX0bJg6aLspJ4OIOb7O0Hs3OGo4vLxXb2Gs/sldeGRwezUzqiIxARmOJzRTNyY9MEcWeXjlBmKKogiIiAiKoIiIgIiICIsa27vM1NTwRUZDKurqI6WOQt4hEX5LpeHxLWNcQPPCDJcosB2j2fmtdHJcaGsq5Kqmb2sjKmodPBVsbgyMkYe63IyQWAYKza3VjaiCKdmjJWMkAPPD2hwz9hQdhVREBFUQFEJxquv7Q5x7jcjqg7CLg45PhH+/tTjk+Ef7+1Bz5Xn3u/wBNQQmetmZBEPrPOrj8LW83HoMrBtqt6MsdY+02qmdVXMd09xxjiJaDnH1sAjU4aPEry6PdY+ol/aO1NS+qeO92BkDaeJvPD3DAA+VuBpzKDjrN410v0jqXZmndBTDuvuEwDS3qCdGaervRd617urZYmG5X2obV1eeIz1JJj4//ABxnJkd1OT0C4rvvVZG4WrZak9sqAOFpjj4aSLq1oxxAeZw3xJKtl3QTVswr9qKl1ZUcxSteexZ8riMafK3A6lB1KveJc79I6l2Zp3U9MDwvuEw4S0fKToz07zvRZ1u/2OktFM+KeqkrZpX9q98h7gkIAdwZy7XAySdccgsho6GOnjbFAxsUTBhsbGhrGjyAC50HDV0jJmOimY2WJww5j2hzHDyIPNawvu52SlmNfszUOoKoammLz2D/AB4Wk5wPldkei2qiDVdg3xup5hQbS07rfWDTt+E+zyfMQPog+bct9Fs+mqWSsbJE9skbhlr2OD2OB8QRoQujftmaW5QmCuhZPH4cQw9hPixw1afRavqNhbvs691Rs9O6toc8TrfN3nY8cN0Dz1bwu9fENx5Xl7QbS0tthM9bM2CPw4j33n4WNGrj6LV8u+qsr2to7PbZP2q7IkEnfjp3A4JA08fF/CB455Lv2Dc2+omFftLUOuFWdfZ+M9gz5XH6w+VuG+qDo1O3d32ie6m2egdR0WeF9wl7rsdHcmejeJ3LULJdjtz1Hb3Coqs3CvJ4jPOOJjXnUljDnX5nZPos5paRkLGxwsbHG0YaxgDWNHkAOS5UBoREQFURARFEFRREFRREFRREFRREFWO7b2CWtpozSuaytppmVMBfns3SR57j8cg5pc3PVZCsR3s10tPYquankdDK0M4ZGOLXtzK0aEctCg6d7nuV1pnW4W+S39uBHPVTTQPiiiJHadiI3F0jiMgZAGuqzWkpmwxMhjGI42tY0eTWtDQPuAWs71eKhuxUdW2aRtUYIXGcPIlJMrQTxc8rMtgal81noZZXmSR0DHOe45c4kaknxKDIEURBUUXFUnDCg+KicEcI1K5YWYaB4r5giAAPj5rlQF8dq3lkfeutPMSceAXCg1xsd763n+5/zU6yDbbd7Nd6uFz62SK3MZ36Nn15AdHN8NR4nOMac9PD2QIG191ONTDjPjjigW1cIPE2csdLbouxpYWwjxcBl78eL3nVx9V7WF8SxAg+fmvmkPdQc6KIgqKIgFYZsvt1JX3e4W18LI2Uf0ZGucXyd8N1B0CzNal3b+9V+9f5wQfW7j3ov/qP1FtgBan3ce9N/wDUfqrbCCooiCooiCooiCooiCooiCooiCooiCqZREFWE75vd6t9GfrMWarCt83u9W+jP1mIMXvvuFH/AA8H6rVnW7f+xLf/AA8f5LBb77hR/wAPB+q1Z1u4/sS3/wAPH+SDJEURBVwVf0PtH5rnXXrfoH1H5oOWL6I9B+S+l8xHuj0H5L6QeY52CQVONduppOLvNOHfgV1PY5PL8Qg11sqc7W3UD/tf5oFtlam2KP8ATK7sPNsPPrxU/L71tlBH8j6Lho/o/auZ/I+i69Ce59qDtIoiCooqgLUm7f3qv3r/ADgttLUm7j3qv3r/ADgg+93HvTf/AFH6q2ytTbuPem//ALw/VW2UBFEQVFEQVEUQVFEQEREBERAREQEREBYVvm93q30Z+sxZqVr/AH2XWGOyVEEkrGTyhgjiLh2kmJGk8LeZGAdeSDwr77hR/wAPB+q1Z1u4/sS3/wAPH+S0TcNv6uTZ9tvfQuZbuzjhZWYkw6SN4cTxY4SDoMfiVuzdbdIZ7NRthlZI6OFjHta4F0bwNWvHMFBlqIiAuvXf1Z9R+a7CjwCMHl1QccEgLG6+A/JcdTV8Og+l+S43W9vg4gfYoLc0/Xz9yDi9rd8RT2t3xH71y/s5vx/kvD2o2jobTF2ldUcBI7sTQHzyfuMH5nA6oMM2WlxtddnDRxi5+J71Otn090YXiFz2iYguawuAe9oIyQ3n4j71oOy7ctpbxPeaqkqYrdWgxsl4M8OHR97OAHf1eoB8Vn962Lo9oWMuNsri2qY0COeNzixuMkMez6TDknlg88goNjySANJJA0K4ree59q0/T7c3CxzNptpKd8tOThtfBh/F1J0D/wAHdCtr2O+UtbA2ahmZNAfrMd9E/C4HVp6HBQekiZRAREQFqXdwP6VX71/mhbaKxnanbS32VplqnsbO4ZEMbWuqpf8ACNcdXaIMN3ce9N//AHh+qtsrUe5+Koqbnc7w+nkpqSrwYjJpxf8A6Zw34sDxGi23lAREQEREBERAREygKqJlBVF07VeIa2Lt6Z/aRcT2cXC5vejeWOGHAHQghS03iGti7emf2kXE9nFwuZ3mPLXDDgDoQQg7qq6d0u0NHC6eqkbBC3m95wOgHmT4AarzrPtnS1sohg7fjLS4GSkqYWOaOZDnsA8R1Qe4SutcLlDSxOnqZWQQt1Mkjg1g+0rHN4O2E9qgiNJRyVtRM/smBmTGx+MjjDe8c64A8jqPHDLduwuF5lbWbUVDgzOWW+Fwa1g+E47rPsy7zOUH3dN7FXc5nUOy1M6d/J1bIzEbB8TQ7Ro6v/8AVd7ZjcxG2X22+ym6V7u8Wvc51O0+RzrJjrgdFsG02anooWwUcTIIW8mRtDR6nzPU6ruoOvLQxviMD42OhI4TEWNMZb8PDywtZ3/c2+nmNfs1UOt9WNew4iIH/K068I+U5b6LaiINU2LfFJSzCg2mp3UFUNBUhh7B/wAzgM4HzNy30C2jTVcc0bZYXtlicMtexwcxw8wRzXRvuzlLcYTBWwsni8A4d5p+Jjhq09QtYVOwF12ekdU7OTuq6TPE+3zd5xHRugeereF3qg3EF169uYnZ8NfuXh0u2AitDLpdInUI4Wukiw6R0fE7hboBnXIOOYyu7d79BFb3Vrn5pSxrhI0FwLXkBpAHPPEEHNBTNfE0vOMZ8gOfVefc7nT0QE0kzYoW/Se9wDR0z4+i8bbS91NHRRvoqc1czncAYCcNLnEB5a3VwyMaeaxOy7t6i5zNqtpalz9Rw0MJLWNB+q540aOjfvQfN33jVN1mdS7NU7nAnDq6YBrGjP0mtI7o56u1+VensruqhZMaq6PNzrMFxdJl0DHAaEB2riD4nTos9o6WjpIxTwRMhiZ3QxkYDR/qeqlO4GR5j0Zwu+7H+qDiba4KiF0U4a6M90xuDSwtwMDhK13cd2E1LI+t2cqXUsrNTTueeykb8LSdMHydkdQtl0VG2SNxOeLJA105KUzx2MreRGvVBrSzbxYJC63bTU/scx7rnva00sn77Tkt9RkdQuzcN1b4D+0NlqrsnOGewMgdBKMk4Y/kRrydkdQs3rdkaO50wjrYWyjXDskSMOebHDVp9Fr+o2NvOzbzPYpnXC3g5dQyjie0dGDmerMHoUHo7Ob4xFMKDaGB1srG6dq5pFO/yLvFg66t6hbPgnbI0PjcHscMh7SHNcPMEcwtZW7bSz7TRexXSFtPWcuwn7kjX+Jgm0IPTQ9Cso2L2OhsNNNFHPJJC55k4p3gNhZgANHgMeJ0zlBlGV0rvfKehhdPWTMp4W/XecZPk0c3HoMla82m3zsMvsNghdc646B7WudTtPmMayY8xgdV1bPukqbjMK7ampdUy820bH4iYOfC5zdAOjPvKDirt5dxvcrqPZincyLPC+4TANDB5jORH9uXeQBXs7J7mqelk9rubzdLgTxGSbLoWu8w12eM9XfYAs+oLdFTRthp42QwtGGxxtDGD0AXYQRrcDA0HkOS+lEQVFEQVREQVREQVFEQEKIUGsd38l1FAfYmULqf2iqwZ5Khs2fan5yGNI55Xe3cXCSnssTvZ5aqV1RUgspxGeE+0SEnMjmgNyCBrnlostsFiit9P7NAXmPjkky8guzLIXuGQBplxXjVFlp7fQihEdbPTvfK8mm7Qztc95kIc6ItcAS448PNB5NwusVxutjk1NDIyqnjZIOEOqY2ta0Pafrt7+B5k4WwQsQtmyQq7RTUlyjdFJEeKIxubFU03C93Yua6PRsoZw5xpnK9Oz7Ny00vaSV9ZVgAtEc74uzAPi4NYC53UlB7harhAiAiIgIiIGEwiIMS3pD/AJRL/e0/2/8AFR81hm1Zda6Ovsz8+ySAVFC/waz2mMzUefkLsj5SthbbClNBJ+0XPZS8URc6PPGHCZpZjAP1uFdbb+3UM9Dm68Qp45I3B8YPaskLw1vDgHmXYPQoMi9mYebRp0GiraZg1DW59AuREHGaZhOS1pPoF9NiaBgAAHwAwvpEHyyMN0aAB0GFPZ2690a89Br6r7RBGsDRgDA8hyVwiIMR2z3Y0F3BdMzsarwqogGy9OPwePXXyIWDxbortUuFDc7o59ohPcaxznSSjwaWnlj5i7HgtzIg8bZrZCjtUXZUMLYh9Z/0pZD5vedT+XRezhEQEREBERAREQEREBERAREQVFEQVREQVFEQVFEQVFEQVFEQVFEQYdvcz+xJ+HHFxwYzyz7QzGei8HeGy7C2PNY+idT9pBxCGOdsv/UMxwlxxzws/v8AY4rhTOpaji7JxaTwO4XZY8OGDg+LQpfrFFcKd1LUcXZOLXHgPC7LHh4118WhB6KqiICqiIKiiIKoiIKiiIKiiIKiiIKiiIKiiIKiiIKiiIKiiIKoiIKiiIKiKIKoiIKiiIKiiICqiIKiiIKoiIKoiICqiIKiiIKiiICIiCooiCqIiCooiCoiiAqoiAqoiD//2Q=="/>
          <p:cNvSpPr>
            <a:spLocks noChangeAspect="1" noChangeArrowheads="1"/>
          </p:cNvSpPr>
          <p:nvPr/>
        </p:nvSpPr>
        <p:spPr bwMode="auto">
          <a:xfrm>
            <a:off x="0" y="-954088"/>
            <a:ext cx="30480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2" name="AutoShape 14" descr="data:image/jpeg;base64,/9j/4AAQSkZJRgABAQAAAQABAAD/2wCEAAkGBwgHBhUIBxQWExQTGBobGRUWGBofFRsgIBgcGh4jHSIcKCsjISInJCIbIjIiJyk3ODAxGh8zODYsQSgtLisBCgoKBQUFDgUFDisZExkrKysrKysrKysrKysrKysrKysrKysrKysrKysrKysrKysrKysrKysrKysrKysrKysrK//AABEIAMQBAQMBIgACEQEDEQH/xAAbAAEAAwEBAQEAAAAAAAAAAAAABAUGAwIBB//EAEgQAAIBAwICBgQLBAUNAAAAAAABAgMEEQUhEjEGEyJBUWEUMmJxFSM1NkJyc4GFs7QHUlR0JDNDg5IlNERTY4KRoaKxssHx/8QAFAEBAAAAAAAAAAAAAAAAAAAAAP/EABQRAQAAAAAAAAAAAAAAAAAAAAD/2gAMAwEAAhEDEQA/AP3EAAARLvVLCyqdXd1acHjOJSSePHfu8yTTnCrTVSm001lNPKa8gPQAAAAAAAAAAAHmc404OdRpJLLb5JeYHoES01TT72p1VpVpzljOIyTePHbu8xDVNOqXrsqdak6q501OPWL3xzkCWCHb6rp11cu1tq1KdSPOEZxc170nlEwAAAAAAAAAAAAAAAAAAAAAAB8gAMf+y+pO96PT1K73rV69d1W+acasqcY+6MYxSR56DVnb6zqOlp/E0rn4lN7JzpqrOEfKLbeFyz4F3S0ONpcVKul1JUVWlxzglFw4msOUVJdmT2z3PGcZyQrvotCFkqNg08Sc5RrLKqzcuJzc44nCpnlOL7Pg8JAaQGSs9W1DTblWlzGU/ClUa6/+6qbQrr2dppc8mi07UrTUqTnaSzh4lFpqcX4Si94vyaAlgAAAAAB4r1qVvSdavJRjFZcpNKKXm3yA9mP6d1J1NV07Tan9TXufjfCXBTlOEX5OSW3fwlt8I3uqdnRY8EP4irF8P93DaU/KTxHvXFyPlboxY3Nq6d26lSo3CXXSl8apQeYSi1tDDy0opLd7bsCr/afOdp0cjqVptWoV6DpNc8yqxpyj7pRlJNEehVuKf7TrqVvT427S3yuJRx8ZV8TQ1NEV1Xp1NTqSrKlLihBqKhxLlKSiu013dye+OR5oaDTodI6muRq1HOrCNNwfBwcMXJxx2c5Tb3yBSdD51J9NNVlWjwSdS3zHOcf0Wn3o2ZT6ZoENO1m41SFWpKV04OcZcHBmEFCOMRTWyXf3FwAAAAAAAAAAAAAAAAAAAAAAAAAAAHC8tLe+oOheQjOL+jJZX/3zM5qGgXVtNXFjKdXg9V8eLqC8IVHtUX+zrZT/AHuRqgBmNP6STp8VPUFxqGOKpCLVSH21J9qH1o5i+fZRo6Falc0VWt5KcZLKlFpxa8U1zIuo6Va6g1Osmpx9WpB8NSPuku7y5PvTM5XsNS0SrK5oN4by6tKGYy869CPrPxqUcPllJJgbEGctuldOeKFSnKdWUeKmqHxlOqs4zGaxGCzs+s4cb88ZJPwde6p2tZlwU/4ek3h/aT2cvqxwu58QHuvrXW1Xa6NDr6kXiUs4owffxz33XfGKb8lzFHReurK51mfXzW8YtYow+rDk37Usvwa5FnQo0reiqNvFRjFYUYpJJeSR0AAAAAAAAAAAAAAAAAAAAAAAAAAAAAAAAAAAAAAAAAprG1t6HSm5qUIRi50bdycUk5PjuFl45vzLkrLf5y1vsLf8y4LMAAAAAAAAAAAAAAAAAAAAAAAAAAAAAAAAAAAAAAAAAAAKy3+ctb7C3/MuCzKy3+ctb7C3/MuCzAAAAAAAAAAAAAAAAAAAAAAAAAAAAAAAAAAAAAAAAAABvCywKy3+ctb7C3/MuCzM3Q1vTl0hqVus+LnTpU41cPqXOM62Y9Zjg4u3FYzu8rmmjSAAAAAAAAAAAAKmXSPTVSddSk6cW1KrGE3SWHh9pLGF3yWy3y9iu6Uao77o1e0NCcp1YUKmJwTcOLha4Yy5Oa32Tyu/GxM6L+hPodb9RjqfR4cvVxwLP/sC5pzhUgqlNpprKa5NPlg9GG/ZpqdOz6J21rqMnDj4uplNNQlB1JdXGMuWeHGI5y1jGTcgAAAAAAAAADzUnClB1KjSS3bbwl7wPQImnajb6lTdWzzKCeFPDUZecG/Wj7S2fcSwAAAAAAAAAIeo6laadTUrqWHLaMEnKcn4RjHMpP3Ig9Vqurf5w3a0f3ItO4l9aSyoLyjl+0gJF9rNC2ru0toyrVtviqeOJZ5ObeIwXnJ792eRHWk3Oovj16alHut6bfU/77eJVPvxH2e8srGxtdPodRZQUI5bwu9vm2+bb7292SAK/U7CrcWqpWc1T4foOEZUpLGOGcX9H3NP/sZ2hWvNFqqhHFHLwqNWbdpN+FGrjipt91OSx3KPebI8VqVOvSdGvFSjJYcZJNNeDT5gQdP1i3u63otRSpVksujUwp473HGVJe1FtFiZy/6PThSULLFWkmmreq32WuTo1PWpyXdzXJLhOGn6te21R2+J1uHd0anDG8gvLdQrR8JRf3yYGqBF0/UbTUqPW2clJJ4a3UovwlF4cX5NZJQAEXUNQtdOo9beSUU9kt3KT8IxW8n5JZK7/KurPfNpR+53M1/zjTT++W/0GgJWoaxb2db0ampVazWVRp4dTHi8tKK9qTSIvwZean2tcklD+GpN9X/eT2lP3bR8Uyx0/T7XTqPVWcVFN5b5yk+9yb3k/NslAeKVKnRpqlRSjFbJJYS9yRVvo3pnVyoxjKNOTblSjUmqTbeX2U8YffFbPfK3ZbgDjVtberbO1qwi6bXDwNLhxyxjlgqvg+/0vtaPLrKf8PVk8Lx6uo8yj9WWVyS4UXYAr9O1e2vqjoLip1YrMqNRYqJeON013cUW15lgRNR0201KmoXccuLzGSypweMZhJbxfmmQOPVdJ/rU7uivpRS9IivNLCqLzik/KT3AugR7G+tdQodfZzU4+XNPwae6fk9yQABB1HVbXT2qdRuVSXq0oLiqS9yXd7Twl3tEP0PUtV7WpydCl/qKUu2/tKi/8YY+tJAdbvWo9e7PS4O4rReHGLxTg8f2k+Ue7ZZlvtFnino07qoq+uT66SeVSW1vD3R+m/annyUSztbahZ26t7SMYQjsoxSUV7kjqA5cgAAAAAAACn1G9u56h8H2ThS4Y05TrT3x1k5QjGEeTk3GSy3hZjtLOFcGW1z5Xqfhv66oBdadpNrYTdaOZ1ZetWm81Jff3LwisJdyJ4AAAAAAAIuoadaalS6u7jnDzGSbU4vxjJYlF+aZKAGV1DSry1rK5fHW4dlXpYjeQXcpL1K0PJr7pPc7wvtbnXp6fHqs1YSqRuGprsx4E+Ki8NTzOPZcsc3t6poyruPnRQ/l7j8y2A6WGkW9nW9Jm5VazWHWqPM8eC7ox9mKSLAAAAAAAAAAAAAK2+0ehc3Hpdu3RrYx1tPaT8prlNeUk8d2HuU1lqWuajcx0+q6dFP0jNenmU5KjWVF4hJYpt5Ut3NLl5mrMtonyvT/ABL9dTAvdO0y006L9Gj2petOTcqkn7Upbv8A47d2CYAAAAAAAAAAAAAy2t/K9T8N/XVDUmW1v5Xqfhv66oBqQAAAAAAAAAAKu4+dFD+XuPzLYtCruPnRQ/l7j8y2AtAAAAAAAAAAAAAAy2ifK9P8S/XUzUmW0T5Xp/iX66mBqQAAAAAAAAAAAAAy2t/K9T8N/XVDUmW1z5Xqfhv66oBqQAAAAAAAAAAKu4+dFD+XuPzLYtCruPnRQ/l7j8y2AtAAAAAAAAAAAAAAy2ifK9P8S/XUzUmW0T5Xp/iX66mBqQAAAAAAAAAAAAAp9StbujqD1GzhGspQhGdKTxJ9XOc4um32eLMntLC2jvHBcACDp2q2mo5hRbU4+tTmuGpH60Xv9/J9zZOIWo6Xa6hiVdNTh6lSL4akfqyW681yfemQfStT0na/TuKS/tqcfjYr26a9b60P8KAuwcbS6t72gq9pKM4vlKLyjsAAPkpKMeKTwl3vkB9OF7e21hQ6+8moR5Zb7+5Lxb8EU170hU6Ep6ZwcC2dzVeLdfV5Oq/KOz5cSIVlYXuoV1dU+NPf+lXEV1uHz6ik9qS9qSzhbqXMDtqOtXNZKMOK2hP1ezxXlT7Olvwrl2prbfMVzJ+mW17WvIX19Hq1CnKnCm5cVTEnBt1JLbi7Edo55vd90vT9LtdPbnQTc5+tUk3KpL3ye+PBcl3JE0AAAAAAAAAAAAAAr9e1e20LSp6jeZ4YY2XrSbajGK822kveUd1UuNBsPh26pQ4aUas6kISk5wjVqKrVab2m00njC2TSO/7QtKutW6Myp6euKpTnTqxh+/1dSM3H3tJpeeDn0j1e31PorVttN+MrXFKVOFHfrFKcXHtxe8FHO7ljGHkDS29anc0I16D4oySaa5NNZR0IGg2D0rRKOnyfE6VOMG/HEUieAAAAAAAAAAAAAAAABV3ejU5V3d6fJ0Kz5zglwz+0g9pe/ZruaOUdZqWMuq1+KpbpKtF5t5ZeF2nvBvwltlpJyLk+SjGcXGayns0+TAh6le1LSmvR6cqspZ4VHCj75Se0V58/BPkZrN1rtT6Nzh+asINf9VxJcv3cr6DLldGdOT6vt9Sv9H4n6P8A4PD2fV8i4jFRjwx2S5JcgKuy0SlSrK6vpOvVXKUkuGHlTguzBd2efi2WoAAAAAAAAAAAAAAAAAA+YWcn0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0" y="-1130300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5304" name="Picture 8" descr="http://www.bienetre-sante.fr/wp-content/uploads/2013/02/plantes-medicin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969966"/>
            <a:ext cx="1428760" cy="958836"/>
          </a:xfrm>
          <a:prstGeom prst="rect">
            <a:avLst/>
          </a:prstGeom>
          <a:noFill/>
        </p:spPr>
      </p:pic>
      <p:pic>
        <p:nvPicPr>
          <p:cNvPr id="55308" name="Picture 12" descr="http://3.bp.blogspot.com/-Y7chiiaAnKk/ThvwKd_Vk3I/AAAAAAAACOQ/NfPknBGMyZU/s640/cristal_arkansas_top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071678"/>
            <a:ext cx="1214446" cy="910835"/>
          </a:xfrm>
          <a:prstGeom prst="rect">
            <a:avLst/>
          </a:prstGeom>
          <a:noFill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857752" y="1071546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fr-FR" sz="3200" b="0" dirty="0" smtClean="0">
                <a:latin typeface="Calibri" pitchFamily="34" charset="0"/>
              </a:rPr>
              <a:t>Végétale</a:t>
            </a:r>
          </a:p>
        </p:txBody>
      </p:sp>
      <p:pic>
        <p:nvPicPr>
          <p:cNvPr id="18" name="Picture 2" descr="http://3.bp.blogspot.com/-3yD_fUEMIFw/TbV48kM9LeI/AAAAAAAAAuQ/u07R997Cd9k/dessin-vach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9" y="2786058"/>
            <a:ext cx="857255" cy="1111176"/>
          </a:xfrm>
          <a:prstGeom prst="rect">
            <a:avLst/>
          </a:prstGeom>
          <a:noFill/>
        </p:spPr>
      </p:pic>
      <p:pic>
        <p:nvPicPr>
          <p:cNvPr id="19" name="Picture 4" descr="http://www.syndicat-eau-reyssouze.fr/IMG/jpg/cycle-hom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7" y="3106704"/>
            <a:ext cx="928694" cy="1089029"/>
          </a:xfrm>
          <a:prstGeom prst="rect">
            <a:avLst/>
          </a:prstGeom>
          <a:noFill/>
        </p:spPr>
      </p:pic>
      <p:pic>
        <p:nvPicPr>
          <p:cNvPr id="20" name="Picture 6" descr="http://www.coloriages.fr/coloriages/coloriage-cochon-sauv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5163" y="3571876"/>
            <a:ext cx="595267" cy="595267"/>
          </a:xfrm>
          <a:prstGeom prst="rect">
            <a:avLst/>
          </a:prstGeom>
          <a:noFill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29058" y="2214554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b="0" dirty="0" smtClean="0">
                <a:latin typeface="Calibri" pitchFamily="34" charset="0"/>
              </a:rPr>
              <a:t>Minérale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072066" y="3429000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b="0" dirty="0" smtClean="0">
                <a:latin typeface="Calibri" pitchFamily="34" charset="0"/>
              </a:rPr>
              <a:t>Animale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571868" y="4572008"/>
            <a:ext cx="2357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b="0" dirty="0" smtClean="0">
                <a:latin typeface="Calibri" pitchFamily="34" charset="0"/>
              </a:rPr>
              <a:t>Synthétique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29190" y="5500702"/>
            <a:ext cx="2786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3200" b="0" dirty="0" smtClean="0">
                <a:latin typeface="Calibri" pitchFamily="34" charset="0"/>
              </a:rPr>
              <a:t>Biotechnologie</a:t>
            </a:r>
          </a:p>
        </p:txBody>
      </p:sp>
      <p:pic>
        <p:nvPicPr>
          <p:cNvPr id="31748" name="Picture 4" descr="http://vidalactus.vidal.fr/gestionnaire/_images/actus/m%C3%A9thox%C3%A9tam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477878"/>
            <a:ext cx="1428760" cy="958110"/>
          </a:xfrm>
          <a:prstGeom prst="rect">
            <a:avLst/>
          </a:prstGeom>
          <a:noFill/>
        </p:spPr>
      </p:pic>
      <p:pic>
        <p:nvPicPr>
          <p:cNvPr id="31750" name="Picture 6" descr="http://www.lyc-beauderochas.ac-aix-marseille.fr/spip/IMG/arton5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5357826"/>
            <a:ext cx="1285884" cy="122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Dénomination des médicaments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873281" y="1571612"/>
            <a:ext cx="6913561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b="0" dirty="0"/>
              <a:t> </a:t>
            </a:r>
            <a:r>
              <a:rPr lang="fr-FR" b="0" dirty="0" smtClean="0">
                <a:latin typeface="Calibri" pitchFamily="34" charset="0"/>
              </a:rPr>
              <a:t>Dénomination scientifique</a:t>
            </a:r>
          </a:p>
          <a:p>
            <a:pPr algn="just">
              <a:spcBef>
                <a:spcPts val="0"/>
              </a:spcBef>
            </a:pPr>
            <a:r>
              <a:rPr lang="fr-FR" sz="1400" b="0" dirty="0" smtClean="0">
                <a:latin typeface="Calibri" pitchFamily="34" charset="0"/>
              </a:rPr>
              <a:t>1-[[19-</a:t>
            </a:r>
            <a:r>
              <a:rPr lang="fr-FR" sz="1400" b="0" dirty="0" err="1" smtClean="0">
                <a:latin typeface="Calibri" pitchFamily="34" charset="0"/>
              </a:rPr>
              <a:t>amino</a:t>
            </a:r>
            <a:r>
              <a:rPr lang="fr-FR" sz="1400" b="0" dirty="0" smtClean="0">
                <a:latin typeface="Calibri" pitchFamily="34" charset="0"/>
              </a:rPr>
              <a:t>-13-</a:t>
            </a:r>
            <a:r>
              <a:rPr lang="fr-FR" sz="1400" b="0" dirty="0" err="1" smtClean="0">
                <a:latin typeface="Calibri" pitchFamily="34" charset="0"/>
              </a:rPr>
              <a:t>butan</a:t>
            </a:r>
            <a:r>
              <a:rPr lang="fr-FR" sz="1400" b="0" dirty="0" smtClean="0">
                <a:latin typeface="Calibri" pitchFamily="34" charset="0"/>
              </a:rPr>
              <a:t>-2-</a:t>
            </a:r>
            <a:r>
              <a:rPr lang="fr-FR" sz="1400" b="0" dirty="0" err="1" smtClean="0">
                <a:latin typeface="Calibri" pitchFamily="34" charset="0"/>
              </a:rPr>
              <a:t>yl</a:t>
            </a:r>
            <a:r>
              <a:rPr lang="fr-FR" sz="1400" b="0" dirty="0" smtClean="0">
                <a:latin typeface="Calibri" pitchFamily="34" charset="0"/>
              </a:rPr>
              <a:t>-10-(2-</a:t>
            </a:r>
            <a:r>
              <a:rPr lang="fr-FR" sz="1400" b="0" dirty="0" err="1" smtClean="0">
                <a:latin typeface="Calibri" pitchFamily="34" charset="0"/>
              </a:rPr>
              <a:t>carbamoylethyl</a:t>
            </a:r>
            <a:r>
              <a:rPr lang="fr-FR" sz="1400" b="0" dirty="0" smtClean="0">
                <a:latin typeface="Calibri" pitchFamily="34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fr-FR" sz="1400" b="0" dirty="0" smtClean="0">
                <a:latin typeface="Calibri" pitchFamily="34" charset="0"/>
              </a:rPr>
              <a:t>-7-(</a:t>
            </a:r>
            <a:r>
              <a:rPr lang="fr-FR" sz="1400" b="0" dirty="0" err="1" smtClean="0">
                <a:latin typeface="Calibri" pitchFamily="34" charset="0"/>
              </a:rPr>
              <a:t>carbamoylmethyl</a:t>
            </a:r>
            <a:r>
              <a:rPr lang="fr-FR" sz="1400" b="0" dirty="0" smtClean="0">
                <a:latin typeface="Calibri" pitchFamily="34" charset="0"/>
              </a:rPr>
              <a:t>)-16-[(4-</a:t>
            </a:r>
            <a:r>
              <a:rPr lang="fr-FR" sz="1400" b="0" dirty="0" err="1" smtClean="0">
                <a:latin typeface="Calibri" pitchFamily="34" charset="0"/>
              </a:rPr>
              <a:t>hydroxyphenyl</a:t>
            </a:r>
            <a:r>
              <a:rPr lang="fr-FR" sz="1400" b="0" dirty="0" smtClean="0">
                <a:latin typeface="Calibri" pitchFamily="34" charset="0"/>
              </a:rPr>
              <a:t>)</a:t>
            </a:r>
            <a:r>
              <a:rPr lang="fr-FR" sz="1400" b="0" dirty="0" err="1" smtClean="0">
                <a:latin typeface="Calibri" pitchFamily="34" charset="0"/>
              </a:rPr>
              <a:t>methyl</a:t>
            </a:r>
            <a:r>
              <a:rPr lang="fr-FR" sz="1400" b="0" dirty="0" smtClean="0">
                <a:latin typeface="Calibri" pitchFamily="34" charset="0"/>
              </a:rPr>
              <a:t>]</a:t>
            </a:r>
          </a:p>
          <a:p>
            <a:pPr algn="just">
              <a:spcBef>
                <a:spcPts val="0"/>
              </a:spcBef>
            </a:pPr>
            <a:r>
              <a:rPr lang="fr-FR" sz="1400" b="0" dirty="0" smtClean="0">
                <a:latin typeface="Calibri" pitchFamily="34" charset="0"/>
              </a:rPr>
              <a:t>-6,9,12,15,18-</a:t>
            </a:r>
            <a:r>
              <a:rPr lang="fr-FR" sz="1400" b="0" dirty="0" err="1" smtClean="0">
                <a:latin typeface="Calibri" pitchFamily="34" charset="0"/>
              </a:rPr>
              <a:t>pentaoxo</a:t>
            </a:r>
            <a:r>
              <a:rPr lang="fr-FR" sz="1400" b="0" dirty="0" smtClean="0">
                <a:latin typeface="Calibri" pitchFamily="34" charset="0"/>
              </a:rPr>
              <a:t>-1,2-</a:t>
            </a:r>
            <a:r>
              <a:rPr lang="fr-FR" sz="1400" b="0" dirty="0" err="1" smtClean="0">
                <a:latin typeface="Calibri" pitchFamily="34" charset="0"/>
              </a:rPr>
              <a:t>dithia</a:t>
            </a:r>
            <a:r>
              <a:rPr lang="fr-FR" sz="1400" b="0" dirty="0" smtClean="0">
                <a:latin typeface="Calibri" pitchFamily="34" charset="0"/>
              </a:rPr>
              <a:t>-5,8,11,14,17-</a:t>
            </a:r>
            <a:r>
              <a:rPr lang="fr-FR" sz="1400" b="0" dirty="0" err="1" smtClean="0">
                <a:latin typeface="Calibri" pitchFamily="34" charset="0"/>
              </a:rPr>
              <a:t>pentazacycloicos</a:t>
            </a:r>
            <a:r>
              <a:rPr lang="fr-FR" sz="1400" b="0" dirty="0" smtClean="0">
                <a:latin typeface="Calibri" pitchFamily="34" charset="0"/>
              </a:rPr>
              <a:t>-4-</a:t>
            </a:r>
            <a:r>
              <a:rPr lang="fr-FR" sz="1400" b="0" dirty="0" err="1" smtClean="0">
                <a:latin typeface="Calibri" pitchFamily="34" charset="0"/>
              </a:rPr>
              <a:t>yl</a:t>
            </a:r>
            <a:r>
              <a:rPr lang="fr-FR" sz="1400" b="0" dirty="0" smtClean="0">
                <a:latin typeface="Calibri" pitchFamily="34" charset="0"/>
              </a:rPr>
              <a:t>]</a:t>
            </a:r>
            <a:r>
              <a:rPr lang="fr-FR" sz="1400" b="0" dirty="0" err="1" smtClean="0">
                <a:latin typeface="Calibri" pitchFamily="34" charset="0"/>
              </a:rPr>
              <a:t>carbonyl</a:t>
            </a:r>
            <a:r>
              <a:rPr lang="fr-FR" sz="1400" b="0" dirty="0" smtClean="0">
                <a:latin typeface="Calibri" pitchFamily="34" charset="0"/>
              </a:rPr>
              <a:t>]-N-[1-(</a:t>
            </a:r>
            <a:r>
              <a:rPr lang="fr-FR" sz="1400" b="0" dirty="0" err="1" smtClean="0">
                <a:latin typeface="Calibri" pitchFamily="34" charset="0"/>
              </a:rPr>
              <a:t>carbamoylmethylcarbamoyl</a:t>
            </a:r>
            <a:r>
              <a:rPr lang="fr-FR" sz="1400" b="0" dirty="0" smtClean="0">
                <a:latin typeface="Calibri" pitchFamily="34" charset="0"/>
              </a:rPr>
              <a:t>)-3-</a:t>
            </a:r>
            <a:r>
              <a:rPr lang="fr-FR" sz="1400" b="0" dirty="0" err="1" smtClean="0">
                <a:latin typeface="Calibri" pitchFamily="34" charset="0"/>
              </a:rPr>
              <a:t>methyl</a:t>
            </a:r>
            <a:r>
              <a:rPr lang="fr-FR" sz="1400" b="0" dirty="0" smtClean="0">
                <a:latin typeface="Calibri" pitchFamily="34" charset="0"/>
              </a:rPr>
              <a:t>-</a:t>
            </a:r>
            <a:r>
              <a:rPr lang="fr-FR" sz="1400" b="0" dirty="0" err="1" smtClean="0">
                <a:latin typeface="Calibri" pitchFamily="34" charset="0"/>
              </a:rPr>
              <a:t>butyl</a:t>
            </a:r>
            <a:r>
              <a:rPr lang="fr-FR" sz="1400" b="0" dirty="0" smtClean="0">
                <a:latin typeface="Calibri" pitchFamily="34" charset="0"/>
              </a:rPr>
              <a:t>]-</a:t>
            </a:r>
            <a:r>
              <a:rPr lang="fr-FR" sz="1400" b="0" dirty="0" err="1" smtClean="0">
                <a:latin typeface="Calibri" pitchFamily="34" charset="0"/>
              </a:rPr>
              <a:t>pyrrolidine</a:t>
            </a:r>
            <a:r>
              <a:rPr lang="fr-FR" sz="1400" b="0" dirty="0" smtClean="0">
                <a:latin typeface="Calibri" pitchFamily="34" charset="0"/>
              </a:rPr>
              <a:t>-2-</a:t>
            </a:r>
            <a:r>
              <a:rPr lang="fr-FR" sz="1400" b="0" dirty="0" err="1" smtClean="0">
                <a:latin typeface="Calibri" pitchFamily="34" charset="0"/>
              </a:rPr>
              <a:t>carboxamide</a:t>
            </a:r>
            <a:endParaRPr lang="fr-FR" sz="1400" b="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b="0" dirty="0" smtClean="0">
                <a:latin typeface="Calibri" pitchFamily="34" charset="0"/>
              </a:rPr>
              <a:t> Dénomination commune internationale (DCI)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	</a:t>
            </a:r>
            <a:r>
              <a:rPr lang="fr-FR" b="0" dirty="0" err="1" smtClean="0">
                <a:latin typeface="Calibri" pitchFamily="34" charset="0"/>
              </a:rPr>
              <a:t>oxycitocine</a:t>
            </a:r>
            <a:endParaRPr lang="fr-FR" b="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b="0" dirty="0" smtClean="0">
                <a:latin typeface="Calibri" pitchFamily="34" charset="0"/>
              </a:rPr>
              <a:t> Dénomination commerciale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fr-FR" b="0" dirty="0" smtClean="0">
                <a:latin typeface="Calibri" pitchFamily="34" charset="0"/>
              </a:rPr>
              <a:t>	SYNTOCINON®</a:t>
            </a:r>
          </a:p>
        </p:txBody>
      </p:sp>
      <p:pic>
        <p:nvPicPr>
          <p:cNvPr id="67586" name="Picture 2" descr="http://upload.wikimedia.org/wikipedia/commons/thumb/5/55/Oxytocin_with_labels.png/250px-Oxytocin_with_labe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00108"/>
            <a:ext cx="2381250" cy="1485900"/>
          </a:xfrm>
          <a:prstGeom prst="rect">
            <a:avLst/>
          </a:prstGeom>
          <a:noFill/>
        </p:spPr>
      </p:pic>
      <p:pic>
        <p:nvPicPr>
          <p:cNvPr id="67588" name="Picture 4" descr="http://www.farmasmart.com/18623-large_default/syntocinon-ampolletas-5-1ml-5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643446"/>
            <a:ext cx="1857388" cy="1857388"/>
          </a:xfrm>
          <a:prstGeom prst="rect">
            <a:avLst/>
          </a:prstGeom>
          <a:noFill/>
        </p:spPr>
      </p:pic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799556" y="2799556"/>
            <a:ext cx="6858000" cy="1258888"/>
          </a:xfrm>
          <a:prstGeom prst="rect">
            <a:avLst/>
          </a:prstGeom>
          <a:solidFill>
            <a:srgbClr val="1B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cxnSp>
        <p:nvCxnSpPr>
          <p:cNvPr id="7" name="Connecteur droit 6"/>
          <p:cNvCxnSpPr/>
          <p:nvPr/>
        </p:nvCxnSpPr>
        <p:spPr>
          <a:xfrm>
            <a:off x="1585913" y="908050"/>
            <a:ext cx="7561262" cy="0"/>
          </a:xfrm>
          <a:prstGeom prst="line">
            <a:avLst/>
          </a:prstGeom>
          <a:ln w="19050">
            <a:solidFill>
              <a:srgbClr val="93A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94ECE-74D7-4A60-BA37-5EBE87373D59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4102" name="Rectangle 47"/>
          <p:cNvSpPr>
            <a:spLocks noChangeArrowheads="1"/>
          </p:cNvSpPr>
          <p:nvPr/>
        </p:nvSpPr>
        <p:spPr bwMode="auto">
          <a:xfrm>
            <a:off x="1471613" y="260350"/>
            <a:ext cx="7485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dirty="0" smtClean="0">
                <a:solidFill>
                  <a:srgbClr val="93A43E"/>
                </a:solidFill>
                <a:latin typeface="Calibri" pitchFamily="34" charset="0"/>
              </a:rPr>
              <a:t>Classification des médicaments</a:t>
            </a:r>
            <a:endParaRPr lang="fr-FR" sz="2800" dirty="0">
              <a:solidFill>
                <a:srgbClr val="93A43E"/>
              </a:solidFill>
              <a:latin typeface="Calibri" pitchFamily="34" charset="0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252988" y="1268759"/>
            <a:ext cx="62271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b="0" dirty="0"/>
              <a:t> </a:t>
            </a:r>
            <a:r>
              <a:rPr lang="fr-FR" sz="3200" b="0" dirty="0">
                <a:latin typeface="Calibri" pitchFamily="34" charset="0"/>
              </a:rPr>
              <a:t>Préventifs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b="0" dirty="0" smtClean="0">
                <a:latin typeface="Calibri" pitchFamily="34" charset="0"/>
              </a:rPr>
              <a:t>	Ex</a:t>
            </a:r>
            <a:r>
              <a:rPr lang="fr-FR" b="0" dirty="0">
                <a:latin typeface="Calibri" pitchFamily="34" charset="0"/>
              </a:rPr>
              <a:t>: vaccin </a:t>
            </a:r>
            <a:r>
              <a:rPr lang="fr-FR" b="0" dirty="0" smtClean="0">
                <a:latin typeface="Calibri" pitchFamily="34" charset="0"/>
              </a:rPr>
              <a:t>antigrippal</a:t>
            </a:r>
            <a:endParaRPr lang="fr-FR" b="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3200" b="0" dirty="0" smtClean="0">
                <a:latin typeface="Calibri" pitchFamily="34" charset="0"/>
              </a:rPr>
              <a:t> Substitutifs</a:t>
            </a:r>
            <a:endParaRPr lang="fr-FR" sz="3200" b="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b="0" dirty="0" smtClean="0">
                <a:latin typeface="Calibri" pitchFamily="34" charset="0"/>
              </a:rPr>
              <a:t>	Ex</a:t>
            </a:r>
            <a:r>
              <a:rPr lang="fr-FR" b="0" dirty="0">
                <a:latin typeface="Calibri" pitchFamily="34" charset="0"/>
              </a:rPr>
              <a:t>: vitamine B9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3200" b="0" dirty="0" smtClean="0">
                <a:latin typeface="Calibri" pitchFamily="34" charset="0"/>
              </a:rPr>
              <a:t> Symptomatiques</a:t>
            </a:r>
            <a:endParaRPr lang="fr-FR" sz="3200" b="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b="0" dirty="0" smtClean="0">
                <a:latin typeface="Calibri" pitchFamily="34" charset="0"/>
              </a:rPr>
              <a:t>	Ex: paracétamol</a:t>
            </a:r>
            <a:endParaRPr lang="fr-FR" b="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3200" b="0" dirty="0" smtClean="0">
                <a:latin typeface="Calibri" pitchFamily="34" charset="0"/>
              </a:rPr>
              <a:t> Curatifs</a:t>
            </a:r>
            <a:endParaRPr lang="fr-FR" sz="3200" b="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b="0" dirty="0" smtClean="0">
                <a:latin typeface="Calibri" pitchFamily="34" charset="0"/>
              </a:rPr>
              <a:t>	Ex: amoxicilline</a:t>
            </a:r>
            <a:endParaRPr lang="fr-FR" b="0" dirty="0">
              <a:latin typeface="Calibri" pitchFamily="34" charset="0"/>
            </a:endParaRPr>
          </a:p>
        </p:txBody>
      </p:sp>
      <p:pic>
        <p:nvPicPr>
          <p:cNvPr id="11" name="Picture 12" descr="Université-de-poiti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93" y="142852"/>
            <a:ext cx="839807" cy="755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9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604</Words>
  <Application>Microsoft Office PowerPoint</Application>
  <PresentationFormat>Affichage à l'écran (4:3)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Modèle par défaut</vt:lpstr>
      <vt:lpstr>C:\Documents and Settings\219940\Bureau\campagne_medicments_-_affiche.pdf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Antoine</cp:lastModifiedBy>
  <cp:revision>484</cp:revision>
  <dcterms:created xsi:type="dcterms:W3CDTF">1601-01-01T00:00:00Z</dcterms:created>
  <dcterms:modified xsi:type="dcterms:W3CDTF">2013-11-27T07:05:53Z</dcterms:modified>
</cp:coreProperties>
</file>