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9" r:id="rId2"/>
    <p:sldId id="257" r:id="rId3"/>
    <p:sldId id="273" r:id="rId4"/>
    <p:sldId id="320" r:id="rId5"/>
    <p:sldId id="325" r:id="rId6"/>
    <p:sldId id="321" r:id="rId7"/>
    <p:sldId id="322" r:id="rId8"/>
    <p:sldId id="323" r:id="rId9"/>
    <p:sldId id="324" r:id="rId10"/>
    <p:sldId id="326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6" autoAdjust="0"/>
    <p:restoredTop sz="94672" autoAdjust="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9282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125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748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2087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7217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6755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781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7897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0364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6209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356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4454-B6B7-BE4D-819B-28B5A1DD4BFA}" type="datetimeFigureOut">
              <a:rPr lang="fr-FR" smtClean="0"/>
              <a:pPr/>
              <a:t>09/10/2014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9BCCC-5CF2-2F48-8F89-C88033C325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610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8" descr="POITIERS UNIVERSITE LOGO2011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13" y="5632450"/>
            <a:ext cx="15621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re 11"/>
          <p:cNvSpPr txBox="1">
            <a:spLocks/>
          </p:cNvSpPr>
          <p:nvPr/>
        </p:nvSpPr>
        <p:spPr>
          <a:xfrm>
            <a:off x="239713" y="974904"/>
            <a:ext cx="8740775" cy="2690813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>
              <a:spcAft>
                <a:spcPts val="1800"/>
              </a:spcAft>
              <a:defRPr/>
            </a:pPr>
            <a:r>
              <a:rPr lang="fr-FR" sz="45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Anesthésie : </a:t>
            </a:r>
          </a:p>
          <a:p>
            <a:pPr algn="ctr" defTabSz="914400">
              <a:spcAft>
                <a:spcPts val="1800"/>
              </a:spcAft>
              <a:defRPr/>
            </a:pPr>
            <a:r>
              <a:rPr lang="fr-FR" sz="45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65" charset="0"/>
                <a:ea typeface="ＭＳ Ｐゴシック" pitchFamily="-65" charset="-128"/>
                <a:cs typeface="ＭＳ Ｐゴシック" pitchFamily="-65" charset="-128"/>
              </a:rPr>
              <a:t>Sécurité et qualité des soins en SSPI</a:t>
            </a:r>
          </a:p>
        </p:txBody>
      </p:sp>
      <p:sp>
        <p:nvSpPr>
          <p:cNvPr id="14341" name="Sous-titre 12"/>
          <p:cNvSpPr>
            <a:spLocks noGrp="1"/>
          </p:cNvSpPr>
          <p:nvPr>
            <p:ph type="subTitle" idx="1"/>
          </p:nvPr>
        </p:nvSpPr>
        <p:spPr>
          <a:xfrm>
            <a:off x="239713" y="4203842"/>
            <a:ext cx="8740775" cy="1254847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000" b="1" dirty="0">
                <a:solidFill>
                  <a:srgbClr val="17375E"/>
                </a:solidFill>
                <a:ea typeface="ＭＳ Ｐゴシック" pitchFamily="-84" charset="-128"/>
                <a:cs typeface="ＭＳ Ｐゴシック" pitchFamily="-84" charset="-128"/>
              </a:rPr>
              <a:t>Dr </a:t>
            </a:r>
            <a:r>
              <a:rPr lang="en-GB" sz="2000" b="1" dirty="0" err="1">
                <a:solidFill>
                  <a:srgbClr val="17375E"/>
                </a:solidFill>
                <a:ea typeface="ＭＳ Ｐゴシック" pitchFamily="-84" charset="-128"/>
                <a:cs typeface="ＭＳ Ｐゴシック" pitchFamily="-84" charset="-128"/>
              </a:rPr>
              <a:t>Matthieu</a:t>
            </a:r>
            <a:r>
              <a:rPr lang="en-GB" sz="2000" b="1" dirty="0">
                <a:solidFill>
                  <a:srgbClr val="17375E"/>
                </a:solidFill>
                <a:ea typeface="ＭＳ Ｐゴシック" pitchFamily="-84" charset="-128"/>
                <a:cs typeface="ＭＳ Ｐゴシック" pitchFamily="-84" charset="-128"/>
              </a:rPr>
              <a:t> BOISSON</a:t>
            </a:r>
          </a:p>
          <a:p>
            <a:pPr eaLnBrk="1" hangingPunct="1"/>
            <a:r>
              <a:rPr lang="en-GB" sz="2000" dirty="0">
                <a:solidFill>
                  <a:srgbClr val="17375E"/>
                </a:solidFill>
                <a:ea typeface="ＭＳ Ｐゴシック" pitchFamily="-84" charset="-128"/>
                <a:cs typeface="ＭＳ Ｐゴシック" pitchFamily="-84" charset="-128"/>
              </a:rPr>
              <a:t>Chef de Clinique-Assistant</a:t>
            </a:r>
            <a:endParaRPr lang="de-DE" sz="2000" dirty="0">
              <a:solidFill>
                <a:srgbClr val="17375E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de-DE" sz="1900" i="1" dirty="0">
                <a:solidFill>
                  <a:srgbClr val="17375E"/>
                </a:solidFill>
                <a:ea typeface="ＭＳ Ｐゴシック" pitchFamily="-84" charset="-128"/>
                <a:cs typeface="ＭＳ Ｐゴシック" pitchFamily="-84" charset="-128"/>
              </a:rPr>
              <a:t>INSERM U1070 et </a:t>
            </a:r>
            <a:r>
              <a:rPr lang="fr-FR" sz="1900" i="1" dirty="0">
                <a:solidFill>
                  <a:srgbClr val="17375E"/>
                </a:solidFill>
                <a:ea typeface="ＭＳ Ｐゴシック" pitchFamily="-84" charset="-128"/>
                <a:cs typeface="ＭＳ Ｐゴシック" pitchFamily="-84" charset="-128"/>
              </a:rPr>
              <a:t>Service </a:t>
            </a:r>
            <a:r>
              <a:rPr lang="fr-FR" sz="1900" i="1" dirty="0" smtClean="0">
                <a:solidFill>
                  <a:srgbClr val="17375E"/>
                </a:solidFill>
                <a:ea typeface="ＭＳ Ｐゴシック" pitchFamily="-84" charset="-128"/>
                <a:cs typeface="ＭＳ Ｐゴシック" pitchFamily="-84" charset="-128"/>
              </a:rPr>
              <a:t>d’Anesthésie-Réanimations, </a:t>
            </a:r>
            <a:r>
              <a:rPr lang="fr-FR" sz="1900" i="1" dirty="0">
                <a:solidFill>
                  <a:srgbClr val="17375E"/>
                </a:solidFill>
                <a:ea typeface="ＭＳ Ｐゴシック" pitchFamily="-84" charset="-128"/>
                <a:cs typeface="ＭＳ Ｐゴシック" pitchFamily="-84" charset="-128"/>
              </a:rPr>
              <a:t>CHU </a:t>
            </a:r>
            <a:r>
              <a:rPr lang="fr-FR" sz="1900" i="1" dirty="0" smtClean="0">
                <a:solidFill>
                  <a:srgbClr val="17375E"/>
                </a:solidFill>
                <a:ea typeface="ＭＳ Ｐゴシック" pitchFamily="-84" charset="-128"/>
                <a:cs typeface="ＭＳ Ｐゴシック" pitchFamily="-84" charset="-128"/>
              </a:rPr>
              <a:t>Poitiers</a:t>
            </a:r>
          </a:p>
          <a:p>
            <a:pPr eaLnBrk="1" hangingPunct="1">
              <a:lnSpc>
                <a:spcPct val="90000"/>
              </a:lnSpc>
            </a:pPr>
            <a:endParaRPr lang="fr-FR" sz="1800" b="1" dirty="0">
              <a:solidFill>
                <a:srgbClr val="320E04"/>
              </a:solidFill>
              <a:latin typeface="Verdana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4343" name="Image 8" descr="CHU de POITI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0225" y="5632450"/>
            <a:ext cx="12493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emf.fr/wp-content/uploads/2008/09/emf-poitier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0895" y="5502227"/>
            <a:ext cx="932233" cy="1139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8" y="274638"/>
            <a:ext cx="8585192" cy="879907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La sortie				  </a:t>
            </a:r>
            <a:endParaRPr lang="fr-FR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" charset="0"/>
              <a:ea typeface="ＭＳ Ｐゴシック" pitchFamily="-1" charset="-128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La durée de séjour dépend de la chirurgie, de l’anesthésie et des antécédents du patients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De quelques minutes à 24h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Pour les chirurgies classiques, durée standardisée selon un score simple</a:t>
            </a:r>
          </a:p>
        </p:txBody>
      </p:sp>
      <p:cxnSp>
        <p:nvCxnSpPr>
          <p:cNvPr id="4" name="Connecteur droit 3"/>
          <p:cNvCxnSpPr>
            <a:cxnSpLocks noChangeShapeType="1"/>
          </p:cNvCxnSpPr>
          <p:nvPr/>
        </p:nvCxnSpPr>
        <p:spPr bwMode="auto">
          <a:xfrm>
            <a:off x="323850" y="1054100"/>
            <a:ext cx="8515350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2530" name="Picture 2" descr="http://www.hellopro.fr/images/produit-2/1/6/9/signal-de-sortie-d-evacuation-pour-tous-publics-pm-et-pmr-vers-la-droite-2615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8323" y="4953001"/>
            <a:ext cx="2940291" cy="1494634"/>
          </a:xfrm>
          <a:prstGeom prst="rect">
            <a:avLst/>
          </a:prstGeom>
          <a:noFill/>
        </p:spPr>
      </p:pic>
      <p:pic>
        <p:nvPicPr>
          <p:cNvPr id="22532" name="Picture 4" descr="http://www.rolleco.fr/shop/media/products/mh-sortie-interdite-1-l.jpg"/>
          <p:cNvPicPr>
            <a:picLocks noChangeAspect="1" noChangeArrowheads="1"/>
          </p:cNvPicPr>
          <p:nvPr/>
        </p:nvPicPr>
        <p:blipFill>
          <a:blip r:embed="rId3"/>
          <a:srcRect t="30707" b="30343"/>
          <a:stretch>
            <a:fillRect/>
          </a:stretch>
        </p:blipFill>
        <p:spPr bwMode="auto">
          <a:xfrm>
            <a:off x="958912" y="5163127"/>
            <a:ext cx="2850284" cy="1110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91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8" y="274638"/>
            <a:ext cx="8229600" cy="879907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Introduction</a:t>
            </a:r>
            <a:endParaRPr lang="fr-FR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" charset="0"/>
              <a:ea typeface="ＭＳ Ｐゴシック" pitchFamily="-1" charset="-128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SSPI =  Salle de Surveillance Post-Interventionnelle, plus communément appelée Salle de Réveil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Unité de surveillance spécialisée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Obligatoire (décret du 5 décembre 1994)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Lieu de sécurité et de confort pour les patients</a:t>
            </a:r>
            <a:endParaRPr lang="fr-FR" dirty="0"/>
          </a:p>
        </p:txBody>
      </p:sp>
      <p:cxnSp>
        <p:nvCxnSpPr>
          <p:cNvPr id="4" name="Connecteur droit 3"/>
          <p:cNvCxnSpPr>
            <a:cxnSpLocks noChangeShapeType="1"/>
          </p:cNvCxnSpPr>
          <p:nvPr/>
        </p:nvCxnSpPr>
        <p:spPr bwMode="auto">
          <a:xfrm>
            <a:off x="323850" y="1054100"/>
            <a:ext cx="8515350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91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4" name="Picture 12" descr="http://www.idmed.fr/Data/Image/Upload-Photos/large/article-tofscan_101.jpg?PHPSESSID=93ccfbc938376681bc1a74e9eb7b69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8227" y="4106673"/>
            <a:ext cx="2568112" cy="1975471"/>
          </a:xfrm>
          <a:prstGeom prst="rect">
            <a:avLst/>
          </a:prstGeom>
          <a:noFill/>
        </p:spPr>
      </p:pic>
      <p:pic>
        <p:nvPicPr>
          <p:cNvPr id="49162" name="Picture 10" descr="http://www.ylea.eu/administration/catalogue/images/defibrillateur-defig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1436" y="146709"/>
            <a:ext cx="3282564" cy="3107494"/>
          </a:xfrm>
          <a:prstGeom prst="rect">
            <a:avLst/>
          </a:prstGeom>
          <a:noFill/>
        </p:spPr>
      </p:pic>
      <p:pic>
        <p:nvPicPr>
          <p:cNvPr id="49154" name="Picture 2" descr="http://i.ytimg.com/vi/7uXsYJmAiRg/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00" y="272472"/>
            <a:ext cx="3993382" cy="2995037"/>
          </a:xfrm>
          <a:prstGeom prst="rect">
            <a:avLst/>
          </a:prstGeom>
          <a:noFill/>
        </p:spPr>
      </p:pic>
      <p:pic>
        <p:nvPicPr>
          <p:cNvPr id="49156" name="Picture 4" descr="http://cdn3.volusion.com/hfxrs.pcoru/v/vspfiles/photos/PIVMP20ECG-2.jpg?13164185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0264" y="3893610"/>
            <a:ext cx="3497118" cy="2622839"/>
          </a:xfrm>
          <a:prstGeom prst="rect">
            <a:avLst/>
          </a:prstGeom>
          <a:noFill/>
        </p:spPr>
      </p:pic>
      <p:pic>
        <p:nvPicPr>
          <p:cNvPr id="49158" name="Picture 6" descr="http://www.cadesmedical.fr/wp-content/uploads/2009/05/Insuflateur-manu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5117" y="852537"/>
            <a:ext cx="3416530" cy="1898073"/>
          </a:xfrm>
          <a:prstGeom prst="rect">
            <a:avLst/>
          </a:prstGeom>
          <a:noFill/>
        </p:spPr>
      </p:pic>
      <p:pic>
        <p:nvPicPr>
          <p:cNvPr id="49160" name="Picture 8" descr="http://www.saintluc.be/services/medicaux/path-cardio-intensives/images/respirateur-artificie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00" y="3468101"/>
            <a:ext cx="2143125" cy="2857500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/>
        </p:nvSpPr>
        <p:spPr>
          <a:xfrm rot="-1140000">
            <a:off x="1716630" y="2717945"/>
            <a:ext cx="6434473" cy="109912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La sécurité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472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8" y="274638"/>
            <a:ext cx="8585192" cy="879907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La sécurité 								   </a:t>
            </a:r>
            <a:r>
              <a:rPr lang="fr-FR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Historique</a:t>
            </a: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 </a:t>
            </a:r>
            <a:endParaRPr lang="fr-FR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" charset="0"/>
              <a:ea typeface="ＭＳ Ｐゴシック" pitchFamily="-1" charset="-128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En 1990, 50% des patients seulement en salle de réveil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En 20 ans, diminution par 10 de la mortalité liée à l ’anesthésie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Notamment grâce à la détection précoce des apnées en post-opératoire</a:t>
            </a:r>
          </a:p>
        </p:txBody>
      </p:sp>
      <p:cxnSp>
        <p:nvCxnSpPr>
          <p:cNvPr id="4" name="Connecteur droit 3"/>
          <p:cNvCxnSpPr>
            <a:cxnSpLocks noChangeShapeType="1"/>
          </p:cNvCxnSpPr>
          <p:nvPr/>
        </p:nvCxnSpPr>
        <p:spPr bwMode="auto">
          <a:xfrm>
            <a:off x="323850" y="1054100"/>
            <a:ext cx="8515350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91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8" y="274638"/>
            <a:ext cx="8585192" cy="879907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La sécurité 								  </a:t>
            </a:r>
            <a:r>
              <a:rPr lang="fr-FR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Comment ?</a:t>
            </a:r>
            <a:endParaRPr lang="fr-FR" sz="3600" b="1" i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" charset="0"/>
              <a:ea typeface="ＭＳ Ｐゴシック" pitchFamily="-1" charset="-128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Un environnement sécurisé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Une surveillance continue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Sous la responsabilité d’un anesthésiste-réanimateur présent ou à proximité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1 soignant pour 3 lits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Monitorage des paramètres vitaux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Surveillance du site opératoire</a:t>
            </a:r>
            <a:endParaRPr lang="fr-FR" dirty="0"/>
          </a:p>
        </p:txBody>
      </p:sp>
      <p:cxnSp>
        <p:nvCxnSpPr>
          <p:cNvPr id="4" name="Connecteur droit 3"/>
          <p:cNvCxnSpPr>
            <a:cxnSpLocks noChangeShapeType="1"/>
          </p:cNvCxnSpPr>
          <p:nvPr/>
        </p:nvCxnSpPr>
        <p:spPr bwMode="auto">
          <a:xfrm>
            <a:off x="323850" y="1054100"/>
            <a:ext cx="8515350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91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http://www.knightandsanders.com/wp-content/uploads/2013/12/Bair-Hugg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284" y="4098796"/>
            <a:ext cx="3503666" cy="2292118"/>
          </a:xfrm>
          <a:prstGeom prst="rect">
            <a:avLst/>
          </a:prstGeom>
          <a:noFill/>
        </p:spPr>
      </p:pic>
      <p:pic>
        <p:nvPicPr>
          <p:cNvPr id="65548" name="Picture 12" descr="http://www.enigme-facile.fr/wp-content/uploads/2008/12/goutte-d-eau-verre.jpg"/>
          <p:cNvPicPr>
            <a:picLocks noChangeAspect="1" noChangeArrowheads="1"/>
          </p:cNvPicPr>
          <p:nvPr/>
        </p:nvPicPr>
        <p:blipFill>
          <a:blip r:embed="rId3"/>
          <a:srcRect r="39030"/>
          <a:stretch>
            <a:fillRect/>
          </a:stretch>
        </p:blipFill>
        <p:spPr bwMode="auto">
          <a:xfrm>
            <a:off x="6898697" y="4272968"/>
            <a:ext cx="1921577" cy="2292118"/>
          </a:xfrm>
          <a:prstGeom prst="rect">
            <a:avLst/>
          </a:prstGeom>
          <a:noFill/>
        </p:spPr>
      </p:pic>
      <p:sp>
        <p:nvSpPr>
          <p:cNvPr id="16" name="Interdiction 15"/>
          <p:cNvSpPr/>
          <p:nvPr/>
        </p:nvSpPr>
        <p:spPr>
          <a:xfrm>
            <a:off x="7859486" y="1328057"/>
            <a:ext cx="1132113" cy="1055914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5544" name="Picture 8" descr="http://www.anesthesistes-polyclinique-cholet.com/images/02_la-douleur-prise-en-charge-pati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199" y="468583"/>
            <a:ext cx="2057400" cy="3070275"/>
          </a:xfrm>
          <a:prstGeom prst="rect">
            <a:avLst/>
          </a:prstGeom>
          <a:noFill/>
        </p:spPr>
      </p:pic>
      <p:pic>
        <p:nvPicPr>
          <p:cNvPr id="65550" name="Picture 14" descr="http://i44.servimg.com/u/f44/15/24/64/91/douleu10.jpg"/>
          <p:cNvPicPr>
            <a:picLocks noChangeAspect="1" noChangeArrowheads="1"/>
          </p:cNvPicPr>
          <p:nvPr/>
        </p:nvPicPr>
        <p:blipFill>
          <a:blip r:embed="rId5"/>
          <a:srcRect r="66083"/>
          <a:stretch>
            <a:fillRect/>
          </a:stretch>
        </p:blipFill>
        <p:spPr bwMode="auto">
          <a:xfrm>
            <a:off x="5382737" y="468583"/>
            <a:ext cx="1292224" cy="2724151"/>
          </a:xfrm>
          <a:prstGeom prst="rect">
            <a:avLst/>
          </a:prstGeom>
          <a:noFill/>
        </p:spPr>
      </p:pic>
      <p:pic>
        <p:nvPicPr>
          <p:cNvPr id="65552" name="Picture 16" descr="http://perlbal.hi-pi.com/blog-images/71776/gd/1183055278/J-ai-pris-froi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920" y="235070"/>
            <a:ext cx="3366166" cy="2900513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/>
        </p:nvSpPr>
        <p:spPr>
          <a:xfrm rot="896527">
            <a:off x="1552003" y="2989294"/>
            <a:ext cx="6434473" cy="1099128"/>
          </a:xfrm>
          <a:prstGeom prst="roundRect">
            <a:avLst/>
          </a:prstGeom>
          <a:gradFill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r-FR" sz="4400" b="1" dirty="0" smtClean="0">
                <a:solidFill>
                  <a:schemeClr val="accent2">
                    <a:lumMod val="75000"/>
                  </a:schemeClr>
                </a:solidFill>
              </a:rPr>
              <a:t>Le confort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8472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8" y="274638"/>
            <a:ext cx="8585192" cy="879907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Le confort								 	  </a:t>
            </a:r>
            <a:r>
              <a:rPr lang="fr-FR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La douleur</a:t>
            </a: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 </a:t>
            </a:r>
            <a:endParaRPr lang="fr-FR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" charset="0"/>
              <a:ea typeface="ＭＳ Ｐゴシック" pitchFamily="-1" charset="-128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Evaluation du niveau de douleur de l’arrivée à la sortie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Mise en place des traitements antalgiques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Installation et explication du fonctionnement des pompes à auto-administration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Surveillance des effets secondaires des traitements antalgiques </a:t>
            </a:r>
          </a:p>
        </p:txBody>
      </p:sp>
      <p:cxnSp>
        <p:nvCxnSpPr>
          <p:cNvPr id="4" name="Connecteur droit 3"/>
          <p:cNvCxnSpPr>
            <a:cxnSpLocks noChangeShapeType="1"/>
          </p:cNvCxnSpPr>
          <p:nvPr/>
        </p:nvCxnSpPr>
        <p:spPr bwMode="auto">
          <a:xfrm>
            <a:off x="323850" y="1054100"/>
            <a:ext cx="8515350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5" name="Picture 8" descr="http://www.anesthesistes-polyclinique-cholet.com/images/02_la-douleur-prise-en-charge-pati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514" y="4311329"/>
            <a:ext cx="1458686" cy="2176809"/>
          </a:xfrm>
          <a:prstGeom prst="rect">
            <a:avLst/>
          </a:prstGeom>
          <a:noFill/>
        </p:spPr>
      </p:pic>
      <p:pic>
        <p:nvPicPr>
          <p:cNvPr id="6" name="Picture 2" descr="http://smartfiches.fr/var/smartfiches/storage/images/media/images/echelle-visuelle-analogique-eva/32559-1-fre-FR/echelle-visuelle-analogique-eva.png"/>
          <p:cNvPicPr>
            <a:picLocks noChangeAspect="1" noChangeArrowheads="1"/>
          </p:cNvPicPr>
          <p:nvPr/>
        </p:nvPicPr>
        <p:blipFill>
          <a:blip r:embed="rId3"/>
          <a:srcRect b="41649"/>
          <a:stretch>
            <a:fillRect/>
          </a:stretch>
        </p:blipFill>
        <p:spPr bwMode="auto">
          <a:xfrm>
            <a:off x="1539199" y="4953001"/>
            <a:ext cx="3979857" cy="1741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91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8" y="274638"/>
            <a:ext cx="8585192" cy="879907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Le confort								 	        </a:t>
            </a:r>
            <a:r>
              <a:rPr lang="fr-FR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Le froid</a:t>
            </a: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 </a:t>
            </a:r>
            <a:endParaRPr lang="fr-FR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" charset="0"/>
              <a:ea typeface="ＭＳ Ｐゴシック" pitchFamily="-1" charset="-128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 fontScale="92500"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Evaluation de la température corporelle à l’entrée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En cas d’hypothermie, mise en place de couverture chauffante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Chez certains patients ou pour les hypothermies profondes, maintien de l’anesthésie jusqu’au réchauffement corporel</a:t>
            </a:r>
          </a:p>
        </p:txBody>
      </p:sp>
      <p:cxnSp>
        <p:nvCxnSpPr>
          <p:cNvPr id="4" name="Connecteur droit 3"/>
          <p:cNvCxnSpPr>
            <a:cxnSpLocks noChangeShapeType="1"/>
          </p:cNvCxnSpPr>
          <p:nvPr/>
        </p:nvCxnSpPr>
        <p:spPr bwMode="auto">
          <a:xfrm>
            <a:off x="323850" y="1054100"/>
            <a:ext cx="8515350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7" name="Picture 6" descr="http://www.knightandsanders.com/wp-content/uploads/2013/12/Bair-Hugg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686" y="4344591"/>
            <a:ext cx="3418114" cy="2236149"/>
          </a:xfrm>
          <a:prstGeom prst="rect">
            <a:avLst/>
          </a:prstGeom>
          <a:noFill/>
        </p:spPr>
      </p:pic>
      <p:pic>
        <p:nvPicPr>
          <p:cNvPr id="8" name="Picture 10" descr="http://catherinecerisey.files.wordpress.com/2010/01/froid-t11753.jpg"/>
          <p:cNvPicPr>
            <a:picLocks noChangeAspect="1" noChangeArrowheads="1"/>
          </p:cNvPicPr>
          <p:nvPr/>
        </p:nvPicPr>
        <p:blipFill>
          <a:blip r:embed="rId3"/>
          <a:srcRect l="19371" r="20539"/>
          <a:stretch>
            <a:fillRect/>
          </a:stretch>
        </p:blipFill>
        <p:spPr bwMode="auto">
          <a:xfrm>
            <a:off x="3178629" y="4631196"/>
            <a:ext cx="1654629" cy="19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86" name="Picture 2" descr="http://www.securimed.fr/media/catalog/product/cache/1/image/9df78eab33525d08d6e5fb8d27136e95/8378-thermometre-z.jpg"/>
          <p:cNvPicPr>
            <a:picLocks noChangeAspect="1" noChangeArrowheads="1"/>
          </p:cNvPicPr>
          <p:nvPr/>
        </p:nvPicPr>
        <p:blipFill>
          <a:blip r:embed="rId4"/>
          <a:srcRect l="7861" t="3445" r="21557"/>
          <a:stretch>
            <a:fillRect/>
          </a:stretch>
        </p:blipFill>
        <p:spPr bwMode="auto">
          <a:xfrm>
            <a:off x="1012371" y="4628956"/>
            <a:ext cx="1643744" cy="195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91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8" y="274638"/>
            <a:ext cx="8585192" cy="879907"/>
          </a:xfrm>
        </p:spPr>
        <p:txBody>
          <a:bodyPr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Le confort				 </a:t>
            </a:r>
            <a:r>
              <a:rPr lang="fr-FR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Les nausées-vomissements</a:t>
            </a:r>
            <a:r>
              <a:rPr lang="fr-FR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" charset="0"/>
                <a:ea typeface="ＭＳ Ｐゴシック" pitchFamily="-1" charset="-128"/>
                <a:cs typeface="+mn-cs"/>
              </a:rPr>
              <a:t> </a:t>
            </a:r>
            <a:endParaRPr lang="fr-FR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-1" charset="0"/>
              <a:ea typeface="ＭＳ Ｐゴシック" pitchFamily="-1" charset="-128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Peuvent survenir dans 20 à 80% des cas selon les patients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Des traitements existent mais place importante de la prévention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fr-FR" dirty="0" smtClean="0"/>
              <a:t>De nouvelles pistes existent</a:t>
            </a:r>
          </a:p>
        </p:txBody>
      </p:sp>
      <p:cxnSp>
        <p:nvCxnSpPr>
          <p:cNvPr id="4" name="Connecteur droit 3"/>
          <p:cNvCxnSpPr>
            <a:cxnSpLocks noChangeShapeType="1"/>
          </p:cNvCxnSpPr>
          <p:nvPr/>
        </p:nvCxnSpPr>
        <p:spPr bwMode="auto">
          <a:xfrm>
            <a:off x="323850" y="1054100"/>
            <a:ext cx="8515350" cy="15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9" name="Picture 4" descr="http://lacrabahuteuse.fr/wp-content/uploads/2013/12/naus%C3%A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6229" y="2299300"/>
            <a:ext cx="2307771" cy="2186614"/>
          </a:xfrm>
          <a:prstGeom prst="rect">
            <a:avLst/>
          </a:prstGeom>
          <a:noFill/>
        </p:spPr>
      </p:pic>
      <p:pic>
        <p:nvPicPr>
          <p:cNvPr id="69634" name="Picture 2" descr="http://upload.wikimedia.org/wikipedia/commons/thumb/c/cf/Syringe_5_With_Drops_(ZaldyImg).jpg/220px-Syringe_5_With_Drops_(ZaldyImg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118" y="4688794"/>
            <a:ext cx="2095500" cy="1571626"/>
          </a:xfrm>
          <a:prstGeom prst="rect">
            <a:avLst/>
          </a:prstGeom>
          <a:noFill/>
        </p:spPr>
      </p:pic>
      <p:pic>
        <p:nvPicPr>
          <p:cNvPr id="10" name="Picture 12" descr="http://www.enigme-facile.fr/wp-content/uploads/2008/12/goutte-d-eau-verre.jpg"/>
          <p:cNvPicPr>
            <a:picLocks noChangeAspect="1" noChangeArrowheads="1"/>
          </p:cNvPicPr>
          <p:nvPr/>
        </p:nvPicPr>
        <p:blipFill>
          <a:blip r:embed="rId4"/>
          <a:srcRect r="49046"/>
          <a:stretch>
            <a:fillRect/>
          </a:stretch>
        </p:blipFill>
        <p:spPr bwMode="auto">
          <a:xfrm>
            <a:off x="5230338" y="4279085"/>
            <a:ext cx="1605891" cy="2292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391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248</Words>
  <Application>Microsoft Macintosh PowerPoint</Application>
  <PresentationFormat>Affichage à l'écran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Introduction</vt:lpstr>
      <vt:lpstr>Diapositive 3</vt:lpstr>
      <vt:lpstr>La sécurité            Historique </vt:lpstr>
      <vt:lpstr>La sécurité           Comment ?</vt:lpstr>
      <vt:lpstr>Diapositive 6</vt:lpstr>
      <vt:lpstr>Le confort            La douleur </vt:lpstr>
      <vt:lpstr>Le confort                  Le froid </vt:lpstr>
      <vt:lpstr>Le confort     Les nausées-vomissements </vt:lpstr>
      <vt:lpstr>La sortie    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Anesthésie de la parturiente</dc:title>
  <dc:creator>Benjamin BRUGIERE</dc:creator>
  <cp:lastModifiedBy>282630</cp:lastModifiedBy>
  <cp:revision>236</cp:revision>
  <dcterms:created xsi:type="dcterms:W3CDTF">2013-12-19T09:55:10Z</dcterms:created>
  <dcterms:modified xsi:type="dcterms:W3CDTF">2014-10-09T11:57:23Z</dcterms:modified>
</cp:coreProperties>
</file>