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266" r:id="rId2"/>
    <p:sldId id="426" r:id="rId3"/>
    <p:sldId id="383" r:id="rId4"/>
    <p:sldId id="381" r:id="rId5"/>
    <p:sldId id="400" r:id="rId6"/>
    <p:sldId id="346" r:id="rId7"/>
    <p:sldId id="373" r:id="rId8"/>
    <p:sldId id="372" r:id="rId9"/>
    <p:sldId id="384" r:id="rId10"/>
    <p:sldId id="396" r:id="rId11"/>
    <p:sldId id="397" r:id="rId12"/>
    <p:sldId id="401" r:id="rId13"/>
    <p:sldId id="402" r:id="rId14"/>
    <p:sldId id="403" r:id="rId15"/>
    <p:sldId id="419" r:id="rId16"/>
    <p:sldId id="420" r:id="rId17"/>
    <p:sldId id="405" r:id="rId18"/>
    <p:sldId id="406" r:id="rId19"/>
    <p:sldId id="407" r:id="rId20"/>
    <p:sldId id="427" r:id="rId21"/>
    <p:sldId id="354" r:id="rId22"/>
    <p:sldId id="362" r:id="rId23"/>
    <p:sldId id="363" r:id="rId24"/>
    <p:sldId id="360" r:id="rId25"/>
    <p:sldId id="361" r:id="rId26"/>
    <p:sldId id="374" r:id="rId27"/>
    <p:sldId id="413" r:id="rId28"/>
    <p:sldId id="412" r:id="rId29"/>
    <p:sldId id="377" r:id="rId30"/>
    <p:sldId id="386" r:id="rId31"/>
    <p:sldId id="265" r:id="rId32"/>
    <p:sldId id="277" r:id="rId33"/>
    <p:sldId id="278" r:id="rId34"/>
    <p:sldId id="279" r:id="rId35"/>
    <p:sldId id="280" r:id="rId36"/>
    <p:sldId id="414" r:id="rId37"/>
    <p:sldId id="415" r:id="rId38"/>
    <p:sldId id="416" r:id="rId39"/>
    <p:sldId id="268" r:id="rId40"/>
    <p:sldId id="299" r:id="rId41"/>
    <p:sldId id="349" r:id="rId42"/>
    <p:sldId id="351" r:id="rId43"/>
    <p:sldId id="352" r:id="rId44"/>
    <p:sldId id="417" r:id="rId45"/>
    <p:sldId id="418" r:id="rId46"/>
    <p:sldId id="353" r:id="rId47"/>
    <p:sldId id="391" r:id="rId48"/>
    <p:sldId id="283" r:id="rId49"/>
    <p:sldId id="367" r:id="rId50"/>
    <p:sldId id="368" r:id="rId51"/>
    <p:sldId id="286" r:id="rId52"/>
    <p:sldId id="319" r:id="rId53"/>
    <p:sldId id="287" r:id="rId54"/>
    <p:sldId id="325" r:id="rId55"/>
    <p:sldId id="326" r:id="rId56"/>
    <p:sldId id="290" r:id="rId57"/>
    <p:sldId id="296" r:id="rId58"/>
    <p:sldId id="423" r:id="rId59"/>
    <p:sldId id="292" r:id="rId60"/>
    <p:sldId id="331" r:id="rId61"/>
    <p:sldId id="399" r:id="rId62"/>
    <p:sldId id="425" r:id="rId63"/>
    <p:sldId id="422" r:id="rId64"/>
    <p:sldId id="424" r:id="rId65"/>
    <p:sldId id="411" r:id="rId66"/>
    <p:sldId id="421" r:id="rId67"/>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59" autoAdjust="0"/>
    <p:restoredTop sz="86323" autoAdjust="0"/>
  </p:normalViewPr>
  <p:slideViewPr>
    <p:cSldViewPr snapToGrid="0" snapToObjects="1">
      <p:cViewPr varScale="1">
        <p:scale>
          <a:sx n="59" d="100"/>
          <a:sy n="59" d="100"/>
        </p:scale>
        <p:origin x="-136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FB7D5B-E4EC-B94B-B630-759F6272E033}" type="datetimeFigureOut">
              <a:rPr lang="fr-FR" smtClean="0"/>
              <a:t>27/11/2014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90A645-3B35-7D45-9858-506001D711BF}" type="slidenum">
              <a:rPr lang="fr-FR" smtClean="0"/>
              <a:t>‹N°›</a:t>
            </a:fld>
            <a:endParaRPr lang="fr-FR"/>
          </a:p>
        </p:txBody>
      </p:sp>
    </p:spTree>
    <p:extLst>
      <p:ext uri="{BB962C8B-B14F-4D97-AF65-F5344CB8AC3E}">
        <p14:creationId xmlns:p14="http://schemas.microsoft.com/office/powerpoint/2010/main" val="3117215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12267DA-8822-47F5-8F50-1BF1E20327AB}" type="slidenum">
              <a:rPr lang="fr-FR" smtClean="0"/>
              <a:t>22</a:t>
            </a:fld>
            <a:endParaRPr lang="fr-FR"/>
          </a:p>
        </p:txBody>
      </p:sp>
    </p:spTree>
    <p:extLst>
      <p:ext uri="{BB962C8B-B14F-4D97-AF65-F5344CB8AC3E}">
        <p14:creationId xmlns:p14="http://schemas.microsoft.com/office/powerpoint/2010/main" val="1706403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BFDA99C-719B-864A-8DE3-88475533F1A6}" type="datetimeFigureOut">
              <a:rPr lang="fr-FR" smtClean="0"/>
              <a:t>27/11/2014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3524354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BFDA99C-719B-864A-8DE3-88475533F1A6}" type="datetimeFigureOut">
              <a:rPr lang="fr-FR" smtClean="0"/>
              <a:t>27/11/2014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793423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BFDA99C-719B-864A-8DE3-88475533F1A6}" type="datetimeFigureOut">
              <a:rPr lang="fr-FR" smtClean="0"/>
              <a:t>27/11/2014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1725925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5BFDA99C-719B-864A-8DE3-88475533F1A6}" type="datetimeFigureOut">
              <a:rPr lang="fr-FR" smtClean="0"/>
              <a:t>27/11/2014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47541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5BFDA99C-719B-864A-8DE3-88475533F1A6}" type="datetimeFigureOut">
              <a:rPr lang="fr-FR" smtClean="0"/>
              <a:t>27/11/2014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1011857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5BFDA99C-719B-864A-8DE3-88475533F1A6}" type="datetimeFigureOut">
              <a:rPr lang="fr-FR" smtClean="0"/>
              <a:t>27/11/2014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3741333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5BFDA99C-719B-864A-8DE3-88475533F1A6}" type="datetimeFigureOut">
              <a:rPr lang="fr-FR" smtClean="0"/>
              <a:t>27/11/2014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3259001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5BFDA99C-719B-864A-8DE3-88475533F1A6}" type="datetimeFigureOut">
              <a:rPr lang="fr-FR" smtClean="0"/>
              <a:t>27/11/2014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2720874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BFDA99C-719B-864A-8DE3-88475533F1A6}" type="datetimeFigureOut">
              <a:rPr lang="fr-FR" smtClean="0"/>
              <a:t>27/11/2014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1889851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BFDA99C-719B-864A-8DE3-88475533F1A6}" type="datetimeFigureOut">
              <a:rPr lang="fr-FR" smtClean="0"/>
              <a:t>27/11/2014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420032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5BFDA99C-719B-864A-8DE3-88475533F1A6}" type="datetimeFigureOut">
              <a:rPr lang="fr-FR" smtClean="0"/>
              <a:t>27/11/2014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708168C-B4BC-A445-BA38-866EF27B014A}" type="slidenum">
              <a:rPr lang="fr-FR" smtClean="0"/>
              <a:t>‹N°›</a:t>
            </a:fld>
            <a:endParaRPr lang="fr-FR"/>
          </a:p>
        </p:txBody>
      </p:sp>
    </p:spTree>
    <p:extLst>
      <p:ext uri="{BB962C8B-B14F-4D97-AF65-F5344CB8AC3E}">
        <p14:creationId xmlns:p14="http://schemas.microsoft.com/office/powerpoint/2010/main" val="2069640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DA99C-719B-864A-8DE3-88475533F1A6}" type="datetimeFigureOut">
              <a:rPr lang="fr-FR" smtClean="0"/>
              <a:t>27/11/2014</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8168C-B4BC-A445-BA38-866EF27B014A}" type="slidenum">
              <a:rPr lang="fr-FR" smtClean="0"/>
              <a:t>‹N°›</a:t>
            </a:fld>
            <a:endParaRPr lang="fr-FR"/>
          </a:p>
        </p:txBody>
      </p:sp>
    </p:spTree>
    <p:extLst>
      <p:ext uri="{BB962C8B-B14F-4D97-AF65-F5344CB8AC3E}">
        <p14:creationId xmlns:p14="http://schemas.microsoft.com/office/powerpoint/2010/main" val="1165750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em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196752"/>
            <a:ext cx="7772400" cy="2808311"/>
          </a:xfrm>
          <a:ln>
            <a:solidFill>
              <a:srgbClr val="4F81BD"/>
            </a:solidFill>
          </a:ln>
        </p:spPr>
        <p:txBody>
          <a:bodyPr>
            <a:noAutofit/>
          </a:bodyPr>
          <a:lstStyle/>
          <a:p>
            <a:r>
              <a:rPr lang="fr-FR" sz="4000" dirty="0" smtClean="0"/>
              <a:t/>
            </a:r>
            <a:br>
              <a:rPr lang="fr-FR" sz="4000" dirty="0" smtClean="0"/>
            </a:br>
            <a:r>
              <a:rPr lang="fr-FR" sz="3600" dirty="0" smtClean="0"/>
              <a:t/>
            </a:r>
            <a:br>
              <a:rPr lang="fr-FR" sz="3600" dirty="0" smtClean="0"/>
            </a:br>
            <a:r>
              <a:rPr lang="fr-FR" sz="4000" dirty="0" smtClean="0"/>
              <a:t>L’alerte climatique </a:t>
            </a:r>
            <a:br>
              <a:rPr lang="fr-FR" sz="4000" dirty="0" smtClean="0"/>
            </a:br>
            <a:r>
              <a:rPr lang="fr-FR" sz="4000" dirty="0" smtClean="0"/>
              <a:t>et la dynamique des controverses</a:t>
            </a:r>
            <a:br>
              <a:rPr lang="fr-FR" sz="4000" dirty="0" smtClean="0"/>
            </a:br>
            <a:r>
              <a:rPr lang="fr-FR" sz="4000" dirty="0" smtClean="0"/>
              <a:t/>
            </a:r>
            <a:br>
              <a:rPr lang="fr-FR" sz="4000" dirty="0" smtClean="0"/>
            </a:br>
            <a:r>
              <a:rPr lang="fr-FR" sz="3200" dirty="0" smtClean="0"/>
              <a:t>Convergences et divergences des causes environnementales</a:t>
            </a:r>
            <a:r>
              <a:rPr lang="fr-FR" sz="4000" dirty="0" smtClean="0"/>
              <a:t/>
            </a:r>
            <a:br>
              <a:rPr lang="fr-FR" sz="4000" dirty="0" smtClean="0"/>
            </a:br>
            <a:r>
              <a:rPr lang="fr-FR" sz="4000" dirty="0" smtClean="0"/>
              <a:t/>
            </a:r>
            <a:br>
              <a:rPr lang="fr-FR" sz="4000" dirty="0" smtClean="0"/>
            </a:br>
            <a:endParaRPr lang="fr-FR" sz="4000" dirty="0"/>
          </a:p>
        </p:txBody>
      </p:sp>
      <p:sp>
        <p:nvSpPr>
          <p:cNvPr id="3" name="Sous-titre 2"/>
          <p:cNvSpPr>
            <a:spLocks noGrp="1"/>
          </p:cNvSpPr>
          <p:nvPr>
            <p:ph type="subTitle" idx="1"/>
          </p:nvPr>
        </p:nvSpPr>
        <p:spPr>
          <a:xfrm>
            <a:off x="683568" y="4437110"/>
            <a:ext cx="8224458" cy="2022683"/>
          </a:xfrm>
          <a:ln>
            <a:solidFill>
              <a:schemeClr val="accent3"/>
            </a:solidFill>
          </a:ln>
        </p:spPr>
        <p:txBody>
          <a:bodyPr>
            <a:normAutofit fontScale="85000" lnSpcReduction="20000"/>
          </a:bodyPr>
          <a:lstStyle/>
          <a:p>
            <a:r>
              <a:rPr lang="fr-FR" sz="2600" dirty="0" smtClean="0">
                <a:solidFill>
                  <a:schemeClr val="tx1">
                    <a:lumMod val="85000"/>
                    <a:lumOff val="15000"/>
                  </a:schemeClr>
                </a:solidFill>
              </a:rPr>
              <a:t>Francis </a:t>
            </a:r>
            <a:r>
              <a:rPr lang="fr-FR" sz="2600" dirty="0" err="1" smtClean="0">
                <a:solidFill>
                  <a:schemeClr val="tx1">
                    <a:lumMod val="85000"/>
                    <a:lumOff val="15000"/>
                  </a:schemeClr>
                </a:solidFill>
              </a:rPr>
              <a:t>Chateauraynaud</a:t>
            </a:r>
            <a:endParaRPr lang="fr-FR" sz="2400" dirty="0" smtClean="0">
              <a:solidFill>
                <a:schemeClr val="tx1">
                  <a:lumMod val="85000"/>
                  <a:lumOff val="15000"/>
                </a:schemeClr>
              </a:solidFill>
            </a:endParaRPr>
          </a:p>
          <a:p>
            <a:r>
              <a:rPr lang="fr-FR" sz="2300" dirty="0" smtClean="0">
                <a:solidFill>
                  <a:schemeClr val="tx1">
                    <a:lumMod val="85000"/>
                    <a:lumOff val="15000"/>
                  </a:schemeClr>
                </a:solidFill>
              </a:rPr>
              <a:t>(GSPR - EHESS)</a:t>
            </a:r>
          </a:p>
          <a:p>
            <a:endParaRPr lang="fr-FR" sz="2300" dirty="0">
              <a:solidFill>
                <a:schemeClr val="tx1">
                  <a:lumMod val="85000"/>
                  <a:lumOff val="15000"/>
                </a:schemeClr>
              </a:solidFill>
            </a:endParaRPr>
          </a:p>
          <a:p>
            <a:r>
              <a:rPr lang="fr-FR" sz="2300" dirty="0" smtClean="0">
                <a:solidFill>
                  <a:schemeClr val="tx1">
                    <a:lumMod val="85000"/>
                    <a:lumOff val="15000"/>
                  </a:schemeClr>
                </a:solidFill>
              </a:rPr>
              <a:t>4</a:t>
            </a:r>
            <a:r>
              <a:rPr lang="fr-FR" sz="2300" baseline="30000" dirty="0" smtClean="0">
                <a:solidFill>
                  <a:schemeClr val="tx1">
                    <a:lumMod val="85000"/>
                    <a:lumOff val="15000"/>
                  </a:schemeClr>
                </a:solidFill>
              </a:rPr>
              <a:t>ème</a:t>
            </a:r>
            <a:r>
              <a:rPr lang="fr-FR" sz="2300" dirty="0" smtClean="0">
                <a:solidFill>
                  <a:schemeClr val="tx1">
                    <a:lumMod val="85000"/>
                    <a:lumOff val="15000"/>
                  </a:schemeClr>
                </a:solidFill>
              </a:rPr>
              <a:t> Forum  citoyen</a:t>
            </a:r>
            <a:endParaRPr lang="fr-FR" sz="2300" i="1" dirty="0" smtClean="0">
              <a:solidFill>
                <a:schemeClr val="tx1">
                  <a:lumMod val="85000"/>
                  <a:lumOff val="15000"/>
                </a:schemeClr>
              </a:solidFill>
            </a:endParaRPr>
          </a:p>
          <a:p>
            <a:r>
              <a:rPr lang="fr-FR" sz="2300" i="1" dirty="0" smtClean="0">
                <a:solidFill>
                  <a:schemeClr val="tx1">
                    <a:lumMod val="85000"/>
                    <a:lumOff val="15000"/>
                  </a:schemeClr>
                </a:solidFill>
              </a:rPr>
              <a:t> Climat. Evaluation des changements et gestion des risques</a:t>
            </a:r>
          </a:p>
          <a:p>
            <a:r>
              <a:rPr lang="fr-FR" sz="2300" dirty="0" smtClean="0">
                <a:solidFill>
                  <a:schemeClr val="tx1">
                    <a:lumMod val="85000"/>
                    <a:lumOff val="15000"/>
                  </a:schemeClr>
                </a:solidFill>
              </a:rPr>
              <a:t>Poitiers 27 novembre 2014</a:t>
            </a:r>
            <a:endParaRPr lang="fr-FR" sz="2300" dirty="0">
              <a:solidFill>
                <a:schemeClr val="tx1">
                  <a:lumMod val="85000"/>
                  <a:lumOff val="15000"/>
                </a:schemeClr>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941168"/>
            <a:ext cx="896937"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615" y="4725144"/>
            <a:ext cx="858837" cy="858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67960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919262"/>
          </a:xfrm>
        </p:spPr>
        <p:txBody>
          <a:bodyPr>
            <a:normAutofit fontScale="90000"/>
          </a:bodyPr>
          <a:lstStyle/>
          <a:p>
            <a:r>
              <a:rPr lang="fr-FR" dirty="0" smtClean="0"/>
              <a:t/>
            </a:r>
            <a:br>
              <a:rPr lang="fr-FR" dirty="0" smtClean="0"/>
            </a:br>
            <a:r>
              <a:rPr lang="fr-FR" dirty="0" smtClean="0"/>
              <a:t>Le monde social est radicalement contingent mais il s’y produit constamment de l’irréversibilité </a:t>
            </a:r>
            <a:endParaRPr lang="fr-FR" dirty="0"/>
          </a:p>
        </p:txBody>
      </p:sp>
      <p:sp>
        <p:nvSpPr>
          <p:cNvPr id="3" name="Espace réservé du contenu 2"/>
          <p:cNvSpPr>
            <a:spLocks noGrp="1"/>
          </p:cNvSpPr>
          <p:nvPr>
            <p:ph idx="1"/>
          </p:nvPr>
        </p:nvSpPr>
        <p:spPr>
          <a:xfrm>
            <a:off x="457200" y="2754747"/>
            <a:ext cx="8229600" cy="3371416"/>
          </a:xfrm>
        </p:spPr>
        <p:txBody>
          <a:bodyPr>
            <a:normAutofit lnSpcReduction="10000"/>
          </a:bodyPr>
          <a:lstStyle/>
          <a:p>
            <a:r>
              <a:rPr lang="fr-FR" dirty="0"/>
              <a:t>Comment les acteurs passent de l’ouverture des possibles à la fermeture de l’angle des futurs, de l’exploration des alternatives à la fixation d‘une trajectoire rendue irréversible ?</a:t>
            </a:r>
            <a:r>
              <a:rPr lang="fr-FR" dirty="0" smtClean="0">
                <a:effectLst/>
              </a:rPr>
              <a:t> </a:t>
            </a:r>
          </a:p>
          <a:p>
            <a:r>
              <a:rPr lang="fr-FR" dirty="0" smtClean="0"/>
              <a:t>Etat initial échappe à la description</a:t>
            </a:r>
          </a:p>
          <a:p>
            <a:r>
              <a:rPr lang="fr-FR" dirty="0" smtClean="0"/>
              <a:t>Les points </a:t>
            </a:r>
            <a:r>
              <a:rPr lang="fr-FR" dirty="0"/>
              <a:t>de </a:t>
            </a:r>
            <a:r>
              <a:rPr lang="fr-FR" dirty="0" smtClean="0"/>
              <a:t>basculement, contingents, tracent une histoire non déterministe</a:t>
            </a:r>
            <a:endParaRPr lang="fr-FR" dirty="0"/>
          </a:p>
        </p:txBody>
      </p:sp>
    </p:spTree>
    <p:extLst>
      <p:ext uri="{BB962C8B-B14F-4D97-AF65-F5344CB8AC3E}">
        <p14:creationId xmlns:p14="http://schemas.microsoft.com/office/powerpoint/2010/main" val="37825327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p:txBody>
          <a:bodyPr/>
          <a:lstStyle/>
          <a:p>
            <a:endParaRPr lang="fr-F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2" y="-39826"/>
            <a:ext cx="9197102" cy="6897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5" y="0"/>
            <a:ext cx="578951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9220" y="5733231"/>
            <a:ext cx="6376987"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12925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1560" y="5949280"/>
            <a:ext cx="8085584" cy="998984"/>
          </a:xfrm>
        </p:spPr>
        <p:txBody>
          <a:bodyPr>
            <a:normAutofit/>
          </a:bodyPr>
          <a:lstStyle/>
          <a:p>
            <a:r>
              <a:rPr lang="fr-FR" sz="1400" dirty="0" smtClean="0"/>
              <a:t>Le marquage des arbres de l'avenue Michel-Crépeau, débuté ce lundi matin, lance le début d'une concertation publique sur l'un des secteurs touché par la tempête </a:t>
            </a:r>
            <a:r>
              <a:rPr lang="fr-FR" sz="1400" dirty="0" err="1" smtClean="0"/>
              <a:t>Xynthia</a:t>
            </a:r>
            <a:r>
              <a:rPr lang="fr-FR" sz="1400" dirty="0" smtClean="0"/>
              <a:t>  01/09/2014</a:t>
            </a:r>
            <a:br>
              <a:rPr lang="fr-FR" sz="1400" dirty="0" smtClean="0"/>
            </a:br>
            <a:endParaRPr lang="fr-FR" sz="14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5816" y="3068960"/>
            <a:ext cx="5976664" cy="2988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8301"/>
            <a:ext cx="5256584" cy="29480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9920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824" y="260257"/>
            <a:ext cx="8665881" cy="6426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8527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r>
              <a:rPr lang="fr-FR" dirty="0" smtClean="0"/>
              <a:t>Il y a eu, il y a et il y aura toujours des catastrophes et des ruptures </a:t>
            </a:r>
            <a:endParaRPr lang="fr-FR" dirty="0"/>
          </a:p>
        </p:txBody>
      </p:sp>
      <p:sp>
        <p:nvSpPr>
          <p:cNvPr id="3" name="Espace réservé du contenu 2"/>
          <p:cNvSpPr>
            <a:spLocks noGrp="1"/>
          </p:cNvSpPr>
          <p:nvPr>
            <p:ph idx="1"/>
          </p:nvPr>
        </p:nvSpPr>
        <p:spPr>
          <a:xfrm>
            <a:off x="457200" y="2315882"/>
            <a:ext cx="8229600" cy="3810281"/>
          </a:xfrm>
        </p:spPr>
        <p:txBody>
          <a:bodyPr>
            <a:normAutofit fontScale="85000" lnSpcReduction="10000"/>
          </a:bodyPr>
          <a:lstStyle/>
          <a:p>
            <a:r>
              <a:rPr lang="fr-FR" dirty="0" smtClean="0"/>
              <a:t>L’idéal de contrôle est toujours contredit, par de nouveaux événements, de nouvelles combinaisons, des résurgences…</a:t>
            </a:r>
          </a:p>
          <a:p>
            <a:r>
              <a:rPr lang="fr-FR" dirty="0" smtClean="0"/>
              <a:t>Cela ne justifie en rien le catastrophisme, les rattrapages sont constants </a:t>
            </a:r>
          </a:p>
          <a:p>
            <a:r>
              <a:rPr lang="fr-FR" dirty="0" smtClean="0"/>
              <a:t>La catastrophe est le nœud d’interprétations multiples </a:t>
            </a:r>
          </a:p>
          <a:p>
            <a:pPr lvl="1"/>
            <a:r>
              <a:rPr lang="fr-FR" dirty="0" smtClean="0"/>
              <a:t>politique délibérée </a:t>
            </a:r>
          </a:p>
          <a:p>
            <a:pPr lvl="1"/>
            <a:r>
              <a:rPr lang="fr-FR" dirty="0"/>
              <a:t>conjonction </a:t>
            </a:r>
            <a:r>
              <a:rPr lang="fr-FR" dirty="0" smtClean="0"/>
              <a:t>nouvelle</a:t>
            </a:r>
          </a:p>
          <a:p>
            <a:pPr lvl="1"/>
            <a:r>
              <a:rPr lang="fr-FR" dirty="0" smtClean="0"/>
              <a:t>perte de vigilance des </a:t>
            </a:r>
            <a:r>
              <a:rPr lang="fr-FR" dirty="0" err="1" smtClean="0"/>
              <a:t>rétroactants</a:t>
            </a:r>
            <a:endParaRPr lang="fr-FR" dirty="0" smtClean="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943364" y="4940710"/>
            <a:ext cx="3079412" cy="1873045"/>
          </a:xfrm>
          <a:prstGeom prst="rect">
            <a:avLst/>
          </a:prstGeom>
          <a:noFill/>
        </p:spPr>
      </p:pic>
    </p:spTree>
    <p:extLst>
      <p:ext uri="{BB962C8B-B14F-4D97-AF65-F5344CB8AC3E}">
        <p14:creationId xmlns:p14="http://schemas.microsoft.com/office/powerpoint/2010/main" val="36759972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l="23541" t="14059" r="24644" b="2046"/>
          <a:stretch>
            <a:fillRect/>
          </a:stretch>
        </p:blipFill>
        <p:spPr bwMode="auto">
          <a:xfrm>
            <a:off x="948123" y="0"/>
            <a:ext cx="7205780" cy="6891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46210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16632"/>
            <a:ext cx="5003080" cy="6631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70039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6674" y="274637"/>
            <a:ext cx="8430126" cy="1876891"/>
          </a:xfrm>
        </p:spPr>
        <p:txBody>
          <a:bodyPr>
            <a:normAutofit fontScale="90000"/>
          </a:bodyPr>
          <a:lstStyle/>
          <a:p>
            <a:r>
              <a:rPr lang="fr-FR" dirty="0" smtClean="0"/>
              <a:t/>
            </a:r>
            <a:br>
              <a:rPr lang="fr-FR" dirty="0" smtClean="0"/>
            </a:br>
            <a:r>
              <a:rPr lang="fr-FR" dirty="0" smtClean="0"/>
              <a:t>Les précédents fournissent des matrices interprétatives aux causes nouvelles</a:t>
            </a:r>
            <a:endParaRPr lang="fr-FR" dirty="0"/>
          </a:p>
        </p:txBody>
      </p:sp>
      <p:sp>
        <p:nvSpPr>
          <p:cNvPr id="3" name="Espace réservé du contenu 2"/>
          <p:cNvSpPr>
            <a:spLocks noGrp="1"/>
          </p:cNvSpPr>
          <p:nvPr>
            <p:ph idx="1"/>
          </p:nvPr>
        </p:nvSpPr>
        <p:spPr>
          <a:xfrm>
            <a:off x="457200" y="2525059"/>
            <a:ext cx="8229600" cy="3601104"/>
          </a:xfrm>
        </p:spPr>
        <p:txBody>
          <a:bodyPr>
            <a:normAutofit lnSpcReduction="10000"/>
          </a:bodyPr>
          <a:lstStyle/>
          <a:p>
            <a:r>
              <a:rPr lang="fr-FR" dirty="0"/>
              <a:t>La logique du précédent est convoquée à la fois pour stabiliser la régulation des dispositifs (lois, directives, codes) et pour alimenter la critique, en servant d’appui à de nouvelles alertes et dénonciations</a:t>
            </a:r>
            <a:r>
              <a:rPr lang="fr-FR" dirty="0" smtClean="0"/>
              <a:t>.</a:t>
            </a:r>
            <a:endParaRPr lang="fr-FR" dirty="0"/>
          </a:p>
          <a:p>
            <a:r>
              <a:rPr lang="fr-FR" dirty="0" smtClean="0"/>
              <a:t>Elle configure l’espace de calcul des possibles expérimentés</a:t>
            </a:r>
            <a:endParaRPr lang="fr-FR" dirty="0"/>
          </a:p>
        </p:txBody>
      </p:sp>
    </p:spTree>
    <p:extLst>
      <p:ext uri="{BB962C8B-B14F-4D97-AF65-F5344CB8AC3E}">
        <p14:creationId xmlns:p14="http://schemas.microsoft.com/office/powerpoint/2010/main" val="27745744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8639"/>
            <a:ext cx="6256887" cy="6394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908720"/>
            <a:ext cx="5718742" cy="934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67553" b="13150"/>
          <a:stretch/>
        </p:blipFill>
        <p:spPr bwMode="auto">
          <a:xfrm>
            <a:off x="179512" y="3501008"/>
            <a:ext cx="8851415" cy="17456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5868144" y="1349375"/>
            <a:ext cx="2016224" cy="3514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9752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3648" y="1844824"/>
            <a:ext cx="7128792" cy="307777"/>
          </a:xfrm>
          <a:prstGeom prst="rect">
            <a:avLst/>
          </a:prstGeom>
        </p:spPr>
        <p:txBody>
          <a:bodyPr wrap="square">
            <a:spAutoFit/>
          </a:bodyPr>
          <a:lstStyle/>
          <a:p>
            <a:pPr marR="0" lvl="0" algn="just" defTabSz="914400" eaLnBrk="1" fontAlgn="auto" latinLnBrk="0" hangingPunct="1">
              <a:lnSpc>
                <a:spcPct val="100000"/>
              </a:lnSpc>
              <a:spcBef>
                <a:spcPts val="0"/>
              </a:spcBef>
              <a:spcAft>
                <a:spcPts val="0"/>
              </a:spcAft>
              <a:buClrTx/>
              <a:buSzTx/>
              <a:tabLst/>
              <a:defRPr/>
            </a:pPr>
            <a:endParaRPr kumimoji="0" lang="en-US" sz="1400" b="0" i="0" u="none" strike="noStrike" kern="0" cap="none" spc="0" normalizeH="0" baseline="0" noProof="0" dirty="0">
              <a:ln>
                <a:noFill/>
              </a:ln>
              <a:solidFill>
                <a:prstClr val="black"/>
              </a:solidFill>
              <a:effectLst/>
              <a:uLnTx/>
              <a:uFillTx/>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967"/>
          <a:stretch/>
        </p:blipFill>
        <p:spPr bwMode="auto">
          <a:xfrm>
            <a:off x="2006702" y="116632"/>
            <a:ext cx="5191658" cy="6465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3729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94967" y="855406"/>
            <a:ext cx="8849033" cy="5632092"/>
          </a:xfrm>
        </p:spPr>
        <p:txBody>
          <a:bodyPr/>
          <a:lstStyle/>
          <a:p>
            <a:pPr marL="457200" indent="-457200">
              <a:buFont typeface="+mj-lt"/>
              <a:buAutoNum type="arabicPeriod"/>
            </a:pPr>
            <a:r>
              <a:rPr lang="fr-FR" sz="2800" dirty="0" smtClean="0"/>
              <a:t>Changements globaux, visions du futur et cosmopolitiques des interdépendances</a:t>
            </a:r>
          </a:p>
          <a:p>
            <a:pPr marL="457200" indent="-457200">
              <a:buFont typeface="+mj-lt"/>
              <a:buAutoNum type="arabicPeriod"/>
            </a:pPr>
            <a:endParaRPr lang="fr-FR" sz="2800" dirty="0" smtClean="0"/>
          </a:p>
          <a:p>
            <a:pPr marL="457200" indent="-457200">
              <a:buFont typeface="+mj-lt"/>
              <a:buAutoNum type="arabicPeriod"/>
            </a:pPr>
            <a:r>
              <a:rPr lang="fr-FR" sz="2800" dirty="0" smtClean="0"/>
              <a:t>Une </a:t>
            </a:r>
            <a:r>
              <a:rPr lang="fr-FR" sz="2800" dirty="0"/>
              <a:t>socio-balistique complexe </a:t>
            </a:r>
            <a:r>
              <a:rPr lang="fr-FR" sz="2800" dirty="0" smtClean="0"/>
              <a:t> des </a:t>
            </a:r>
            <a:r>
              <a:rPr lang="fr-FR" sz="2800" dirty="0"/>
              <a:t>alertes et des </a:t>
            </a:r>
            <a:r>
              <a:rPr lang="fr-FR" sz="2800" dirty="0" smtClean="0"/>
              <a:t>controverses</a:t>
            </a:r>
          </a:p>
          <a:p>
            <a:pPr marL="457200" indent="-457200">
              <a:buFont typeface="+mj-lt"/>
              <a:buAutoNum type="arabicPeriod"/>
            </a:pPr>
            <a:endParaRPr lang="fr-FR" sz="2800" dirty="0" smtClean="0"/>
          </a:p>
          <a:p>
            <a:pPr marL="457200" indent="-457200">
              <a:buFont typeface="+mj-lt"/>
              <a:buAutoNum type="arabicPeriod"/>
            </a:pPr>
            <a:r>
              <a:rPr lang="fr-FR" sz="2800" dirty="0" smtClean="0"/>
              <a:t>Milieux </a:t>
            </a:r>
            <a:r>
              <a:rPr lang="fr-FR" sz="2800" dirty="0"/>
              <a:t>en interaction et formes de vie</a:t>
            </a:r>
          </a:p>
          <a:p>
            <a:pPr marL="457200" indent="-457200">
              <a:buFont typeface="+mj-lt"/>
              <a:buAutoNum type="arabicPeriod"/>
            </a:pPr>
            <a:endParaRPr lang="fr-FR" sz="2800" dirty="0" smtClean="0"/>
          </a:p>
          <a:p>
            <a:pPr marL="457200" indent="-457200">
              <a:buFont typeface="+mj-lt"/>
              <a:buAutoNum type="arabicPeriod"/>
            </a:pPr>
            <a:r>
              <a:rPr lang="fr-FR" sz="2800" dirty="0"/>
              <a:t>Une sociologie politique des </a:t>
            </a:r>
            <a:r>
              <a:rPr lang="fr-FR" sz="2800" dirty="0" err="1"/>
              <a:t>anthropo</a:t>
            </a:r>
            <a:r>
              <a:rPr lang="fr-FR" sz="2800" dirty="0"/>
              <a:t>-scènes</a:t>
            </a:r>
          </a:p>
          <a:p>
            <a:pPr marL="0" indent="0" algn="ctr">
              <a:buNone/>
            </a:pPr>
            <a:endParaRPr lang="fr-FR" dirty="0" smtClean="0"/>
          </a:p>
          <a:p>
            <a:pPr marL="0" indent="0" algn="ctr">
              <a:buNone/>
            </a:pPr>
            <a:endParaRPr lang="fr-FR" dirty="0"/>
          </a:p>
          <a:p>
            <a:pPr marL="514350" indent="-514350" algn="ctr">
              <a:buAutoNum type="arabicPeriod"/>
            </a:pPr>
            <a:endParaRPr lang="fr-FR" dirty="0" smtClean="0"/>
          </a:p>
          <a:p>
            <a:pPr marL="0" indent="0" algn="ctr">
              <a:buNone/>
            </a:pPr>
            <a:endParaRPr lang="fr-FR" dirty="0"/>
          </a:p>
        </p:txBody>
      </p:sp>
    </p:spTree>
    <p:extLst>
      <p:ext uri="{BB962C8B-B14F-4D97-AF65-F5344CB8AC3E}">
        <p14:creationId xmlns:p14="http://schemas.microsoft.com/office/powerpoint/2010/main" val="318871494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915" y="0"/>
            <a:ext cx="8261183" cy="6098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654232" y="6190217"/>
            <a:ext cx="8233094" cy="646331"/>
          </a:xfrm>
          <a:prstGeom prst="rect">
            <a:avLst/>
          </a:prstGeom>
          <a:noFill/>
        </p:spPr>
        <p:txBody>
          <a:bodyPr wrap="square" rtlCol="0">
            <a:spAutoFit/>
          </a:bodyPr>
          <a:lstStyle/>
          <a:p>
            <a:r>
              <a:rPr lang="fr-FR" dirty="0" smtClean="0"/>
              <a:t>Capture d’écran de la collection des corpus suivis avec </a:t>
            </a:r>
            <a:r>
              <a:rPr lang="fr-FR" dirty="0" err="1" smtClean="0"/>
              <a:t>Prospéro</a:t>
            </a:r>
            <a:r>
              <a:rPr lang="fr-FR" dirty="0" smtClean="0"/>
              <a:t>. </a:t>
            </a:r>
          </a:p>
          <a:p>
            <a:r>
              <a:rPr lang="fr-FR" dirty="0" smtClean="0"/>
              <a:t>Présence du changement climatique dans les différents corpus</a:t>
            </a:r>
            <a:endParaRPr lang="fr-FR" dirty="0"/>
          </a:p>
        </p:txBody>
      </p:sp>
    </p:spTree>
    <p:extLst>
      <p:ext uri="{BB962C8B-B14F-4D97-AF65-F5344CB8AC3E}">
        <p14:creationId xmlns:p14="http://schemas.microsoft.com/office/powerpoint/2010/main" val="4021150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2760533"/>
          </a:xfrm>
        </p:spPr>
        <p:txBody>
          <a:bodyPr>
            <a:normAutofit fontScale="90000"/>
          </a:bodyPr>
          <a:lstStyle/>
          <a:p>
            <a:r>
              <a:rPr lang="fr-FR" dirty="0" smtClean="0"/>
              <a:t/>
            </a:r>
            <a:br>
              <a:rPr lang="fr-FR" dirty="0" smtClean="0"/>
            </a:br>
            <a:r>
              <a:rPr lang="fr-FR" dirty="0" smtClean="0"/>
              <a:t>Les processus d’alerte et de controverse sont faits de rebondissements et de reconfigurations en cascade</a:t>
            </a:r>
            <a:endParaRPr lang="fr-FR" dirty="0"/>
          </a:p>
        </p:txBody>
      </p:sp>
      <p:sp>
        <p:nvSpPr>
          <p:cNvPr id="3" name="Espace réservé du contenu 2"/>
          <p:cNvSpPr>
            <a:spLocks noGrp="1"/>
          </p:cNvSpPr>
          <p:nvPr>
            <p:ph idx="1"/>
          </p:nvPr>
        </p:nvSpPr>
        <p:spPr>
          <a:xfrm>
            <a:off x="457200" y="3447558"/>
            <a:ext cx="8229600" cy="2678606"/>
          </a:xfrm>
        </p:spPr>
        <p:txBody>
          <a:bodyPr/>
          <a:lstStyle/>
          <a:p>
            <a:r>
              <a:rPr lang="fr-FR" dirty="0" smtClean="0"/>
              <a:t>leur clôture sous la forme de dispositions stabilisées est soumise à une forme de métastabilité</a:t>
            </a:r>
          </a:p>
          <a:p>
            <a:r>
              <a:rPr lang="fr-FR" dirty="0"/>
              <a:t>balistique complexe, fondée sur un </a:t>
            </a:r>
            <a:r>
              <a:rPr lang="fr-FR" dirty="0" err="1"/>
              <a:t>conséquentialisme</a:t>
            </a:r>
            <a:r>
              <a:rPr lang="fr-FR" dirty="0"/>
              <a:t> ouvert, non borné</a:t>
            </a:r>
            <a:r>
              <a:rPr lang="fr-FR" dirty="0" smtClean="0">
                <a:effectLst/>
              </a:rPr>
              <a:t> </a:t>
            </a:r>
            <a:endParaRPr lang="fr-FR" dirty="0"/>
          </a:p>
        </p:txBody>
      </p:sp>
    </p:spTree>
    <p:extLst>
      <p:ext uri="{BB962C8B-B14F-4D97-AF65-F5344CB8AC3E}">
        <p14:creationId xmlns:p14="http://schemas.microsoft.com/office/powerpoint/2010/main" val="18696692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99592" y="6165304"/>
            <a:ext cx="8013576" cy="692696"/>
          </a:xfrm>
        </p:spPr>
        <p:txBody>
          <a:bodyPr>
            <a:normAutofit/>
          </a:bodyPr>
          <a:lstStyle/>
          <a:p>
            <a:r>
              <a:rPr lang="fr-FR" sz="1800" b="1" i="1" dirty="0" smtClean="0"/>
              <a:t>General Model of Transformation for Warnings and </a:t>
            </a:r>
            <a:r>
              <a:rPr lang="fr-FR" sz="1800" b="1" i="1" dirty="0" err="1" smtClean="0"/>
              <a:t>Controversies</a:t>
            </a:r>
            <a:endParaRPr lang="fr-FR" sz="1800" b="1" i="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89" y="404664"/>
            <a:ext cx="9042659" cy="5517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5580112" y="3322727"/>
            <a:ext cx="3456384" cy="2554545"/>
          </a:xfrm>
          <a:prstGeom prst="rect">
            <a:avLst/>
          </a:prstGeom>
          <a:solidFill>
            <a:schemeClr val="bg1"/>
          </a:solidFill>
          <a:ln>
            <a:solidFill>
              <a:schemeClr val="tx1"/>
            </a:solidFill>
          </a:ln>
        </p:spPr>
        <p:txBody>
          <a:bodyPr wrap="square" rtlCol="0">
            <a:spAutoFit/>
          </a:bodyPr>
          <a:lstStyle/>
          <a:p>
            <a:r>
              <a:rPr lang="fr-FR" sz="2000" dirty="0"/>
              <a:t>A</a:t>
            </a:r>
            <a:r>
              <a:rPr lang="fr-FR" sz="2000" dirty="0" smtClean="0"/>
              <a:t>ccident</a:t>
            </a:r>
          </a:p>
          <a:p>
            <a:r>
              <a:rPr lang="fr-FR" sz="2000" dirty="0" err="1" smtClean="0"/>
              <a:t>Conflict</a:t>
            </a:r>
            <a:r>
              <a:rPr lang="fr-FR" sz="2000" dirty="0" smtClean="0"/>
              <a:t> </a:t>
            </a:r>
          </a:p>
          <a:p>
            <a:r>
              <a:rPr lang="fr-FR" sz="2000" dirty="0" err="1" smtClean="0"/>
              <a:t>Legal</a:t>
            </a:r>
            <a:r>
              <a:rPr lang="fr-FR" sz="2000" dirty="0" smtClean="0"/>
              <a:t> action</a:t>
            </a:r>
          </a:p>
          <a:p>
            <a:r>
              <a:rPr lang="fr-FR" sz="2000" dirty="0" smtClean="0"/>
              <a:t>New </a:t>
            </a:r>
            <a:r>
              <a:rPr lang="fr-FR" sz="2000" dirty="0" err="1" smtClean="0"/>
              <a:t>alert</a:t>
            </a:r>
            <a:endParaRPr lang="fr-FR" sz="2000" dirty="0"/>
          </a:p>
          <a:p>
            <a:r>
              <a:rPr lang="fr-FR" sz="2000" dirty="0" smtClean="0"/>
              <a:t>Public consultation</a:t>
            </a:r>
          </a:p>
          <a:p>
            <a:r>
              <a:rPr lang="fr-FR" sz="2000" dirty="0" err="1"/>
              <a:t>U</a:t>
            </a:r>
            <a:r>
              <a:rPr lang="fr-FR" sz="2000" dirty="0" err="1" smtClean="0"/>
              <a:t>nveiling</a:t>
            </a:r>
            <a:r>
              <a:rPr lang="fr-FR" sz="2000" dirty="0" smtClean="0"/>
              <a:t> </a:t>
            </a:r>
            <a:r>
              <a:rPr lang="fr-FR" sz="2000" dirty="0" err="1" smtClean="0"/>
              <a:t>conflicts</a:t>
            </a:r>
            <a:r>
              <a:rPr lang="fr-FR" sz="2000" dirty="0" smtClean="0"/>
              <a:t> of </a:t>
            </a:r>
            <a:r>
              <a:rPr lang="fr-FR" sz="2000" dirty="0" err="1" smtClean="0"/>
              <a:t>interests</a:t>
            </a:r>
            <a:endParaRPr lang="fr-FR" sz="2000" dirty="0" smtClean="0"/>
          </a:p>
          <a:p>
            <a:r>
              <a:rPr lang="fr-FR" sz="2000" dirty="0" smtClean="0"/>
              <a:t>New </a:t>
            </a:r>
            <a:r>
              <a:rPr lang="fr-FR" sz="2000" dirty="0" err="1" smtClean="0"/>
              <a:t>scientific</a:t>
            </a:r>
            <a:r>
              <a:rPr lang="fr-FR" sz="2000" dirty="0" smtClean="0"/>
              <a:t> </a:t>
            </a:r>
            <a:r>
              <a:rPr lang="fr-FR" sz="2000" dirty="0" err="1" smtClean="0"/>
              <a:t>findings</a:t>
            </a:r>
            <a:endParaRPr lang="fr-FR" sz="2000" dirty="0" smtClean="0"/>
          </a:p>
          <a:p>
            <a:r>
              <a:rPr lang="fr-FR" sz="2000" dirty="0" smtClean="0"/>
              <a:t>…</a:t>
            </a:r>
            <a:endParaRPr lang="fr-FR" sz="2000" dirty="0"/>
          </a:p>
        </p:txBody>
      </p:sp>
    </p:spTree>
    <p:extLst>
      <p:ext uri="{BB962C8B-B14F-4D97-AF65-F5344CB8AC3E}">
        <p14:creationId xmlns:p14="http://schemas.microsoft.com/office/powerpoint/2010/main" val="216340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6" y="-17140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google.fr/url?source=imglanding&amp;ct=img&amp;q=http://www.bdcentral.com/Gaston/Mouette.gif&amp;sa=X&amp;ei=MVoXU9KoJIn5yAPSk4GoBA&amp;ved=0CAkQ8wc&amp;usg=AFQjCNHUTLhudBrRHCn7_Dd6GKypwZPgl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260648"/>
            <a:ext cx="4286250" cy="2057401"/>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507604" y="5946080"/>
            <a:ext cx="4032448" cy="830997"/>
          </a:xfrm>
          <a:prstGeom prst="rect">
            <a:avLst/>
          </a:prstGeom>
          <a:noFill/>
        </p:spPr>
        <p:txBody>
          <a:bodyPr wrap="square" rtlCol="0">
            <a:spAutoFit/>
          </a:bodyPr>
          <a:lstStyle/>
          <a:p>
            <a:r>
              <a:rPr lang="fr-FR" sz="1600" b="1" dirty="0" smtClean="0"/>
              <a:t>Gaston </a:t>
            </a:r>
            <a:r>
              <a:rPr lang="fr-FR" sz="1600" b="1" dirty="0" err="1" smtClean="0"/>
              <a:t>Lagaffe</a:t>
            </a:r>
            <a:r>
              <a:rPr lang="fr-FR" sz="1600" b="1" dirty="0" smtClean="0"/>
              <a:t> and </a:t>
            </a:r>
            <a:r>
              <a:rPr lang="fr-FR" sz="1600" b="1" dirty="0" err="1" smtClean="0"/>
              <a:t>his</a:t>
            </a:r>
            <a:r>
              <a:rPr lang="fr-FR" sz="1600" b="1" dirty="0" smtClean="0"/>
              <a:t> cat. A  more </a:t>
            </a:r>
            <a:r>
              <a:rPr lang="fr-FR" sz="1600" b="1" dirty="0" err="1" smtClean="0"/>
              <a:t>realistic</a:t>
            </a:r>
            <a:r>
              <a:rPr lang="fr-FR" sz="1600" b="1" dirty="0" smtClean="0"/>
              <a:t> model of </a:t>
            </a:r>
            <a:r>
              <a:rPr lang="fr-FR" sz="1600" b="1" dirty="0" err="1" smtClean="0"/>
              <a:t>ballistics</a:t>
            </a:r>
            <a:r>
              <a:rPr lang="fr-FR" sz="1600" b="1" dirty="0"/>
              <a:t> </a:t>
            </a:r>
            <a:r>
              <a:rPr lang="fr-FR" sz="1600" b="1" dirty="0" smtClean="0"/>
              <a:t>? </a:t>
            </a:r>
            <a:r>
              <a:rPr lang="fr-FR" sz="1600" b="1" dirty="0" err="1" smtClean="0"/>
              <a:t>Dealing</a:t>
            </a:r>
            <a:r>
              <a:rPr lang="fr-FR" sz="1600" b="1" dirty="0" smtClean="0"/>
              <a:t> </a:t>
            </a:r>
            <a:r>
              <a:rPr lang="fr-FR" sz="1600" b="1" dirty="0" err="1" smtClean="0"/>
              <a:t>with</a:t>
            </a:r>
            <a:r>
              <a:rPr lang="fr-FR" sz="1600" b="1" dirty="0" smtClean="0"/>
              <a:t> bifurcations and </a:t>
            </a:r>
            <a:r>
              <a:rPr lang="fr-FR" sz="1600" b="1" dirty="0" err="1" smtClean="0"/>
              <a:t>turning</a:t>
            </a:r>
            <a:r>
              <a:rPr lang="fr-FR" sz="1600" b="1" dirty="0" smtClean="0"/>
              <a:t> points .</a:t>
            </a:r>
            <a:endParaRPr lang="fr-FR" sz="1600" b="1" dirty="0"/>
          </a:p>
        </p:txBody>
      </p:sp>
    </p:spTree>
    <p:extLst>
      <p:ext uri="{BB962C8B-B14F-4D97-AF65-F5344CB8AC3E}">
        <p14:creationId xmlns:p14="http://schemas.microsoft.com/office/powerpoint/2010/main" val="422599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2232" y="274638"/>
            <a:ext cx="8524568" cy="2474538"/>
          </a:xfrm>
        </p:spPr>
        <p:txBody>
          <a:bodyPr>
            <a:normAutofit fontScale="90000"/>
          </a:bodyPr>
          <a:lstStyle/>
          <a:p>
            <a:r>
              <a:rPr lang="fr-FR" dirty="0" smtClean="0"/>
              <a:t/>
            </a:r>
            <a:br>
              <a:rPr lang="fr-FR" dirty="0" smtClean="0"/>
            </a:br>
            <a:r>
              <a:rPr lang="fr-FR" sz="4000" dirty="0" smtClean="0"/>
              <a:t>La portée d’une cause s’évalue à l’aune des modifications qu’elle entraîne dans les représentations, les dispositifs et les milieux </a:t>
            </a:r>
            <a:endParaRPr lang="fr-FR" sz="4000" dirty="0"/>
          </a:p>
        </p:txBody>
      </p:sp>
      <p:sp>
        <p:nvSpPr>
          <p:cNvPr id="3" name="Espace réservé du contenu 2"/>
          <p:cNvSpPr>
            <a:spLocks noGrp="1"/>
          </p:cNvSpPr>
          <p:nvPr>
            <p:ph idx="1"/>
          </p:nvPr>
        </p:nvSpPr>
        <p:spPr>
          <a:xfrm>
            <a:off x="457200" y="3212353"/>
            <a:ext cx="8229600" cy="2913810"/>
          </a:xfrm>
        </p:spPr>
        <p:txBody>
          <a:bodyPr>
            <a:normAutofit lnSpcReduction="10000"/>
          </a:bodyPr>
          <a:lstStyle/>
          <a:p>
            <a:r>
              <a:rPr lang="fr-FR" dirty="0" smtClean="0"/>
              <a:t>Création de nouvelles convergences ou de nouvelles divergences</a:t>
            </a:r>
          </a:p>
          <a:p>
            <a:r>
              <a:rPr lang="fr-FR" dirty="0" smtClean="0"/>
              <a:t>Reconfiguration </a:t>
            </a:r>
            <a:r>
              <a:rPr lang="fr-FR" dirty="0"/>
              <a:t>des jeux d’acteurs et d’arguments, </a:t>
            </a:r>
            <a:r>
              <a:rPr lang="fr-FR" dirty="0" smtClean="0"/>
              <a:t>de la lecture du champ d’expérience, des </a:t>
            </a:r>
            <a:r>
              <a:rPr lang="fr-FR" dirty="0"/>
              <a:t>enjeux et des visions du futur</a:t>
            </a:r>
            <a:r>
              <a:rPr lang="fr-FR" dirty="0" smtClean="0">
                <a:effectLst/>
              </a:rPr>
              <a:t> </a:t>
            </a:r>
            <a:r>
              <a:rPr lang="fr-FR" dirty="0" smtClean="0"/>
              <a:t> </a:t>
            </a:r>
            <a:endParaRPr lang="fr-FR" dirty="0"/>
          </a:p>
        </p:txBody>
      </p:sp>
    </p:spTree>
    <p:extLst>
      <p:ext uri="{BB962C8B-B14F-4D97-AF65-F5344CB8AC3E}">
        <p14:creationId xmlns:p14="http://schemas.microsoft.com/office/powerpoint/2010/main" val="20194587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57653" cy="7415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4" y="2253409"/>
            <a:ext cx="4905375" cy="3683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19339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2683715"/>
          </a:xfrm>
        </p:spPr>
        <p:txBody>
          <a:bodyPr>
            <a:normAutofit fontScale="90000"/>
          </a:bodyPr>
          <a:lstStyle/>
          <a:p>
            <a:r>
              <a:rPr lang="fr-FR" dirty="0" smtClean="0"/>
              <a:t/>
            </a:r>
            <a:br>
              <a:rPr lang="fr-FR" dirty="0" smtClean="0"/>
            </a:br>
            <a:r>
              <a:rPr lang="fr-FR" sz="4000" dirty="0" smtClean="0"/>
              <a:t>L’espace d’expression d’une cause n’est jamais donné par un dispositif public préexistant mais conquis par ses porteurs </a:t>
            </a:r>
            <a:endParaRPr lang="fr-FR" sz="4000" dirty="0"/>
          </a:p>
        </p:txBody>
      </p:sp>
      <p:sp>
        <p:nvSpPr>
          <p:cNvPr id="3" name="Espace réservé du contenu 2"/>
          <p:cNvSpPr>
            <a:spLocks noGrp="1"/>
          </p:cNvSpPr>
          <p:nvPr>
            <p:ph idx="1"/>
          </p:nvPr>
        </p:nvSpPr>
        <p:spPr>
          <a:xfrm>
            <a:off x="457200" y="3272118"/>
            <a:ext cx="8229600" cy="2854045"/>
          </a:xfrm>
        </p:spPr>
        <p:txBody>
          <a:bodyPr>
            <a:normAutofit lnSpcReduction="10000"/>
          </a:bodyPr>
          <a:lstStyle/>
          <a:p>
            <a:r>
              <a:rPr lang="fr-FR" dirty="0" smtClean="0"/>
              <a:t>Faire surgir une cause, l’acheminer et la porter dans des arènes publiques suppose d’altérer, modifier ou transformer les grammaires de l’action et du jugement. </a:t>
            </a:r>
          </a:p>
          <a:p>
            <a:r>
              <a:rPr lang="fr-FR" dirty="0" smtClean="0"/>
              <a:t>Au langage de la contrainte, la balistique des causes préfère celui du déplacement </a:t>
            </a:r>
            <a:endParaRPr lang="fr-FR" dirty="0"/>
          </a:p>
        </p:txBody>
      </p:sp>
    </p:spTree>
    <p:extLst>
      <p:ext uri="{BB962C8B-B14F-4D97-AF65-F5344CB8AC3E}">
        <p14:creationId xmlns:p14="http://schemas.microsoft.com/office/powerpoint/2010/main" val="214135784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67275"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9" name="Picture 2" descr="http://www.greenpeace.de/typo3temp/GB/73100cbf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3538" y="2060575"/>
            <a:ext cx="6240462" cy="468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751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745" y="116632"/>
            <a:ext cx="5969035" cy="6676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7324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autruches humaines clima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56" y="396875"/>
            <a:ext cx="8149844" cy="5427924"/>
          </a:xfrm>
          <a:prstGeom prst="rect">
            <a:avLst/>
          </a:prstGeom>
        </p:spPr>
      </p:pic>
      <p:sp>
        <p:nvSpPr>
          <p:cNvPr id="3" name="Rectangle 2"/>
          <p:cNvSpPr/>
          <p:nvPr/>
        </p:nvSpPr>
        <p:spPr>
          <a:xfrm>
            <a:off x="158749" y="5818048"/>
            <a:ext cx="8842375" cy="923330"/>
          </a:xfrm>
          <a:prstGeom prst="rect">
            <a:avLst/>
          </a:prstGeom>
        </p:spPr>
        <p:txBody>
          <a:bodyPr wrap="square">
            <a:spAutoFit/>
          </a:bodyPr>
          <a:lstStyle/>
          <a:p>
            <a:r>
              <a:rPr lang="fr-FR" dirty="0"/>
              <a:t>Photo publiée par le site 350.org le 13 novembre 2014 montrant des Australiens la tête dans le sable sur une célèbre plage de Sydney pour alerter le Premier ministre australien Tony Abbott des dangers du changement climatique (Photo Tim Cole. AFP)</a:t>
            </a:r>
          </a:p>
        </p:txBody>
      </p:sp>
    </p:spTree>
    <p:extLst>
      <p:ext uri="{BB962C8B-B14F-4D97-AF65-F5344CB8AC3E}">
        <p14:creationId xmlns:p14="http://schemas.microsoft.com/office/powerpoint/2010/main" val="1427153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94967" y="855406"/>
            <a:ext cx="8672051" cy="6002594"/>
          </a:xfrm>
        </p:spPr>
        <p:txBody>
          <a:bodyPr/>
          <a:lstStyle/>
          <a:p>
            <a:pPr marL="0" indent="0" algn="ctr">
              <a:buNone/>
            </a:pPr>
            <a:r>
              <a:rPr lang="fr-FR" dirty="0" smtClean="0"/>
              <a:t>1. </a:t>
            </a:r>
          </a:p>
          <a:p>
            <a:pPr marL="0" indent="0" algn="ctr">
              <a:buNone/>
            </a:pPr>
            <a:endParaRPr lang="fr-FR" dirty="0" smtClean="0"/>
          </a:p>
          <a:p>
            <a:pPr marL="0" indent="0" algn="ctr">
              <a:buNone/>
            </a:pPr>
            <a:r>
              <a:rPr lang="fr-FR" dirty="0" smtClean="0"/>
              <a:t>Changements globaux, visions du futur et cosmopolitiques des interdépendances</a:t>
            </a:r>
            <a:endParaRPr lang="fr-FR" dirty="0"/>
          </a:p>
        </p:txBody>
      </p:sp>
    </p:spTree>
    <p:extLst>
      <p:ext uri="{BB962C8B-B14F-4D97-AF65-F5344CB8AC3E}">
        <p14:creationId xmlns:p14="http://schemas.microsoft.com/office/powerpoint/2010/main" val="8216583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737420"/>
            <a:ext cx="8377084" cy="5388744"/>
          </a:xfrm>
        </p:spPr>
        <p:txBody>
          <a:bodyPr/>
          <a:lstStyle/>
          <a:p>
            <a:pPr marL="0" indent="0" algn="ctr">
              <a:buNone/>
            </a:pPr>
            <a:endParaRPr lang="fr-FR" dirty="0" smtClean="0"/>
          </a:p>
          <a:p>
            <a:pPr marL="0" indent="0" algn="ctr">
              <a:buNone/>
            </a:pPr>
            <a:r>
              <a:rPr lang="fr-FR" dirty="0" smtClean="0"/>
              <a:t>3.</a:t>
            </a:r>
          </a:p>
          <a:p>
            <a:pPr marL="0" indent="0" algn="ctr">
              <a:buNone/>
            </a:pPr>
            <a:endParaRPr lang="fr-FR" dirty="0" smtClean="0"/>
          </a:p>
          <a:p>
            <a:pPr marL="0" indent="0" algn="ctr">
              <a:buNone/>
            </a:pPr>
            <a:r>
              <a:rPr lang="fr-FR" dirty="0" smtClean="0"/>
              <a:t>Milieux en interaction et formes de vie</a:t>
            </a:r>
          </a:p>
          <a:p>
            <a:pPr marL="0" indent="0" algn="ctr">
              <a:buNone/>
            </a:pPr>
            <a:endParaRPr lang="fr-FR" sz="2400" dirty="0" smtClean="0"/>
          </a:p>
          <a:p>
            <a:pPr marL="0" indent="0" algn="ctr">
              <a:buNone/>
            </a:pPr>
            <a:r>
              <a:rPr lang="fr-FR" sz="2400" dirty="0" smtClean="0"/>
              <a:t>Ré-ancrer les valeurs et les modèles dans les expériences</a:t>
            </a:r>
            <a:endParaRPr lang="fr-FR" sz="2400" dirty="0"/>
          </a:p>
        </p:txBody>
      </p:sp>
    </p:spTree>
    <p:extLst>
      <p:ext uri="{BB962C8B-B14F-4D97-AF65-F5344CB8AC3E}">
        <p14:creationId xmlns:p14="http://schemas.microsoft.com/office/powerpoint/2010/main" val="12903469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2471737"/>
          </a:xfrm>
        </p:spPr>
        <p:txBody>
          <a:bodyPr>
            <a:normAutofit fontScale="90000"/>
          </a:bodyPr>
          <a:lstStyle/>
          <a:p>
            <a:r>
              <a:rPr lang="fr-FR" dirty="0" smtClean="0"/>
              <a:t/>
            </a:r>
            <a:br>
              <a:rPr lang="fr-FR" dirty="0" smtClean="0"/>
            </a:br>
            <a:r>
              <a:rPr lang="fr-FR" dirty="0" smtClean="0"/>
              <a:t>Le local ne se réduit pas à un point sur une carte. Il désigne le lieu de l’expérience </a:t>
            </a:r>
            <a:endParaRPr lang="fr-FR" dirty="0"/>
          </a:p>
        </p:txBody>
      </p:sp>
      <p:sp>
        <p:nvSpPr>
          <p:cNvPr id="3" name="Espace réservé du contenu 2"/>
          <p:cNvSpPr>
            <a:spLocks noGrp="1"/>
          </p:cNvSpPr>
          <p:nvPr>
            <p:ph idx="1"/>
          </p:nvPr>
        </p:nvSpPr>
        <p:spPr>
          <a:xfrm>
            <a:off x="457200" y="2913529"/>
            <a:ext cx="8229600" cy="3212634"/>
          </a:xfrm>
        </p:spPr>
        <p:txBody>
          <a:bodyPr>
            <a:normAutofit fontScale="85000" lnSpcReduction="20000"/>
          </a:bodyPr>
          <a:lstStyle/>
          <a:p>
            <a:r>
              <a:rPr lang="fr-FR" dirty="0" smtClean="0"/>
              <a:t>Le local émerge au croisement de discours et d’expériences comme support d’une contre-topologie. </a:t>
            </a:r>
          </a:p>
          <a:p>
            <a:r>
              <a:rPr lang="fr-FR" dirty="0" smtClean="0"/>
              <a:t>Cette topologie peut se décliner dans quatre directions : </a:t>
            </a:r>
          </a:p>
          <a:p>
            <a:pPr lvl="1"/>
            <a:r>
              <a:rPr lang="fr-FR" dirty="0" smtClean="0"/>
              <a:t>le point d’impact de l’événement marquant ; </a:t>
            </a:r>
          </a:p>
          <a:p>
            <a:pPr lvl="1"/>
            <a:r>
              <a:rPr lang="fr-FR" dirty="0" smtClean="0"/>
              <a:t>Le patrimoine ou le sanctuaire ; </a:t>
            </a:r>
          </a:p>
          <a:p>
            <a:pPr lvl="1"/>
            <a:r>
              <a:rPr lang="fr-FR" dirty="0" smtClean="0"/>
              <a:t>le </a:t>
            </a:r>
            <a:r>
              <a:rPr lang="fr-FR" dirty="0" err="1" smtClean="0"/>
              <a:t>nexus</a:t>
            </a:r>
            <a:r>
              <a:rPr lang="fr-FR" dirty="0" smtClean="0"/>
              <a:t> (point de ralliement) ; </a:t>
            </a:r>
          </a:p>
          <a:p>
            <a:pPr lvl="1"/>
            <a:r>
              <a:rPr lang="fr-FR" dirty="0" smtClean="0"/>
              <a:t>l’habiter (</a:t>
            </a:r>
            <a:r>
              <a:rPr lang="fr-FR" i="1" dirty="0" err="1" smtClean="0"/>
              <a:t>dwelling</a:t>
            </a:r>
            <a:r>
              <a:rPr lang="fr-FR" dirty="0" smtClean="0"/>
              <a:t> chez Tim Ingold) </a:t>
            </a:r>
            <a:endParaRPr lang="fr-FR" dirty="0"/>
          </a:p>
        </p:txBody>
      </p:sp>
    </p:spTree>
    <p:extLst>
      <p:ext uri="{BB962C8B-B14F-4D97-AF65-F5344CB8AC3E}">
        <p14:creationId xmlns:p14="http://schemas.microsoft.com/office/powerpoint/2010/main" val="2990709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29208" y="6245987"/>
            <a:ext cx="8363272" cy="545992"/>
          </a:xfrm>
        </p:spPr>
        <p:txBody>
          <a:bodyPr>
            <a:normAutofit/>
          </a:bodyPr>
          <a:lstStyle/>
          <a:p>
            <a:r>
              <a:rPr lang="fr-FR" sz="1400" i="1" dirty="0" err="1" smtClean="0"/>
              <a:t>Montreal</a:t>
            </a:r>
            <a:r>
              <a:rPr lang="fr-FR" sz="1400" i="1" dirty="0" smtClean="0"/>
              <a:t>, May 2014, prise de vue FC</a:t>
            </a:r>
            <a:endParaRPr lang="fr-FR" sz="1400" i="1" dirty="0"/>
          </a:p>
        </p:txBody>
      </p:sp>
      <p:sp>
        <p:nvSpPr>
          <p:cNvPr id="3" name="Espace réservé du contenu 2"/>
          <p:cNvSpPr>
            <a:spLocks noGrp="1"/>
          </p:cNvSpPr>
          <p:nvPr>
            <p:ph idx="1"/>
          </p:nvPr>
        </p:nvSpPr>
        <p:spPr/>
        <p:txBody>
          <a:bodyPr/>
          <a:lstStyle/>
          <a:p>
            <a:endParaRPr lang="fr-FR" dirty="0"/>
          </a:p>
        </p:txBody>
      </p:sp>
      <p:pic>
        <p:nvPicPr>
          <p:cNvPr id="2050" name="Picture 2" descr="C:\PHOTOS\Photo_Montréal_Mai_2014\IMG_65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48680"/>
            <a:ext cx="8568952" cy="569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1846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4294967295"/>
          </p:nvPr>
        </p:nvSpPr>
        <p:spPr>
          <a:xfrm>
            <a:off x="0" y="3886200"/>
            <a:ext cx="6400800" cy="1752600"/>
          </a:xfrm>
        </p:spPr>
        <p:txBody>
          <a:bodyPr/>
          <a:lstStyle/>
          <a:p>
            <a:pPr marL="0" indent="0">
              <a:buNone/>
            </a:pPr>
            <a:r>
              <a:rPr lang="fr-FR" dirty="0">
                <a:latin typeface="Palatino Linotype" pitchFamily="18" charset="0"/>
              </a:rPr>
              <a:t/>
            </a:r>
            <a:br>
              <a:rPr lang="fr-FR" dirty="0">
                <a:latin typeface="Palatino Linotype" pitchFamily="18" charset="0"/>
              </a:rPr>
            </a:br>
            <a:endParaRPr lang="fr-FR" dirty="0"/>
          </a:p>
        </p:txBody>
      </p:sp>
      <p:pic>
        <p:nvPicPr>
          <p:cNvPr id="6146" name="Picture 2" descr="http://www.google.fr/url?source=imglanding&amp;ct=img&amp;q=http://pays-de-la-loire.france3.fr/sites/regions_france3/files/styles/top_big/public/assets/images/zad_1.jpg&amp;sa=X&amp;ei=_ECvUa3nKYep7AaA1YCABw&amp;ved=0CAoQ8wc&amp;usg=AFQjCNFZUcoOMTCFpyZwq1PI88s4ltkiS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6624736" cy="3429001"/>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3345517"/>
            <a:ext cx="5148064" cy="348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368678"/>
            <a:ext cx="3784660" cy="3603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7164288" y="1124744"/>
            <a:ext cx="1728192" cy="954107"/>
          </a:xfrm>
          <a:prstGeom prst="rect">
            <a:avLst/>
          </a:prstGeom>
          <a:noFill/>
        </p:spPr>
        <p:txBody>
          <a:bodyPr wrap="square" rtlCol="0">
            <a:spAutoFit/>
          </a:bodyPr>
          <a:lstStyle/>
          <a:p>
            <a:r>
              <a:rPr lang="fr-FR" sz="1400" dirty="0" smtClean="0"/>
              <a:t>Conflit de Notre-Dame-des-Landes / Troisième aéroport près de Nantes</a:t>
            </a:r>
            <a:endParaRPr lang="fr-FR" sz="1400" dirty="0"/>
          </a:p>
        </p:txBody>
      </p:sp>
    </p:spTree>
    <p:extLst>
      <p:ext uri="{BB962C8B-B14F-4D97-AF65-F5344CB8AC3E}">
        <p14:creationId xmlns:p14="http://schemas.microsoft.com/office/powerpoint/2010/main" val="2078341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0"/>
            <a:ext cx="8060814" cy="68346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12442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5949280"/>
            <a:ext cx="8157592" cy="908720"/>
          </a:xfrm>
        </p:spPr>
        <p:txBody>
          <a:bodyPr>
            <a:normAutofit/>
          </a:bodyPr>
          <a:lstStyle/>
          <a:p>
            <a:r>
              <a:rPr lang="fr-FR" sz="1800" dirty="0" smtClean="0"/>
              <a:t>Hôtel de Ville de Villeneuve de Berg (Ardèche, France)</a:t>
            </a:r>
            <a:br>
              <a:rPr lang="fr-FR" sz="1800" dirty="0" smtClean="0"/>
            </a:br>
            <a:r>
              <a:rPr lang="fr-FR" sz="1800" dirty="0" smtClean="0"/>
              <a:t>(photo FC mai 2012)</a:t>
            </a:r>
            <a:endParaRPr lang="fr-FR" sz="1800"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8640"/>
            <a:ext cx="7841844" cy="588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8626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
            </a:r>
            <a:br>
              <a:rPr lang="fr-FR" dirty="0" smtClean="0"/>
            </a:br>
            <a:r>
              <a:rPr lang="fr-FR" dirty="0" smtClean="0"/>
              <a:t>Les milieux sont irréductibles </a:t>
            </a:r>
            <a:endParaRPr lang="fr-FR" dirty="0"/>
          </a:p>
        </p:txBody>
      </p:sp>
      <p:sp>
        <p:nvSpPr>
          <p:cNvPr id="3" name="Espace réservé du contenu 2"/>
          <p:cNvSpPr>
            <a:spLocks noGrp="1"/>
          </p:cNvSpPr>
          <p:nvPr>
            <p:ph idx="1"/>
          </p:nvPr>
        </p:nvSpPr>
        <p:spPr>
          <a:xfrm>
            <a:off x="457200" y="2091765"/>
            <a:ext cx="8229600" cy="4034398"/>
          </a:xfrm>
        </p:spPr>
        <p:txBody>
          <a:bodyPr/>
          <a:lstStyle/>
          <a:p>
            <a:r>
              <a:rPr lang="fr-FR" dirty="0" smtClean="0"/>
              <a:t>Un milieu réductible et parfaitement représenté (ou calculable) est en fait un dispositif</a:t>
            </a:r>
          </a:p>
          <a:p>
            <a:r>
              <a:rPr lang="fr-FR" dirty="0" smtClean="0"/>
              <a:t>En soi, un </a:t>
            </a:r>
            <a:r>
              <a:rPr lang="fr-FR" dirty="0"/>
              <a:t>dispositif est </a:t>
            </a:r>
            <a:r>
              <a:rPr lang="fr-FR" dirty="0" err="1" smtClean="0"/>
              <a:t>hypervulnérable</a:t>
            </a:r>
            <a:r>
              <a:rPr lang="fr-FR" dirty="0" smtClean="0"/>
              <a:t>, il est, avec d’autres dispositifs, soumis à une logique d’interdépendances</a:t>
            </a:r>
            <a:endParaRPr lang="fr-FR" dirty="0"/>
          </a:p>
        </p:txBody>
      </p:sp>
    </p:spTree>
    <p:extLst>
      <p:ext uri="{BB962C8B-B14F-4D97-AF65-F5344CB8AC3E}">
        <p14:creationId xmlns:p14="http://schemas.microsoft.com/office/powerpoint/2010/main" val="40471805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371475"/>
            <a:ext cx="6619875"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8" y="371475"/>
            <a:ext cx="7175975" cy="4810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322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0501"/>
            <a:ext cx="4636248" cy="4873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727" y="1936750"/>
            <a:ext cx="4732273" cy="468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86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2564187"/>
          </a:xfrm>
        </p:spPr>
        <p:txBody>
          <a:bodyPr>
            <a:normAutofit/>
          </a:bodyPr>
          <a:lstStyle/>
          <a:p>
            <a:r>
              <a:rPr lang="fr-FR" sz="4000" dirty="0" smtClean="0"/>
              <a:t/>
            </a:r>
            <a:br>
              <a:rPr lang="fr-FR" sz="4000" dirty="0" smtClean="0"/>
            </a:br>
            <a:r>
              <a:rPr lang="fr-FR" sz="4000" dirty="0" smtClean="0"/>
              <a:t>La force d’un signal dépend de sa médiologie et de l’intensité des affects qu’il met en rapport </a:t>
            </a:r>
            <a:endParaRPr lang="fr-FR" sz="4000" dirty="0"/>
          </a:p>
        </p:txBody>
      </p:sp>
      <p:sp>
        <p:nvSpPr>
          <p:cNvPr id="3" name="Espace réservé du contenu 2"/>
          <p:cNvSpPr>
            <a:spLocks noGrp="1"/>
          </p:cNvSpPr>
          <p:nvPr>
            <p:ph idx="1"/>
          </p:nvPr>
        </p:nvSpPr>
        <p:spPr>
          <a:xfrm>
            <a:off x="457200" y="3122706"/>
            <a:ext cx="8229600" cy="3003457"/>
          </a:xfrm>
        </p:spPr>
        <p:txBody>
          <a:bodyPr>
            <a:normAutofit fontScale="85000" lnSpcReduction="20000"/>
          </a:bodyPr>
          <a:lstStyle/>
          <a:p>
            <a:r>
              <a:rPr lang="fr-FR" dirty="0"/>
              <a:t>Un signal, </a:t>
            </a:r>
            <a:r>
              <a:rPr lang="fr-FR" i="1" dirty="0"/>
              <a:t>a fortiori </a:t>
            </a:r>
            <a:r>
              <a:rPr lang="fr-FR" dirty="0"/>
              <a:t>dans un monde </a:t>
            </a:r>
            <a:r>
              <a:rPr lang="fr-FR" dirty="0" smtClean="0"/>
              <a:t>saturé d’informations, </a:t>
            </a:r>
            <a:r>
              <a:rPr lang="fr-FR" dirty="0"/>
              <a:t>a d’autant plus de chances d’être doté de force perlocutoire qu’il éveille </a:t>
            </a:r>
            <a:r>
              <a:rPr lang="fr-FR" dirty="0" smtClean="0"/>
              <a:t>des </a:t>
            </a:r>
            <a:r>
              <a:rPr lang="fr-FR" dirty="0"/>
              <a:t>affects. </a:t>
            </a:r>
            <a:endParaRPr lang="fr-FR" dirty="0" smtClean="0"/>
          </a:p>
          <a:p>
            <a:r>
              <a:rPr lang="fr-FR" dirty="0" smtClean="0"/>
              <a:t>Cette </a:t>
            </a:r>
            <a:r>
              <a:rPr lang="fr-FR" dirty="0"/>
              <a:t>propriété n’implique en rien un règne de la croyance ou de l’irrationalité, mais témoigne de l’intensité des émotions qui accompagnent le </a:t>
            </a:r>
            <a:r>
              <a:rPr lang="fr-FR" dirty="0" err="1"/>
              <a:t>concernement</a:t>
            </a:r>
            <a:r>
              <a:rPr lang="fr-FR" dirty="0"/>
              <a:t> ou la mobilisation des personnes ou des groupes (James Jasper).</a:t>
            </a:r>
            <a:r>
              <a:rPr lang="fr-FR" dirty="0" smtClean="0">
                <a:effectLst/>
              </a:rPr>
              <a:t> </a:t>
            </a:r>
            <a:endParaRPr lang="fr-FR" dirty="0"/>
          </a:p>
        </p:txBody>
      </p:sp>
    </p:spTree>
    <p:extLst>
      <p:ext uri="{BB962C8B-B14F-4D97-AF65-F5344CB8AC3E}">
        <p14:creationId xmlns:p14="http://schemas.microsoft.com/office/powerpoint/2010/main" val="30015643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5949280"/>
            <a:ext cx="8013576" cy="810344"/>
          </a:xfrm>
        </p:spPr>
        <p:txBody>
          <a:bodyPr>
            <a:normAutofit fontScale="90000"/>
          </a:bodyPr>
          <a:lstStyle/>
          <a:p>
            <a:r>
              <a:rPr lang="fr-FR" sz="1600" dirty="0" smtClean="0">
                <a:latin typeface="Times New Roman" pitchFamily="18" charset="0"/>
                <a:cs typeface="Times New Roman" pitchFamily="18" charset="0"/>
              </a:rPr>
              <a:t>Source : </a:t>
            </a:r>
            <a:r>
              <a:rPr lang="fr-FR" sz="1600" dirty="0" err="1" smtClean="0">
                <a:latin typeface="Times New Roman" pitchFamily="18" charset="0"/>
                <a:cs typeface="Times New Roman" pitchFamily="18" charset="0"/>
              </a:rPr>
              <a:t>Chems</a:t>
            </a:r>
            <a:r>
              <a:rPr lang="fr-FR" sz="1600" dirty="0" smtClean="0">
                <a:latin typeface="Times New Roman" pitchFamily="18" charset="0"/>
                <a:cs typeface="Times New Roman" pitchFamily="18" charset="0"/>
              </a:rPr>
              <a:t> Eddine </a:t>
            </a:r>
            <a:r>
              <a:rPr lang="fr-FR" sz="1600" dirty="0" err="1">
                <a:latin typeface="Times New Roman" pitchFamily="18" charset="0"/>
                <a:cs typeface="Times New Roman" pitchFamily="18" charset="0"/>
              </a:rPr>
              <a:t>Chitour</a:t>
            </a:r>
            <a:r>
              <a:rPr lang="fr-FR" sz="1600" dirty="0">
                <a:latin typeface="Times New Roman" pitchFamily="18" charset="0"/>
                <a:cs typeface="Times New Roman" pitchFamily="18" charset="0"/>
              </a:rPr>
              <a:t>, </a:t>
            </a:r>
            <a:r>
              <a:rPr lang="fr-FR" sz="1600" b="1" dirty="0">
                <a:latin typeface="Times New Roman" pitchFamily="18" charset="0"/>
                <a:cs typeface="Times New Roman" pitchFamily="18" charset="0"/>
              </a:rPr>
              <a:t>« 2030 : l'agonie de nos sociétés ? </a:t>
            </a:r>
            <a:r>
              <a:rPr lang="fr-FR" sz="1600" dirty="0">
                <a:latin typeface="Times New Roman" pitchFamily="18" charset="0"/>
                <a:cs typeface="Times New Roman" pitchFamily="18" charset="0"/>
              </a:rPr>
              <a:t>», 12 août 2011</a:t>
            </a:r>
            <a:br>
              <a:rPr lang="fr-FR" sz="1600" dirty="0">
                <a:latin typeface="Times New Roman" pitchFamily="18" charset="0"/>
                <a:cs typeface="Times New Roman" pitchFamily="18" charset="0"/>
              </a:rPr>
            </a:br>
            <a:r>
              <a:rPr lang="fr-FR" sz="1600" dirty="0">
                <a:latin typeface="Times New Roman" pitchFamily="18" charset="0"/>
                <a:cs typeface="Times New Roman" pitchFamily="18" charset="0"/>
              </a:rPr>
              <a:t>http://www.notre-planete.info/actualites/actu_2916_2030_fin_societes.php</a:t>
            </a:r>
            <a:br>
              <a:rPr lang="fr-FR" sz="1600" dirty="0">
                <a:latin typeface="Times New Roman" pitchFamily="18" charset="0"/>
                <a:cs typeface="Times New Roman" pitchFamily="18" charset="0"/>
              </a:rPr>
            </a:br>
            <a:endParaRPr lang="fr-FR" sz="1600" dirty="0">
              <a:latin typeface="Times New Roman" pitchFamily="18" charset="0"/>
              <a:cs typeface="Times New Roman" pitchFamily="18" charset="0"/>
            </a:endParaRPr>
          </a:p>
        </p:txBody>
      </p:sp>
      <p:sp>
        <p:nvSpPr>
          <p:cNvPr id="3" name="Espace réservé du contenu 2"/>
          <p:cNvSpPr>
            <a:spLocks noGrp="1"/>
          </p:cNvSpPr>
          <p:nvPr>
            <p:ph idx="1"/>
          </p:nvPr>
        </p:nvSpPr>
        <p:spPr>
          <a:xfrm>
            <a:off x="683568" y="476673"/>
            <a:ext cx="8003232" cy="5328592"/>
          </a:xfrm>
        </p:spPr>
        <p:style>
          <a:lnRef idx="2">
            <a:schemeClr val="accent3"/>
          </a:lnRef>
          <a:fillRef idx="1">
            <a:schemeClr val="lt1"/>
          </a:fillRef>
          <a:effectRef idx="0">
            <a:schemeClr val="accent3"/>
          </a:effectRef>
          <a:fontRef idx="minor">
            <a:schemeClr val="dk1"/>
          </a:fontRef>
        </p:style>
        <p:txBody>
          <a:bodyPr>
            <a:normAutofit fontScale="70000" lnSpcReduction="20000"/>
          </a:bodyPr>
          <a:lstStyle/>
          <a:p>
            <a:endParaRPr lang="fr-FR" dirty="0">
              <a:latin typeface="Times New Roman" pitchFamily="18" charset="0"/>
              <a:cs typeface="Times New Roman" pitchFamily="18" charset="0"/>
            </a:endParaRPr>
          </a:p>
          <a:p>
            <a:pPr marL="0" indent="0">
              <a:buNone/>
            </a:pPr>
            <a:r>
              <a:rPr lang="fr-FR" dirty="0" smtClean="0">
                <a:latin typeface="Times New Roman" pitchFamily="18" charset="0"/>
                <a:cs typeface="Times New Roman" pitchFamily="18" charset="0"/>
              </a:rPr>
              <a:t>« Pour </a:t>
            </a:r>
            <a:r>
              <a:rPr lang="fr-FR" dirty="0">
                <a:latin typeface="Times New Roman" pitchFamily="18" charset="0"/>
                <a:cs typeface="Times New Roman" pitchFamily="18" charset="0"/>
              </a:rPr>
              <a:t>Ray </a:t>
            </a:r>
            <a:r>
              <a:rPr lang="fr-FR" dirty="0" smtClean="0">
                <a:latin typeface="Times New Roman" pitchFamily="18" charset="0"/>
                <a:cs typeface="Times New Roman" pitchFamily="18" charset="0"/>
              </a:rPr>
              <a:t>Hammond, six </a:t>
            </a:r>
            <a:r>
              <a:rPr lang="fr-FR" dirty="0">
                <a:latin typeface="Times New Roman" pitchFamily="18" charset="0"/>
                <a:cs typeface="Times New Roman" pitchFamily="18" charset="0"/>
              </a:rPr>
              <a:t>facteurs majeurs de changement façonneront le monde en 2030: </a:t>
            </a:r>
            <a:endParaRPr lang="fr-FR"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il </a:t>
            </a:r>
            <a:r>
              <a:rPr lang="fr-FR" dirty="0">
                <a:latin typeface="Times New Roman" pitchFamily="18" charset="0"/>
                <a:cs typeface="Times New Roman" pitchFamily="18" charset="0"/>
              </a:rPr>
              <a:t>y a d'abord </a:t>
            </a:r>
            <a:r>
              <a:rPr lang="fr-FR" b="1" dirty="0">
                <a:latin typeface="Times New Roman" pitchFamily="18" charset="0"/>
                <a:cs typeface="Times New Roman" pitchFamily="18" charset="0"/>
              </a:rPr>
              <a:t>l'explosion de la démographie mondiale </a:t>
            </a:r>
            <a:endParaRPr lang="fr-FR" b="1"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et </a:t>
            </a:r>
            <a:r>
              <a:rPr lang="fr-FR" dirty="0">
                <a:latin typeface="Times New Roman" pitchFamily="18" charset="0"/>
                <a:cs typeface="Times New Roman" pitchFamily="18" charset="0"/>
              </a:rPr>
              <a:t>les </a:t>
            </a:r>
            <a:r>
              <a:rPr lang="fr-FR" b="1" dirty="0">
                <a:latin typeface="Times New Roman" pitchFamily="18" charset="0"/>
                <a:cs typeface="Times New Roman" pitchFamily="18" charset="0"/>
              </a:rPr>
              <a:t>modifications de démographies sociétales</a:t>
            </a:r>
            <a:r>
              <a:rPr lang="fr-FR" dirty="0">
                <a:latin typeface="Times New Roman" pitchFamily="18" charset="0"/>
                <a:cs typeface="Times New Roman" pitchFamily="18" charset="0"/>
              </a:rPr>
              <a:t>. </a:t>
            </a:r>
            <a:endParaRPr lang="fr-FR"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Les </a:t>
            </a:r>
            <a:r>
              <a:rPr lang="fr-FR" b="1" dirty="0">
                <a:latin typeface="Times New Roman" pitchFamily="18" charset="0"/>
                <a:cs typeface="Times New Roman" pitchFamily="18" charset="0"/>
              </a:rPr>
              <a:t>changements climatiques et environnementaux</a:t>
            </a:r>
            <a:r>
              <a:rPr lang="fr-FR" dirty="0">
                <a:latin typeface="Times New Roman" pitchFamily="18" charset="0"/>
                <a:cs typeface="Times New Roman" pitchFamily="18" charset="0"/>
              </a:rPr>
              <a:t>, </a:t>
            </a:r>
            <a:endParaRPr lang="fr-FR"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la </a:t>
            </a:r>
            <a:r>
              <a:rPr lang="fr-FR" b="1" dirty="0">
                <a:latin typeface="Times New Roman" pitchFamily="18" charset="0"/>
                <a:cs typeface="Times New Roman" pitchFamily="18" charset="0"/>
              </a:rPr>
              <a:t>crise énergétique à venir</a:t>
            </a:r>
            <a:r>
              <a:rPr lang="fr-FR" dirty="0">
                <a:latin typeface="Times New Roman" pitchFamily="18" charset="0"/>
                <a:cs typeface="Times New Roman" pitchFamily="18" charset="0"/>
              </a:rPr>
              <a:t>, </a:t>
            </a:r>
            <a:endParaRPr lang="fr-FR" dirty="0" smtClean="0">
              <a:latin typeface="Times New Roman" pitchFamily="18" charset="0"/>
              <a:cs typeface="Times New Roman" pitchFamily="18" charset="0"/>
            </a:endParaRPr>
          </a:p>
          <a:p>
            <a:r>
              <a:rPr lang="fr-FR" dirty="0" smtClean="0">
                <a:latin typeface="Times New Roman" pitchFamily="18" charset="0"/>
                <a:cs typeface="Times New Roman" pitchFamily="18" charset="0"/>
              </a:rPr>
              <a:t>la </a:t>
            </a:r>
            <a:r>
              <a:rPr lang="fr-FR" b="1" dirty="0">
                <a:latin typeface="Times New Roman" pitchFamily="18" charset="0"/>
                <a:cs typeface="Times New Roman" pitchFamily="18" charset="0"/>
              </a:rPr>
              <a:t>globalisation croissante</a:t>
            </a:r>
            <a:r>
              <a:rPr lang="fr-FR" dirty="0" smtClean="0">
                <a:latin typeface="Times New Roman" pitchFamily="18" charset="0"/>
                <a:cs typeface="Times New Roman" pitchFamily="18" charset="0"/>
              </a:rPr>
              <a:t>,</a:t>
            </a:r>
          </a:p>
          <a:p>
            <a:r>
              <a:rPr lang="fr-FR" b="1" dirty="0" smtClean="0">
                <a:latin typeface="Times New Roman" pitchFamily="18" charset="0"/>
                <a:cs typeface="Times New Roman" pitchFamily="18" charset="0"/>
              </a:rPr>
              <a:t>l'accélération </a:t>
            </a:r>
            <a:r>
              <a:rPr lang="fr-FR" b="1" dirty="0">
                <a:latin typeface="Times New Roman" pitchFamily="18" charset="0"/>
                <a:cs typeface="Times New Roman" pitchFamily="18" charset="0"/>
              </a:rPr>
              <a:t>du développement exponentiel de la technologie</a:t>
            </a:r>
            <a:r>
              <a:rPr lang="fr-FR" dirty="0">
                <a:latin typeface="Times New Roman" pitchFamily="18" charset="0"/>
                <a:cs typeface="Times New Roman" pitchFamily="18" charset="0"/>
              </a:rPr>
              <a:t>. </a:t>
            </a:r>
            <a:endParaRPr lang="fr-FR" dirty="0" smtClean="0">
              <a:latin typeface="Times New Roman" pitchFamily="18" charset="0"/>
              <a:cs typeface="Times New Roman" pitchFamily="18" charset="0"/>
            </a:endParaRPr>
          </a:p>
          <a:p>
            <a:pPr marL="0" indent="0">
              <a:buNone/>
            </a:pPr>
            <a:endParaRPr lang="fr-FR" dirty="0" smtClean="0">
              <a:latin typeface="Times New Roman" pitchFamily="18" charset="0"/>
              <a:cs typeface="Times New Roman" pitchFamily="18" charset="0"/>
            </a:endParaRPr>
          </a:p>
          <a:p>
            <a:pPr marL="0" indent="0">
              <a:buNone/>
            </a:pPr>
            <a:r>
              <a:rPr lang="fr-FR" dirty="0" smtClean="0">
                <a:latin typeface="Times New Roman" pitchFamily="18" charset="0"/>
                <a:cs typeface="Times New Roman" pitchFamily="18" charset="0"/>
              </a:rPr>
              <a:t>Bien </a:t>
            </a:r>
            <a:r>
              <a:rPr lang="fr-FR" dirty="0">
                <a:latin typeface="Times New Roman" pitchFamily="18" charset="0"/>
                <a:cs typeface="Times New Roman" pitchFamily="18" charset="0"/>
              </a:rPr>
              <a:t>d'autres facteurs influeront sur la vie humaine et la société dans les pays développés et les pays en voie de développement d'ici un quart de siècle, mais ces six facteurs sont de loin ceux qui auront l'impact le plus déterminant</a:t>
            </a:r>
            <a:r>
              <a:rPr lang="fr-FR" dirty="0" smtClean="0">
                <a:latin typeface="Times New Roman" pitchFamily="18" charset="0"/>
                <a:cs typeface="Times New Roman" pitchFamily="18" charset="0"/>
              </a:rPr>
              <a:t>. »</a:t>
            </a:r>
          </a:p>
          <a:p>
            <a:pPr marL="0" indent="0">
              <a:buNone/>
            </a:pPr>
            <a:endParaRPr lang="fr-FR" dirty="0" smtClean="0">
              <a:latin typeface="Times New Roman" pitchFamily="18" charset="0"/>
              <a:cs typeface="Times New Roman" pitchFamily="18" charset="0"/>
            </a:endParaRPr>
          </a:p>
          <a:p>
            <a:pPr marL="0" indent="0">
              <a:buNone/>
            </a:pPr>
            <a:r>
              <a:rPr lang="fr-FR" sz="2600" dirty="0" smtClean="0">
                <a:latin typeface="Times New Roman" pitchFamily="18" charset="0"/>
                <a:cs typeface="Times New Roman" pitchFamily="18" charset="0"/>
              </a:rPr>
              <a:t>(</a:t>
            </a:r>
            <a:r>
              <a:rPr lang="fr-FR" sz="2600" dirty="0">
                <a:latin typeface="Times New Roman" pitchFamily="18" charset="0"/>
                <a:cs typeface="Times New Roman" pitchFamily="18" charset="0"/>
              </a:rPr>
              <a:t>Ray Hammond: Le Monde en 2030, par Kathryn Walton Ward, Editions </a:t>
            </a:r>
            <a:r>
              <a:rPr lang="fr-FR" sz="2600" dirty="0" err="1">
                <a:latin typeface="Times New Roman" pitchFamily="18" charset="0"/>
                <a:cs typeface="Times New Roman" pitchFamily="18" charset="0"/>
              </a:rPr>
              <a:t>Yago</a:t>
            </a:r>
            <a:r>
              <a:rPr lang="fr-FR" sz="2600" dirty="0">
                <a:latin typeface="Times New Roman" pitchFamily="18" charset="0"/>
                <a:cs typeface="Times New Roman" pitchFamily="18" charset="0"/>
              </a:rPr>
              <a:t> 2008)</a:t>
            </a:r>
          </a:p>
          <a:p>
            <a:pPr marL="0" indent="0">
              <a:buNone/>
            </a:pPr>
            <a:endParaRPr lang="fr-FR" dirty="0"/>
          </a:p>
        </p:txBody>
      </p:sp>
    </p:spTree>
    <p:extLst>
      <p:ext uri="{BB962C8B-B14F-4D97-AF65-F5344CB8AC3E}">
        <p14:creationId xmlns:p14="http://schemas.microsoft.com/office/powerpoint/2010/main" val="321437516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1043608" y="5733256"/>
            <a:ext cx="4752528" cy="1008112"/>
          </a:xfrm>
        </p:spPr>
        <p:style>
          <a:lnRef idx="2">
            <a:schemeClr val="accent3"/>
          </a:lnRef>
          <a:fillRef idx="1">
            <a:schemeClr val="lt1"/>
          </a:fillRef>
          <a:effectRef idx="0">
            <a:schemeClr val="accent3"/>
          </a:effectRef>
          <a:fontRef idx="minor">
            <a:schemeClr val="dk1"/>
          </a:fontRef>
        </p:style>
        <p:txBody>
          <a:bodyPr>
            <a:normAutofit fontScale="85000" lnSpcReduction="10000"/>
          </a:bodyPr>
          <a:lstStyle/>
          <a:p>
            <a:pPr marL="0" indent="0">
              <a:buNone/>
            </a:pPr>
            <a:r>
              <a:rPr lang="fr-FR" sz="2600" dirty="0" smtClean="0"/>
              <a:t>Devant Le Signal, les engins de chantier en action de </a:t>
            </a:r>
            <a:r>
              <a:rPr lang="fr-FR" sz="2600" dirty="0" err="1" smtClean="0"/>
              <a:t>réensablement</a:t>
            </a:r>
            <a:r>
              <a:rPr lang="fr-FR" sz="2600" dirty="0" smtClean="0"/>
              <a:t>. </a:t>
            </a:r>
          </a:p>
          <a:p>
            <a:pPr marL="0" indent="0">
              <a:buNone/>
            </a:pPr>
            <a:r>
              <a:rPr lang="fr-FR" sz="1700" i="1" dirty="0" smtClean="0"/>
              <a:t>© Photo Julien Lestage. Sud Ouest </a:t>
            </a:r>
            <a:r>
              <a:rPr lang="fr-FR" sz="1700" dirty="0" smtClean="0"/>
              <a:t>3 janvier 2014</a:t>
            </a:r>
            <a:endParaRPr lang="fr-FR" sz="1700" i="1" dirty="0" smtClean="0"/>
          </a:p>
          <a:p>
            <a:endParaRPr lang="fr-FR" dirty="0"/>
          </a:p>
        </p:txBody>
      </p:sp>
      <p:pic>
        <p:nvPicPr>
          <p:cNvPr id="4101" name="Picture 5" descr="http://images.sudouest.fr/images/2014/01/03/devant-le-signal-les-engins-de-chantier-en-action-de_1542352_800x4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0" y="188640"/>
            <a:ext cx="9217024" cy="48965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8673" y="3933056"/>
            <a:ext cx="3135301" cy="2924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63021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06" y="30992"/>
            <a:ext cx="9507471" cy="4431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46" y="2775339"/>
            <a:ext cx="9542345" cy="4082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785671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9375" y="5394"/>
            <a:ext cx="4864625" cy="6863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52" y="34347"/>
            <a:ext cx="4320480" cy="6834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50455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28" t="55323" r="8131" b="15025"/>
          <a:stretch/>
        </p:blipFill>
        <p:spPr bwMode="auto">
          <a:xfrm>
            <a:off x="35496" y="1282539"/>
            <a:ext cx="9000000" cy="4292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38705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1682657"/>
          </a:xfrm>
        </p:spPr>
        <p:txBody>
          <a:bodyPr>
            <a:normAutofit fontScale="90000"/>
          </a:bodyPr>
          <a:lstStyle/>
          <a:p>
            <a:r>
              <a:rPr lang="fr-FR" dirty="0" smtClean="0"/>
              <a:t/>
            </a:r>
            <a:br>
              <a:rPr lang="fr-FR" dirty="0" smtClean="0"/>
            </a:br>
            <a:r>
              <a:rPr lang="fr-FR" dirty="0" smtClean="0"/>
              <a:t>La </a:t>
            </a:r>
            <a:r>
              <a:rPr lang="fr-FR" dirty="0" err="1" smtClean="0"/>
              <a:t>procéduralisation</a:t>
            </a:r>
            <a:r>
              <a:rPr lang="fr-FR" dirty="0" smtClean="0"/>
              <a:t> écrase les formes d’expérience du monde</a:t>
            </a:r>
            <a:endParaRPr lang="fr-FR" dirty="0"/>
          </a:p>
        </p:txBody>
      </p:sp>
      <p:sp>
        <p:nvSpPr>
          <p:cNvPr id="3" name="Espace réservé du contenu 2"/>
          <p:cNvSpPr>
            <a:spLocks noGrp="1"/>
          </p:cNvSpPr>
          <p:nvPr>
            <p:ph idx="1"/>
          </p:nvPr>
        </p:nvSpPr>
        <p:spPr>
          <a:xfrm>
            <a:off x="457199" y="2241176"/>
            <a:ext cx="6391779" cy="4473949"/>
          </a:xfrm>
        </p:spPr>
        <p:txBody>
          <a:bodyPr>
            <a:normAutofit/>
          </a:bodyPr>
          <a:lstStyle/>
          <a:p>
            <a:r>
              <a:rPr lang="fr-FR" dirty="0"/>
              <a:t>Le réductionnisme en matière de risques consiste à rapporter les objets à des espaces de calculs bornés</a:t>
            </a:r>
            <a:r>
              <a:rPr lang="fr-FR" dirty="0" smtClean="0">
                <a:effectLst/>
              </a:rPr>
              <a:t> </a:t>
            </a:r>
          </a:p>
          <a:p>
            <a:r>
              <a:rPr lang="fr-FR" dirty="0" smtClean="0"/>
              <a:t>En matière d’environnement, on ne peut se dispenser de travailler </a:t>
            </a:r>
            <a:r>
              <a:rPr lang="fr-FR" dirty="0"/>
              <a:t>les articulations, </a:t>
            </a:r>
            <a:r>
              <a:rPr lang="fr-FR" dirty="0" smtClean="0"/>
              <a:t>les connexions </a:t>
            </a:r>
            <a:r>
              <a:rPr lang="fr-FR" dirty="0"/>
              <a:t>et </a:t>
            </a:r>
            <a:r>
              <a:rPr lang="fr-FR" dirty="0" smtClean="0"/>
              <a:t>les rétroactions</a:t>
            </a:r>
            <a:endParaRPr lang="fr-FR" dirty="0"/>
          </a:p>
        </p:txBody>
      </p:sp>
      <p:pic>
        <p:nvPicPr>
          <p:cNvPr id="4" name="Image 3" descr="Capture d’écran 2014-11-14 à 11.06.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48979" y="3270250"/>
            <a:ext cx="2295021" cy="3587750"/>
          </a:xfrm>
          <a:prstGeom prst="rect">
            <a:avLst/>
          </a:prstGeom>
        </p:spPr>
      </p:pic>
    </p:spTree>
    <p:extLst>
      <p:ext uri="{BB962C8B-B14F-4D97-AF65-F5344CB8AC3E}">
        <p14:creationId xmlns:p14="http://schemas.microsoft.com/office/powerpoint/2010/main" val="16244956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defRPr/>
            </a:pPr>
            <a:r>
              <a:rPr lang="en-US" dirty="0" smtClean="0"/>
              <a:t>Cumulative impacts, risk assessment and environmental Justice</a:t>
            </a:r>
            <a:endParaRPr lang="en-US" dirty="0"/>
          </a:p>
        </p:txBody>
      </p:sp>
      <p:pic>
        <p:nvPicPr>
          <p:cNvPr id="419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74800"/>
            <a:ext cx="397986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2"/>
          <p:cNvSpPr>
            <a:spLocks noChangeArrowheads="1"/>
          </p:cNvSpPr>
          <p:nvPr/>
        </p:nvSpPr>
        <p:spPr bwMode="auto">
          <a:xfrm>
            <a:off x="5148263" y="1844675"/>
            <a:ext cx="352742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200" b="1"/>
              <a:t>OEHHA Authors: </a:t>
            </a:r>
            <a:endParaRPr lang="fr-FR" sz="1200"/>
          </a:p>
          <a:p>
            <a:r>
              <a:rPr lang="fr-FR" sz="1200"/>
              <a:t>George Alexeeff </a:t>
            </a:r>
          </a:p>
          <a:p>
            <a:r>
              <a:rPr lang="fr-FR" sz="1200"/>
              <a:t>John Faust </a:t>
            </a:r>
          </a:p>
          <a:p>
            <a:r>
              <a:rPr lang="fr-FR" sz="1200"/>
              <a:t>Laura Meehan </a:t>
            </a:r>
          </a:p>
          <a:p>
            <a:r>
              <a:rPr lang="fr-FR" sz="1200"/>
              <a:t>Carmen Milanes </a:t>
            </a:r>
          </a:p>
          <a:p>
            <a:r>
              <a:rPr lang="fr-FR" sz="1200"/>
              <a:t>Karen Randles </a:t>
            </a:r>
          </a:p>
          <a:p>
            <a:r>
              <a:rPr lang="fr-FR" sz="1200"/>
              <a:t>Lauren Zeise </a:t>
            </a:r>
          </a:p>
          <a:p>
            <a:r>
              <a:rPr lang="fr-FR" sz="1200" b="1"/>
              <a:t>OEHHA Editors: </a:t>
            </a:r>
            <a:endParaRPr lang="fr-FR" sz="1200"/>
          </a:p>
          <a:p>
            <a:r>
              <a:rPr lang="fr-FR" sz="1200"/>
              <a:t>Sam Delson </a:t>
            </a:r>
          </a:p>
          <a:p>
            <a:r>
              <a:rPr lang="fr-FR" sz="1200"/>
              <a:t>Colleen Flannery </a:t>
            </a:r>
          </a:p>
          <a:p>
            <a:r>
              <a:rPr lang="fr-FR" sz="1200"/>
              <a:t>Janet Rennert </a:t>
            </a:r>
          </a:p>
          <a:p>
            <a:r>
              <a:rPr lang="fr-FR" sz="1200" b="1"/>
              <a:t>Reviewers: </a:t>
            </a:r>
            <a:endParaRPr lang="fr-FR" sz="1200"/>
          </a:p>
          <a:p>
            <a:r>
              <a:rPr lang="fr-FR" sz="1200"/>
              <a:t>OEHHA: </a:t>
            </a:r>
          </a:p>
          <a:p>
            <a:r>
              <a:rPr lang="fr-FR" sz="1200"/>
              <a:t>Joan Denton </a:t>
            </a:r>
          </a:p>
          <a:p>
            <a:r>
              <a:rPr lang="fr-FR" sz="1200"/>
              <a:t>Allan Hirsch </a:t>
            </a:r>
          </a:p>
          <a:p>
            <a:r>
              <a:rPr lang="en-US" sz="1200"/>
              <a:t>Cal/EPA Office of the Secretary: </a:t>
            </a:r>
          </a:p>
          <a:p>
            <a:r>
              <a:rPr lang="fr-FR" sz="1200"/>
              <a:t>Cindy Tuck </a:t>
            </a:r>
          </a:p>
          <a:p>
            <a:r>
              <a:rPr lang="fr-FR" sz="1200"/>
              <a:t>Ricardo Martinez </a:t>
            </a:r>
          </a:p>
          <a:p>
            <a:r>
              <a:rPr lang="fr-FR" sz="1200"/>
              <a:t>Malinda Dumisani </a:t>
            </a:r>
          </a:p>
          <a:p>
            <a:r>
              <a:rPr lang="fr-FR" sz="1200" b="1"/>
              <a:t>Administrative Support: </a:t>
            </a:r>
            <a:endParaRPr lang="fr-FR" sz="1200"/>
          </a:p>
          <a:p>
            <a:r>
              <a:rPr lang="fr-FR" sz="1200"/>
              <a:t>Janet Rennert </a:t>
            </a:r>
          </a:p>
        </p:txBody>
      </p:sp>
    </p:spTree>
    <p:extLst>
      <p:ext uri="{BB962C8B-B14F-4D97-AF65-F5344CB8AC3E}">
        <p14:creationId xmlns:p14="http://schemas.microsoft.com/office/powerpoint/2010/main" val="31831071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gpsr\Pictures\Fin Novembre 2013\2013-11-21 17.35.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67" y="0"/>
            <a:ext cx="9834767" cy="6840615"/>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gpsr\Pictures\Fin Novembre 2013\2013-11-21 17.36.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802079"/>
            <a:ext cx="5688632" cy="378294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802079"/>
            <a:ext cx="2808312"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499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94967" y="855406"/>
            <a:ext cx="8672051" cy="5632092"/>
          </a:xfrm>
        </p:spPr>
        <p:txBody>
          <a:bodyPr/>
          <a:lstStyle/>
          <a:p>
            <a:pPr marL="0" indent="0" algn="ctr">
              <a:buNone/>
            </a:pPr>
            <a:endParaRPr lang="fr-FR" b="1" dirty="0" smtClean="0"/>
          </a:p>
          <a:p>
            <a:pPr marL="0" indent="0" algn="ctr">
              <a:buNone/>
            </a:pPr>
            <a:r>
              <a:rPr lang="fr-FR" dirty="0" smtClean="0"/>
              <a:t>4. </a:t>
            </a:r>
          </a:p>
          <a:p>
            <a:pPr marL="0" indent="0" algn="ctr">
              <a:buNone/>
            </a:pPr>
            <a:endParaRPr lang="fr-FR" dirty="0" smtClean="0"/>
          </a:p>
          <a:p>
            <a:pPr marL="0" indent="0" algn="ctr">
              <a:buNone/>
            </a:pPr>
            <a:r>
              <a:rPr lang="fr-FR" dirty="0" smtClean="0"/>
              <a:t>Une sociologie politique des </a:t>
            </a:r>
            <a:r>
              <a:rPr lang="fr-FR" dirty="0" err="1" smtClean="0"/>
              <a:t>anthropo</a:t>
            </a:r>
            <a:r>
              <a:rPr lang="fr-FR" dirty="0" smtClean="0"/>
              <a:t>-scènes</a:t>
            </a:r>
            <a:endParaRPr lang="fr-FR" dirty="0"/>
          </a:p>
        </p:txBody>
      </p:sp>
    </p:spTree>
    <p:extLst>
      <p:ext uri="{BB962C8B-B14F-4D97-AF65-F5344CB8AC3E}">
        <p14:creationId xmlns:p14="http://schemas.microsoft.com/office/powerpoint/2010/main" val="10944261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2542305"/>
          </a:xfrm>
        </p:spPr>
        <p:txBody>
          <a:bodyPr>
            <a:normAutofit fontScale="90000"/>
          </a:bodyPr>
          <a:lstStyle/>
          <a:p>
            <a:r>
              <a:rPr lang="fr-FR" dirty="0" smtClean="0"/>
              <a:t/>
            </a:r>
            <a:br>
              <a:rPr lang="fr-FR" dirty="0" smtClean="0"/>
            </a:br>
            <a:r>
              <a:rPr lang="fr-FR" sz="4000" dirty="0" smtClean="0"/>
              <a:t>L’environnement, la santé, l’accès aux ressources, les technologies sont au cœur de conflits sur la définition du </a:t>
            </a:r>
            <a:r>
              <a:rPr lang="fr-FR" sz="4000" smtClean="0"/>
              <a:t>politique </a:t>
            </a:r>
            <a:br>
              <a:rPr lang="fr-FR" sz="4000" smtClean="0"/>
            </a:br>
            <a:r>
              <a:rPr lang="fr-FR" sz="4000" smtClean="0"/>
              <a:t>- </a:t>
            </a:r>
            <a:r>
              <a:rPr lang="fr-FR" sz="4000" dirty="0" smtClean="0"/>
              <a:t>ce qui est commun et ce qui divise </a:t>
            </a:r>
            <a:endParaRPr lang="fr-FR" sz="4000" dirty="0"/>
          </a:p>
        </p:txBody>
      </p:sp>
      <p:sp>
        <p:nvSpPr>
          <p:cNvPr id="3" name="Espace réservé du contenu 2"/>
          <p:cNvSpPr>
            <a:spLocks noGrp="1"/>
          </p:cNvSpPr>
          <p:nvPr>
            <p:ph idx="1"/>
          </p:nvPr>
        </p:nvSpPr>
        <p:spPr>
          <a:xfrm>
            <a:off x="457200" y="3464053"/>
            <a:ext cx="8229600" cy="3143224"/>
          </a:xfrm>
        </p:spPr>
        <p:txBody>
          <a:bodyPr>
            <a:normAutofit fontScale="92500" lnSpcReduction="10000"/>
          </a:bodyPr>
          <a:lstStyle/>
          <a:p>
            <a:r>
              <a:rPr lang="fr-FR" dirty="0"/>
              <a:t>La santé et l’environnement, les connaissances et les technologies font l’objet de définitions et d’usages antagonistes, variables selon les cultures et les échelles spatio-temporelles.</a:t>
            </a:r>
            <a:r>
              <a:rPr lang="fr-FR" dirty="0" smtClean="0">
                <a:effectLst/>
              </a:rPr>
              <a:t> </a:t>
            </a:r>
          </a:p>
          <a:p>
            <a:r>
              <a:rPr lang="fr-FR" dirty="0" smtClean="0"/>
              <a:t>Il </a:t>
            </a:r>
            <a:r>
              <a:rPr lang="fr-FR" dirty="0"/>
              <a:t>y a toujours controverse sur les articulations, les distributions ou les hiérarchisations entre les biens et les valeurs à privilégier</a:t>
            </a:r>
            <a:r>
              <a:rPr lang="fr-FR" dirty="0" smtClean="0">
                <a:effectLst/>
              </a:rPr>
              <a:t> </a:t>
            </a:r>
          </a:p>
        </p:txBody>
      </p:sp>
    </p:spTree>
    <p:extLst>
      <p:ext uri="{BB962C8B-B14F-4D97-AF65-F5344CB8AC3E}">
        <p14:creationId xmlns:p14="http://schemas.microsoft.com/office/powerpoint/2010/main" val="141184150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p:nvPr/>
        </p:nvPicPr>
        <p:blipFill>
          <a:blip r:embed="rId2">
            <a:extLst>
              <a:ext uri="{28A0092B-C50C-407E-A947-70E740481C1C}">
                <a14:useLocalDpi xmlns:a14="http://schemas.microsoft.com/office/drawing/2010/main" val="0"/>
              </a:ext>
            </a:extLst>
          </a:blip>
          <a:stretch>
            <a:fillRect/>
          </a:stretch>
        </p:blipFill>
        <p:spPr>
          <a:xfrm>
            <a:off x="941376" y="235974"/>
            <a:ext cx="7229229" cy="6120581"/>
          </a:xfrm>
          <a:prstGeom prst="rect">
            <a:avLst/>
          </a:prstGeom>
        </p:spPr>
      </p:pic>
    </p:spTree>
    <p:extLst>
      <p:ext uri="{BB962C8B-B14F-4D97-AF65-F5344CB8AC3E}">
        <p14:creationId xmlns:p14="http://schemas.microsoft.com/office/powerpoint/2010/main" val="35422703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Sans tit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358" y="42672"/>
            <a:ext cx="7034784" cy="6815328"/>
          </a:xfrm>
          <a:prstGeom prst="rect">
            <a:avLst/>
          </a:prstGeom>
        </p:spPr>
      </p:pic>
      <p:sp>
        <p:nvSpPr>
          <p:cNvPr id="3" name="ZoneTexte 2"/>
          <p:cNvSpPr txBox="1"/>
          <p:nvPr/>
        </p:nvSpPr>
        <p:spPr>
          <a:xfrm>
            <a:off x="7032404" y="4365104"/>
            <a:ext cx="2111596"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1200" dirty="0" smtClean="0"/>
              <a:t>World </a:t>
            </a:r>
            <a:r>
              <a:rPr lang="fr-FR" sz="1200" dirty="0" err="1" smtClean="0"/>
              <a:t>Economic</a:t>
            </a:r>
            <a:r>
              <a:rPr lang="fr-FR" sz="1200" dirty="0" smtClean="0"/>
              <a:t> Forum</a:t>
            </a:r>
            <a:r>
              <a:rPr lang="fr-FR" sz="1200" i="1" dirty="0" smtClean="0"/>
              <a:t>, </a:t>
            </a:r>
            <a:endParaRPr lang="en-US" sz="1200" dirty="0"/>
          </a:p>
          <a:p>
            <a:r>
              <a:rPr lang="en-US" sz="1200" i="1" dirty="0"/>
              <a:t>The Global Risks Landscape 2014 </a:t>
            </a:r>
            <a:endParaRPr lang="en-US" sz="1200" i="1" dirty="0" smtClean="0"/>
          </a:p>
          <a:p>
            <a:r>
              <a:rPr lang="en-US" sz="1200" dirty="0" smtClean="0"/>
              <a:t>(</a:t>
            </a:r>
            <a:r>
              <a:rPr lang="en-US" sz="1200" dirty="0"/>
              <a:t>Figure </a:t>
            </a:r>
            <a:r>
              <a:rPr lang="en-US" sz="1200" dirty="0" smtClean="0"/>
              <a:t>1.1)</a:t>
            </a:r>
            <a:endParaRPr lang="en-US" sz="1200" dirty="0"/>
          </a:p>
          <a:p>
            <a:endParaRPr lang="fr-FR" sz="1200" i="1" dirty="0"/>
          </a:p>
        </p:txBody>
      </p:sp>
    </p:spTree>
    <p:extLst>
      <p:ext uri="{BB962C8B-B14F-4D97-AF65-F5344CB8AC3E}">
        <p14:creationId xmlns:p14="http://schemas.microsoft.com/office/powerpoint/2010/main" val="42849271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srcRect l="32954" t="5000" r="14660"/>
          <a:stretch/>
        </p:blipFill>
        <p:spPr bwMode="auto">
          <a:xfrm>
            <a:off x="0" y="6424"/>
            <a:ext cx="6386728" cy="72390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3"/>
          <a:srcRect l="15234" t="8438" r="12695" b="624"/>
          <a:stretch>
            <a:fillRect/>
          </a:stretch>
        </p:blipFill>
        <p:spPr bwMode="auto">
          <a:xfrm>
            <a:off x="2537381" y="692696"/>
            <a:ext cx="6612802" cy="5214974"/>
          </a:xfrm>
          <a:prstGeom prst="rect">
            <a:avLst/>
          </a:prstGeom>
          <a:noFill/>
          <a:ln w="9525">
            <a:noFill/>
            <a:miter lim="800000"/>
            <a:headEnd/>
            <a:tailEnd/>
          </a:ln>
          <a:effectLst/>
        </p:spPr>
      </p:pic>
    </p:spTree>
    <p:extLst>
      <p:ext uri="{BB962C8B-B14F-4D97-AF65-F5344CB8AC3E}">
        <p14:creationId xmlns:p14="http://schemas.microsoft.com/office/powerpoint/2010/main" val="186879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2249172"/>
          </a:xfrm>
        </p:spPr>
        <p:txBody>
          <a:bodyPr>
            <a:normAutofit fontScale="90000"/>
          </a:bodyPr>
          <a:lstStyle/>
          <a:p>
            <a:r>
              <a:rPr lang="fr-FR" dirty="0" smtClean="0"/>
              <a:t/>
            </a:r>
            <a:br>
              <a:rPr lang="fr-FR" dirty="0" smtClean="0"/>
            </a:br>
            <a:r>
              <a:rPr lang="fr-FR" dirty="0" smtClean="0"/>
              <a:t>L’asymétrie d’information et la stratégie du fait accompli sont depuis longtemps deux sources de colère légitime </a:t>
            </a:r>
            <a:endParaRPr lang="fr-FR" dirty="0"/>
          </a:p>
        </p:txBody>
      </p:sp>
      <p:sp>
        <p:nvSpPr>
          <p:cNvPr id="3" name="Espace réservé du contenu 2"/>
          <p:cNvSpPr>
            <a:spLocks noGrp="1"/>
          </p:cNvSpPr>
          <p:nvPr>
            <p:ph idx="1"/>
          </p:nvPr>
        </p:nvSpPr>
        <p:spPr>
          <a:xfrm>
            <a:off x="457200" y="3117648"/>
            <a:ext cx="8229600" cy="3563025"/>
          </a:xfrm>
        </p:spPr>
        <p:txBody>
          <a:bodyPr>
            <a:normAutofit fontScale="92500" lnSpcReduction="20000"/>
          </a:bodyPr>
          <a:lstStyle/>
          <a:p>
            <a:r>
              <a:rPr lang="fr-FR" dirty="0"/>
              <a:t>Les alertes et les controverses sanitaires, environnementales ou technologiques engagent </a:t>
            </a:r>
            <a:r>
              <a:rPr lang="fr-FR" dirty="0" smtClean="0"/>
              <a:t>aussi, </a:t>
            </a:r>
            <a:r>
              <a:rPr lang="fr-FR" dirty="0"/>
              <a:t>et peut-être </a:t>
            </a:r>
            <a:r>
              <a:rPr lang="fr-FR" dirty="0" smtClean="0"/>
              <a:t>surtout, </a:t>
            </a:r>
            <a:r>
              <a:rPr lang="fr-FR" dirty="0"/>
              <a:t>la distribution des puissances d’agir et de configurer le monde. </a:t>
            </a:r>
            <a:endParaRPr lang="fr-FR" dirty="0" smtClean="0"/>
          </a:p>
          <a:p>
            <a:r>
              <a:rPr lang="fr-FR" dirty="0" smtClean="0"/>
              <a:t>Comme dans le cas des OGM ou des gaz de schiste, et bien d’autres causes de conflits, anciennes ou récentes, le </a:t>
            </a:r>
            <a:r>
              <a:rPr lang="fr-FR" dirty="0"/>
              <a:t>différend porte avant tout sur le modèle de décision et ses implications sur les formes de vie (</a:t>
            </a:r>
            <a:r>
              <a:rPr lang="fr-FR" dirty="0" err="1"/>
              <a:t>Hermitte</a:t>
            </a:r>
            <a:r>
              <a:rPr lang="fr-FR" dirty="0"/>
              <a:t>, 2013).</a:t>
            </a:r>
            <a:r>
              <a:rPr lang="fr-FR" dirty="0" smtClean="0">
                <a:effectLst/>
              </a:rPr>
              <a:t> </a:t>
            </a:r>
            <a:endParaRPr lang="fr-FR" dirty="0"/>
          </a:p>
        </p:txBody>
      </p:sp>
    </p:spTree>
    <p:extLst>
      <p:ext uri="{BB962C8B-B14F-4D97-AF65-F5344CB8AC3E}">
        <p14:creationId xmlns:p14="http://schemas.microsoft.com/office/powerpoint/2010/main" val="33464215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22412" y="2420888"/>
            <a:ext cx="7499176" cy="3705275"/>
          </a:xfrm>
          <a:ln>
            <a:solidFill>
              <a:srgbClr val="9BBB59"/>
            </a:solidFill>
          </a:ln>
        </p:spPr>
        <p:txBody>
          <a:bodyPr>
            <a:normAutofit fontScale="70000" lnSpcReduction="20000"/>
          </a:bodyPr>
          <a:lstStyle/>
          <a:p>
            <a:endParaRPr lang="fr-FR" dirty="0" smtClean="0"/>
          </a:p>
          <a:p>
            <a:pPr marL="0" indent="0">
              <a:buNone/>
            </a:pPr>
            <a:r>
              <a:rPr lang="fr-FR" dirty="0" smtClean="0"/>
              <a:t>« Le chercheur et son équipe se demandent si les anomalies constatées pourraient constituer "un signal d'alerte et annoncer des troubles permanents à un âge plus avancé". Cette étude fait d'ores et déjà parler d'elle dans le milieu de la recherche, où il se raconte que toute communication autour de cet article a été différée, à la demande des autorités, afin de ne pas être sous les feux de la rampe lors de la conférence environnementale des 14 et 15 septembre. »</a:t>
            </a:r>
          </a:p>
          <a:p>
            <a:pPr marL="0" indent="0">
              <a:buNone/>
            </a:pPr>
            <a:endParaRPr lang="fr-FR" dirty="0"/>
          </a:p>
          <a:p>
            <a:pPr marL="0" indent="0">
              <a:buNone/>
            </a:pPr>
            <a:r>
              <a:rPr lang="fr-FR" dirty="0" smtClean="0"/>
              <a:t>« Le </a:t>
            </a:r>
            <a:r>
              <a:rPr lang="fr-FR" dirty="0" err="1" smtClean="0"/>
              <a:t>chlordécone</a:t>
            </a:r>
            <a:r>
              <a:rPr lang="fr-FR" dirty="0" smtClean="0"/>
              <a:t> a des effets néfastes sur le nourrisson », </a:t>
            </a:r>
            <a:r>
              <a:rPr lang="fr-FR" i="1" dirty="0" smtClean="0"/>
              <a:t>Le Monde </a:t>
            </a:r>
            <a:r>
              <a:rPr lang="fr-FR" dirty="0" smtClean="0"/>
              <a:t>17 septembre 2012</a:t>
            </a:r>
          </a:p>
          <a:p>
            <a:pPr marL="0" indent="0">
              <a:buNone/>
            </a:pPr>
            <a:endParaRPr lang="fr-FR" dirty="0"/>
          </a:p>
          <a:p>
            <a:pPr marL="0" indent="0">
              <a:buNone/>
            </a:pPr>
            <a:endParaRPr lang="fr-F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188640"/>
            <a:ext cx="6143625" cy="205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414188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199" y="274638"/>
            <a:ext cx="8509819" cy="1143000"/>
          </a:xfrm>
        </p:spPr>
        <p:txBody>
          <a:bodyPr>
            <a:normAutofit fontScale="90000"/>
          </a:bodyPr>
          <a:lstStyle/>
          <a:p>
            <a:r>
              <a:rPr lang="fr-FR" dirty="0" smtClean="0"/>
              <a:t/>
            </a:r>
            <a:br>
              <a:rPr lang="fr-FR" dirty="0" smtClean="0"/>
            </a:br>
            <a:r>
              <a:rPr lang="fr-FR" dirty="0" smtClean="0"/>
              <a:t>L’expertise est plus que jamais un enjeu majeur de tous les processus critiques </a:t>
            </a:r>
            <a:endParaRPr lang="fr-FR" dirty="0"/>
          </a:p>
        </p:txBody>
      </p:sp>
      <p:sp>
        <p:nvSpPr>
          <p:cNvPr id="3" name="Espace réservé du contenu 2"/>
          <p:cNvSpPr>
            <a:spLocks noGrp="1"/>
          </p:cNvSpPr>
          <p:nvPr>
            <p:ph idx="1"/>
          </p:nvPr>
        </p:nvSpPr>
        <p:spPr>
          <a:xfrm>
            <a:off x="457200" y="2193900"/>
            <a:ext cx="8229600" cy="3932263"/>
          </a:xfrm>
        </p:spPr>
        <p:txBody>
          <a:bodyPr>
            <a:normAutofit fontScale="92500"/>
          </a:bodyPr>
          <a:lstStyle/>
          <a:p>
            <a:r>
              <a:rPr lang="fr-FR" dirty="0" smtClean="0"/>
              <a:t>Crise du modèle </a:t>
            </a:r>
            <a:r>
              <a:rPr lang="fr-FR" dirty="0"/>
              <a:t>classique de l’expertise, asymétrique et monologique, </a:t>
            </a:r>
            <a:r>
              <a:rPr lang="fr-FR" dirty="0" smtClean="0"/>
              <a:t>fonction </a:t>
            </a:r>
            <a:r>
              <a:rPr lang="fr-FR" dirty="0"/>
              <a:t>de transfert entre norme professionnelle et règle de justice, entre science et décision, ou encore entre monde de la recherche et instance politique</a:t>
            </a:r>
            <a:r>
              <a:rPr lang="fr-FR" dirty="0" smtClean="0">
                <a:effectLst/>
              </a:rPr>
              <a:t> </a:t>
            </a:r>
          </a:p>
          <a:p>
            <a:r>
              <a:rPr lang="fr-FR" dirty="0" smtClean="0"/>
              <a:t>On voit se déployer </a:t>
            </a:r>
            <a:r>
              <a:rPr lang="fr-FR" dirty="0"/>
              <a:t>des dispositifs d’expertise plus complexes : expertise contradictoire, collective, distribuée, participative … </a:t>
            </a:r>
            <a:endParaRPr lang="fr-FR" dirty="0" smtClean="0">
              <a:effectLst/>
            </a:endParaRPr>
          </a:p>
          <a:p>
            <a:endParaRPr lang="fr-FR" dirty="0"/>
          </a:p>
        </p:txBody>
      </p:sp>
    </p:spTree>
    <p:extLst>
      <p:ext uri="{BB962C8B-B14F-4D97-AF65-F5344CB8AC3E}">
        <p14:creationId xmlns:p14="http://schemas.microsoft.com/office/powerpoint/2010/main" val="6774603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755576" y="332656"/>
            <a:ext cx="7772400" cy="1008112"/>
          </a:xfrm>
        </p:spPr>
        <p:txBody>
          <a:bodyPr>
            <a:noAutofit/>
          </a:bodyPr>
          <a:lstStyle/>
          <a:p>
            <a:r>
              <a:rPr lang="fr-FR" sz="2800" dirty="0"/>
              <a:t/>
            </a:r>
            <a:br>
              <a:rPr lang="fr-FR" sz="2800" dirty="0"/>
            </a:br>
            <a:endParaRPr lang="fr-FR" sz="2800" dirty="0">
              <a:latin typeface="Palatino Linotype" pitchFamily="18" charset="0"/>
            </a:endParaRPr>
          </a:p>
        </p:txBody>
      </p:sp>
      <p:sp>
        <p:nvSpPr>
          <p:cNvPr id="3" name="Sous-titre 2"/>
          <p:cNvSpPr>
            <a:spLocks noGrp="1"/>
          </p:cNvSpPr>
          <p:nvPr>
            <p:ph type="subTitle" idx="1"/>
          </p:nvPr>
        </p:nvSpPr>
        <p:spPr/>
        <p:txBody>
          <a:bodyPr/>
          <a:lstStyle/>
          <a:p>
            <a:r>
              <a:rPr lang="fr-FR" dirty="0">
                <a:latin typeface="Palatino Linotype" pitchFamily="18" charset="0"/>
              </a:rPr>
              <a:t/>
            </a:r>
            <a:br>
              <a:rPr lang="fr-FR" dirty="0">
                <a:latin typeface="Palatino Linotype" pitchFamily="18" charset="0"/>
              </a:rPr>
            </a:br>
            <a:endParaRPr lang="fr-FR" dirty="0"/>
          </a:p>
        </p:txBody>
      </p:sp>
      <p:graphicFrame>
        <p:nvGraphicFramePr>
          <p:cNvPr id="4" name="Group 3"/>
          <p:cNvGraphicFramePr>
            <a:graphicFrameLocks noGrp="1"/>
          </p:cNvGraphicFramePr>
          <p:nvPr>
            <p:extLst>
              <p:ext uri="{D42A27DB-BD31-4B8C-83A1-F6EECF244321}">
                <p14:modId xmlns:p14="http://schemas.microsoft.com/office/powerpoint/2010/main" val="1326085399"/>
              </p:ext>
            </p:extLst>
          </p:nvPr>
        </p:nvGraphicFramePr>
        <p:xfrm>
          <a:off x="107503" y="846901"/>
          <a:ext cx="8877747" cy="5026849"/>
        </p:xfrm>
        <a:graphic>
          <a:graphicData uri="http://schemas.openxmlformats.org/drawingml/2006/table">
            <a:tbl>
              <a:tblPr/>
              <a:tblGrid>
                <a:gridCol w="1591703"/>
                <a:gridCol w="2237786"/>
                <a:gridCol w="1795755"/>
                <a:gridCol w="1464231"/>
                <a:gridCol w="1788272"/>
              </a:tblGrid>
              <a:tr h="12233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Expertise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Contre-Expertise</a:t>
                      </a:r>
                    </a:p>
                  </a:txBody>
                  <a:tcPr marL="91435" marR="91435"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Engage à la fois un espace de calcul commun et une forte dimension conflictuelle</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Conflit / Tribunal / Débat public</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Trancher le conflit par une décision</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Greenpeace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CRII-RAD / ACRO</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CRII-GEN</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Robins des Toits</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634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Expertise collective</a:t>
                      </a:r>
                    </a:p>
                  </a:txBody>
                  <a:tcPr marL="91435" marR="91435"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Faire entrer une pluralité de points de vue scientifiques dans la production de l</a:t>
                      </a:r>
                      <a:r>
                        <a:rPr kumimoji="0" lang="fr-FR" alt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a:t>
                      </a: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expertise à des fins de régulation</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Procédure conduite par une agence nationale ou internationale, souvent après une étude ou un événement marquant</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Produire un consensus ; faire émerger des normes et des standards</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Comité </a:t>
                      </a:r>
                      <a:r>
                        <a:rPr kumimoji="0" lang="fr-FR" sz="1200" b="0" i="1" u="none" strike="noStrike" cap="none" normalizeH="0" baseline="0" dirty="0" err="1" smtClean="0">
                          <a:ln>
                            <a:noFill/>
                          </a:ln>
                          <a:solidFill>
                            <a:schemeClr val="tx1"/>
                          </a:solidFill>
                          <a:effectLst/>
                          <a:latin typeface="Palatino Linotype" pitchFamily="18" charset="0"/>
                          <a:ea typeface="MS PGothic" pitchFamily="34" charset="-128"/>
                          <a:cs typeface="Times New Roman" pitchFamily="18" charset="0"/>
                        </a:rPr>
                        <a:t>Dormont</a:t>
                      </a: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 ESB</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GIEC</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INSERM amiante 1997</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OMS 2012</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INSERM pesticides 2013</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128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Expertise distribuée</a:t>
                      </a:r>
                    </a:p>
                  </a:txBody>
                  <a:tcPr marL="91435" marR="91435"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Une diversité de laboratoires, d</a:t>
                      </a:r>
                      <a:r>
                        <a:rPr kumimoji="0" lang="fr-FR" alt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a:t>
                      </a: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agences et d</a:t>
                      </a:r>
                      <a:r>
                        <a:rPr kumimoji="0" lang="fr-FR" alt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a:t>
                      </a: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ONG contribuant à produire des expertises dont la synthèse est laissée aux décideurs</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Flux continu d’études, de rapports et d’avis qui définissent l’espace de variation des points de vue d’experts</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Convergences et divergences concourant au déploiement de l’espace des possibles (prospective)</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Nanos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Perturbateurs endocriniens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Scénarios énergétiques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(AIE, </a:t>
                      </a:r>
                      <a:r>
                        <a:rPr kumimoji="0" lang="fr-FR" sz="1200" b="0" i="1" u="none" strike="noStrike" cap="none" normalizeH="0" baseline="0" dirty="0" err="1" smtClean="0">
                          <a:ln>
                            <a:noFill/>
                          </a:ln>
                          <a:solidFill>
                            <a:schemeClr val="tx1"/>
                          </a:solidFill>
                          <a:effectLst/>
                          <a:latin typeface="Palatino Linotype" pitchFamily="18" charset="0"/>
                          <a:ea typeface="MS PGothic" pitchFamily="34" charset="-128"/>
                          <a:cs typeface="Times New Roman" pitchFamily="18" charset="0"/>
                        </a:rPr>
                        <a:t>Ademe</a:t>
                      </a: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 </a:t>
                      </a:r>
                      <a:r>
                        <a:rPr kumimoji="0" lang="fr-FR" sz="1200" b="0" i="1" u="none" strike="noStrike" cap="none" normalizeH="0" baseline="0" dirty="0" err="1" smtClean="0">
                          <a:ln>
                            <a:noFill/>
                          </a:ln>
                          <a:solidFill>
                            <a:schemeClr val="tx1"/>
                          </a:solidFill>
                          <a:effectLst/>
                          <a:latin typeface="Palatino Linotype" pitchFamily="18" charset="0"/>
                          <a:ea typeface="MS PGothic" pitchFamily="34" charset="-128"/>
                          <a:cs typeface="Times New Roman" pitchFamily="18" charset="0"/>
                        </a:rPr>
                        <a:t>NegaWatt</a:t>
                      </a: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 )</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1271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Expertise dialogique ou participative</a:t>
                      </a:r>
                    </a:p>
                  </a:txBody>
                  <a:tcPr marL="91435" marR="91435" marT="45698" marB="4569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Interactions directes entre experts et citoyens</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err="1" smtClean="0">
                          <a:ln>
                            <a:noFill/>
                          </a:ln>
                          <a:solidFill>
                            <a:schemeClr val="tx1"/>
                          </a:solidFill>
                          <a:effectLst/>
                          <a:latin typeface="Palatino Linotype" pitchFamily="18" charset="0"/>
                          <a:ea typeface="MS PGothic" pitchFamily="34" charset="-128"/>
                          <a:cs typeface="Times New Roman" pitchFamily="18" charset="0"/>
                        </a:rPr>
                        <a:t>Conséquentialisme</a:t>
                      </a: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 élargi (non borné) dans lequel l’expérience des milieux et les formes de vie sont décisives</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Rétablir la confiance</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Ancrer les décisions</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GRNC (</a:t>
                      </a:r>
                      <a:r>
                        <a:rPr kumimoji="0" lang="fr-FR" sz="1200" b="0" i="1" u="none" strike="noStrike" cap="none" normalizeH="0" baseline="0" dirty="0" err="1" smtClean="0">
                          <a:ln>
                            <a:noFill/>
                          </a:ln>
                          <a:solidFill>
                            <a:schemeClr val="tx1"/>
                          </a:solidFill>
                          <a:effectLst/>
                          <a:latin typeface="Palatino Linotype" pitchFamily="18" charset="0"/>
                          <a:ea typeface="MS PGothic" pitchFamily="34" charset="-128"/>
                          <a:cs typeface="Times New Roman" pitchFamily="18" charset="0"/>
                        </a:rPr>
                        <a:t>Sugier</a:t>
                      </a: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Conférences  de citoyens</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1" u="none" strike="noStrike" cap="none" normalizeH="0" baseline="0" dirty="0" smtClean="0">
                          <a:ln>
                            <a:noFill/>
                          </a:ln>
                          <a:solidFill>
                            <a:schemeClr val="tx1"/>
                          </a:solidFill>
                          <a:effectLst/>
                          <a:latin typeface="Palatino Linotype" pitchFamily="18" charset="0"/>
                          <a:ea typeface="MS PGothic" pitchFamily="34" charset="-128"/>
                          <a:cs typeface="Times New Roman" pitchFamily="18" charset="0"/>
                        </a:rPr>
                        <a:t>Outils de démocratie électronique</a:t>
                      </a:r>
                    </a:p>
                  </a:txBody>
                  <a:tcPr marL="91435" marR="91435" marT="45698" marB="4569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3109000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88640"/>
            <a:ext cx="5743570" cy="644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570" y="1206500"/>
            <a:ext cx="3324801" cy="4718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49805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671830"/>
          </a:xfrm>
        </p:spPr>
        <p:txBody>
          <a:bodyPr>
            <a:normAutofit fontScale="90000"/>
          </a:bodyPr>
          <a:lstStyle/>
          <a:p>
            <a:r>
              <a:rPr lang="fr-FR" dirty="0" smtClean="0"/>
              <a:t/>
            </a:r>
            <a:br>
              <a:rPr lang="fr-FR" dirty="0" smtClean="0"/>
            </a:br>
            <a:r>
              <a:rPr lang="fr-FR" dirty="0" smtClean="0"/>
              <a:t>L’agrégation des savoirs ne procède pas de manière linéaire </a:t>
            </a:r>
            <a:endParaRPr lang="fr-FR" dirty="0"/>
          </a:p>
        </p:txBody>
      </p:sp>
      <p:sp>
        <p:nvSpPr>
          <p:cNvPr id="3" name="Espace réservé du contenu 2"/>
          <p:cNvSpPr>
            <a:spLocks noGrp="1"/>
          </p:cNvSpPr>
          <p:nvPr>
            <p:ph idx="1"/>
          </p:nvPr>
        </p:nvSpPr>
        <p:spPr>
          <a:xfrm>
            <a:off x="457200" y="2177405"/>
            <a:ext cx="8229600" cy="3948758"/>
          </a:xfrm>
        </p:spPr>
        <p:txBody>
          <a:bodyPr>
            <a:normAutofit fontScale="92500" lnSpcReduction="20000"/>
          </a:bodyPr>
          <a:lstStyle/>
          <a:p>
            <a:r>
              <a:rPr lang="fr-FR" dirty="0"/>
              <a:t>oscillations entre </a:t>
            </a:r>
            <a:r>
              <a:rPr lang="fr-FR" dirty="0" smtClean="0"/>
              <a:t>:</a:t>
            </a:r>
          </a:p>
          <a:p>
            <a:pPr lvl="1"/>
            <a:r>
              <a:rPr lang="fr-FR" dirty="0" smtClean="0"/>
              <a:t>épuration </a:t>
            </a:r>
            <a:r>
              <a:rPr lang="fr-FR" dirty="0"/>
              <a:t>paradigmatique de la production scientifique, </a:t>
            </a:r>
            <a:endParaRPr lang="fr-FR" dirty="0" smtClean="0"/>
          </a:p>
          <a:p>
            <a:pPr lvl="1"/>
            <a:r>
              <a:rPr lang="fr-FR" dirty="0" smtClean="0"/>
              <a:t>conflit </a:t>
            </a:r>
            <a:r>
              <a:rPr lang="fr-FR" dirty="0"/>
              <a:t>de paradigmes introduisant des ruptures ou des discontinuités </a:t>
            </a:r>
            <a:endParaRPr lang="fr-FR" dirty="0" smtClean="0"/>
          </a:p>
          <a:p>
            <a:pPr lvl="1"/>
            <a:r>
              <a:rPr lang="fr-FR" dirty="0" smtClean="0"/>
              <a:t>et </a:t>
            </a:r>
            <a:r>
              <a:rPr lang="fr-FR" dirty="0"/>
              <a:t>basculement plus ou moins provisoire et plus ou moins profond dans la figure de la science </a:t>
            </a:r>
            <a:r>
              <a:rPr lang="fr-FR" dirty="0" err="1" smtClean="0"/>
              <a:t>postnormale</a:t>
            </a:r>
            <a:r>
              <a:rPr lang="fr-FR" dirty="0" smtClean="0"/>
              <a:t> </a:t>
            </a:r>
            <a:r>
              <a:rPr lang="fr-FR" dirty="0"/>
              <a:t>ou de la complexité insistant sur l’incomplétude des modèles, la non-linéarité et l’incertitude générée par les changements d’échelle d’observation</a:t>
            </a:r>
            <a:r>
              <a:rPr lang="fr-FR" dirty="0" smtClean="0">
                <a:effectLst/>
              </a:rPr>
              <a:t> </a:t>
            </a:r>
            <a:endParaRPr lang="fr-FR" dirty="0"/>
          </a:p>
        </p:txBody>
      </p:sp>
    </p:spTree>
    <p:extLst>
      <p:ext uri="{BB962C8B-B14F-4D97-AF65-F5344CB8AC3E}">
        <p14:creationId xmlns:p14="http://schemas.microsoft.com/office/powerpoint/2010/main" val="12317828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0"/>
            <a:ext cx="9144000" cy="836613"/>
          </a:xfrm>
        </p:spPr>
        <p:txBody>
          <a:bodyPr>
            <a:normAutofit/>
          </a:bodyPr>
          <a:lstStyle/>
          <a:p>
            <a:r>
              <a:rPr lang="en-GB" altLang="en-US" sz="2800" b="1" dirty="0" smtClean="0">
                <a:solidFill>
                  <a:schemeClr val="tx1"/>
                </a:solidFill>
              </a:rPr>
              <a:t>Evolving environmental challenges: </a:t>
            </a:r>
            <a:r>
              <a:rPr lang="en-GB" altLang="en-US" sz="2800" b="1" dirty="0" smtClean="0"/>
              <a:t>from </a:t>
            </a:r>
            <a:r>
              <a:rPr lang="en-GB" altLang="en-US" sz="2800" b="1" dirty="0"/>
              <a:t>specific to systemic</a:t>
            </a:r>
            <a:endParaRPr lang="en-GB" altLang="en-US" sz="2800" b="1" dirty="0" smtClean="0">
              <a:solidFill>
                <a:schemeClr val="tx1"/>
              </a:solidFill>
            </a:endParaRPr>
          </a:p>
        </p:txBody>
      </p:sp>
      <p:graphicFrame>
        <p:nvGraphicFramePr>
          <p:cNvPr id="4" name="Group 6"/>
          <p:cNvGraphicFramePr>
            <a:graphicFrameLocks noGrp="1"/>
          </p:cNvGraphicFramePr>
          <p:nvPr>
            <p:extLst>
              <p:ext uri="{D42A27DB-BD31-4B8C-83A1-F6EECF244321}">
                <p14:modId xmlns:p14="http://schemas.microsoft.com/office/powerpoint/2010/main" val="1574897945"/>
              </p:ext>
            </p:extLst>
          </p:nvPr>
        </p:nvGraphicFramePr>
        <p:xfrm>
          <a:off x="395288" y="981075"/>
          <a:ext cx="8375649" cy="5068953"/>
        </p:xfrm>
        <a:graphic>
          <a:graphicData uri="http://schemas.openxmlformats.org/drawingml/2006/table">
            <a:tbl>
              <a:tblPr/>
              <a:tblGrid>
                <a:gridCol w="2093527"/>
                <a:gridCol w="2095068"/>
                <a:gridCol w="2093527"/>
                <a:gridCol w="2093527"/>
              </a:tblGrid>
              <a:tr h="959319">
                <a:tc>
                  <a:txBody>
                    <a:body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Trebuchet MS" pitchFamily="34" charset="0"/>
                          <a:cs typeface="Times New Roman" pitchFamily="18" charset="0"/>
                        </a:rPr>
                        <a:t>Characterisation of key challenges</a:t>
                      </a:r>
                      <a:endParaRPr kumimoji="0" lang="en-GB" sz="1600" b="0" i="0" u="none" strike="noStrike" cap="none" normalizeH="0" baseline="0" dirty="0" smtClean="0">
                        <a:ln>
                          <a:noFill/>
                        </a:ln>
                        <a:solidFill>
                          <a:schemeClr val="tx1"/>
                        </a:solidFill>
                        <a:effectLst/>
                        <a:latin typeface="Trebuchet MS" pitchFamily="34" charset="0"/>
                        <a:cs typeface="Times New Roman" pitchFamily="18"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CCCCC"/>
                    </a:solidFill>
                  </a:tcPr>
                </a:tc>
                <a:tc>
                  <a:txBody>
                    <a:bodyPr/>
                    <a:lstStyle/>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Trebuchet MS" pitchFamily="34" charset="0"/>
                          <a:cs typeface="Times New Roman" pitchFamily="18" charset="0"/>
                        </a:rPr>
                        <a:t>Key features</a:t>
                      </a:r>
                      <a:endParaRPr kumimoji="0" lang="en-GB" sz="1600" b="0" i="0" u="none" strike="noStrike" cap="none" normalizeH="0" baseline="0" dirty="0" smtClean="0">
                        <a:ln>
                          <a:noFill/>
                        </a:ln>
                        <a:solidFill>
                          <a:schemeClr val="tx1"/>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CCCCC"/>
                    </a:solidFill>
                  </a:tcPr>
                </a:tc>
                <a:tc>
                  <a:txBody>
                    <a:bodyPr/>
                    <a:lstStyle/>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Trebuchet MS" pitchFamily="34" charset="0"/>
                          <a:cs typeface="Times New Roman" pitchFamily="18" charset="0"/>
                        </a:rPr>
                        <a:t>In the spotlight in</a:t>
                      </a:r>
                      <a:endParaRPr kumimoji="0" lang="en-GB" sz="1600" b="0" i="0" u="none" strike="noStrike" cap="none" normalizeH="0" baseline="0" dirty="0" smtClean="0">
                        <a:ln>
                          <a:noFill/>
                        </a:ln>
                        <a:solidFill>
                          <a:schemeClr val="tx1"/>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1" i="0" u="none" strike="noStrike" cap="none" normalizeH="0" baseline="0" dirty="0" smtClean="0">
                          <a:ln>
                            <a:noFill/>
                          </a:ln>
                          <a:solidFill>
                            <a:schemeClr val="tx1"/>
                          </a:solidFill>
                          <a:effectLst/>
                          <a:latin typeface="Trebuchet MS" pitchFamily="34" charset="0"/>
                          <a:cs typeface="Times New Roman" pitchFamily="18" charset="0"/>
                        </a:rPr>
                        <a:t>Policy approaches (examples)</a:t>
                      </a:r>
                      <a:endParaRPr kumimoji="0" lang="en-GB" sz="1600" b="0" i="0" u="none" strike="noStrike" cap="none" normalizeH="0" baseline="0" dirty="0" smtClean="0">
                        <a:ln>
                          <a:noFill/>
                        </a:ln>
                        <a:solidFill>
                          <a:schemeClr val="tx1"/>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CCCCCC"/>
                    </a:solidFill>
                  </a:tcPr>
                </a:tc>
              </a:tr>
              <a:tr h="1326347">
                <a:tc>
                  <a:txBody>
                    <a:bodyPr/>
                    <a:lstStyle/>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Specific</a:t>
                      </a: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0" fontAlgn="base" latinLnBrk="0" hangingPunct="0">
                        <a:lnSpc>
                          <a:spcPct val="140000"/>
                        </a:lnSpc>
                        <a:spcBef>
                          <a:spcPct val="0"/>
                        </a:spcBef>
                        <a:spcAft>
                          <a:spcPct val="0"/>
                        </a:spcAft>
                        <a:buClrTx/>
                        <a:buSzTx/>
                        <a:buFontTx/>
                        <a:buNone/>
                        <a:tabLst/>
                      </a:pPr>
                      <a:r>
                        <a:rPr kumimoji="0" lang="fr-FR" sz="1600" b="0" i="0" u="none" strike="noStrike" cap="none" normalizeH="0" baseline="0" dirty="0" err="1" smtClean="0">
                          <a:ln>
                            <a:noFill/>
                          </a:ln>
                          <a:solidFill>
                            <a:schemeClr val="tx1">
                              <a:lumMod val="95000"/>
                              <a:lumOff val="5000"/>
                            </a:schemeClr>
                          </a:solidFill>
                          <a:effectLst/>
                          <a:latin typeface="Trebuchet MS" pitchFamily="34" charset="0"/>
                          <a:cs typeface="Times New Roman" pitchFamily="18" charset="0"/>
                        </a:rPr>
                        <a:t>linear</a:t>
                      </a:r>
                      <a:r>
                        <a:rPr kumimoji="0" lang="fr-FR"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 cause-</a:t>
                      </a:r>
                      <a:r>
                        <a:rPr kumimoji="0" lang="fr-FR" sz="1600" b="0" i="0" u="none" strike="noStrike" cap="none" normalizeH="0" baseline="0" dirty="0" err="1" smtClean="0">
                          <a:ln>
                            <a:noFill/>
                          </a:ln>
                          <a:solidFill>
                            <a:schemeClr val="tx1">
                              <a:lumMod val="95000"/>
                              <a:lumOff val="5000"/>
                            </a:schemeClr>
                          </a:solidFill>
                          <a:effectLst/>
                          <a:latin typeface="Trebuchet MS" pitchFamily="34" charset="0"/>
                          <a:cs typeface="Times New Roman" pitchFamily="18" charset="0"/>
                        </a:rPr>
                        <a:t>effect</a:t>
                      </a:r>
                      <a:r>
                        <a:rPr kumimoji="0" lang="fr-FR"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a:t>
                      </a:r>
                      <a:endPar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endParaRPr>
                    </a:p>
                    <a:p>
                      <a:pPr marL="228600" marR="0" lvl="0" indent="-228600" algn="l" defTabSz="914400" rtl="0" eaLnBrk="0" fontAlgn="base" latinLnBrk="0" hangingPunct="0">
                        <a:lnSpc>
                          <a:spcPct val="140000"/>
                        </a:lnSpc>
                        <a:spcBef>
                          <a:spcPct val="0"/>
                        </a:spcBef>
                        <a:spcAft>
                          <a:spcPct val="0"/>
                        </a:spcAft>
                        <a:buClrTx/>
                        <a:buSzTx/>
                        <a:buFontTx/>
                        <a:buNone/>
                        <a:tabLst/>
                      </a:pPr>
                      <a:r>
                        <a:rPr kumimoji="0" lang="fr-FR"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large(point) sources,</a:t>
                      </a:r>
                      <a:endPar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endParaRPr>
                    </a:p>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often local level</a:t>
                      </a:r>
                      <a:endParaRPr kumimoji="0" lang="en-GB" sz="1600" b="0" i="0" u="none" strike="noStrike" cap="none" normalizeH="0" baseline="0" dirty="0" smtClean="0">
                        <a:ln>
                          <a:noFill/>
                        </a:ln>
                        <a:solidFill>
                          <a:schemeClr val="tx1">
                            <a:lumMod val="95000"/>
                            <a:lumOff val="5000"/>
                          </a:schemeClr>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smtClean="0">
                          <a:ln>
                            <a:noFill/>
                          </a:ln>
                          <a:solidFill>
                            <a:schemeClr val="tx1">
                              <a:lumMod val="95000"/>
                              <a:lumOff val="5000"/>
                            </a:schemeClr>
                          </a:solidFill>
                          <a:effectLst/>
                          <a:latin typeface="Trebuchet MS" pitchFamily="34" charset="0"/>
                          <a:cs typeface="Times New Roman" pitchFamily="18" charset="0"/>
                        </a:rPr>
                        <a:t>1970s / 1980s</a:t>
                      </a:r>
                    </a:p>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smtClean="0">
                          <a:ln>
                            <a:noFill/>
                          </a:ln>
                          <a:solidFill>
                            <a:schemeClr val="tx1">
                              <a:lumMod val="95000"/>
                              <a:lumOff val="5000"/>
                            </a:schemeClr>
                          </a:solidFill>
                          <a:effectLst/>
                          <a:latin typeface="Trebuchet MS" pitchFamily="34" charset="0"/>
                          <a:cs typeface="Times New Roman" pitchFamily="18" charset="0"/>
                        </a:rPr>
                        <a:t>(continuing today)</a:t>
                      </a:r>
                      <a:endParaRPr kumimoji="0" lang="en-GB" sz="1600" b="0" i="0" u="none" strike="noStrike" cap="none" normalizeH="0" baseline="0" smtClean="0">
                        <a:ln>
                          <a:noFill/>
                        </a:ln>
                        <a:solidFill>
                          <a:schemeClr val="tx1">
                            <a:lumMod val="95000"/>
                            <a:lumOff val="5000"/>
                          </a:schemeClr>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smtClean="0">
                          <a:ln>
                            <a:noFill/>
                          </a:ln>
                          <a:solidFill>
                            <a:schemeClr val="tx1">
                              <a:lumMod val="95000"/>
                              <a:lumOff val="5000"/>
                            </a:schemeClr>
                          </a:solidFill>
                          <a:effectLst/>
                          <a:latin typeface="Trebuchet MS" pitchFamily="34" charset="0"/>
                          <a:cs typeface="Times New Roman" pitchFamily="18" charset="0"/>
                        </a:rPr>
                        <a:t>targeted policies and single-issue instruments</a:t>
                      </a:r>
                      <a:endParaRPr kumimoji="0" lang="en-GB" sz="1600" b="0" i="0" u="none" strike="noStrike" cap="none" normalizeH="0" baseline="0" smtClean="0">
                        <a:ln>
                          <a:noFill/>
                        </a:ln>
                        <a:solidFill>
                          <a:schemeClr val="tx1">
                            <a:lumMod val="95000"/>
                            <a:lumOff val="5000"/>
                          </a:schemeClr>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1326347">
                <a:tc>
                  <a:txBody>
                    <a:bodyPr/>
                    <a:lstStyle/>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Diffuse </a:t>
                      </a: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cumulative causes,</a:t>
                      </a:r>
                    </a:p>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multiple sources,</a:t>
                      </a:r>
                    </a:p>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often regional level</a:t>
                      </a:r>
                      <a:endParaRPr kumimoji="0" lang="en-GB" sz="1600" b="0" i="0" u="none" strike="noStrike" cap="none" normalizeH="0" baseline="0" dirty="0" smtClean="0">
                        <a:ln>
                          <a:noFill/>
                        </a:ln>
                        <a:solidFill>
                          <a:schemeClr val="tx1">
                            <a:lumMod val="95000"/>
                            <a:lumOff val="5000"/>
                          </a:schemeClr>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smtClean="0">
                          <a:ln>
                            <a:noFill/>
                          </a:ln>
                          <a:solidFill>
                            <a:schemeClr val="tx1">
                              <a:lumMod val="95000"/>
                              <a:lumOff val="5000"/>
                            </a:schemeClr>
                          </a:solidFill>
                          <a:effectLst/>
                          <a:latin typeface="Trebuchet MS" pitchFamily="34" charset="0"/>
                          <a:cs typeface="Times New Roman" pitchFamily="18" charset="0"/>
                        </a:rPr>
                        <a:t>1980s / 1990s</a:t>
                      </a:r>
                    </a:p>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smtClean="0">
                          <a:ln>
                            <a:noFill/>
                          </a:ln>
                          <a:solidFill>
                            <a:schemeClr val="tx1">
                              <a:lumMod val="95000"/>
                              <a:lumOff val="5000"/>
                            </a:schemeClr>
                          </a:solidFill>
                          <a:effectLst/>
                          <a:latin typeface="Trebuchet MS" pitchFamily="34" charset="0"/>
                          <a:cs typeface="Times New Roman" pitchFamily="18" charset="0"/>
                        </a:rPr>
                        <a:t>(continuing today)</a:t>
                      </a:r>
                      <a:endParaRPr kumimoji="0" lang="en-GB" sz="1600" b="0" i="0" u="none" strike="noStrike" cap="none" normalizeH="0" baseline="0" smtClean="0">
                        <a:ln>
                          <a:noFill/>
                        </a:ln>
                        <a:solidFill>
                          <a:schemeClr val="tx1">
                            <a:lumMod val="95000"/>
                            <a:lumOff val="5000"/>
                          </a:schemeClr>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policy integration and raising public awareness</a:t>
                      </a:r>
                      <a:endParaRPr kumimoji="0" lang="en-GB" sz="1600" b="0" i="0" u="none" strike="noStrike" cap="none" normalizeH="0" baseline="0" dirty="0" smtClean="0">
                        <a:ln>
                          <a:noFill/>
                        </a:ln>
                        <a:solidFill>
                          <a:schemeClr val="tx1">
                            <a:lumMod val="95000"/>
                            <a:lumOff val="5000"/>
                          </a:schemeClr>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r h="1456875">
                <a:tc>
                  <a:txBody>
                    <a:bodyPr/>
                    <a:lstStyle/>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Systemic</a:t>
                      </a: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complex causes,</a:t>
                      </a:r>
                    </a:p>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interlinked sources,</a:t>
                      </a:r>
                    </a:p>
                    <a:p>
                      <a:pPr marL="228600" marR="0" lvl="0" indent="-22860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often global level</a:t>
                      </a:r>
                      <a:endParaRPr kumimoji="0" lang="en-GB" sz="1600" b="0" i="0" u="none" strike="noStrike" cap="none" normalizeH="0" baseline="0" dirty="0" smtClean="0">
                        <a:ln>
                          <a:noFill/>
                        </a:ln>
                        <a:solidFill>
                          <a:schemeClr val="tx1">
                            <a:lumMod val="95000"/>
                            <a:lumOff val="5000"/>
                          </a:schemeClr>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smtClean="0">
                          <a:ln>
                            <a:noFill/>
                          </a:ln>
                          <a:solidFill>
                            <a:schemeClr val="tx1">
                              <a:lumMod val="95000"/>
                              <a:lumOff val="5000"/>
                            </a:schemeClr>
                          </a:solidFill>
                          <a:effectLst/>
                          <a:latin typeface="Trebuchet MS" pitchFamily="34" charset="0"/>
                          <a:cs typeface="Times New Roman" pitchFamily="18" charset="0"/>
                        </a:rPr>
                        <a:t>1990s / 2000s </a:t>
                      </a:r>
                    </a:p>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smtClean="0">
                          <a:ln>
                            <a:noFill/>
                          </a:ln>
                          <a:solidFill>
                            <a:schemeClr val="tx1">
                              <a:lumMod val="95000"/>
                              <a:lumOff val="5000"/>
                            </a:schemeClr>
                          </a:solidFill>
                          <a:effectLst/>
                          <a:latin typeface="Trebuchet MS" pitchFamily="34" charset="0"/>
                          <a:cs typeface="Times New Roman" pitchFamily="18" charset="0"/>
                        </a:rPr>
                        <a:t>(continuing today)</a:t>
                      </a:r>
                      <a:endParaRPr kumimoji="0" lang="en-GB" sz="1600" b="0" i="0" u="none" strike="noStrike" cap="none" normalizeH="0" baseline="0" smtClean="0">
                        <a:ln>
                          <a:noFill/>
                        </a:ln>
                        <a:solidFill>
                          <a:schemeClr val="tx1">
                            <a:lumMod val="95000"/>
                            <a:lumOff val="5000"/>
                          </a:schemeClr>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40000"/>
                        </a:lnSpc>
                        <a:spcBef>
                          <a:spcPct val="0"/>
                        </a:spcBef>
                        <a:spcAft>
                          <a:spcPct val="0"/>
                        </a:spcAft>
                        <a:buClrTx/>
                        <a:buSzTx/>
                        <a:buFontTx/>
                        <a:buNone/>
                        <a:tabLst/>
                      </a:pPr>
                      <a:r>
                        <a:rPr kumimoji="0" lang="en-GB" sz="1600" b="0" i="0" u="none" strike="noStrike" cap="none" normalizeH="0" baseline="0" dirty="0" smtClean="0">
                          <a:ln>
                            <a:noFill/>
                          </a:ln>
                          <a:solidFill>
                            <a:schemeClr val="tx1">
                              <a:lumMod val="95000"/>
                              <a:lumOff val="5000"/>
                            </a:schemeClr>
                          </a:solidFill>
                          <a:effectLst/>
                          <a:latin typeface="Trebuchet MS" pitchFamily="34" charset="0"/>
                          <a:cs typeface="Times New Roman" pitchFamily="18" charset="0"/>
                        </a:rPr>
                        <a:t>policy coherence and systemic approaches (long-term transitions)</a:t>
                      </a:r>
                      <a:endParaRPr kumimoji="0" lang="en-GB" sz="1600" b="0" i="0" u="none" strike="noStrike" cap="none" normalizeH="0" baseline="0" dirty="0" smtClean="0">
                        <a:ln>
                          <a:noFill/>
                        </a:ln>
                        <a:solidFill>
                          <a:schemeClr val="tx1">
                            <a:lumMod val="95000"/>
                            <a:lumOff val="5000"/>
                          </a:schemeClr>
                        </a:solidFill>
                        <a:effectLst/>
                        <a:latin typeface="Trebuchet MS" pitchFamily="34" charset="0"/>
                      </a:endParaRPr>
                    </a:p>
                  </a:txBody>
                  <a:tcPr marL="84401" marR="84401" marT="45718" marB="45718"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5" name="Oval 67"/>
          <p:cNvSpPr>
            <a:spLocks noChangeArrowheads="1"/>
          </p:cNvSpPr>
          <p:nvPr/>
        </p:nvSpPr>
        <p:spPr bwMode="auto">
          <a:xfrm>
            <a:off x="1943100" y="2768600"/>
            <a:ext cx="74613" cy="7937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6" name="Oval 72"/>
          <p:cNvSpPr>
            <a:spLocks noChangeArrowheads="1"/>
          </p:cNvSpPr>
          <p:nvPr/>
        </p:nvSpPr>
        <p:spPr bwMode="auto">
          <a:xfrm>
            <a:off x="1571625" y="2774950"/>
            <a:ext cx="74613" cy="793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7" name="Oval 77"/>
          <p:cNvSpPr>
            <a:spLocks noChangeArrowheads="1"/>
          </p:cNvSpPr>
          <p:nvPr/>
        </p:nvSpPr>
        <p:spPr bwMode="auto">
          <a:xfrm>
            <a:off x="1946275" y="2354263"/>
            <a:ext cx="74613" cy="80962"/>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8" name="Oval 81"/>
          <p:cNvSpPr>
            <a:spLocks noChangeArrowheads="1"/>
          </p:cNvSpPr>
          <p:nvPr/>
        </p:nvSpPr>
        <p:spPr bwMode="auto">
          <a:xfrm>
            <a:off x="1570038" y="2349500"/>
            <a:ext cx="74612" cy="793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9" name="Oval 66"/>
          <p:cNvSpPr>
            <a:spLocks noChangeArrowheads="1"/>
          </p:cNvSpPr>
          <p:nvPr/>
        </p:nvSpPr>
        <p:spPr bwMode="auto">
          <a:xfrm>
            <a:off x="1838325" y="4090988"/>
            <a:ext cx="284163" cy="300037"/>
          </a:xfrm>
          <a:prstGeom prst="ellipse">
            <a:avLst/>
          </a:prstGeom>
          <a:solidFill>
            <a:srgbClr val="FFFF00">
              <a:alpha val="74901"/>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10" name="Oval 67"/>
          <p:cNvSpPr>
            <a:spLocks noChangeArrowheads="1"/>
          </p:cNvSpPr>
          <p:nvPr/>
        </p:nvSpPr>
        <p:spPr bwMode="auto">
          <a:xfrm>
            <a:off x="1943100" y="4208463"/>
            <a:ext cx="74613" cy="7937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11" name="Oval 71"/>
          <p:cNvSpPr>
            <a:spLocks noChangeArrowheads="1"/>
          </p:cNvSpPr>
          <p:nvPr/>
        </p:nvSpPr>
        <p:spPr bwMode="auto">
          <a:xfrm>
            <a:off x="1465263" y="4098925"/>
            <a:ext cx="282575" cy="298450"/>
          </a:xfrm>
          <a:prstGeom prst="ellipse">
            <a:avLst/>
          </a:prstGeom>
          <a:solidFill>
            <a:srgbClr val="FF0000">
              <a:alpha val="74901"/>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12" name="Oval 72"/>
          <p:cNvSpPr>
            <a:spLocks noChangeArrowheads="1"/>
          </p:cNvSpPr>
          <p:nvPr/>
        </p:nvSpPr>
        <p:spPr bwMode="auto">
          <a:xfrm>
            <a:off x="1571625" y="4214813"/>
            <a:ext cx="74613" cy="793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13" name="Oval 76"/>
          <p:cNvSpPr>
            <a:spLocks noChangeArrowheads="1"/>
          </p:cNvSpPr>
          <p:nvPr/>
        </p:nvSpPr>
        <p:spPr bwMode="auto">
          <a:xfrm>
            <a:off x="1841500" y="3678238"/>
            <a:ext cx="282575" cy="300037"/>
          </a:xfrm>
          <a:prstGeom prst="ellipse">
            <a:avLst/>
          </a:prstGeom>
          <a:solidFill>
            <a:srgbClr val="008000">
              <a:alpha val="74901"/>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14" name="Oval 77"/>
          <p:cNvSpPr>
            <a:spLocks noChangeArrowheads="1"/>
          </p:cNvSpPr>
          <p:nvPr/>
        </p:nvSpPr>
        <p:spPr bwMode="auto">
          <a:xfrm>
            <a:off x="1946275" y="3794125"/>
            <a:ext cx="74613" cy="79375"/>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15" name="Oval 80"/>
          <p:cNvSpPr>
            <a:spLocks noChangeArrowheads="1"/>
          </p:cNvSpPr>
          <p:nvPr/>
        </p:nvSpPr>
        <p:spPr bwMode="auto">
          <a:xfrm>
            <a:off x="1465263" y="3678238"/>
            <a:ext cx="282575" cy="298450"/>
          </a:xfrm>
          <a:prstGeom prst="ellipse">
            <a:avLst/>
          </a:prstGeom>
          <a:solidFill>
            <a:srgbClr val="0000FF">
              <a:alpha val="74901"/>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16" name="Oval 81"/>
          <p:cNvSpPr>
            <a:spLocks noChangeArrowheads="1"/>
          </p:cNvSpPr>
          <p:nvPr/>
        </p:nvSpPr>
        <p:spPr bwMode="auto">
          <a:xfrm>
            <a:off x="1570038" y="3787775"/>
            <a:ext cx="74612" cy="793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17" name="Oval 65"/>
          <p:cNvSpPr>
            <a:spLocks noChangeArrowheads="1"/>
          </p:cNvSpPr>
          <p:nvPr/>
        </p:nvSpPr>
        <p:spPr bwMode="auto">
          <a:xfrm>
            <a:off x="1754188" y="5427663"/>
            <a:ext cx="450850" cy="479425"/>
          </a:xfrm>
          <a:prstGeom prst="ellipse">
            <a:avLst/>
          </a:prstGeom>
          <a:solidFill>
            <a:srgbClr val="FFFF00">
              <a:alpha val="50195"/>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18" name="Oval 66"/>
          <p:cNvSpPr>
            <a:spLocks noChangeArrowheads="1"/>
          </p:cNvSpPr>
          <p:nvPr/>
        </p:nvSpPr>
        <p:spPr bwMode="auto">
          <a:xfrm>
            <a:off x="1838325" y="5518150"/>
            <a:ext cx="284163" cy="300038"/>
          </a:xfrm>
          <a:prstGeom prst="ellipse">
            <a:avLst/>
          </a:prstGeom>
          <a:solidFill>
            <a:srgbClr val="FFFF00">
              <a:alpha val="74901"/>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19" name="Oval 67"/>
          <p:cNvSpPr>
            <a:spLocks noChangeArrowheads="1"/>
          </p:cNvSpPr>
          <p:nvPr/>
        </p:nvSpPr>
        <p:spPr bwMode="auto">
          <a:xfrm>
            <a:off x="1943100" y="5634038"/>
            <a:ext cx="74613" cy="79375"/>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20" name="Oval 70"/>
          <p:cNvSpPr>
            <a:spLocks noChangeArrowheads="1"/>
          </p:cNvSpPr>
          <p:nvPr/>
        </p:nvSpPr>
        <p:spPr bwMode="auto">
          <a:xfrm>
            <a:off x="1381125" y="5434013"/>
            <a:ext cx="452438" cy="479425"/>
          </a:xfrm>
          <a:prstGeom prst="ellipse">
            <a:avLst/>
          </a:prstGeom>
          <a:solidFill>
            <a:srgbClr val="FF0000">
              <a:alpha val="50195"/>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21" name="Oval 71"/>
          <p:cNvSpPr>
            <a:spLocks noChangeArrowheads="1"/>
          </p:cNvSpPr>
          <p:nvPr/>
        </p:nvSpPr>
        <p:spPr bwMode="auto">
          <a:xfrm>
            <a:off x="1466850" y="5524500"/>
            <a:ext cx="280988" cy="300038"/>
          </a:xfrm>
          <a:prstGeom prst="ellipse">
            <a:avLst/>
          </a:prstGeom>
          <a:solidFill>
            <a:srgbClr val="FF0000">
              <a:alpha val="74901"/>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22" name="Oval 72"/>
          <p:cNvSpPr>
            <a:spLocks noChangeArrowheads="1"/>
          </p:cNvSpPr>
          <p:nvPr/>
        </p:nvSpPr>
        <p:spPr bwMode="auto">
          <a:xfrm>
            <a:off x="1571625" y="5640388"/>
            <a:ext cx="74613" cy="79375"/>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23" name="Oval 75"/>
          <p:cNvSpPr>
            <a:spLocks noChangeArrowheads="1"/>
          </p:cNvSpPr>
          <p:nvPr/>
        </p:nvSpPr>
        <p:spPr bwMode="auto">
          <a:xfrm>
            <a:off x="1757363" y="5013325"/>
            <a:ext cx="452437" cy="481013"/>
          </a:xfrm>
          <a:prstGeom prst="ellipse">
            <a:avLst/>
          </a:prstGeom>
          <a:solidFill>
            <a:srgbClr val="008000">
              <a:alpha val="50195"/>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24" name="Oval 76"/>
          <p:cNvSpPr>
            <a:spLocks noChangeArrowheads="1"/>
          </p:cNvSpPr>
          <p:nvPr/>
        </p:nvSpPr>
        <p:spPr bwMode="auto">
          <a:xfrm>
            <a:off x="1841500" y="5103813"/>
            <a:ext cx="282575" cy="300037"/>
          </a:xfrm>
          <a:prstGeom prst="ellipse">
            <a:avLst/>
          </a:prstGeom>
          <a:solidFill>
            <a:srgbClr val="008000">
              <a:alpha val="74901"/>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25" name="Oval 77"/>
          <p:cNvSpPr>
            <a:spLocks noChangeArrowheads="1"/>
          </p:cNvSpPr>
          <p:nvPr/>
        </p:nvSpPr>
        <p:spPr bwMode="auto">
          <a:xfrm>
            <a:off x="1946275" y="5219700"/>
            <a:ext cx="74613" cy="80963"/>
          </a:xfrm>
          <a:prstGeom prst="ellipse">
            <a:avLst/>
          </a:prstGeom>
          <a:solidFill>
            <a:srgbClr val="008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26" name="Oval 79"/>
          <p:cNvSpPr>
            <a:spLocks noChangeArrowheads="1"/>
          </p:cNvSpPr>
          <p:nvPr/>
        </p:nvSpPr>
        <p:spPr bwMode="auto">
          <a:xfrm>
            <a:off x="1381125" y="5013325"/>
            <a:ext cx="452438" cy="481013"/>
          </a:xfrm>
          <a:prstGeom prst="ellipse">
            <a:avLst/>
          </a:prstGeom>
          <a:solidFill>
            <a:srgbClr val="0000FF">
              <a:alpha val="50195"/>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27" name="Oval 80"/>
          <p:cNvSpPr>
            <a:spLocks noChangeArrowheads="1"/>
          </p:cNvSpPr>
          <p:nvPr/>
        </p:nvSpPr>
        <p:spPr bwMode="auto">
          <a:xfrm>
            <a:off x="1465263" y="5105400"/>
            <a:ext cx="282575" cy="298450"/>
          </a:xfrm>
          <a:prstGeom prst="ellipse">
            <a:avLst/>
          </a:prstGeom>
          <a:solidFill>
            <a:srgbClr val="0000FF">
              <a:alpha val="74901"/>
            </a:srgbClr>
          </a:solidFill>
          <a:ln w="9525">
            <a:solidFill>
              <a:schemeClr val="tx1"/>
            </a:solidFill>
            <a:prstDash val="dash"/>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sp>
        <p:nvSpPr>
          <p:cNvPr id="28" name="Oval 81"/>
          <p:cNvSpPr>
            <a:spLocks noChangeArrowheads="1"/>
          </p:cNvSpPr>
          <p:nvPr/>
        </p:nvSpPr>
        <p:spPr bwMode="auto">
          <a:xfrm>
            <a:off x="1570038" y="5214938"/>
            <a:ext cx="74612" cy="79375"/>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GB">
              <a:ea typeface="ＭＳ Ｐゴシック" charset="0"/>
              <a:cs typeface="ＭＳ Ｐゴシック" charset="0"/>
            </a:endParaRPr>
          </a:p>
        </p:txBody>
      </p:sp>
      <p:cxnSp>
        <p:nvCxnSpPr>
          <p:cNvPr id="29" name="Straight Connector 28"/>
          <p:cNvCxnSpPr/>
          <p:nvPr/>
        </p:nvCxnSpPr>
        <p:spPr>
          <a:xfrm>
            <a:off x="0" y="836712"/>
            <a:ext cx="9144000" cy="0"/>
          </a:xfrm>
          <a:prstGeom prst="line">
            <a:avLst/>
          </a:prstGeom>
          <a:ln w="76200">
            <a:solidFill>
              <a:srgbClr val="6FBFBD"/>
            </a:solidFill>
          </a:ln>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76256" y="6336323"/>
            <a:ext cx="2016224" cy="405045"/>
          </a:xfrm>
          <a:prstGeom prst="rect">
            <a:avLst/>
          </a:prstGeom>
        </p:spPr>
      </p:pic>
      <p:sp>
        <p:nvSpPr>
          <p:cNvPr id="2" name="TextBox 1"/>
          <p:cNvSpPr txBox="1"/>
          <p:nvPr/>
        </p:nvSpPr>
        <p:spPr>
          <a:xfrm>
            <a:off x="395535" y="6336323"/>
            <a:ext cx="2370136" cy="369332"/>
          </a:xfrm>
          <a:prstGeom prst="rect">
            <a:avLst/>
          </a:prstGeom>
          <a:noFill/>
        </p:spPr>
        <p:txBody>
          <a:bodyPr wrap="none" rtlCol="0">
            <a:spAutoFit/>
          </a:bodyPr>
          <a:lstStyle/>
          <a:p>
            <a:r>
              <a:rPr lang="en-GB" dirty="0" smtClean="0"/>
              <a:t>Source: EEA, SOER2010</a:t>
            </a:r>
            <a:endParaRPr lang="en-GB" dirty="0"/>
          </a:p>
        </p:txBody>
      </p:sp>
    </p:spTree>
    <p:extLst>
      <p:ext uri="{BB962C8B-B14F-4D97-AF65-F5344CB8AC3E}">
        <p14:creationId xmlns:p14="http://schemas.microsoft.com/office/powerpoint/2010/main" val="2762294468"/>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923"/>
            <a:ext cx="4716016" cy="3308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63688" y="1888405"/>
            <a:ext cx="5256584" cy="2831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283969" y="3321066"/>
            <a:ext cx="4806442" cy="3701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30240" y="56025"/>
            <a:ext cx="3260170" cy="898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26992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2562587"/>
          </a:xfrm>
        </p:spPr>
        <p:txBody>
          <a:bodyPr>
            <a:normAutofit/>
          </a:bodyPr>
          <a:lstStyle/>
          <a:p>
            <a:r>
              <a:rPr lang="fr-FR" dirty="0" smtClean="0"/>
              <a:t>Un conflit peut être aussi productif, sinon plus, qu’un accord déconnecté des formes de vie </a:t>
            </a:r>
            <a:endParaRPr lang="fr-FR" dirty="0"/>
          </a:p>
        </p:txBody>
      </p:sp>
      <p:sp>
        <p:nvSpPr>
          <p:cNvPr id="3" name="Espace réservé du contenu 2"/>
          <p:cNvSpPr>
            <a:spLocks noGrp="1"/>
          </p:cNvSpPr>
          <p:nvPr>
            <p:ph idx="1"/>
          </p:nvPr>
        </p:nvSpPr>
        <p:spPr>
          <a:xfrm>
            <a:off x="457200" y="2837224"/>
            <a:ext cx="8229600" cy="3777468"/>
          </a:xfrm>
        </p:spPr>
        <p:txBody>
          <a:bodyPr>
            <a:normAutofit fontScale="92500" lnSpcReduction="10000"/>
          </a:bodyPr>
          <a:lstStyle/>
          <a:p>
            <a:r>
              <a:rPr lang="fr-FR" dirty="0"/>
              <a:t>un accord obtenu par euphémisation des oppositions ou </a:t>
            </a:r>
            <a:r>
              <a:rPr lang="fr-FR" dirty="0" smtClean="0"/>
              <a:t>des </a:t>
            </a:r>
            <a:r>
              <a:rPr lang="fr-FR" dirty="0"/>
              <a:t>malentendus </a:t>
            </a:r>
            <a:r>
              <a:rPr lang="fr-FR" dirty="0" smtClean="0"/>
              <a:t>peut </a:t>
            </a:r>
            <a:r>
              <a:rPr lang="fr-FR" dirty="0"/>
              <a:t>produire les conditions d’explosions ultérieures alors qu’un conflit assumé permet de déployer des articulations différentes entre des valeurs et des formes de vie</a:t>
            </a:r>
            <a:r>
              <a:rPr lang="fr-FR" dirty="0" smtClean="0">
                <a:effectLst/>
              </a:rPr>
              <a:t> </a:t>
            </a:r>
          </a:p>
          <a:p>
            <a:r>
              <a:rPr lang="fr-FR" dirty="0"/>
              <a:t>On retrouve ici une des vertus cardinales mises en avant par le pragmatisme : le pluralisme</a:t>
            </a:r>
            <a:r>
              <a:rPr lang="fr-FR" dirty="0" smtClean="0">
                <a:effectLst/>
              </a:rPr>
              <a:t> </a:t>
            </a:r>
            <a:endParaRPr lang="fr-FR" dirty="0"/>
          </a:p>
        </p:txBody>
      </p:sp>
    </p:spTree>
    <p:extLst>
      <p:ext uri="{BB962C8B-B14F-4D97-AF65-F5344CB8AC3E}">
        <p14:creationId xmlns:p14="http://schemas.microsoft.com/office/powerpoint/2010/main" val="26410322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750" y="377468"/>
            <a:ext cx="4572000" cy="5940088"/>
          </a:xfrm>
          <a:prstGeom prst="rect">
            <a:avLst/>
          </a:prstGeom>
          <a:ln>
            <a:solidFill>
              <a:schemeClr val="tx2"/>
            </a:solidFill>
          </a:ln>
        </p:spPr>
        <p:txBody>
          <a:bodyPr>
            <a:spAutoFit/>
          </a:bodyPr>
          <a:lstStyle/>
          <a:p>
            <a:r>
              <a:rPr lang="fr-FR" sz="2000" dirty="0" smtClean="0"/>
              <a:t>L'humanité </a:t>
            </a:r>
            <a:r>
              <a:rPr lang="fr-FR" sz="2000" dirty="0"/>
              <a:t>restera une force géologique majeure pour des millénaires, peut-être pour des millions d'années à venir. Mettre en place une stratégie mondialement acceptée garantissant la pérennité des écosystèmes et les protégeant des pressions d'origine humaine constituera à l'avenir l'une des tâches majeures de l'humanité, exigeant d'intenses efforts de recherche et la mise en œuvre avisée des connaissances ainsi acquises […] La communauté mondiale des chercheurs et des ingénieurs est ici confrontée à une tâche passionnante, mais aussi difficile et intimidante : guider l'humanité vers une gestion mondiale durable de l'environnement.</a:t>
            </a:r>
          </a:p>
          <a:p>
            <a:r>
              <a:rPr lang="fr-FR" sz="2000" dirty="0"/>
              <a:t>Paul J. </a:t>
            </a:r>
            <a:r>
              <a:rPr lang="fr-FR" sz="2000" dirty="0" err="1"/>
              <a:t>Crutzen</a:t>
            </a:r>
            <a:r>
              <a:rPr lang="fr-FR" sz="2000" dirty="0"/>
              <a:t> et Eugene F. </a:t>
            </a:r>
            <a:r>
              <a:rPr lang="fr-FR" sz="2000" dirty="0" err="1"/>
              <a:t>Stoermer</a:t>
            </a:r>
            <a:r>
              <a:rPr lang="fr-FR" sz="2000" dirty="0"/>
              <a:t>, </a:t>
            </a:r>
            <a:r>
              <a:rPr lang="fr-FR" sz="2000" i="1" dirty="0"/>
              <a:t>The </a:t>
            </a:r>
            <a:r>
              <a:rPr lang="fr-FR" sz="2000" i="1" dirty="0" err="1"/>
              <a:t>Anthropocène</a:t>
            </a:r>
            <a:r>
              <a:rPr lang="fr-FR" sz="2000" i="1" dirty="0"/>
              <a:t> </a:t>
            </a:r>
            <a:r>
              <a:rPr lang="fr-FR" sz="2000" dirty="0"/>
              <a:t>(2000)</a:t>
            </a:r>
          </a:p>
        </p:txBody>
      </p:sp>
      <p:sp>
        <p:nvSpPr>
          <p:cNvPr id="3" name="Rectangle 2"/>
          <p:cNvSpPr/>
          <p:nvPr/>
        </p:nvSpPr>
        <p:spPr>
          <a:xfrm>
            <a:off x="4841874" y="531357"/>
            <a:ext cx="4238626" cy="5632311"/>
          </a:xfrm>
          <a:prstGeom prst="rect">
            <a:avLst/>
          </a:prstGeom>
          <a:ln>
            <a:solidFill>
              <a:schemeClr val="accent2"/>
            </a:solidFill>
          </a:ln>
        </p:spPr>
        <p:txBody>
          <a:bodyPr wrap="square">
            <a:spAutoFit/>
          </a:bodyPr>
          <a:lstStyle/>
          <a:p>
            <a:r>
              <a:rPr lang="fr-FR" sz="2000" dirty="0"/>
              <a:t>[…] Et pourtant le changement climatique pose la question d’une collectivité humaine, d’un nous, il pointe vers une figure de l’universel qui échappe à notre capacité de faire l’expérience du monde. Cet universel découle plutôt du sens partagé d’une catastrophe. Il appelle une approche mondiale de la politique, mais sans le mythe d’une identité mondiale, car, à la différence d’un universel hégélien, il ne peut englober les particularités. Nous pourrions l’appeler provisoirement une « histoire universelle </a:t>
            </a:r>
            <a:r>
              <a:rPr lang="fr-FR" sz="2000" dirty="0" smtClean="0"/>
              <a:t>négative ».</a:t>
            </a:r>
          </a:p>
          <a:p>
            <a:endParaRPr lang="fr-FR" sz="2000" dirty="0"/>
          </a:p>
          <a:p>
            <a:r>
              <a:rPr lang="fr-FR" sz="2000" dirty="0" err="1"/>
              <a:t>Dipesh</a:t>
            </a:r>
            <a:r>
              <a:rPr lang="fr-FR" sz="2000" dirty="0"/>
              <a:t> </a:t>
            </a:r>
            <a:r>
              <a:rPr lang="fr-FR" sz="2000" dirty="0" err="1"/>
              <a:t>Chakrabarti</a:t>
            </a:r>
            <a:r>
              <a:rPr lang="fr-FR" sz="2000" dirty="0"/>
              <a:t>, </a:t>
            </a:r>
            <a:r>
              <a:rPr lang="fr-FR" sz="2000" i="1" dirty="0"/>
              <a:t>Le climat de l’histoire : quatre thèses </a:t>
            </a:r>
            <a:r>
              <a:rPr lang="fr-FR" sz="2000" dirty="0"/>
              <a:t>(2009) </a:t>
            </a:r>
          </a:p>
        </p:txBody>
      </p:sp>
    </p:spTree>
    <p:extLst>
      <p:ext uri="{BB962C8B-B14F-4D97-AF65-F5344CB8AC3E}">
        <p14:creationId xmlns:p14="http://schemas.microsoft.com/office/powerpoint/2010/main" val="37001975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4867" r="15109"/>
          <a:stretch>
            <a:fillRect/>
          </a:stretch>
        </p:blipFill>
        <p:spPr>
          <a:xfrm>
            <a:off x="34925" y="0"/>
            <a:ext cx="9001125" cy="10279063"/>
          </a:xfrm>
        </p:spPr>
      </p:pic>
      <p:sp>
        <p:nvSpPr>
          <p:cNvPr id="86018" name="Rectangle 10"/>
          <p:cNvSpPr>
            <a:spLocks noChangeArrowheads="1"/>
          </p:cNvSpPr>
          <p:nvPr/>
        </p:nvSpPr>
        <p:spPr bwMode="auto">
          <a:xfrm>
            <a:off x="1273175" y="0"/>
            <a:ext cx="7848600" cy="769938"/>
          </a:xfrm>
          <a:prstGeom prst="rect">
            <a:avLst/>
          </a:prstGeom>
          <a:solidFill>
            <a:srgbClr val="00B050">
              <a:alpha val="6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4400">
                <a:solidFill>
                  <a:schemeClr val="bg1"/>
                </a:solidFill>
              </a:rPr>
              <a:t>http://socioargu.hypotheses.org/</a:t>
            </a:r>
          </a:p>
        </p:txBody>
      </p:sp>
    </p:spTree>
    <p:extLst>
      <p:ext uri="{BB962C8B-B14F-4D97-AF65-F5344CB8AC3E}">
        <p14:creationId xmlns:p14="http://schemas.microsoft.com/office/powerpoint/2010/main" val="7055043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7"/>
            <a:ext cx="8229600" cy="2859505"/>
          </a:xfrm>
        </p:spPr>
        <p:txBody>
          <a:bodyPr>
            <a:normAutofit fontScale="90000"/>
          </a:bodyPr>
          <a:lstStyle/>
          <a:p>
            <a:r>
              <a:rPr lang="fr-FR" dirty="0" smtClean="0"/>
              <a:t>Les logiques temporelles sont constamment redéfinies au fil des processus et pèsent sur la validation des scénarios et des visions du futur </a:t>
            </a:r>
            <a:endParaRPr lang="fr-FR" dirty="0"/>
          </a:p>
        </p:txBody>
      </p:sp>
      <p:sp>
        <p:nvSpPr>
          <p:cNvPr id="3" name="Espace réservé du contenu 2"/>
          <p:cNvSpPr>
            <a:spLocks noGrp="1"/>
          </p:cNvSpPr>
          <p:nvPr>
            <p:ph idx="1"/>
          </p:nvPr>
        </p:nvSpPr>
        <p:spPr>
          <a:xfrm>
            <a:off x="457200" y="3480548"/>
            <a:ext cx="8229600" cy="2645615"/>
          </a:xfrm>
        </p:spPr>
        <p:txBody>
          <a:bodyPr>
            <a:normAutofit fontScale="92500" lnSpcReduction="20000"/>
          </a:bodyPr>
          <a:lstStyle/>
          <a:p>
            <a:r>
              <a:rPr lang="fr-FR" dirty="0"/>
              <a:t>Quatre contraintes majeures pèsent sur la validation collective d’une vision du </a:t>
            </a:r>
            <a:r>
              <a:rPr lang="fr-FR" dirty="0" smtClean="0"/>
              <a:t>futur :</a:t>
            </a:r>
          </a:p>
          <a:p>
            <a:pPr lvl="1"/>
            <a:r>
              <a:rPr lang="fr-FR" dirty="0" smtClean="0"/>
              <a:t> échelle </a:t>
            </a:r>
            <a:r>
              <a:rPr lang="fr-FR" dirty="0"/>
              <a:t>temporelle, </a:t>
            </a:r>
            <a:endParaRPr lang="fr-FR" dirty="0" smtClean="0"/>
          </a:p>
          <a:p>
            <a:pPr lvl="1"/>
            <a:r>
              <a:rPr lang="fr-FR" dirty="0" smtClean="0"/>
              <a:t>modèle </a:t>
            </a:r>
            <a:r>
              <a:rPr lang="fr-FR" dirty="0"/>
              <a:t>de transformation, </a:t>
            </a:r>
            <a:endParaRPr lang="fr-FR" dirty="0" smtClean="0"/>
          </a:p>
          <a:p>
            <a:pPr lvl="1"/>
            <a:r>
              <a:rPr lang="fr-FR" dirty="0" smtClean="0"/>
              <a:t>logique </a:t>
            </a:r>
            <a:r>
              <a:rPr lang="fr-FR" dirty="0"/>
              <a:t>d’action </a:t>
            </a:r>
            <a:endParaRPr lang="fr-FR" dirty="0" smtClean="0"/>
          </a:p>
          <a:p>
            <a:pPr lvl="1"/>
            <a:r>
              <a:rPr lang="fr-FR" dirty="0" smtClean="0"/>
              <a:t>et </a:t>
            </a:r>
            <a:r>
              <a:rPr lang="fr-FR" dirty="0"/>
              <a:t>forme de délibération </a:t>
            </a:r>
            <a:r>
              <a:rPr lang="fr-FR" dirty="0" smtClean="0"/>
              <a:t>collective</a:t>
            </a:r>
            <a:r>
              <a:rPr lang="fr-FR" dirty="0" smtClean="0">
                <a:effectLst/>
              </a:rPr>
              <a:t> </a:t>
            </a:r>
            <a:endParaRPr lang="fr-FR" dirty="0"/>
          </a:p>
        </p:txBody>
      </p:sp>
    </p:spTree>
    <p:extLst>
      <p:ext uri="{BB962C8B-B14F-4D97-AF65-F5344CB8AC3E}">
        <p14:creationId xmlns:p14="http://schemas.microsoft.com/office/powerpoint/2010/main" val="25481430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re 1"/>
          <p:cNvSpPr>
            <a:spLocks noGrp="1"/>
          </p:cNvSpPr>
          <p:nvPr>
            <p:ph type="title" idx="4294967295"/>
          </p:nvPr>
        </p:nvSpPr>
        <p:spPr bwMode="auto">
          <a:xfrm>
            <a:off x="1042988" y="6202364"/>
            <a:ext cx="7572375" cy="5254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fontScale="90000"/>
          </a:bodyPr>
          <a:lstStyle/>
          <a:p>
            <a:pPr eaLnBrk="1" hangingPunct="1">
              <a:defRPr/>
            </a:pPr>
            <a:r>
              <a:rPr lang="en-GB" sz="1200" dirty="0" smtClean="0"/>
              <a:t> </a:t>
            </a:r>
            <a:r>
              <a:rPr lang="fr-FR" sz="1200" dirty="0" smtClean="0"/>
              <a:t/>
            </a:r>
            <a:br>
              <a:rPr lang="fr-FR" sz="1200" dirty="0" smtClean="0"/>
            </a:br>
            <a:r>
              <a:rPr lang="en-US" sz="1200" dirty="0" smtClean="0"/>
              <a:t>Nick </a:t>
            </a:r>
            <a:r>
              <a:rPr lang="en-US" sz="1200" dirty="0" err="1" smtClean="0"/>
              <a:t>Bostrom</a:t>
            </a:r>
            <a:r>
              <a:rPr lang="en-US" sz="1200" dirty="0" smtClean="0"/>
              <a:t> (Future of Humanity Institute), </a:t>
            </a:r>
            <a:r>
              <a:rPr lang="en-GB" sz="1200" i="1" dirty="0" smtClean="0"/>
              <a:t>The Future of Humanity (2007)</a:t>
            </a:r>
            <a:r>
              <a:rPr lang="en-GB" sz="1200" dirty="0" smtClean="0"/>
              <a:t> </a:t>
            </a:r>
            <a:r>
              <a:rPr lang="fr-FR" sz="1200" dirty="0" smtClean="0"/>
              <a:t/>
            </a:r>
            <a:br>
              <a:rPr lang="fr-FR" sz="1200" dirty="0" smtClean="0"/>
            </a:br>
            <a:endParaRPr lang="fr-FR" sz="1200" dirty="0" smtClean="0"/>
          </a:p>
        </p:txBody>
      </p:sp>
      <p:pic>
        <p:nvPicPr>
          <p:cNvPr id="2457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713" y="2865438"/>
            <a:ext cx="6950075" cy="333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400"/>
            <a:ext cx="6516688" cy="289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1" name="ZoneTexte 3"/>
          <p:cNvSpPr txBox="1">
            <a:spLocks noChangeArrowheads="1"/>
          </p:cNvSpPr>
          <p:nvPr/>
        </p:nvSpPr>
        <p:spPr bwMode="auto">
          <a:xfrm>
            <a:off x="6227763" y="333375"/>
            <a:ext cx="2714625" cy="2492990"/>
          </a:xfrm>
          <a:prstGeom prst="rect">
            <a:avLst/>
          </a:prstGeom>
          <a:ln/>
          <a:extLst/>
        </p:spPr>
        <p:style>
          <a:lnRef idx="2">
            <a:schemeClr val="accent3"/>
          </a:lnRef>
          <a:fillRef idx="1">
            <a:schemeClr val="lt1"/>
          </a:fillRef>
          <a:effectRef idx="0">
            <a:schemeClr val="accent3"/>
          </a:effectRef>
          <a:fontRef idx="minor">
            <a:schemeClr val="dk1"/>
          </a:fontRef>
        </p:style>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1200" dirty="0">
                <a:latin typeface="Calibri" pitchFamily="34" charset="0"/>
              </a:rPr>
              <a:t>Figure 1: Schematic of two types of scenario for the future of humanity. One line illustrates an </a:t>
            </a:r>
            <a:endParaRPr lang="fr-FR" sz="1200" dirty="0">
              <a:latin typeface="Calibri" pitchFamily="34" charset="0"/>
            </a:endParaRPr>
          </a:p>
          <a:p>
            <a:pPr eaLnBrk="1" hangingPunct="1"/>
            <a:r>
              <a:rPr lang="en-GB" sz="1200" dirty="0">
                <a:latin typeface="Calibri" pitchFamily="34" charset="0"/>
              </a:rPr>
              <a:t>annihilation scenario in which the human species is destroyed a short while (perhaps a few decades) after the present time. The other line illustrates a recurrent collapse scenario, in which human civilization </a:t>
            </a:r>
            <a:r>
              <a:rPr lang="en-GB" sz="1200" dirty="0" smtClean="0">
                <a:latin typeface="Calibri" pitchFamily="34" charset="0"/>
              </a:rPr>
              <a:t>oscillates </a:t>
            </a:r>
            <a:r>
              <a:rPr lang="en-GB" sz="1200" dirty="0">
                <a:latin typeface="Calibri" pitchFamily="34" charset="0"/>
              </a:rPr>
              <a:t>indefinitely within the range of technological development characteristic of a human condition. (The y-axis is not an index of value; “up” is not necessarily “better</a:t>
            </a:r>
            <a:r>
              <a:rPr lang="en-GB" sz="1200" dirty="0" smtClean="0">
                <a:latin typeface="Calibri" pitchFamily="34" charset="0"/>
              </a:rPr>
              <a:t>”.)</a:t>
            </a:r>
            <a:endParaRPr lang="fr-FR" sz="1200" dirty="0">
              <a:latin typeface="Calibri" pitchFamily="34" charset="0"/>
            </a:endParaRPr>
          </a:p>
        </p:txBody>
      </p:sp>
    </p:spTree>
    <p:extLst>
      <p:ext uri="{BB962C8B-B14F-4D97-AF65-F5344CB8AC3E}">
        <p14:creationId xmlns:p14="http://schemas.microsoft.com/office/powerpoint/2010/main" val="237778006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6657" y="0"/>
            <a:ext cx="7187343" cy="687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07504" y="332656"/>
            <a:ext cx="1728192" cy="1815882"/>
          </a:xfrm>
          <a:prstGeom prst="rect">
            <a:avLst/>
          </a:prstGeom>
        </p:spPr>
        <p:txBody>
          <a:bodyPr wrap="square">
            <a:spAutoFit/>
          </a:bodyPr>
          <a:lstStyle/>
          <a:p>
            <a:r>
              <a:rPr lang="en-US" sz="1400" dirty="0"/>
              <a:t>Figure SPM.9 from IPCC </a:t>
            </a:r>
            <a:r>
              <a:rPr lang="en-US" sz="1400" dirty="0" smtClean="0"/>
              <a:t>report </a:t>
            </a:r>
            <a:r>
              <a:rPr lang="en-US" sz="1400" i="1" dirty="0"/>
              <a:t>Climate Change 2014: Impacts, Adaptation, and </a:t>
            </a:r>
            <a:r>
              <a:rPr lang="en-US" sz="1400" i="1" dirty="0" smtClean="0"/>
              <a:t>Vulnerability</a:t>
            </a:r>
            <a:r>
              <a:rPr lang="en-US" sz="1400" dirty="0" smtClean="0"/>
              <a:t>:  </a:t>
            </a:r>
            <a:r>
              <a:rPr lang="en-US" sz="1400" dirty="0"/>
              <a:t>Opportunity space and climate-resilient pathways</a:t>
            </a:r>
            <a:endParaRPr lang="fr-FR" sz="1400" dirty="0"/>
          </a:p>
        </p:txBody>
      </p:sp>
    </p:spTree>
    <p:extLst>
      <p:ext uri="{BB962C8B-B14F-4D97-AF65-F5344CB8AC3E}">
        <p14:creationId xmlns:p14="http://schemas.microsoft.com/office/powerpoint/2010/main" val="2484692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p:cNvPicPr>
            <a:picLocks noChangeAspect="1" noChangeArrowheads="1"/>
          </p:cNvPicPr>
          <p:nvPr/>
        </p:nvPicPr>
        <p:blipFill>
          <a:blip r:embed="rId2">
            <a:extLst>
              <a:ext uri="{28A0092B-C50C-407E-A947-70E740481C1C}">
                <a14:useLocalDpi xmlns:a14="http://schemas.microsoft.com/office/drawing/2010/main" val="0"/>
              </a:ext>
            </a:extLst>
          </a:blip>
          <a:srcRect l="17513" t="15538" r="14568" b="5707"/>
          <a:stretch>
            <a:fillRect/>
          </a:stretch>
        </p:blipFill>
        <p:spPr bwMode="auto">
          <a:xfrm>
            <a:off x="757238" y="168275"/>
            <a:ext cx="7559675" cy="657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507" name="Text Box 5"/>
          <p:cNvSpPr txBox="1">
            <a:spLocks noChangeArrowheads="1"/>
          </p:cNvSpPr>
          <p:nvPr/>
        </p:nvSpPr>
        <p:spPr bwMode="auto">
          <a:xfrm>
            <a:off x="1258888" y="0"/>
            <a:ext cx="7004050" cy="5175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fr-FR" sz="1400" b="1"/>
              <a:t>Evolution comparée des consommations énergétiques finales par usages entre le scénario tendanciel et le scénario négaWatt </a:t>
            </a:r>
            <a:r>
              <a:rPr lang="fr-FR" sz="1400"/>
              <a:t>(en TWh) </a:t>
            </a:r>
          </a:p>
        </p:txBody>
      </p:sp>
    </p:spTree>
    <p:extLst>
      <p:ext uri="{BB962C8B-B14F-4D97-AF65-F5344CB8AC3E}">
        <p14:creationId xmlns:p14="http://schemas.microsoft.com/office/powerpoint/2010/main" val="10884941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p:nvPr>
        </p:nvSpPr>
        <p:spPr bwMode="auto">
          <a:xfrm>
            <a:off x="381000" y="152400"/>
            <a:ext cx="8534400" cy="990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normAutofit fontScale="90000"/>
          </a:bodyPr>
          <a:lstStyle/>
          <a:p>
            <a:pPr eaLnBrk="1" hangingPunct="1">
              <a:defRPr/>
            </a:pPr>
            <a:r>
              <a:rPr lang="fr-FR" sz="3600" smtClean="0"/>
              <a:t>La transition énergétique, une affaire de trajectoire</a:t>
            </a:r>
          </a:p>
        </p:txBody>
      </p:sp>
      <p:pic>
        <p:nvPicPr>
          <p:cNvPr id="45059" name="Picture 3" descr="Greenpe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54175"/>
            <a:ext cx="91440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p:cNvSpPr>
            <a:spLocks noChangeArrowheads="1"/>
          </p:cNvSpPr>
          <p:nvPr/>
        </p:nvSpPr>
        <p:spPr bwMode="auto">
          <a:xfrm>
            <a:off x="0" y="1219200"/>
            <a:ext cx="5580063"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fr-FR" sz="2800">
                <a:solidFill>
                  <a:schemeClr val="tx2"/>
                </a:solidFill>
                <a:ea typeface="ＭＳ Ｐゴシック" pitchFamily="-128" charset="-128"/>
              </a:rPr>
              <a:t>La trajectoire vue par Greenpeace</a:t>
            </a:r>
          </a:p>
        </p:txBody>
      </p:sp>
      <p:sp>
        <p:nvSpPr>
          <p:cNvPr id="45061" name="Rectangle 5"/>
          <p:cNvSpPr>
            <a:spLocks noChangeArrowheads="1"/>
          </p:cNvSpPr>
          <p:nvPr/>
        </p:nvSpPr>
        <p:spPr bwMode="auto">
          <a:xfrm>
            <a:off x="0" y="6338888"/>
            <a:ext cx="8940800" cy="519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0" hangingPunct="0"/>
            <a:r>
              <a:rPr lang="fr-FR" sz="2800">
                <a:solidFill>
                  <a:schemeClr val="tx2"/>
                </a:solidFill>
                <a:ea typeface="ＭＳ Ｐゴシック" pitchFamily="-128" charset="-128"/>
              </a:rPr>
              <a:t>Solutions : 2/3 reposent sur la sobriété, 1/3 sur les ENR</a:t>
            </a:r>
          </a:p>
        </p:txBody>
      </p:sp>
    </p:spTree>
    <p:extLst>
      <p:ext uri="{BB962C8B-B14F-4D97-AF65-F5344CB8AC3E}">
        <p14:creationId xmlns:p14="http://schemas.microsoft.com/office/powerpoint/2010/main" val="26921880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gpsr\Pictures\Fin Novembre 2013\2013-11-21 19.32.5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552" y="0"/>
            <a:ext cx="1031278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1115616" y="3460812"/>
            <a:ext cx="1872208" cy="707886"/>
          </a:xfrm>
          <a:prstGeom prst="rect">
            <a:avLst/>
          </a:prstGeom>
          <a:noFill/>
        </p:spPr>
        <p:txBody>
          <a:bodyPr wrap="square" rtlCol="0">
            <a:spAutoFit/>
          </a:bodyPr>
          <a:lstStyle/>
          <a:p>
            <a:r>
              <a:rPr lang="fr-FR" sz="2000" dirty="0" smtClean="0"/>
              <a:t>Merci de votre attention</a:t>
            </a:r>
            <a:endParaRPr lang="fr-FR" sz="2000" dirty="0"/>
          </a:p>
        </p:txBody>
      </p:sp>
      <p:sp>
        <p:nvSpPr>
          <p:cNvPr id="3" name="ZoneTexte 2"/>
          <p:cNvSpPr txBox="1"/>
          <p:nvPr/>
        </p:nvSpPr>
        <p:spPr>
          <a:xfrm>
            <a:off x="6710516" y="3814755"/>
            <a:ext cx="2271252" cy="307777"/>
          </a:xfrm>
          <a:prstGeom prst="rect">
            <a:avLst/>
          </a:prstGeom>
          <a:noFill/>
        </p:spPr>
        <p:txBody>
          <a:bodyPr wrap="square" rtlCol="0">
            <a:spAutoFit/>
          </a:bodyPr>
          <a:lstStyle/>
          <a:p>
            <a:r>
              <a:rPr lang="fr-FR" sz="1400" b="1" i="1" dirty="0" smtClean="0"/>
              <a:t>Ici, Château </a:t>
            </a:r>
            <a:r>
              <a:rPr lang="fr-FR" sz="1400" b="1" i="1" dirty="0" err="1" smtClean="0"/>
              <a:t>Latour</a:t>
            </a:r>
            <a:r>
              <a:rPr lang="fr-FR" sz="1400" b="1" i="1" dirty="0" smtClean="0"/>
              <a:t> </a:t>
            </a:r>
            <a:endParaRPr lang="fr-FR" sz="1400" b="1" i="1" dirty="0"/>
          </a:p>
        </p:txBody>
      </p:sp>
    </p:spTree>
    <p:extLst>
      <p:ext uri="{BB962C8B-B14F-4D97-AF65-F5344CB8AC3E}">
        <p14:creationId xmlns:p14="http://schemas.microsoft.com/office/powerpoint/2010/main" val="94158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5015"/>
            <a:ext cx="4788000" cy="6834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ZoneTexte 2"/>
          <p:cNvSpPr txBox="1"/>
          <p:nvPr/>
        </p:nvSpPr>
        <p:spPr>
          <a:xfrm>
            <a:off x="5508104" y="3212976"/>
            <a:ext cx="3384376" cy="2308324"/>
          </a:xfrm>
          <a:prstGeom prst="rect">
            <a:avLst/>
          </a:prstGeom>
          <a:noFill/>
        </p:spPr>
        <p:txBody>
          <a:bodyPr wrap="square" rtlCol="0">
            <a:spAutoFit/>
          </a:bodyPr>
          <a:lstStyle/>
          <a:p>
            <a:r>
              <a:rPr lang="fr-FR" dirty="0" smtClean="0"/>
              <a:t>La notion de « sentinelle » suppose un ordre, une hiérarchisation préalable et s’oppose à l’attention-vigilance immanente à la participation au milieu. Il s’agit </a:t>
            </a:r>
            <a:r>
              <a:rPr lang="fr-FR" smtClean="0"/>
              <a:t>en somme de </a:t>
            </a:r>
            <a:r>
              <a:rPr lang="fr-FR" dirty="0" smtClean="0"/>
              <a:t>gouverner les milieux en installant des dispositifs de surveillance.</a:t>
            </a:r>
            <a:endParaRPr lang="fr-FR" dirty="0"/>
          </a:p>
        </p:txBody>
      </p:sp>
    </p:spTree>
    <p:extLst>
      <p:ext uri="{BB962C8B-B14F-4D97-AF65-F5344CB8AC3E}">
        <p14:creationId xmlns:p14="http://schemas.microsoft.com/office/powerpoint/2010/main" val="256005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IMG_81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36" y="-398206"/>
            <a:ext cx="8834283" cy="5867285"/>
          </a:xfrm>
          <a:prstGeom prst="rect">
            <a:avLst/>
          </a:prstGeom>
        </p:spPr>
      </p:pic>
      <p:sp>
        <p:nvSpPr>
          <p:cNvPr id="3" name="ZoneTexte 2"/>
          <p:cNvSpPr txBox="1"/>
          <p:nvPr/>
        </p:nvSpPr>
        <p:spPr>
          <a:xfrm>
            <a:off x="1607574" y="5746106"/>
            <a:ext cx="5486399" cy="923330"/>
          </a:xfrm>
          <a:prstGeom prst="rect">
            <a:avLst/>
          </a:prstGeom>
          <a:noFill/>
        </p:spPr>
        <p:txBody>
          <a:bodyPr wrap="square" rtlCol="0">
            <a:spAutoFit/>
          </a:bodyPr>
          <a:lstStyle/>
          <a:p>
            <a:r>
              <a:rPr lang="fr-FR" dirty="0" smtClean="0"/>
              <a:t>Rencontre des experts du GIEC et de l’IPBES </a:t>
            </a:r>
          </a:p>
          <a:p>
            <a:r>
              <a:rPr lang="fr-FR" dirty="0" smtClean="0"/>
              <a:t>Maison de L’Océan, Paris, 6 novembre 2014. Interaction ou transposition d’un modèle et d’un espace de calcul ?</a:t>
            </a:r>
            <a:endParaRPr lang="fr-FR" dirty="0"/>
          </a:p>
        </p:txBody>
      </p:sp>
    </p:spTree>
    <p:extLst>
      <p:ext uri="{BB962C8B-B14F-4D97-AF65-F5344CB8AC3E}">
        <p14:creationId xmlns:p14="http://schemas.microsoft.com/office/powerpoint/2010/main" val="3669103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150374"/>
            <a:ext cx="8391832" cy="4975789"/>
          </a:xfrm>
        </p:spPr>
        <p:txBody>
          <a:bodyPr/>
          <a:lstStyle/>
          <a:p>
            <a:pPr marL="0" indent="0" algn="ctr">
              <a:buNone/>
            </a:pPr>
            <a:r>
              <a:rPr lang="fr-FR" dirty="0" smtClean="0"/>
              <a:t>2. </a:t>
            </a:r>
          </a:p>
          <a:p>
            <a:pPr marL="0" indent="0" algn="ctr">
              <a:buNone/>
            </a:pPr>
            <a:endParaRPr lang="fr-FR" dirty="0" smtClean="0"/>
          </a:p>
          <a:p>
            <a:pPr marL="0" indent="0" algn="ctr">
              <a:buNone/>
            </a:pPr>
            <a:r>
              <a:rPr lang="fr-FR" dirty="0" smtClean="0"/>
              <a:t>Une socio-balistique complexe </a:t>
            </a:r>
          </a:p>
          <a:p>
            <a:pPr marL="0" indent="0" algn="ctr">
              <a:buNone/>
            </a:pPr>
            <a:r>
              <a:rPr lang="fr-FR" dirty="0" smtClean="0"/>
              <a:t>des alertes et des controverses</a:t>
            </a:r>
            <a:endParaRPr lang="fr-FR" dirty="0"/>
          </a:p>
        </p:txBody>
      </p:sp>
    </p:spTree>
    <p:extLst>
      <p:ext uri="{BB962C8B-B14F-4D97-AF65-F5344CB8AC3E}">
        <p14:creationId xmlns:p14="http://schemas.microsoft.com/office/powerpoint/2010/main" val="1290346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393</TotalTime>
  <Words>1793</Words>
  <Application>Microsoft Office PowerPoint</Application>
  <PresentationFormat>Affichage à l'écran (4:3)</PresentationFormat>
  <Paragraphs>240</Paragraphs>
  <Slides>66</Slides>
  <Notes>1</Notes>
  <HiddenSlides>0</HiddenSlides>
  <MMClips>0</MMClips>
  <ScaleCrop>false</ScaleCrop>
  <HeadingPairs>
    <vt:vector size="4" baseType="variant">
      <vt:variant>
        <vt:lpstr>Thème</vt:lpstr>
      </vt:variant>
      <vt:variant>
        <vt:i4>1</vt:i4>
      </vt:variant>
      <vt:variant>
        <vt:lpstr>Titres des diapositives</vt:lpstr>
      </vt:variant>
      <vt:variant>
        <vt:i4>66</vt:i4>
      </vt:variant>
    </vt:vector>
  </HeadingPairs>
  <TitlesOfParts>
    <vt:vector size="67" baseType="lpstr">
      <vt:lpstr>Thème Office</vt:lpstr>
      <vt:lpstr>  L’alerte climatique  et la dynamique des controverses  Convergences et divergences des causes environnementales  </vt:lpstr>
      <vt:lpstr>Présentation PowerPoint</vt:lpstr>
      <vt:lpstr>Présentation PowerPoint</vt:lpstr>
      <vt:lpstr>Source : Chems Eddine Chitour, « 2030 : l'agonie de nos sociétés ? », 12 août 2011 http://www.notre-planete.info/actualites/actu_2916_2030_fin_societes.php </vt:lpstr>
      <vt:lpstr>Présentation PowerPoint</vt:lpstr>
      <vt:lpstr>Présentation PowerPoint</vt:lpstr>
      <vt:lpstr>Présentation PowerPoint</vt:lpstr>
      <vt:lpstr>Présentation PowerPoint</vt:lpstr>
      <vt:lpstr>Présentation PowerPoint</vt:lpstr>
      <vt:lpstr> Le monde social est radicalement contingent mais il s’y produit constamment de l’irréversibilité </vt:lpstr>
      <vt:lpstr>Présentation PowerPoint</vt:lpstr>
      <vt:lpstr>Le marquage des arbres de l'avenue Michel-Crépeau, débuté ce lundi matin, lance le début d'une concertation publique sur l'un des secteurs touché par la tempête Xynthia  01/09/2014 </vt:lpstr>
      <vt:lpstr>Présentation PowerPoint</vt:lpstr>
      <vt:lpstr> Il y a eu, il y a et il y aura toujours des catastrophes et des ruptures </vt:lpstr>
      <vt:lpstr>Présentation PowerPoint</vt:lpstr>
      <vt:lpstr>Présentation PowerPoint</vt:lpstr>
      <vt:lpstr> Les précédents fournissent des matrices interprétatives aux causes nouvelles</vt:lpstr>
      <vt:lpstr>Présentation PowerPoint</vt:lpstr>
      <vt:lpstr>Présentation PowerPoint</vt:lpstr>
      <vt:lpstr>Présentation PowerPoint</vt:lpstr>
      <vt:lpstr> Les processus d’alerte et de controverse sont faits de rebondissements et de reconfigurations en cascade</vt:lpstr>
      <vt:lpstr>General Model of Transformation for Warnings and Controversies</vt:lpstr>
      <vt:lpstr>Présentation PowerPoint</vt:lpstr>
      <vt:lpstr> La portée d’une cause s’évalue à l’aune des modifications qu’elle entraîne dans les représentations, les dispositifs et les milieux </vt:lpstr>
      <vt:lpstr>Présentation PowerPoint</vt:lpstr>
      <vt:lpstr> L’espace d’expression d’une cause n’est jamais donné par un dispositif public préexistant mais conquis par ses porteurs </vt:lpstr>
      <vt:lpstr>Présentation PowerPoint</vt:lpstr>
      <vt:lpstr>Présentation PowerPoint</vt:lpstr>
      <vt:lpstr>Présentation PowerPoint</vt:lpstr>
      <vt:lpstr>Présentation PowerPoint</vt:lpstr>
      <vt:lpstr> Le local ne se réduit pas à un point sur une carte. Il désigne le lieu de l’expérience </vt:lpstr>
      <vt:lpstr>Montreal, May 2014, prise de vue FC</vt:lpstr>
      <vt:lpstr>Présentation PowerPoint</vt:lpstr>
      <vt:lpstr>Présentation PowerPoint</vt:lpstr>
      <vt:lpstr>Hôtel de Ville de Villeneuve de Berg (Ardèche, France) (photo FC mai 2012)</vt:lpstr>
      <vt:lpstr> Les milieux sont irréductibles </vt:lpstr>
      <vt:lpstr>Présentation PowerPoint</vt:lpstr>
      <vt:lpstr>Présentation PowerPoint</vt:lpstr>
      <vt:lpstr> La force d’un signal dépend de sa médiologie et de l’intensité des affects qu’il met en rapport </vt:lpstr>
      <vt:lpstr>Présentation PowerPoint</vt:lpstr>
      <vt:lpstr>Présentation PowerPoint</vt:lpstr>
      <vt:lpstr>Présentation PowerPoint</vt:lpstr>
      <vt:lpstr>Présentation PowerPoint</vt:lpstr>
      <vt:lpstr> La procéduralisation écrase les formes d’expérience du monde</vt:lpstr>
      <vt:lpstr>Cumulative impacts, risk assessment and environmental Justice</vt:lpstr>
      <vt:lpstr>Présentation PowerPoint</vt:lpstr>
      <vt:lpstr>Présentation PowerPoint</vt:lpstr>
      <vt:lpstr> L’environnement, la santé, l’accès aux ressources, les technologies sont au cœur de conflits sur la définition du politique  - ce qui est commun et ce qui divise </vt:lpstr>
      <vt:lpstr>Présentation PowerPoint</vt:lpstr>
      <vt:lpstr>Présentation PowerPoint</vt:lpstr>
      <vt:lpstr> L’asymétrie d’information et la stratégie du fait accompli sont depuis longtemps deux sources de colère légitime </vt:lpstr>
      <vt:lpstr>Présentation PowerPoint</vt:lpstr>
      <vt:lpstr> L’expertise est plus que jamais un enjeu majeur de tous les processus critiques </vt:lpstr>
      <vt:lpstr> </vt:lpstr>
      <vt:lpstr>Présentation PowerPoint</vt:lpstr>
      <vt:lpstr> L’agrégation des savoirs ne procède pas de manière linéaire </vt:lpstr>
      <vt:lpstr>Evolving environmental challenges: from specific to systemic</vt:lpstr>
      <vt:lpstr>Présentation PowerPoint</vt:lpstr>
      <vt:lpstr>Un conflit peut être aussi productif, sinon plus, qu’un accord déconnecté des formes de vie </vt:lpstr>
      <vt:lpstr>Présentation PowerPoint</vt:lpstr>
      <vt:lpstr>Les logiques temporelles sont constamment redéfinies au fil des processus et pèsent sur la validation des scénarios et des visions du futur </vt:lpstr>
      <vt:lpstr>  Nick Bostrom (Future of Humanity Institute), The Future of Humanity (2007)  </vt:lpstr>
      <vt:lpstr>Présentation PowerPoint</vt:lpstr>
      <vt:lpstr>Présentation PowerPoint</vt:lpstr>
      <vt:lpstr>La transition énergétique, une affaire de trajectoire</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Sociologie des anthropo-scènes</dc:title>
  <dc:creator>GSPR</dc:creator>
  <cp:lastModifiedBy>Chateau</cp:lastModifiedBy>
  <cp:revision>57</cp:revision>
  <dcterms:created xsi:type="dcterms:W3CDTF">2014-11-13T16:12:06Z</dcterms:created>
  <dcterms:modified xsi:type="dcterms:W3CDTF">2014-11-27T11:17:11Z</dcterms:modified>
</cp:coreProperties>
</file>