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62" r:id="rId2"/>
    <p:sldId id="257" r:id="rId3"/>
    <p:sldId id="258" r:id="rId4"/>
    <p:sldId id="259" r:id="rId5"/>
    <p:sldId id="263" r:id="rId6"/>
    <p:sldId id="260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2EA"/>
    <a:srgbClr val="608F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5686D-A7E6-47D7-AD20-D421E8E373A8}" type="datetimeFigureOut">
              <a:rPr lang="fr-FR" smtClean="0"/>
              <a:pPr/>
              <a:t>13/10/2015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C0264-1BB4-40E7-8DE6-1B0F9D9DE4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98143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049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050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DF1A135-8B76-4BF1-8075-430DE27CB362}" type="datetimeFigureOut">
              <a:rPr lang="fr-FR" smtClean="0"/>
              <a:pPr/>
              <a:t>13/10/2015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3077B51-E0BD-4749-8364-1922B5E37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1A135-8B76-4BF1-8075-430DE27CB362}" type="datetimeFigureOut">
              <a:rPr lang="fr-FR" smtClean="0"/>
              <a:pPr/>
              <a:t>13/10/2015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7B51-E0BD-4749-8364-1922B5E37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1A135-8B76-4BF1-8075-430DE27CB362}" type="datetimeFigureOut">
              <a:rPr lang="fr-FR" smtClean="0"/>
              <a:pPr/>
              <a:t>13/10/2015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7B51-E0BD-4749-8364-1922B5E37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DF1A135-8B76-4BF1-8075-430DE27CB362}" type="datetimeFigureOut">
              <a:rPr lang="fr-FR" smtClean="0"/>
              <a:pPr/>
              <a:t>13/10/2015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3077B51-E0BD-4749-8364-1922B5E37BF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DF1A135-8B76-4BF1-8075-430DE27CB362}" type="datetimeFigureOut">
              <a:rPr lang="fr-FR" smtClean="0"/>
              <a:pPr/>
              <a:t>13/10/2015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3077B51-E0BD-4749-8364-1922B5E37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1A135-8B76-4BF1-8075-430DE27CB362}" type="datetimeFigureOut">
              <a:rPr lang="fr-FR" smtClean="0"/>
              <a:pPr/>
              <a:t>13/10/2015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7B51-E0BD-4749-8364-1922B5E37BF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1A135-8B76-4BF1-8075-430DE27CB362}" type="datetimeFigureOut">
              <a:rPr lang="fr-FR" smtClean="0"/>
              <a:pPr/>
              <a:t>13/10/2015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7B51-E0BD-4749-8364-1922B5E37BF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F1A135-8B76-4BF1-8075-430DE27CB362}" type="datetimeFigureOut">
              <a:rPr lang="fr-FR" smtClean="0"/>
              <a:pPr/>
              <a:t>13/10/2015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3077B51-E0BD-4749-8364-1922B5E37BF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1A135-8B76-4BF1-8075-430DE27CB362}" type="datetimeFigureOut">
              <a:rPr lang="fr-FR" smtClean="0"/>
              <a:pPr/>
              <a:t>13/10/2015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7B51-E0BD-4749-8364-1922B5E37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DF1A135-8B76-4BF1-8075-430DE27CB362}" type="datetimeFigureOut">
              <a:rPr lang="fr-FR" smtClean="0"/>
              <a:pPr/>
              <a:t>13/10/2015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3077B51-E0BD-4749-8364-1922B5E37BF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F1A135-8B76-4BF1-8075-430DE27CB362}" type="datetimeFigureOut">
              <a:rPr lang="fr-FR" smtClean="0"/>
              <a:pPr/>
              <a:t>13/10/2015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3077B51-E0BD-4749-8364-1922B5E37BF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DF1A135-8B76-4BF1-8075-430DE27CB362}" type="datetimeFigureOut">
              <a:rPr lang="fr-FR" smtClean="0"/>
              <a:pPr/>
              <a:t>13/10/2015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3077B51-E0BD-4749-8364-1922B5E37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742851" y="188640"/>
            <a:ext cx="7773988" cy="911225"/>
          </a:xfr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dirty="0">
                <a:solidFill>
                  <a:schemeClr val="accent3">
                    <a:lumMod val="75000"/>
                  </a:schemeClr>
                </a:solidFill>
              </a:rPr>
              <a:t>Cadre </a:t>
            </a: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</a:rPr>
              <a:t>légal </a:t>
            </a:r>
            <a:r>
              <a:rPr lang="fr-FR" sz="3200" dirty="0">
                <a:solidFill>
                  <a:schemeClr val="accent3">
                    <a:lumMod val="75000"/>
                  </a:schemeClr>
                </a:solidFill>
              </a:rPr>
              <a:t>et </a:t>
            </a: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</a:rPr>
              <a:t>déontologique</a:t>
            </a:r>
            <a:endParaRPr lang="en-GB" altLang="fr-FR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152775" y="1957388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52" t="21594" r="60635" b="20531"/>
          <a:stretch/>
        </p:blipFill>
        <p:spPr bwMode="auto">
          <a:xfrm>
            <a:off x="395537" y="1556792"/>
            <a:ext cx="1310716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27652" t="21594" r="33221" b="2053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55776" y="2060848"/>
            <a:ext cx="5472608" cy="35702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   Serment d’Hippocrate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endParaRPr lang="fr-FR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     «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fr-FR" sz="1400" i="1" dirty="0">
                <a:solidFill>
                  <a:schemeClr val="accent2">
                    <a:lumMod val="75000"/>
                  </a:schemeClr>
                </a:solidFill>
              </a:rPr>
              <a:t>je ferai tout pour soulager les souffrances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</a:p>
          <a:p>
            <a:endParaRPr lang="fr-FR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    Article L.1110-5 du code de la santé publique</a:t>
            </a:r>
          </a:p>
          <a:p>
            <a:r>
              <a:rPr lang="fr-FR" sz="1400" i="1" dirty="0" smtClean="0">
                <a:solidFill>
                  <a:schemeClr val="accent2">
                    <a:lumMod val="75000"/>
                  </a:schemeClr>
                </a:solidFill>
              </a:rPr>
              <a:t>       « …Toute personne a le droit de recevoir des soins visant à soulager sa douleur.</a:t>
            </a:r>
          </a:p>
          <a:p>
            <a:r>
              <a:rPr lang="fr-FR" sz="1400" i="1" dirty="0" smtClean="0">
                <a:solidFill>
                  <a:schemeClr val="accent2">
                    <a:lumMod val="75000"/>
                  </a:schemeClr>
                </a:solidFill>
              </a:rPr>
              <a:t>        Celle-ci doit être en toute circonstance prévenue, évaluée, prise en compte et traitée… »</a:t>
            </a:r>
          </a:p>
          <a:p>
            <a:endParaRPr lang="fr-FR" sz="16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     Article 37 du code de déontologie </a:t>
            </a:r>
          </a:p>
          <a:p>
            <a:r>
              <a:rPr lang="fr-FR" sz="1400" i="1" dirty="0" smtClean="0">
                <a:solidFill>
                  <a:schemeClr val="accent2">
                    <a:lumMod val="75000"/>
                  </a:schemeClr>
                </a:solidFill>
              </a:rPr>
              <a:t>        « en toutes circonstances le médecin doit s’efforcer de soulager   les souffrances du malade (…) et l’assister moralement »</a:t>
            </a:r>
            <a:endParaRPr lang="fr-FR" sz="1400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fr-FR" sz="16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fr-FR" sz="16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070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884238"/>
            <a:ext cx="7773988" cy="911225"/>
          </a:xfr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dirty="0" smtClean="0">
                <a:solidFill>
                  <a:schemeClr val="accent1">
                    <a:lumMod val="50000"/>
                  </a:schemeClr>
                </a:solidFill>
              </a:rPr>
              <a:t>Définition</a:t>
            </a:r>
            <a:r>
              <a:rPr lang="en-GB" altLang="fr-F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altLang="fr-FR" dirty="0">
                <a:solidFill>
                  <a:schemeClr val="accent1">
                    <a:lumMod val="50000"/>
                  </a:schemeClr>
                </a:solidFill>
              </a:rPr>
              <a:t>de la </a:t>
            </a:r>
            <a:r>
              <a:rPr lang="fr-FR" altLang="fr-FR" dirty="0" smtClean="0">
                <a:solidFill>
                  <a:schemeClr val="accent1">
                    <a:lumMod val="50000"/>
                  </a:schemeClr>
                </a:solidFill>
              </a:rPr>
              <a:t>douleur</a:t>
            </a:r>
            <a:endParaRPr lang="fr-FR" alt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981200"/>
            <a:ext cx="7773988" cy="3998913"/>
          </a:xfr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0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 dirty="0">
                <a:solidFill>
                  <a:schemeClr val="accent2">
                    <a:lumMod val="75000"/>
                  </a:schemeClr>
                </a:solidFill>
              </a:rPr>
              <a:t>« </a:t>
            </a:r>
            <a:r>
              <a:rPr lang="fr-FR" altLang="fr-FR" dirty="0" smtClean="0">
                <a:solidFill>
                  <a:schemeClr val="accent2">
                    <a:lumMod val="75000"/>
                  </a:schemeClr>
                </a:solidFill>
              </a:rPr>
              <a:t>Expérience</a:t>
            </a:r>
            <a:r>
              <a:rPr lang="en-GB" altLang="fr-F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fr-FR" dirty="0" err="1">
                <a:solidFill>
                  <a:schemeClr val="accent2">
                    <a:lumMod val="75000"/>
                  </a:schemeClr>
                </a:solidFill>
              </a:rPr>
              <a:t>sensorielle</a:t>
            </a:r>
            <a:r>
              <a:rPr lang="en-GB" altLang="fr-FR" dirty="0">
                <a:solidFill>
                  <a:schemeClr val="accent2">
                    <a:lumMod val="75000"/>
                  </a:schemeClr>
                </a:solidFill>
              </a:rPr>
              <a:t> et </a:t>
            </a:r>
            <a:r>
              <a:rPr lang="en-GB" altLang="fr-FR" dirty="0" err="1">
                <a:solidFill>
                  <a:schemeClr val="accent2">
                    <a:lumMod val="75000"/>
                  </a:schemeClr>
                </a:solidFill>
              </a:rPr>
              <a:t>émotionnelle</a:t>
            </a:r>
            <a:r>
              <a:rPr lang="en-GB" altLang="fr-F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fr-FR" dirty="0" err="1">
                <a:solidFill>
                  <a:schemeClr val="accent2">
                    <a:lumMod val="75000"/>
                  </a:schemeClr>
                </a:solidFill>
              </a:rPr>
              <a:t>désagréable</a:t>
            </a:r>
            <a:r>
              <a:rPr lang="en-GB" altLang="fr-F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fr-FR" dirty="0" err="1">
                <a:solidFill>
                  <a:schemeClr val="accent2">
                    <a:lumMod val="75000"/>
                  </a:schemeClr>
                </a:solidFill>
              </a:rPr>
              <a:t>associée</a:t>
            </a:r>
            <a:r>
              <a:rPr lang="en-GB" altLang="fr-FR" dirty="0">
                <a:solidFill>
                  <a:schemeClr val="accent2">
                    <a:lumMod val="75000"/>
                  </a:schemeClr>
                </a:solidFill>
              </a:rPr>
              <a:t> à </a:t>
            </a:r>
            <a:r>
              <a:rPr lang="en-GB" altLang="fr-FR" dirty="0" err="1">
                <a:solidFill>
                  <a:schemeClr val="accent2">
                    <a:lumMod val="75000"/>
                  </a:schemeClr>
                </a:solidFill>
              </a:rPr>
              <a:t>une</a:t>
            </a:r>
            <a:r>
              <a:rPr lang="en-GB" altLang="fr-F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fr-FR" dirty="0" err="1">
                <a:solidFill>
                  <a:schemeClr val="accent2">
                    <a:lumMod val="75000"/>
                  </a:schemeClr>
                </a:solidFill>
              </a:rPr>
              <a:t>lésion</a:t>
            </a:r>
            <a:r>
              <a:rPr lang="en-GB" altLang="fr-F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fr-FR" dirty="0" err="1">
                <a:solidFill>
                  <a:schemeClr val="accent2">
                    <a:lumMod val="75000"/>
                  </a:schemeClr>
                </a:solidFill>
              </a:rPr>
              <a:t>tissulaire</a:t>
            </a:r>
            <a:r>
              <a:rPr lang="en-GB" altLang="fr-F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fr-FR" dirty="0" err="1">
                <a:solidFill>
                  <a:schemeClr val="accent2">
                    <a:lumMod val="75000"/>
                  </a:schemeClr>
                </a:solidFill>
              </a:rPr>
              <a:t>existante</a:t>
            </a:r>
            <a:r>
              <a:rPr lang="en-GB" altLang="fr-F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fr-FR" dirty="0" err="1">
                <a:solidFill>
                  <a:schemeClr val="accent2">
                    <a:lumMod val="75000"/>
                  </a:schemeClr>
                </a:solidFill>
              </a:rPr>
              <a:t>ou</a:t>
            </a:r>
            <a:r>
              <a:rPr lang="en-GB" altLang="fr-F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fr-FR" dirty="0" err="1">
                <a:solidFill>
                  <a:schemeClr val="accent2">
                    <a:lumMod val="75000"/>
                  </a:schemeClr>
                </a:solidFill>
              </a:rPr>
              <a:t>potentielle</a:t>
            </a:r>
            <a:r>
              <a:rPr lang="en-GB" altLang="fr-F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fr-FR" dirty="0" err="1">
                <a:solidFill>
                  <a:schemeClr val="accent2">
                    <a:lumMod val="75000"/>
                  </a:schemeClr>
                </a:solidFill>
              </a:rPr>
              <a:t>ou</a:t>
            </a:r>
            <a:r>
              <a:rPr lang="en-GB" altLang="fr-F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fr-FR" dirty="0" err="1">
                <a:solidFill>
                  <a:schemeClr val="accent2">
                    <a:lumMod val="75000"/>
                  </a:schemeClr>
                </a:solidFill>
              </a:rPr>
              <a:t>décrite</a:t>
            </a:r>
            <a:r>
              <a:rPr lang="en-GB" altLang="fr-F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fr-FR" dirty="0" err="1">
                <a:solidFill>
                  <a:schemeClr val="accent2">
                    <a:lumMod val="75000"/>
                  </a:schemeClr>
                </a:solidFill>
              </a:rPr>
              <a:t>en</a:t>
            </a:r>
            <a:r>
              <a:rPr lang="en-GB" altLang="fr-FR" dirty="0">
                <a:solidFill>
                  <a:schemeClr val="accent2">
                    <a:lumMod val="75000"/>
                  </a:schemeClr>
                </a:solidFill>
              </a:rPr>
              <a:t> des </a:t>
            </a:r>
            <a:r>
              <a:rPr lang="en-GB" altLang="fr-FR" dirty="0" err="1">
                <a:solidFill>
                  <a:schemeClr val="accent2">
                    <a:lumMod val="75000"/>
                  </a:schemeClr>
                </a:solidFill>
              </a:rPr>
              <a:t>termes</a:t>
            </a:r>
            <a:r>
              <a:rPr lang="en-GB" altLang="fr-F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fr-FR" dirty="0" err="1">
                <a:solidFill>
                  <a:schemeClr val="accent2">
                    <a:lumMod val="75000"/>
                  </a:schemeClr>
                </a:solidFill>
              </a:rPr>
              <a:t>évoquant</a:t>
            </a:r>
            <a:r>
              <a:rPr lang="en-GB" altLang="fr-F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fr-FR" dirty="0" err="1">
                <a:solidFill>
                  <a:schemeClr val="accent2">
                    <a:lumMod val="75000"/>
                  </a:schemeClr>
                </a:solidFill>
              </a:rPr>
              <a:t>une</a:t>
            </a:r>
            <a:r>
              <a:rPr lang="en-GB" altLang="fr-F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fr-FR" dirty="0" err="1">
                <a:solidFill>
                  <a:schemeClr val="accent2">
                    <a:lumMod val="75000"/>
                  </a:schemeClr>
                </a:solidFill>
              </a:rPr>
              <a:t>telle</a:t>
            </a:r>
            <a:r>
              <a:rPr lang="en-GB" altLang="fr-F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fr-FR" dirty="0" err="1">
                <a:solidFill>
                  <a:schemeClr val="accent2">
                    <a:lumMod val="75000"/>
                  </a:schemeClr>
                </a:solidFill>
              </a:rPr>
              <a:t>lésion</a:t>
            </a:r>
            <a:r>
              <a:rPr lang="en-GB" altLang="fr-FR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n-GB" altLang="fr-FR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fr-FR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7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 sz="2800" i="1" dirty="0">
                <a:solidFill>
                  <a:schemeClr val="accent2">
                    <a:lumMod val="75000"/>
                  </a:schemeClr>
                </a:solidFill>
              </a:rPr>
              <a:t>International Association for the Study of Pain</a:t>
            </a:r>
          </a:p>
        </p:txBody>
      </p:sp>
    </p:spTree>
    <p:extLst>
      <p:ext uri="{BB962C8B-B14F-4D97-AF65-F5344CB8AC3E}">
        <p14:creationId xmlns:p14="http://schemas.microsoft.com/office/powerpoint/2010/main" xmlns="" val="9046680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11560" y="692696"/>
            <a:ext cx="7848600" cy="4827588"/>
          </a:xfr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 lnSpcReduction="10000"/>
          </a:bodyPr>
          <a:lstStyle/>
          <a:p>
            <a:pPr marL="0" indent="0">
              <a:lnSpc>
                <a:spcPct val="90000"/>
              </a:lnSpc>
              <a:spcBef>
                <a:spcPts val="9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 sz="3200" dirty="0" err="1">
                <a:solidFill>
                  <a:schemeClr val="accent3">
                    <a:lumMod val="75000"/>
                  </a:schemeClr>
                </a:solidFill>
              </a:rPr>
              <a:t>Plusieurs</a:t>
            </a:r>
            <a:r>
              <a:rPr lang="en-GB" altLang="fr-FR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altLang="fr-FR" sz="3200" dirty="0" err="1">
                <a:solidFill>
                  <a:schemeClr val="accent3">
                    <a:lumMod val="75000"/>
                  </a:schemeClr>
                </a:solidFill>
              </a:rPr>
              <a:t>composantes</a:t>
            </a:r>
            <a:endParaRPr lang="en-GB" altLang="fr-FR" sz="3200" dirty="0">
              <a:solidFill>
                <a:schemeClr val="accent3">
                  <a:lumMod val="75000"/>
                </a:schemeClr>
              </a:solidFill>
            </a:endParaRPr>
          </a:p>
          <a:p>
            <a:pPr marL="365760" lvl="1" indent="0">
              <a:lnSpc>
                <a:spcPct val="90000"/>
              </a:lnSpc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 sz="3200" dirty="0" smtClean="0">
                <a:solidFill>
                  <a:schemeClr val="accent2">
                    <a:lumMod val="75000"/>
                  </a:schemeClr>
                </a:solidFill>
              </a:rPr>
              <a:t>Sens: </a:t>
            </a:r>
            <a:r>
              <a:rPr lang="en-GB" altLang="fr-FR" sz="2000" dirty="0">
                <a:solidFill>
                  <a:schemeClr val="accent2">
                    <a:lumMod val="75000"/>
                  </a:schemeClr>
                </a:solidFill>
              </a:rPr>
              <a:t>support </a:t>
            </a:r>
            <a:r>
              <a:rPr lang="en-GB" altLang="fr-FR" sz="2000" dirty="0" err="1">
                <a:solidFill>
                  <a:schemeClr val="accent2">
                    <a:lumMod val="75000"/>
                  </a:schemeClr>
                </a:solidFill>
              </a:rPr>
              <a:t>neurologique</a:t>
            </a:r>
            <a:r>
              <a:rPr lang="en-GB" altLang="fr-FR" sz="2000" dirty="0">
                <a:solidFill>
                  <a:schemeClr val="accent2">
                    <a:lumMod val="75000"/>
                  </a:schemeClr>
                </a:solidFill>
              </a:rPr>
              <a:t> de la sensation </a:t>
            </a:r>
            <a:r>
              <a:rPr lang="en-GB" altLang="fr-FR" sz="2000" dirty="0" err="1">
                <a:solidFill>
                  <a:schemeClr val="accent2">
                    <a:lumMod val="75000"/>
                  </a:schemeClr>
                </a:solidFill>
              </a:rPr>
              <a:t>douloureuse</a:t>
            </a:r>
            <a:r>
              <a:rPr lang="en-GB" altLang="fr-FR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fr-FR" sz="2000" dirty="0" err="1">
                <a:solidFill>
                  <a:schemeClr val="accent2">
                    <a:lumMod val="75000"/>
                  </a:schemeClr>
                </a:solidFill>
              </a:rPr>
              <a:t>ou</a:t>
            </a:r>
            <a:r>
              <a:rPr lang="en-GB" altLang="fr-FR" sz="2000" dirty="0">
                <a:solidFill>
                  <a:schemeClr val="accent2">
                    <a:lumMod val="75000"/>
                  </a:schemeClr>
                </a:solidFill>
              </a:rPr>
              <a:t> stimulation nociceptive. </a:t>
            </a:r>
          </a:p>
          <a:p>
            <a:pPr marL="365760" lvl="1" indent="0">
              <a:lnSpc>
                <a:spcPct val="90000"/>
              </a:lnSpc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 sz="2000" dirty="0">
                <a:solidFill>
                  <a:schemeClr val="accent2">
                    <a:lumMod val="75000"/>
                  </a:schemeClr>
                </a:solidFill>
              </a:rPr>
              <a:t>     4 </a:t>
            </a:r>
            <a:r>
              <a:rPr lang="en-GB" altLang="fr-FR" sz="2000" dirty="0" err="1">
                <a:solidFill>
                  <a:schemeClr val="accent2">
                    <a:lumMod val="75000"/>
                  </a:schemeClr>
                </a:solidFill>
              </a:rPr>
              <a:t>caractéristiques</a:t>
            </a:r>
            <a:r>
              <a:rPr lang="en-GB" altLang="fr-FR" sz="20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GB" altLang="fr-FR" sz="2000" dirty="0" err="1">
                <a:solidFill>
                  <a:schemeClr val="accent2">
                    <a:lumMod val="75000"/>
                  </a:schemeClr>
                </a:solidFill>
              </a:rPr>
              <a:t>siège</a:t>
            </a:r>
            <a:r>
              <a:rPr lang="en-GB" altLang="fr-FR" sz="2000" dirty="0">
                <a:solidFill>
                  <a:schemeClr val="accent2">
                    <a:lumMod val="75000"/>
                  </a:schemeClr>
                </a:solidFill>
              </a:rPr>
              <a:t>, nature et </a:t>
            </a:r>
            <a:r>
              <a:rPr lang="en-GB" altLang="fr-FR" sz="2000" dirty="0" err="1">
                <a:solidFill>
                  <a:schemeClr val="accent2">
                    <a:lumMod val="75000"/>
                  </a:schemeClr>
                </a:solidFill>
              </a:rPr>
              <a:t>intensité</a:t>
            </a:r>
            <a:r>
              <a:rPr lang="en-GB" altLang="fr-FR" sz="20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altLang="fr-FR" sz="2000" dirty="0" err="1">
                <a:solidFill>
                  <a:schemeClr val="accent2">
                    <a:lumMod val="75000"/>
                  </a:schemeClr>
                </a:solidFill>
              </a:rPr>
              <a:t>durée</a:t>
            </a:r>
            <a:r>
              <a:rPr lang="en-GB" altLang="fr-FR" sz="20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365760" lvl="1" indent="0">
              <a:lnSpc>
                <a:spcPct val="90000"/>
              </a:lnSpc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 sz="3200" dirty="0" err="1" smtClean="0">
                <a:solidFill>
                  <a:schemeClr val="accent2">
                    <a:lumMod val="75000"/>
                  </a:schemeClr>
                </a:solidFill>
              </a:rPr>
              <a:t>Émotion</a:t>
            </a:r>
            <a:r>
              <a:rPr lang="en-GB" altLang="fr-FR" sz="32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GB" altLang="fr-FR" sz="2000" dirty="0">
                <a:solidFill>
                  <a:schemeClr val="accent2">
                    <a:lumMod val="75000"/>
                  </a:schemeClr>
                </a:solidFill>
              </a:rPr>
              <a:t>(et affective): </a:t>
            </a:r>
            <a:r>
              <a:rPr lang="en-GB" altLang="fr-FR" sz="2000" dirty="0" err="1">
                <a:solidFill>
                  <a:schemeClr val="accent2">
                    <a:lumMod val="75000"/>
                  </a:schemeClr>
                </a:solidFill>
              </a:rPr>
              <a:t>jugement</a:t>
            </a:r>
            <a:r>
              <a:rPr lang="en-GB" altLang="fr-FR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fr-FR" sz="2000" dirty="0" err="1">
                <a:solidFill>
                  <a:schemeClr val="accent2">
                    <a:lumMod val="75000"/>
                  </a:schemeClr>
                </a:solidFill>
              </a:rPr>
              <a:t>subjectif</a:t>
            </a:r>
            <a:r>
              <a:rPr lang="en-GB" altLang="fr-FR" sz="20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altLang="fr-FR" sz="2000" dirty="0" err="1">
                <a:solidFill>
                  <a:schemeClr val="accent2">
                    <a:lumMod val="75000"/>
                  </a:schemeClr>
                </a:solidFill>
              </a:rPr>
              <a:t>caractère</a:t>
            </a:r>
            <a:r>
              <a:rPr lang="en-GB" altLang="fr-FR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fr-FR" sz="2000" dirty="0" err="1">
                <a:solidFill>
                  <a:schemeClr val="accent2">
                    <a:lumMod val="75000"/>
                  </a:schemeClr>
                </a:solidFill>
              </a:rPr>
              <a:t>désagréable</a:t>
            </a:r>
            <a:r>
              <a:rPr lang="en-GB" altLang="fr-FR" sz="20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altLang="fr-FR" sz="2000" dirty="0" err="1">
                <a:solidFill>
                  <a:schemeClr val="accent2">
                    <a:lumMod val="75000"/>
                  </a:schemeClr>
                </a:solidFill>
              </a:rPr>
              <a:t>pénible</a:t>
            </a:r>
            <a:r>
              <a:rPr lang="en-GB" altLang="fr-FR" sz="20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GB" altLang="fr-FR" sz="2000" dirty="0" err="1">
                <a:solidFill>
                  <a:schemeClr val="accent2">
                    <a:lumMod val="75000"/>
                  </a:schemeClr>
                </a:solidFill>
              </a:rPr>
              <a:t>Réaction</a:t>
            </a:r>
            <a:r>
              <a:rPr lang="en-GB" altLang="fr-FR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fr-FR" sz="2000" dirty="0" err="1">
                <a:solidFill>
                  <a:schemeClr val="accent2">
                    <a:lumMod val="75000"/>
                  </a:schemeClr>
                </a:solidFill>
              </a:rPr>
              <a:t>anxieuse</a:t>
            </a:r>
            <a:r>
              <a:rPr lang="en-GB" altLang="fr-FR" sz="20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365760" lvl="1" indent="0">
              <a:lnSpc>
                <a:spcPct val="90000"/>
              </a:lnSpc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 sz="3200" dirty="0" err="1" smtClean="0">
                <a:solidFill>
                  <a:schemeClr val="accent2">
                    <a:lumMod val="75000"/>
                  </a:schemeClr>
                </a:solidFill>
              </a:rPr>
              <a:t>Pensée</a:t>
            </a:r>
            <a:r>
              <a:rPr lang="en-GB" altLang="fr-FR" sz="32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n-GB" altLang="fr-FR" sz="2000" dirty="0">
                <a:solidFill>
                  <a:schemeClr val="accent2">
                    <a:lumMod val="75000"/>
                  </a:schemeClr>
                </a:solidFill>
              </a:rPr>
              <a:t>  </a:t>
            </a:r>
            <a:r>
              <a:rPr lang="en-GB" altLang="fr-FR" sz="2000" dirty="0" err="1" smtClean="0">
                <a:solidFill>
                  <a:schemeClr val="accent2">
                    <a:lumMod val="75000"/>
                  </a:schemeClr>
                </a:solidFill>
              </a:rPr>
              <a:t>interprétation</a:t>
            </a:r>
            <a:r>
              <a:rPr lang="en-GB" altLang="fr-FR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fr-FR" sz="2000" dirty="0">
                <a:solidFill>
                  <a:schemeClr val="accent2">
                    <a:lumMod val="75000"/>
                  </a:schemeClr>
                </a:solidFill>
              </a:rPr>
              <a:t>de la cause, anticipation des </a:t>
            </a:r>
            <a:r>
              <a:rPr lang="en-GB" altLang="fr-FR" sz="2000" dirty="0" err="1">
                <a:solidFill>
                  <a:schemeClr val="accent2">
                    <a:lumMod val="75000"/>
                  </a:schemeClr>
                </a:solidFill>
              </a:rPr>
              <a:t>conséquences</a:t>
            </a:r>
            <a:r>
              <a:rPr lang="en-GB" altLang="fr-FR" sz="20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GB" altLang="fr-FR" sz="2000" dirty="0" err="1">
                <a:solidFill>
                  <a:schemeClr val="accent2">
                    <a:lumMod val="75000"/>
                  </a:schemeClr>
                </a:solidFill>
              </a:rPr>
              <a:t>Mémoire</a:t>
            </a:r>
            <a:r>
              <a:rPr lang="en-GB" altLang="fr-FR" sz="2000" dirty="0">
                <a:solidFill>
                  <a:schemeClr val="accent2">
                    <a:lumMod val="75000"/>
                  </a:schemeClr>
                </a:solidFill>
              </a:rPr>
              <a:t>. Socio-</a:t>
            </a:r>
            <a:r>
              <a:rPr lang="en-GB" altLang="fr-FR" sz="2000" dirty="0" err="1">
                <a:solidFill>
                  <a:schemeClr val="accent2">
                    <a:lumMod val="75000"/>
                  </a:schemeClr>
                </a:solidFill>
              </a:rPr>
              <a:t>culturel</a:t>
            </a:r>
            <a:r>
              <a:rPr lang="en-GB" altLang="fr-FR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365760" lvl="1" indent="0">
              <a:lnSpc>
                <a:spcPct val="90000"/>
              </a:lnSpc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fr-FR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spcBef>
                <a:spcPts val="9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 sz="3200" dirty="0" err="1">
                <a:solidFill>
                  <a:schemeClr val="accent3">
                    <a:lumMod val="75000"/>
                  </a:schemeClr>
                </a:solidFill>
              </a:rPr>
              <a:t>Une</a:t>
            </a:r>
            <a:r>
              <a:rPr lang="en-GB" altLang="fr-FR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altLang="fr-FR" sz="3200" dirty="0" err="1">
                <a:solidFill>
                  <a:schemeClr val="accent3">
                    <a:lumMod val="75000"/>
                  </a:schemeClr>
                </a:solidFill>
              </a:rPr>
              <a:t>résultante</a:t>
            </a:r>
            <a:r>
              <a:rPr lang="en-GB" altLang="fr-FR" sz="3200" dirty="0">
                <a:solidFill>
                  <a:schemeClr val="accent3">
                    <a:lumMod val="75000"/>
                  </a:schemeClr>
                </a:solidFill>
              </a:rPr>
              <a:t>: le </a:t>
            </a:r>
            <a:r>
              <a:rPr lang="en-GB" altLang="fr-FR" sz="3200" dirty="0" err="1">
                <a:solidFill>
                  <a:schemeClr val="accent3">
                    <a:lumMod val="75000"/>
                  </a:schemeClr>
                </a:solidFill>
              </a:rPr>
              <a:t>comportement</a:t>
            </a:r>
            <a:r>
              <a:rPr lang="en-GB" altLang="fr-FR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altLang="fr-FR" sz="3200" dirty="0" err="1">
                <a:solidFill>
                  <a:schemeClr val="accent3">
                    <a:lumMod val="75000"/>
                  </a:schemeClr>
                </a:solidFill>
              </a:rPr>
              <a:t>douloureux</a:t>
            </a:r>
            <a:r>
              <a:rPr lang="en-GB" altLang="fr-FR" sz="3200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en-GB" altLang="fr-FR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 sz="2800" dirty="0">
                <a:solidFill>
                  <a:schemeClr val="accent2">
                    <a:lumMod val="75000"/>
                  </a:schemeClr>
                </a:solidFill>
              </a:rPr>
              <a:t>         </a:t>
            </a:r>
            <a:r>
              <a:rPr lang="en-GB" altLang="fr-FR" sz="2800" dirty="0" err="1">
                <a:solidFill>
                  <a:schemeClr val="accent2">
                    <a:lumMod val="75000"/>
                  </a:schemeClr>
                </a:solidFill>
              </a:rPr>
              <a:t>Moteur</a:t>
            </a:r>
            <a:r>
              <a:rPr lang="en-GB" altLang="fr-FR" sz="28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altLang="fr-FR" sz="2800" dirty="0" err="1">
                <a:solidFill>
                  <a:schemeClr val="accent2">
                    <a:lumMod val="75000"/>
                  </a:schemeClr>
                </a:solidFill>
              </a:rPr>
              <a:t>neurovégétatif</a:t>
            </a:r>
            <a:r>
              <a:rPr lang="en-GB" altLang="fr-FR" sz="28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altLang="fr-FR" sz="2800" dirty="0" err="1">
                <a:solidFill>
                  <a:schemeClr val="accent2">
                    <a:lumMod val="75000"/>
                  </a:schemeClr>
                </a:solidFill>
              </a:rPr>
              <a:t>psychomoteur</a:t>
            </a:r>
            <a:r>
              <a:rPr lang="en-GB" altLang="fr-FR" sz="28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855738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676400" y="1524000"/>
            <a:ext cx="1447800" cy="6186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kumimoji="0" lang="fr-FR" altLang="fr-FR" sz="1800" dirty="0" smtClean="0"/>
              <a:t>Expérience </a:t>
            </a:r>
            <a:r>
              <a:rPr kumimoji="0" lang="fr-FR" altLang="fr-FR" sz="1800" dirty="0"/>
              <a:t>subjective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800600" y="1524000"/>
            <a:ext cx="1828800" cy="622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kumimoji="0" lang="fr-FR" altLang="fr-FR" sz="1800"/>
              <a:t>Comportements observables</a:t>
            </a:r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1905000" y="2438400"/>
            <a:ext cx="685800" cy="6858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133600" y="2590800"/>
            <a:ext cx="3810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kumimoji="0" lang="fr-FR" altLang="fr-FR" sz="1800"/>
              <a:t>S</a:t>
            </a:r>
          </a:p>
        </p:txBody>
      </p:sp>
      <p:sp>
        <p:nvSpPr>
          <p:cNvPr id="51208" name="Oval 8"/>
          <p:cNvSpPr>
            <a:spLocks noChangeArrowheads="1"/>
          </p:cNvSpPr>
          <p:nvPr/>
        </p:nvSpPr>
        <p:spPr bwMode="auto">
          <a:xfrm>
            <a:off x="1143000" y="3810000"/>
            <a:ext cx="685800" cy="6858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1371600" y="3886200"/>
            <a:ext cx="3048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kumimoji="0" lang="fr-FR" altLang="fr-FR" sz="1800"/>
              <a:t>E</a:t>
            </a:r>
          </a:p>
        </p:txBody>
      </p:sp>
      <p:sp>
        <p:nvSpPr>
          <p:cNvPr id="51210" name="Oval 10"/>
          <p:cNvSpPr>
            <a:spLocks noChangeArrowheads="1"/>
          </p:cNvSpPr>
          <p:nvPr/>
        </p:nvSpPr>
        <p:spPr bwMode="auto">
          <a:xfrm>
            <a:off x="2667000" y="3810000"/>
            <a:ext cx="685800" cy="6858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2819400" y="3886200"/>
            <a:ext cx="3048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kumimoji="0" lang="fr-FR" altLang="fr-FR" sz="1800"/>
              <a:t>C</a:t>
            </a:r>
          </a:p>
        </p:txBody>
      </p:sp>
      <p:sp>
        <p:nvSpPr>
          <p:cNvPr id="51213" name="AutoShape 13"/>
          <p:cNvSpPr>
            <a:spLocks noChangeArrowheads="1"/>
          </p:cNvSpPr>
          <p:nvPr/>
        </p:nvSpPr>
        <p:spPr bwMode="auto">
          <a:xfrm>
            <a:off x="3657600" y="3124200"/>
            <a:ext cx="990600" cy="990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953000" y="2667000"/>
            <a:ext cx="1219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kumimoji="0" lang="fr-FR" altLang="fr-FR" sz="1600"/>
              <a:t>Somatique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4953000" y="3429000"/>
            <a:ext cx="1600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kumimoji="0" lang="fr-FR" altLang="fr-FR" sz="1600"/>
              <a:t>Neurovégétatif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4953000" y="4267200"/>
            <a:ext cx="149120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kumimoji="0" lang="fr-FR" altLang="fr-FR" sz="1600"/>
              <a:t>Psychomoteur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7162800" y="3810000"/>
            <a:ext cx="13716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kumimoji="0" lang="fr-FR" altLang="fr-FR" sz="1200"/>
              <a:t>S : sensation</a:t>
            </a:r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7162800" y="4114800"/>
            <a:ext cx="13716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kumimoji="0" lang="fr-FR" altLang="fr-FR" sz="1200"/>
              <a:t>E : émotion</a:t>
            </a: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7162800" y="4419600"/>
            <a:ext cx="13716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kumimoji="0" lang="fr-FR" altLang="fr-FR" sz="1200"/>
              <a:t>C : cognition</a:t>
            </a:r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>
            <a:off x="990600" y="4953000"/>
            <a:ext cx="5715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 flipH="1">
            <a:off x="1524000" y="2971800"/>
            <a:ext cx="457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22" name="Line 22"/>
          <p:cNvSpPr>
            <a:spLocks noChangeShapeType="1"/>
          </p:cNvSpPr>
          <p:nvPr/>
        </p:nvSpPr>
        <p:spPr bwMode="auto">
          <a:xfrm>
            <a:off x="2514600" y="2971800"/>
            <a:ext cx="457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 flipH="1">
            <a:off x="1828800" y="41910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1219200" y="5257800"/>
            <a:ext cx="16002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kumimoji="0" lang="fr-FR" altLang="fr-FR" sz="1600"/>
              <a:t>Prédisposition individuelle</a:t>
            </a:r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4648200" y="5257800"/>
            <a:ext cx="19050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kumimoji="0" lang="fr-FR" altLang="fr-FR" sz="1600"/>
              <a:t>Facteurs environnementaux</a:t>
            </a:r>
          </a:p>
        </p:txBody>
      </p:sp>
      <p:sp>
        <p:nvSpPr>
          <p:cNvPr id="51226" name="Line 26"/>
          <p:cNvSpPr>
            <a:spLocks noChangeShapeType="1"/>
          </p:cNvSpPr>
          <p:nvPr/>
        </p:nvSpPr>
        <p:spPr bwMode="auto">
          <a:xfrm flipV="1">
            <a:off x="3962400" y="49530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27" name="Line 27"/>
          <p:cNvSpPr>
            <a:spLocks noChangeShapeType="1"/>
          </p:cNvSpPr>
          <p:nvPr/>
        </p:nvSpPr>
        <p:spPr bwMode="auto">
          <a:xfrm>
            <a:off x="3657600" y="5638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2667000" y="6248400"/>
            <a:ext cx="41148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kumimoji="0" lang="fr-FR" altLang="fr-FR" sz="1200"/>
              <a:t>D’après F. Bourreau : Pratique du traitement de la douleur</a:t>
            </a:r>
          </a:p>
        </p:txBody>
      </p:sp>
    </p:spTree>
    <p:extLst>
      <p:ext uri="{BB962C8B-B14F-4D97-AF65-F5344CB8AC3E}">
        <p14:creationId xmlns:p14="http://schemas.microsoft.com/office/powerpoint/2010/main" xmlns="" val="252460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Différencier douleur aigue et chronique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u="sng" dirty="0" smtClean="0"/>
              <a:t>Douleur aigue</a:t>
            </a:r>
            <a:r>
              <a:rPr lang="fr-FR" dirty="0" smtClean="0"/>
              <a:t>: symptôme, signal d’alarme sert à consulter le médecin, elle permet de poser un diagnostic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u="sng" dirty="0" smtClean="0"/>
              <a:t>Douleur chronique </a:t>
            </a:r>
            <a:r>
              <a:rPr lang="fr-FR" dirty="0" smtClean="0"/>
              <a:t>: dure depuis 3 à 6 mois et  engendre des retentissements sur le moral et le comportement</a:t>
            </a:r>
          </a:p>
          <a:p>
            <a:pPr marL="0" indent="0">
              <a:buNone/>
            </a:pPr>
            <a:r>
              <a:rPr lang="fr-FR" dirty="0" smtClean="0"/>
              <a:t>C’est la « douleur- maladie »: consultation spécialisée</a:t>
            </a:r>
          </a:p>
          <a:p>
            <a:pPr marL="0" indent="0">
              <a:buNone/>
            </a:pPr>
            <a:r>
              <a:rPr lang="fr-FR" dirty="0" smtClean="0"/>
              <a:t>Comprendre sa douleur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266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514600" y="2066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52229" name="Picture 5" descr="C:\Documents and Settings\user\Bureau\IMG_13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705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195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89</TotalTime>
  <Words>140</Words>
  <Application>Microsoft Office PowerPoint</Application>
  <PresentationFormat>Affichage à l'écran (4:3)</PresentationFormat>
  <Paragraphs>42</Paragraphs>
  <Slides>6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Oriel</vt:lpstr>
      <vt:lpstr>Cadre légal et déontologique</vt:lpstr>
      <vt:lpstr>Définition de la douleur</vt:lpstr>
      <vt:lpstr>Diapositive 3</vt:lpstr>
      <vt:lpstr>Diapositive 4</vt:lpstr>
      <vt:lpstr>Différencier douleur aigue et chronique</vt:lpstr>
      <vt:lpstr>Diapositive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Cadre legal et deontologique</dc:title>
  <dc:creator>PC</dc:creator>
  <cp:lastModifiedBy>GUERIN Vanessa</cp:lastModifiedBy>
  <cp:revision>10</cp:revision>
  <dcterms:created xsi:type="dcterms:W3CDTF">2015-10-10T19:15:08Z</dcterms:created>
  <dcterms:modified xsi:type="dcterms:W3CDTF">2015-10-13T07:35:15Z</dcterms:modified>
</cp:coreProperties>
</file>