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35" r:id="rId2"/>
    <p:sldId id="596" r:id="rId3"/>
    <p:sldId id="597" r:id="rId4"/>
    <p:sldId id="655" r:id="rId5"/>
    <p:sldId id="602" r:id="rId6"/>
    <p:sldId id="604" r:id="rId7"/>
    <p:sldId id="605" r:id="rId8"/>
    <p:sldId id="600" r:id="rId9"/>
    <p:sldId id="651" r:id="rId10"/>
    <p:sldId id="524" r:id="rId11"/>
    <p:sldId id="499" r:id="rId12"/>
    <p:sldId id="501" r:id="rId13"/>
    <p:sldId id="633" r:id="rId14"/>
    <p:sldId id="631" r:id="rId15"/>
    <p:sldId id="630" r:id="rId16"/>
    <p:sldId id="635" r:id="rId17"/>
    <p:sldId id="534" r:id="rId18"/>
    <p:sldId id="544" r:id="rId19"/>
    <p:sldId id="636" r:id="rId20"/>
    <p:sldId id="507" r:id="rId21"/>
    <p:sldId id="556" r:id="rId22"/>
    <p:sldId id="606" r:id="rId23"/>
    <p:sldId id="557" r:id="rId24"/>
    <p:sldId id="607" r:id="rId25"/>
    <p:sldId id="560" r:id="rId26"/>
    <p:sldId id="599" r:id="rId27"/>
    <p:sldId id="562" r:id="rId28"/>
    <p:sldId id="563" r:id="rId29"/>
    <p:sldId id="654" r:id="rId30"/>
    <p:sldId id="566" r:id="rId31"/>
    <p:sldId id="567" r:id="rId32"/>
    <p:sldId id="569" r:id="rId33"/>
    <p:sldId id="571" r:id="rId34"/>
    <p:sldId id="546" r:id="rId35"/>
    <p:sldId id="550" r:id="rId36"/>
    <p:sldId id="551" r:id="rId37"/>
    <p:sldId id="548" r:id="rId38"/>
    <p:sldId id="552" r:id="rId39"/>
    <p:sldId id="553" r:id="rId40"/>
    <p:sldId id="554" r:id="rId41"/>
    <p:sldId id="572" r:id="rId42"/>
    <p:sldId id="643" r:id="rId43"/>
    <p:sldId id="644" r:id="rId44"/>
    <p:sldId id="645" r:id="rId45"/>
    <p:sldId id="646" r:id="rId46"/>
    <p:sldId id="648" r:id="rId47"/>
    <p:sldId id="649" r:id="rId48"/>
    <p:sldId id="628" r:id="rId4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Rockwell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Rockwell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Rockwell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Rockwell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Rockwell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Rockwell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Rockwell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Rockwell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Rockwell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0066"/>
    <a:srgbClr val="FFCC66"/>
    <a:srgbClr val="564802"/>
    <a:srgbClr val="715F03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96" autoAdjust="0"/>
  </p:normalViewPr>
  <p:slideViewPr>
    <p:cSldViewPr>
      <p:cViewPr varScale="1">
        <p:scale>
          <a:sx n="66" d="100"/>
          <a:sy n="66" d="100"/>
        </p:scale>
        <p:origin x="-136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096"/>
    </p:cViewPr>
  </p:sorterViewPr>
  <p:notesViewPr>
    <p:cSldViewPr>
      <p:cViewPr varScale="1">
        <p:scale>
          <a:sx n="48" d="100"/>
          <a:sy n="48" d="100"/>
        </p:scale>
        <p:origin x="-204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613640-D158-4603-91CF-B751987A3B54}" type="datetimeFigureOut">
              <a:rPr lang="fr-FR"/>
              <a:pPr>
                <a:defRPr/>
              </a:pPr>
              <a:t>26/11/2015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CAD9F5-D444-4F94-8A49-813098707B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C86B049-4E19-4F3C-AFB2-5CBE747D26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D1501-15C4-4C4F-AE8B-9A31E647EDD8}" type="slidenum">
              <a:rPr lang="fr-FR" smtClean="0">
                <a:latin typeface="Arial" pitchFamily="34" charset="0"/>
              </a:rPr>
              <a:pPr/>
              <a:t>10</a:t>
            </a:fld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3D4E5-55A0-4141-97FD-0A62CFB78BB1}" type="slidenum">
              <a:rPr lang="fr-FR" smtClean="0">
                <a:latin typeface="Arial" pitchFamily="34" charset="0"/>
              </a:rPr>
              <a:pPr/>
              <a:t>11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  <a:ln/>
        </p:spPr>
        <p:txBody>
          <a:bodyPr lIns="90488" tIns="44450" rIns="90488" bIns="44450"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7885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798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C6B7F6-CC01-4E7E-AD7E-548222A8DDF8}" type="slidenum">
              <a:rPr lang="fr-FR" smtClean="0">
                <a:latin typeface="Arial" pitchFamily="34" charset="0"/>
              </a:rPr>
              <a:pPr/>
              <a:t>17</a:t>
            </a:fld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7A8AA-8B96-4267-9736-BAC804A2C3FF}" type="slidenum">
              <a:rPr lang="fr-FR" smtClean="0">
                <a:latin typeface="Arial" pitchFamily="34" charset="0"/>
              </a:rPr>
              <a:pPr/>
              <a:t>29</a:t>
            </a:fld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81037-1448-4342-B078-72AC253C907B}" type="slidenum">
              <a:rPr lang="fr-FR" smtClean="0">
                <a:latin typeface="Arial" pitchFamily="34" charset="0"/>
              </a:rPr>
              <a:pPr/>
              <a:t>34</a:t>
            </a:fld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839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5EA2D-8829-4D28-A410-A883DFE721C9}" type="slidenum">
              <a:rPr lang="fr-FR" smtClean="0">
                <a:latin typeface="Arial" pitchFamily="34" charset="0"/>
              </a:rPr>
              <a:pPr/>
              <a:t>36</a:t>
            </a:fld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E36FE-D191-4592-9724-43A327F0431D}" type="slidenum">
              <a:rPr lang="fr-FR" smtClean="0">
                <a:latin typeface="Arial" pitchFamily="34" charset="0"/>
              </a:rPr>
              <a:pPr/>
              <a:t>38</a:t>
            </a:fld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54D82-4797-46C8-9BA9-43F8EE461337}" type="slidenum">
              <a:rPr lang="fr-FR" smtClean="0">
                <a:latin typeface="Arial" pitchFamily="34" charset="0"/>
              </a:rPr>
              <a:pPr/>
              <a:t>39</a:t>
            </a:fld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25A18-5B3C-4952-A1D5-F2B12A2F0E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EF637-151F-4E8F-991D-6B999B6FB8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8ED77-C807-4474-B160-30705D91A5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B4655-BFDD-4519-B759-22B73325B0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FBC24-44CA-46E8-B6AC-2C9DBFE34E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C952-7C39-43AA-90DE-615BCE0AE0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BA05-912D-4436-A63B-2A6F38C388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7A51F-D4DF-46E5-B161-3E767CED9C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DB597-9F14-4E5A-AA69-FCD30B9109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AA054-A5B5-49AE-AF3A-FF5DD0D0B1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B3153-9776-48E1-A12F-DD2956EBCE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9D1E9-7FDE-4598-A5B0-03C69FBECA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5E681-19B4-4263-BB21-75C84BE28A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92D050">
                <a:alpha val="56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2" descr="logo teves en poch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26988"/>
            <a:ext cx="270033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75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</p:sldLayoutIdLst>
  <p:transition advClick="0"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agesperso-orange.fr/jacques.prestreau/narcolepsie/gaston_dodo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http://tbn0.google.com/images?q=tbn:oJxxkbPYrITPUM:http://pagesperso-orange.fr/jacques.prestreau/narcolepsie/gaston_dod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575"/>
            <a:ext cx="37417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ZoneTexte 1"/>
          <p:cNvSpPr txBox="1">
            <a:spLocks noChangeArrowheads="1"/>
          </p:cNvSpPr>
          <p:nvPr/>
        </p:nvSpPr>
        <p:spPr bwMode="auto">
          <a:xfrm>
            <a:off x="3995738" y="0"/>
            <a:ext cx="4722812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chemeClr val="accent2">
                    <a:lumMod val="50000"/>
                  </a:schemeClr>
                </a:solidFill>
              </a:rPr>
              <a:t>Le rythme </a:t>
            </a:r>
          </a:p>
          <a:p>
            <a:pPr algn="ctr">
              <a:defRPr/>
            </a:pPr>
            <a:r>
              <a:rPr lang="fr-FR" sz="3200" dirty="0">
                <a:solidFill>
                  <a:schemeClr val="accent2">
                    <a:lumMod val="50000"/>
                  </a:schemeClr>
                </a:solidFill>
              </a:rPr>
              <a:t>Veille - sommeil </a:t>
            </a:r>
          </a:p>
          <a:p>
            <a:pPr algn="ctr">
              <a:defRPr/>
            </a:pPr>
            <a:r>
              <a:rPr lang="fr-FR" sz="3200" dirty="0">
                <a:solidFill>
                  <a:schemeClr val="accent2">
                    <a:lumMod val="50000"/>
                  </a:schemeClr>
                </a:solidFill>
              </a:rPr>
              <a:t>de l’enfant et  l’ado</a:t>
            </a:r>
          </a:p>
          <a:p>
            <a:pPr algn="ctr">
              <a:defRPr/>
            </a:pP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Pr </a:t>
            </a:r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</a:rPr>
              <a:t>X. Drouot</a:t>
            </a:r>
            <a:endParaRPr lang="fr-FR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FR" sz="1800" dirty="0">
                <a:solidFill>
                  <a:schemeClr val="accent2">
                    <a:lumMod val="50000"/>
                  </a:schemeClr>
                </a:solidFill>
              </a:rPr>
              <a:t>Président de </a:t>
            </a:r>
            <a:r>
              <a:rPr lang="fr-FR" sz="1800" dirty="0" err="1">
                <a:solidFill>
                  <a:schemeClr val="accent2">
                    <a:lumMod val="50000"/>
                  </a:schemeClr>
                </a:solidFill>
              </a:rPr>
              <a:t>ReVeS</a:t>
            </a:r>
            <a:r>
              <a:rPr lang="fr-FR" sz="1800" dirty="0">
                <a:solidFill>
                  <a:schemeClr val="accent2">
                    <a:lumMod val="50000"/>
                  </a:schemeClr>
                </a:solidFill>
              </a:rPr>
              <a:t> en Po-</a:t>
            </a:r>
            <a:r>
              <a:rPr lang="fr-FR" sz="1800" dirty="0" err="1">
                <a:solidFill>
                  <a:schemeClr val="accent2">
                    <a:lumMod val="50000"/>
                  </a:schemeClr>
                </a:solidFill>
              </a:rPr>
              <a:t>Ch</a:t>
            </a:r>
            <a:endParaRPr lang="fr-FR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FR" sz="1800" dirty="0">
                <a:solidFill>
                  <a:schemeClr val="accent2">
                    <a:lumMod val="50000"/>
                  </a:schemeClr>
                </a:solidFill>
              </a:rPr>
              <a:t>( Réseau Veille Sommeil en Poitou-Charentes)</a:t>
            </a:r>
          </a:p>
          <a:p>
            <a:pPr algn="ctr">
              <a:defRPr/>
            </a:pPr>
            <a:endParaRPr lang="fr-FR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FR" sz="1800" dirty="0">
                <a:solidFill>
                  <a:schemeClr val="accent2">
                    <a:lumMod val="50000"/>
                  </a:schemeClr>
                </a:solidFill>
              </a:rPr>
              <a:t>Centre Régional des Pathologies</a:t>
            </a:r>
          </a:p>
          <a:p>
            <a:pPr algn="ctr">
              <a:defRPr/>
            </a:pPr>
            <a:r>
              <a:rPr lang="fr-FR" sz="1800" dirty="0">
                <a:solidFill>
                  <a:schemeClr val="accent2">
                    <a:lumMod val="50000"/>
                  </a:schemeClr>
                </a:solidFill>
              </a:rPr>
              <a:t> du  sommeil CHU Poitiers</a:t>
            </a:r>
          </a:p>
          <a:p>
            <a:pPr algn="ctr">
              <a:defRPr/>
            </a:pPr>
            <a:endParaRPr lang="fr-FR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fr-FR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fr-FR" sz="2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214688" y="285750"/>
            <a:ext cx="66151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 b="1">
                <a:solidFill>
                  <a:schemeClr val="tx2"/>
                </a:solidFill>
                <a:latin typeface="Times New Roman" pitchFamily="18" charset="0"/>
              </a:rPr>
              <a:t>POLYSOMNOGRAPHIE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258888" y="1844675"/>
          <a:ext cx="6402387" cy="4522788"/>
        </p:xfrm>
        <a:graphic>
          <a:graphicData uri="http://schemas.openxmlformats.org/presentationml/2006/ole">
            <p:oleObj spid="_x0000_s2050" name="Image Wang" r:id="rId4" imgW="8458200" imgH="5619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75" y="285750"/>
            <a:ext cx="5000625" cy="1143000"/>
          </a:xfrm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Sommeil 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</a:t>
            </a:r>
            <a:endParaRPr lang="fr-F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90663" y="3733800"/>
            <a:ext cx="388937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0" y="2571750"/>
            <a:ext cx="173990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1EEA14"/>
                </a:solidFill>
                <a:latin typeface="Times New Roman" pitchFamily="18" charset="0"/>
              </a:rPr>
              <a:t>S. Paradoxal</a:t>
            </a:r>
            <a:endParaRPr lang="en-US" sz="3200">
              <a:solidFill>
                <a:srgbClr val="1EEA14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>
                <a:solidFill>
                  <a:srgbClr val="1EEA14"/>
                </a:solidFill>
                <a:latin typeface="Times New Roman" pitchFamily="18" charset="0"/>
              </a:rPr>
              <a:t>(25%)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1490663" y="3200400"/>
            <a:ext cx="388937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016000" y="2057400"/>
            <a:ext cx="982663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FC0128"/>
                </a:solidFill>
                <a:latin typeface="Times New Roman" pitchFamily="18" charset="0"/>
              </a:rPr>
              <a:t>éveil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2032000" y="6096000"/>
            <a:ext cx="643413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 flipV="1">
            <a:off x="2032000" y="2057400"/>
            <a:ext cx="0" cy="4038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2235200" y="6096000"/>
            <a:ext cx="675005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FC0128"/>
                </a:solidFill>
                <a:latin typeface="Times New Roman" pitchFamily="18" charset="0"/>
              </a:rPr>
              <a:t>23   0      1      2     3      4      5      6      7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>
            <a:off x="2032000" y="2438400"/>
            <a:ext cx="406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5" name="Line 14"/>
          <p:cNvSpPr>
            <a:spLocks noChangeShapeType="1"/>
          </p:cNvSpPr>
          <p:nvPr/>
        </p:nvSpPr>
        <p:spPr bwMode="auto">
          <a:xfrm>
            <a:off x="2438400" y="3581400"/>
            <a:ext cx="134938" cy="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6" name="Line 35"/>
          <p:cNvSpPr>
            <a:spLocks noChangeShapeType="1"/>
          </p:cNvSpPr>
          <p:nvPr/>
        </p:nvSpPr>
        <p:spPr bwMode="auto">
          <a:xfrm>
            <a:off x="3929063" y="5410200"/>
            <a:ext cx="134937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7" name="Line 37"/>
          <p:cNvSpPr>
            <a:spLocks noChangeShapeType="1"/>
          </p:cNvSpPr>
          <p:nvPr/>
        </p:nvSpPr>
        <p:spPr bwMode="auto">
          <a:xfrm>
            <a:off x="4064000" y="4800600"/>
            <a:ext cx="682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8" name="Line 42"/>
          <p:cNvSpPr>
            <a:spLocks noChangeShapeType="1"/>
          </p:cNvSpPr>
          <p:nvPr/>
        </p:nvSpPr>
        <p:spPr bwMode="auto">
          <a:xfrm>
            <a:off x="4876800" y="4800600"/>
            <a:ext cx="134938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9" name="Line 46"/>
          <p:cNvSpPr>
            <a:spLocks noChangeShapeType="1"/>
          </p:cNvSpPr>
          <p:nvPr/>
        </p:nvSpPr>
        <p:spPr bwMode="auto">
          <a:xfrm>
            <a:off x="6367463" y="4800600"/>
            <a:ext cx="66675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4788" name="Text Box 68"/>
          <p:cNvSpPr txBox="1">
            <a:spLocks noChangeArrowheads="1"/>
          </p:cNvSpPr>
          <p:nvPr/>
        </p:nvSpPr>
        <p:spPr bwMode="auto">
          <a:xfrm>
            <a:off x="155575" y="4500563"/>
            <a:ext cx="1579563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S. 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Profond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(20%)</a:t>
            </a:r>
          </a:p>
        </p:txBody>
      </p:sp>
      <p:sp>
        <p:nvSpPr>
          <p:cNvPr id="31761" name="Text Box 69"/>
          <p:cNvSpPr txBox="1">
            <a:spLocks noChangeArrowheads="1"/>
          </p:cNvSpPr>
          <p:nvPr/>
        </p:nvSpPr>
        <p:spPr bwMode="auto">
          <a:xfrm>
            <a:off x="134938" y="3505200"/>
            <a:ext cx="1227137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B0F0"/>
                </a:solidFill>
                <a:latin typeface="Times New Roman" pitchFamily="18" charset="0"/>
              </a:rPr>
              <a:t>S. Léger</a:t>
            </a:r>
          </a:p>
          <a:p>
            <a:pPr eaLnBrk="0" hangingPunct="0"/>
            <a:r>
              <a:rPr lang="en-US" sz="2400">
                <a:solidFill>
                  <a:srgbClr val="00B0F0"/>
                </a:solidFill>
                <a:latin typeface="Times New Roman" pitchFamily="18" charset="0"/>
              </a:rPr>
              <a:t>(55%)</a:t>
            </a:r>
          </a:p>
        </p:txBody>
      </p:sp>
      <p:sp>
        <p:nvSpPr>
          <p:cNvPr id="31762" name="Line 70"/>
          <p:cNvSpPr>
            <a:spLocks noChangeShapeType="1"/>
          </p:cNvSpPr>
          <p:nvPr/>
        </p:nvSpPr>
        <p:spPr bwMode="auto">
          <a:xfrm flipV="1">
            <a:off x="1354138" y="3581400"/>
            <a:ext cx="203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63" name="Line 71"/>
          <p:cNvSpPr>
            <a:spLocks noChangeShapeType="1"/>
          </p:cNvSpPr>
          <p:nvPr/>
        </p:nvSpPr>
        <p:spPr bwMode="auto">
          <a:xfrm>
            <a:off x="1354138" y="3810000"/>
            <a:ext cx="13652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64" name="Text Box 74"/>
          <p:cNvSpPr txBox="1">
            <a:spLocks noChangeArrowheads="1"/>
          </p:cNvSpPr>
          <p:nvPr/>
        </p:nvSpPr>
        <p:spPr bwMode="auto">
          <a:xfrm>
            <a:off x="7315200" y="5410200"/>
            <a:ext cx="134778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FC0128"/>
                </a:solidFill>
                <a:latin typeface="Times New Roman" pitchFamily="18" charset="0"/>
              </a:rPr>
              <a:t>Heures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643313" y="2428875"/>
            <a:ext cx="500062" cy="24288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2428875" y="1643063"/>
            <a:ext cx="30178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>
                <a:latin typeface="+mn-lt"/>
              </a:rPr>
              <a:t>CYCLES de sommeil =90 minutes</a:t>
            </a:r>
          </a:p>
        </p:txBody>
      </p:sp>
      <p:sp>
        <p:nvSpPr>
          <p:cNvPr id="89" name="Flèche courbée vers le bas 88"/>
          <p:cNvSpPr/>
          <p:nvPr/>
        </p:nvSpPr>
        <p:spPr>
          <a:xfrm>
            <a:off x="2428875" y="2000250"/>
            <a:ext cx="928688" cy="3571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90" name="Flèche courbée vers le bas 89"/>
          <p:cNvSpPr/>
          <p:nvPr/>
        </p:nvSpPr>
        <p:spPr>
          <a:xfrm>
            <a:off x="3500438" y="2000250"/>
            <a:ext cx="857250" cy="3571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Flèche courbée vers le bas 90"/>
          <p:cNvSpPr/>
          <p:nvPr/>
        </p:nvSpPr>
        <p:spPr>
          <a:xfrm>
            <a:off x="4572000" y="2000250"/>
            <a:ext cx="857250" cy="3571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Flèche courbée vers le bas 91"/>
          <p:cNvSpPr/>
          <p:nvPr/>
        </p:nvSpPr>
        <p:spPr>
          <a:xfrm>
            <a:off x="5643563" y="2000250"/>
            <a:ext cx="1500187" cy="3571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Flèche courbée vers le bas 92"/>
          <p:cNvSpPr/>
          <p:nvPr/>
        </p:nvSpPr>
        <p:spPr>
          <a:xfrm>
            <a:off x="7215188" y="2000250"/>
            <a:ext cx="857250" cy="3571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428875" y="2428875"/>
            <a:ext cx="142875" cy="1143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5" name="Rectangle 94"/>
          <p:cNvSpPr/>
          <p:nvPr/>
        </p:nvSpPr>
        <p:spPr>
          <a:xfrm>
            <a:off x="2571750" y="3571875"/>
            <a:ext cx="71438" cy="6429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3286125" y="2428875"/>
            <a:ext cx="214313" cy="428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8" name="Rectangle 97"/>
          <p:cNvSpPr/>
          <p:nvPr/>
        </p:nvSpPr>
        <p:spPr>
          <a:xfrm>
            <a:off x="3500438" y="2428875"/>
            <a:ext cx="142875" cy="1143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9" name="Rectangle 98"/>
          <p:cNvSpPr/>
          <p:nvPr/>
        </p:nvSpPr>
        <p:spPr>
          <a:xfrm>
            <a:off x="3643313" y="2428875"/>
            <a:ext cx="46037" cy="1714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2571750" y="2428875"/>
            <a:ext cx="71438" cy="17859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1" name="Rectangle 100"/>
          <p:cNvSpPr/>
          <p:nvPr/>
        </p:nvSpPr>
        <p:spPr>
          <a:xfrm>
            <a:off x="4143375" y="2428875"/>
            <a:ext cx="357188" cy="428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4500563" y="2428875"/>
            <a:ext cx="142875" cy="1143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4572000" y="2428875"/>
            <a:ext cx="642938" cy="1714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4" name="Rectangle 103"/>
          <p:cNvSpPr/>
          <p:nvPr/>
        </p:nvSpPr>
        <p:spPr>
          <a:xfrm>
            <a:off x="5214938" y="2428875"/>
            <a:ext cx="428625" cy="428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5" name="Rectangle 104"/>
          <p:cNvSpPr/>
          <p:nvPr/>
        </p:nvSpPr>
        <p:spPr>
          <a:xfrm>
            <a:off x="5572125" y="2428875"/>
            <a:ext cx="1214438" cy="1714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6" name="Rectangle 105"/>
          <p:cNvSpPr/>
          <p:nvPr/>
        </p:nvSpPr>
        <p:spPr>
          <a:xfrm>
            <a:off x="6786563" y="2428875"/>
            <a:ext cx="571500" cy="428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7" name="Rectangle 106"/>
          <p:cNvSpPr/>
          <p:nvPr/>
        </p:nvSpPr>
        <p:spPr>
          <a:xfrm>
            <a:off x="7358063" y="2428875"/>
            <a:ext cx="357187" cy="1714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8" name="Rectangle 107"/>
          <p:cNvSpPr/>
          <p:nvPr/>
        </p:nvSpPr>
        <p:spPr>
          <a:xfrm>
            <a:off x="7715250" y="2428875"/>
            <a:ext cx="142875" cy="428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7858125" y="2428875"/>
            <a:ext cx="71438" cy="1714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787" name="Line 12"/>
          <p:cNvSpPr>
            <a:spLocks noChangeShapeType="1"/>
          </p:cNvSpPr>
          <p:nvPr/>
        </p:nvSpPr>
        <p:spPr bwMode="auto">
          <a:xfrm>
            <a:off x="7858125" y="2428875"/>
            <a:ext cx="406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2643188" y="2428875"/>
            <a:ext cx="714375" cy="24288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929188" y="2428875"/>
            <a:ext cx="71437" cy="24034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1026"/>
          <p:cNvSpPr>
            <a:spLocks noChangeArrowheads="1"/>
          </p:cNvSpPr>
          <p:nvPr/>
        </p:nvSpPr>
        <p:spPr bwMode="auto">
          <a:xfrm>
            <a:off x="0" y="2135188"/>
            <a:ext cx="9144000" cy="1865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defRPr/>
            </a:pPr>
            <a:endParaRPr lang="fr-FR" sz="32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fr-FR" sz="32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Sommeil profond   récupération physique </a:t>
            </a:r>
          </a:p>
          <a:p>
            <a:pPr lvl="1">
              <a:lnSpc>
                <a:spcPct val="90000"/>
              </a:lnSpc>
              <a:defRPr/>
            </a:pPr>
            <a:endParaRPr lang="fr-FR" sz="32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fr-FR" sz="32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Paradoxal</a:t>
            </a:r>
            <a:r>
              <a:rPr lang="fr-FR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32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 récupération psychologique </a:t>
            </a:r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PROSOM\Montages diapos\L'enfant et le sommeil\L'enfant &amp; le sommeil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" y="908050"/>
            <a:ext cx="88392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>
                <a:solidFill>
                  <a:srgbClr val="FF0000"/>
                </a:solidFill>
                <a:latin typeface="Comic Sans MS" pitchFamily="66" charset="0"/>
              </a:rPr>
              <a:t>Mémorisation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fr-FR" sz="4400" b="1">
                <a:solidFill>
                  <a:srgbClr val="FF0000"/>
                </a:solidFill>
                <a:latin typeface="Comic Sans MS" pitchFamily="66" charset="0"/>
              </a:rPr>
              <a:t>Reprogrammation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fr-FR" sz="4400" b="1">
                <a:solidFill>
                  <a:srgbClr val="FF0000"/>
                </a:solidFill>
                <a:latin typeface="Comic Sans MS" pitchFamily="66" charset="0"/>
              </a:rPr>
              <a:t>Résolution des tensions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fr-FR" sz="4400" b="1">
                <a:solidFill>
                  <a:srgbClr val="FF0000"/>
                </a:solidFill>
                <a:latin typeface="Comic Sans MS" pitchFamily="66" charset="0"/>
              </a:rPr>
              <a:t>Régulation alimentaire (poids)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6"/>
          <p:cNvGrpSpPr>
            <a:grpSpLocks/>
          </p:cNvGrpSpPr>
          <p:nvPr/>
        </p:nvGrpSpPr>
        <p:grpSpPr bwMode="auto">
          <a:xfrm>
            <a:off x="0" y="0"/>
            <a:ext cx="9144000" cy="6665913"/>
            <a:chOff x="0" y="0"/>
            <a:chExt cx="5760" cy="4199"/>
          </a:xfrm>
        </p:grpSpPr>
        <p:pic>
          <p:nvPicPr>
            <p:cNvPr id="34819" name="Picture 4" descr="D:\PROSOM\Expo A3\expo 10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3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0" name="Text Box 5"/>
            <p:cNvSpPr txBox="1">
              <a:spLocks noChangeArrowheads="1"/>
            </p:cNvSpPr>
            <p:nvPr/>
          </p:nvSpPr>
          <p:spPr bwMode="auto">
            <a:xfrm>
              <a:off x="768" y="3872"/>
              <a:ext cx="4368" cy="32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800" b="1">
                  <a:latin typeface="Comic Sans MS" pitchFamily="66" charset="0"/>
                </a:rPr>
                <a:t>Pendant le sommeil, l’enfant grandit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4"/>
          <p:cNvGrpSpPr>
            <a:grpSpLocks/>
          </p:cNvGrpSpPr>
          <p:nvPr/>
        </p:nvGrpSpPr>
        <p:grpSpPr bwMode="auto">
          <a:xfrm>
            <a:off x="0" y="0"/>
            <a:ext cx="9144000" cy="6691313"/>
            <a:chOff x="0" y="0"/>
            <a:chExt cx="5760" cy="4215"/>
          </a:xfrm>
        </p:grpSpPr>
        <p:pic>
          <p:nvPicPr>
            <p:cNvPr id="35843" name="Picture 2" descr="D:\PROSOM\Expo A3\expo 14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3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4" name="Text Box 3"/>
            <p:cNvSpPr txBox="1">
              <a:spLocks noChangeArrowheads="1"/>
            </p:cNvSpPr>
            <p:nvPr/>
          </p:nvSpPr>
          <p:spPr bwMode="auto">
            <a:xfrm>
              <a:off x="576" y="3888"/>
              <a:ext cx="4656" cy="32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800" b="1">
                  <a:latin typeface="Comic Sans MS" pitchFamily="66" charset="0"/>
                </a:rPr>
                <a:t>Sommeil suffisant = la forme au réveil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6867" name="Picture 1026" descr="enfant_rythmes modèle text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8" name="Text Box 1027"/>
            <p:cNvSpPr txBox="1">
              <a:spLocks noChangeArrowheads="1"/>
            </p:cNvSpPr>
            <p:nvPr/>
          </p:nvSpPr>
          <p:spPr bwMode="auto">
            <a:xfrm>
              <a:off x="480" y="576"/>
              <a:ext cx="2928" cy="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fr-FR" sz="3600" b="1">
                  <a:latin typeface="Comic Sans MS" pitchFamily="66" charset="0"/>
                </a:rPr>
                <a:t>Une bonne journée</a:t>
              </a:r>
            </a:p>
            <a:p>
              <a:pPr>
                <a:lnSpc>
                  <a:spcPct val="170000"/>
                </a:lnSpc>
              </a:pPr>
              <a:r>
                <a:rPr lang="fr-FR" sz="3600" b="1">
                  <a:latin typeface="Comic Sans MS" pitchFamily="66" charset="0"/>
                </a:rPr>
                <a:t>se prépare</a:t>
              </a:r>
            </a:p>
            <a:p>
              <a:pPr>
                <a:lnSpc>
                  <a:spcPct val="190000"/>
                </a:lnSpc>
              </a:pPr>
              <a:r>
                <a:rPr lang="fr-FR" sz="3600" b="1">
                  <a:latin typeface="Comic Sans MS" pitchFamily="66" charset="0"/>
                </a:rPr>
                <a:t>avant tout</a:t>
              </a:r>
            </a:p>
            <a:p>
              <a:pPr>
                <a:lnSpc>
                  <a:spcPct val="150000"/>
                </a:lnSpc>
              </a:pPr>
              <a:r>
                <a:rPr lang="fr-FR" sz="3600" b="1">
                  <a:latin typeface="Comic Sans MS" pitchFamily="66" charset="0"/>
                </a:rPr>
                <a:t>par un bon sommeil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257675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fr-FR" smtClean="0"/>
              <a:t>Nouveau-né: 16 à 17 h</a:t>
            </a:r>
          </a:p>
          <a:p>
            <a:pPr>
              <a:spcBef>
                <a:spcPct val="50000"/>
              </a:spcBef>
            </a:pPr>
            <a:r>
              <a:rPr lang="fr-FR" smtClean="0"/>
              <a:t>1 an:  13-14 h</a:t>
            </a:r>
          </a:p>
          <a:p>
            <a:pPr>
              <a:spcBef>
                <a:spcPct val="50000"/>
              </a:spcBef>
            </a:pPr>
            <a:r>
              <a:rPr lang="fr-FR" smtClean="0"/>
              <a:t>3 ans: 12 h</a:t>
            </a:r>
          </a:p>
          <a:p>
            <a:pPr>
              <a:spcBef>
                <a:spcPct val="50000"/>
              </a:spcBef>
            </a:pPr>
            <a:r>
              <a:rPr lang="fr-FR" smtClean="0"/>
              <a:t>6 ans: 11 h</a:t>
            </a:r>
          </a:p>
          <a:p>
            <a:pPr>
              <a:spcBef>
                <a:spcPct val="50000"/>
              </a:spcBef>
            </a:pPr>
            <a:r>
              <a:rPr lang="fr-FR" smtClean="0"/>
              <a:t>10 ans :  10 h</a:t>
            </a:r>
          </a:p>
          <a:p>
            <a:pPr>
              <a:spcBef>
                <a:spcPct val="50000"/>
              </a:spcBef>
            </a:pPr>
            <a:r>
              <a:rPr lang="fr-FR" smtClean="0"/>
              <a:t> Ados  :  9 h</a:t>
            </a:r>
          </a:p>
          <a:p>
            <a:pPr>
              <a:spcBef>
                <a:spcPct val="50000"/>
              </a:spcBef>
            </a:pPr>
            <a:r>
              <a:rPr lang="fr-FR" smtClean="0"/>
              <a:t>18 ans: 8 h</a:t>
            </a:r>
            <a:endParaRPr lang="en-GB" smtClean="0"/>
          </a:p>
          <a:p>
            <a:endParaRPr lang="fr-FR" smtClean="0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14500"/>
            <a:ext cx="4038600" cy="4227513"/>
          </a:xfrm>
          <a:noFill/>
          <a:ln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576513" y="142875"/>
            <a:ext cx="6532562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2800" b="1" dirty="0">
                <a:latin typeface="+mj-lt"/>
              </a:rPr>
              <a:t>Evolution du rythme veille - sommeil </a:t>
            </a:r>
          </a:p>
          <a:p>
            <a:pPr algn="r">
              <a:defRPr/>
            </a:pPr>
            <a:r>
              <a:rPr lang="fr-FR" sz="2800" b="1" dirty="0">
                <a:latin typeface="+mj-lt"/>
              </a:rPr>
              <a:t>avec l’âge :</a:t>
            </a:r>
          </a:p>
          <a:p>
            <a:pPr algn="r">
              <a:defRPr/>
            </a:pPr>
            <a:r>
              <a:rPr lang="fr-FR" sz="2800" b="1" dirty="0">
                <a:latin typeface="+mj-lt"/>
              </a:rPr>
              <a:t>Sommeil poly puis monophasique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88350" y="4797425"/>
            <a:ext cx="6921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- 8 h00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29063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sz="3200" b="1" smtClean="0"/>
              <a:t>A 6 ans : réorganisation</a:t>
            </a:r>
            <a:br>
              <a:rPr lang="fr-FR" sz="3200" b="1" smtClean="0"/>
            </a:br>
            <a:r>
              <a:rPr lang="fr-FR" sz="3200" b="1" smtClean="0"/>
              <a:t> du sommeil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fr-FR" sz="2400" b="1" dirty="0" smtClean="0"/>
              <a:t>Durée de sommeil: 10-11 heures </a:t>
            </a:r>
          </a:p>
          <a:p>
            <a:pPr>
              <a:lnSpc>
                <a:spcPct val="80000"/>
              </a:lnSpc>
            </a:pPr>
            <a:r>
              <a:rPr lang="fr-FR" sz="2400" b="1" dirty="0" smtClean="0"/>
              <a:t>Diminution du sommeil de jour avant 6 ans</a:t>
            </a:r>
          </a:p>
          <a:p>
            <a:pPr>
              <a:lnSpc>
                <a:spcPct val="80000"/>
              </a:lnSpc>
            </a:pPr>
            <a:r>
              <a:rPr lang="fr-FR" sz="2400" b="1" dirty="0" smtClean="0"/>
              <a:t>Disparition de la sieste entre 2 et 6 ans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fr-FR" sz="2400" b="1" dirty="0" smtClean="0"/>
              <a:t>Retard progressif du coucher après 6 ans</a:t>
            </a:r>
          </a:p>
          <a:p>
            <a:pPr>
              <a:lnSpc>
                <a:spcPct val="80000"/>
              </a:lnSpc>
            </a:pPr>
            <a:endParaRPr lang="fr-FR" sz="2400" b="1" dirty="0" smtClean="0"/>
          </a:p>
          <a:p>
            <a:pPr lvl="3">
              <a:lnSpc>
                <a:spcPct val="80000"/>
              </a:lnSpc>
              <a:buFont typeface="Wingdings" pitchFamily="2" charset="2"/>
              <a:buChar char="ð"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400" b="1" dirty="0" smtClean="0"/>
              <a:t>Grande quantité de sommeil lent profond en début de nuit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</a:pPr>
            <a:endParaRPr lang="fr-FR" sz="2400" b="1" dirty="0" smtClean="0"/>
          </a:p>
          <a:p>
            <a:pPr>
              <a:lnSpc>
                <a:spcPct val="80000"/>
              </a:lnSpc>
            </a:pPr>
            <a:r>
              <a:rPr lang="fr-FR" sz="2400" b="1" dirty="0" smtClean="0"/>
              <a:t>Fréquence des </a:t>
            </a:r>
            <a:r>
              <a:rPr lang="fr-FR" sz="2400" b="1" dirty="0" err="1" smtClean="0"/>
              <a:t>parasomnies</a:t>
            </a:r>
            <a:r>
              <a:rPr lang="fr-FR" sz="2400" b="1" dirty="0" smtClean="0"/>
              <a:t> : terreurs nocturnes, somnambulisme.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71938" y="285750"/>
            <a:ext cx="4829175" cy="1143000"/>
          </a:xfrm>
        </p:spPr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Différentes </a:t>
            </a:r>
            <a:b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horloges</a:t>
            </a: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2867" name="Text Box 1027"/>
          <p:cNvSpPr txBox="1">
            <a:spLocks noChangeArrowheads="1"/>
          </p:cNvSpPr>
          <p:nvPr/>
        </p:nvSpPr>
        <p:spPr bwMode="auto">
          <a:xfrm>
            <a:off x="3929063" y="2143125"/>
            <a:ext cx="42164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4BFAF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Alternance Veille-Sommeil</a:t>
            </a:r>
          </a:p>
        </p:txBody>
      </p:sp>
      <p:sp>
        <p:nvSpPr>
          <p:cNvPr id="292868" name="Text Box 1028"/>
          <p:cNvSpPr txBox="1">
            <a:spLocks noChangeArrowheads="1"/>
          </p:cNvSpPr>
          <p:nvPr/>
        </p:nvSpPr>
        <p:spPr bwMode="auto">
          <a:xfrm>
            <a:off x="3643313" y="3643313"/>
            <a:ext cx="2563812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Horloge interne</a:t>
            </a:r>
          </a:p>
        </p:txBody>
      </p:sp>
      <p:sp>
        <p:nvSpPr>
          <p:cNvPr id="40965" name="Line 1029"/>
          <p:cNvSpPr>
            <a:spLocks noChangeShapeType="1"/>
          </p:cNvSpPr>
          <p:nvPr/>
        </p:nvSpPr>
        <p:spPr bwMode="auto">
          <a:xfrm flipV="1">
            <a:off x="4945063" y="2819400"/>
            <a:ext cx="0" cy="76200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2870" name="Text Box 1030"/>
          <p:cNvSpPr txBox="1">
            <a:spLocks noChangeArrowheads="1"/>
          </p:cNvSpPr>
          <p:nvPr/>
        </p:nvSpPr>
        <p:spPr bwMode="auto">
          <a:xfrm>
            <a:off x="4143375" y="4286250"/>
            <a:ext cx="3605213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Horloge temporelle</a:t>
            </a:r>
          </a:p>
          <a:p>
            <a:pPr algn="ctr">
              <a:defRPr/>
            </a:pP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(jour-nuit)</a:t>
            </a:r>
          </a:p>
        </p:txBody>
      </p:sp>
      <p:sp>
        <p:nvSpPr>
          <p:cNvPr id="40967" name="Line 1031"/>
          <p:cNvSpPr>
            <a:spLocks noChangeShapeType="1"/>
          </p:cNvSpPr>
          <p:nvPr/>
        </p:nvSpPr>
        <p:spPr bwMode="auto">
          <a:xfrm flipV="1">
            <a:off x="6434138" y="2819400"/>
            <a:ext cx="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2872" name="Text Box 1032"/>
          <p:cNvSpPr txBox="1">
            <a:spLocks noChangeArrowheads="1"/>
          </p:cNvSpPr>
          <p:nvPr/>
        </p:nvSpPr>
        <p:spPr bwMode="auto">
          <a:xfrm>
            <a:off x="6534150" y="5357813"/>
            <a:ext cx="2538413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Horloge sociale</a:t>
            </a:r>
          </a:p>
        </p:txBody>
      </p:sp>
      <p:sp>
        <p:nvSpPr>
          <p:cNvPr id="40969" name="Line 1033"/>
          <p:cNvSpPr>
            <a:spLocks noChangeShapeType="1"/>
          </p:cNvSpPr>
          <p:nvPr/>
        </p:nvSpPr>
        <p:spPr bwMode="auto">
          <a:xfrm flipV="1">
            <a:off x="7789863" y="2895600"/>
            <a:ext cx="0" cy="2514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40970" name="Picture 1034" descr="Sans tit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286000"/>
            <a:ext cx="339725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44575"/>
            <a:ext cx="7596187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124075" y="-26988"/>
            <a:ext cx="6911975" cy="1076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3200" dirty="0">
                <a:solidFill>
                  <a:schemeClr val="accent2">
                    <a:lumMod val="50000"/>
                  </a:schemeClr>
                </a:solidFill>
              </a:rPr>
              <a:t>Le rythme veille – sommeil</a:t>
            </a:r>
          </a:p>
          <a:p>
            <a:pPr algn="r">
              <a:defRPr/>
            </a:pPr>
            <a:r>
              <a:rPr lang="fr-FR" sz="3200" dirty="0">
                <a:solidFill>
                  <a:schemeClr val="accent2">
                    <a:lumMod val="50000"/>
                  </a:schemeClr>
                </a:solidFill>
              </a:rPr>
              <a:t>est un équilibre fragile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COURS\SOMMEIL\toposommeil\Sommeil et médecine générale - Adolescent et sommeil_fichiers\adoS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420938"/>
            <a:ext cx="7620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ZoneTexte 2"/>
          <p:cNvSpPr txBox="1">
            <a:spLocks noChangeArrowheads="1"/>
          </p:cNvSpPr>
          <p:nvPr/>
        </p:nvSpPr>
        <p:spPr bwMode="auto">
          <a:xfrm>
            <a:off x="2339975" y="1303338"/>
            <a:ext cx="52117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Sommeil de l’Ado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31950" y="115888"/>
            <a:ext cx="6940550" cy="40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r-FR" sz="3200" smtClean="0">
                <a:solidFill>
                  <a:schemeClr val="tx1"/>
                </a:solidFill>
              </a:rPr>
              <a:t>  </a:t>
            </a:r>
            <a:r>
              <a:rPr lang="fr-FR" sz="3200" b="1" smtClean="0">
                <a:solidFill>
                  <a:schemeClr val="tx1"/>
                </a:solidFill>
              </a:rPr>
              <a:t>Le sommeil </a:t>
            </a:r>
            <a:br>
              <a:rPr lang="fr-FR" sz="3200" b="1" smtClean="0">
                <a:solidFill>
                  <a:schemeClr val="tx1"/>
                </a:solidFill>
              </a:rPr>
            </a:br>
            <a:r>
              <a:rPr lang="fr-FR" sz="3200" b="1" smtClean="0">
                <a:solidFill>
                  <a:schemeClr val="tx1"/>
                </a:solidFill>
              </a:rPr>
              <a:t>de l’adolescent (1)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413" y="1639888"/>
            <a:ext cx="7645400" cy="4957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fr-FR" sz="2400" dirty="0" smtClean="0"/>
              <a:t>L’adolescence est une période de transformations somatiques, sexuelles et psychologiques au cours de laquelle le sommeil se modifie.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smtClean="0"/>
              <a:t>Besoin global de sommeil augmente,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smtClean="0"/>
              <a:t>Difficultés d ’endormissement (début de nuit instable),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smtClean="0"/>
              <a:t>Retard de phase physiologique,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287338" y="2133600"/>
            <a:ext cx="86058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fr-FR" sz="2000" dirty="0">
                <a:latin typeface="+mn-lt"/>
              </a:rPr>
              <a:t> Privation de sommeil avec rebond de sommeil les jours de repos et lever tardif,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fr-FR" sz="2000" dirty="0">
              <a:latin typeface="+mn-lt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2000" dirty="0">
                <a:latin typeface="+mn-lt"/>
              </a:rPr>
              <a:t> Diminution du sommeil lent profond au profit du sommeil lent léger,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fr-FR" sz="2000" dirty="0">
              <a:latin typeface="+mn-lt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2000" dirty="0">
                <a:latin typeface="+mn-lt"/>
              </a:rPr>
              <a:t> Diminution de la latence de la première phase du sommeil paradoxal,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fr-FR" sz="200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fr-FR" sz="2000" dirty="0">
                <a:latin typeface="+mn-lt"/>
              </a:rPr>
              <a:t>- Somnolence diurne : réapparition des siestes, somnolence matinale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31950" y="115888"/>
            <a:ext cx="6940550" cy="40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fr-FR" sz="3200" kern="0" dirty="0">
                <a:latin typeface="+mj-lt"/>
                <a:ea typeface="+mj-ea"/>
                <a:cs typeface="+mj-cs"/>
              </a:rPr>
              <a:t>  </a:t>
            </a:r>
            <a:r>
              <a:rPr lang="fr-FR" sz="3200" b="1" kern="0" dirty="0">
                <a:latin typeface="+mj-lt"/>
                <a:ea typeface="+mj-ea"/>
                <a:cs typeface="+mj-cs"/>
              </a:rPr>
              <a:t>Le sommeil </a:t>
            </a:r>
            <a:br>
              <a:rPr lang="fr-FR" sz="3200" b="1" kern="0" dirty="0">
                <a:latin typeface="+mj-lt"/>
                <a:ea typeface="+mj-ea"/>
                <a:cs typeface="+mj-cs"/>
              </a:rPr>
            </a:br>
            <a:r>
              <a:rPr lang="fr-FR" sz="3200" b="1" kern="0" dirty="0">
                <a:latin typeface="+mj-lt"/>
                <a:ea typeface="+mj-ea"/>
                <a:cs typeface="+mj-cs"/>
              </a:rPr>
              <a:t>de l’adolescent (2)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00013"/>
            <a:ext cx="8229600" cy="40640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r-FR" sz="3600" smtClean="0"/>
              <a:t>Sommeil </a:t>
            </a:r>
            <a:br>
              <a:rPr lang="fr-FR" sz="3600" smtClean="0"/>
            </a:br>
            <a:r>
              <a:rPr lang="fr-FR" sz="3600" smtClean="0"/>
              <a:t>de l’adolescent (3)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052513"/>
            <a:ext cx="7645400" cy="4957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fr-FR" sz="2800" b="1" u="sng" dirty="0" smtClean="0"/>
              <a:t>Ces modifications sont liées à:</a:t>
            </a:r>
          </a:p>
          <a:p>
            <a:pPr eaLnBrk="1" hangingPunct="1">
              <a:lnSpc>
                <a:spcPct val="90000"/>
              </a:lnSpc>
            </a:pPr>
            <a:endParaRPr lang="fr-FR" sz="2800" b="1" u="sng" dirty="0" smtClean="0"/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des modifications biologiques et hormonales,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une mauvaise hygiène de vie avec un coucher tardif :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 smtClean="0"/>
              <a:t>pour le travail,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 smtClean="0"/>
              <a:t>la TV,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 smtClean="0"/>
              <a:t>les jeux vidéo,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 smtClean="0"/>
              <a:t>internet, téléphone et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79388" y="1125538"/>
            <a:ext cx="87487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fr-FR" sz="2000" dirty="0">
                <a:latin typeface="+mn-lt"/>
              </a:rPr>
              <a:t>  Difficultés psychologiques personnelles et/ou familiales, mais il n ’y a pas de profil psychologique type associé aux troubles du sommeil,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fr-FR" sz="2000" dirty="0">
              <a:latin typeface="+mn-lt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2000" dirty="0">
                <a:latin typeface="+mn-lt"/>
              </a:rPr>
              <a:t> Consommation  :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r-FR" sz="2000" dirty="0">
                <a:latin typeface="+mn-lt"/>
              </a:rPr>
              <a:t>de boissons excitantes (café, coca),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r-FR" sz="2000" dirty="0">
                <a:latin typeface="+mn-lt"/>
              </a:rPr>
              <a:t>  d’alcool, de drogues,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r-FR" sz="2000" dirty="0">
                <a:latin typeface="+mn-lt"/>
              </a:rPr>
              <a:t> mais aussi d’anxiolytiques ou d’hypnotiques,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fr-FR" sz="2000" dirty="0">
              <a:latin typeface="+mn-lt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2000" dirty="0">
                <a:latin typeface="+mn-lt"/>
              </a:rPr>
              <a:t>Un état psychopathologique :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r-FR" sz="2000" dirty="0">
                <a:latin typeface="+mn-lt"/>
              </a:rPr>
              <a:t>  troubles anxieux,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r-FR" sz="2000" dirty="0">
                <a:latin typeface="+mn-lt"/>
              </a:rPr>
              <a:t>  Dépression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r-FR" sz="2000" dirty="0">
                <a:latin typeface="+mn-lt"/>
              </a:rPr>
              <a:t> début d ’un trouble des conduites alimentaires</a:t>
            </a:r>
          </a:p>
          <a:p>
            <a:pPr>
              <a:lnSpc>
                <a:spcPct val="90000"/>
              </a:lnSpc>
            </a:pPr>
            <a:endParaRPr lang="fr-FR" sz="2000" dirty="0">
              <a:latin typeface="+mn-lt"/>
            </a:endParaRP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468313" y="0"/>
            <a:ext cx="8675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2000" b="1" dirty="0">
                <a:latin typeface="+mn-lt"/>
              </a:rPr>
              <a:t>Si ces modifications deviennent </a:t>
            </a:r>
          </a:p>
          <a:p>
            <a:pPr algn="r">
              <a:lnSpc>
                <a:spcPct val="90000"/>
              </a:lnSpc>
            </a:pPr>
            <a:r>
              <a:rPr lang="fr-FR" sz="2000" b="1" dirty="0">
                <a:latin typeface="+mn-lt"/>
              </a:rPr>
              <a:t>des troubles gênants et persistants</a:t>
            </a:r>
            <a:endParaRPr lang="fr-FR" sz="2000" dirty="0">
              <a:latin typeface="+mn-lt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0" y="115888"/>
            <a:ext cx="6572250" cy="357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r-FR" sz="3200" b="1" smtClean="0"/>
              <a:t>Somnolence dans la journée</a:t>
            </a:r>
            <a:endParaRPr lang="fr-FR" sz="32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413" y="1295400"/>
            <a:ext cx="7645400" cy="4576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fr-FR" sz="2000" dirty="0" smtClean="0"/>
              <a:t>malgré une bonne nuit </a:t>
            </a:r>
          </a:p>
          <a:p>
            <a:pPr eaLnBrk="1" hangingPunct="1"/>
            <a:endParaRPr lang="fr-FR" sz="2000" dirty="0" smtClean="0"/>
          </a:p>
          <a:p>
            <a:pPr eaLnBrk="1" hangingPunct="1">
              <a:buFontTx/>
              <a:buChar char="-"/>
            </a:pPr>
            <a:r>
              <a:rPr lang="fr-FR" sz="2000" dirty="0" smtClean="0"/>
              <a:t>55% des adolescents sont somnolents au moins 1 fois par semaine.</a:t>
            </a:r>
          </a:p>
          <a:p>
            <a:pPr eaLnBrk="1" hangingPunct="1">
              <a:buFontTx/>
              <a:buNone/>
            </a:pPr>
            <a:endParaRPr lang="fr-FR" sz="2000" dirty="0" smtClean="0"/>
          </a:p>
          <a:p>
            <a:pPr eaLnBrk="1" hangingPunct="1">
              <a:buFontTx/>
              <a:buNone/>
            </a:pPr>
            <a:r>
              <a:rPr lang="fr-FR" sz="2000" dirty="0" smtClean="0"/>
              <a:t>- 20% sont très souvent somnolents (au moins 3 fois par semaine).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fr-FR" b="1" smtClean="0"/>
              <a:t>Somnolence au réveil</a:t>
            </a:r>
            <a:endParaRPr lang="fr-FR" smtClean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971550" y="1844675"/>
            <a:ext cx="741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latin typeface="+mn-lt"/>
              </a:rPr>
              <a:t>malgré une bonne nuit :</a:t>
            </a:r>
          </a:p>
          <a:p>
            <a:endParaRPr lang="fr-FR" sz="2400" dirty="0">
              <a:latin typeface="+mn-lt"/>
            </a:endParaRPr>
          </a:p>
          <a:p>
            <a:pPr>
              <a:buFontTx/>
              <a:buChar char="-"/>
            </a:pPr>
            <a:r>
              <a:rPr lang="fr-FR" sz="2400" dirty="0">
                <a:latin typeface="+mn-lt"/>
              </a:rPr>
              <a:t>65% sont somnolents au réveil au moins 1 fois par semaine</a:t>
            </a:r>
          </a:p>
          <a:p>
            <a:endParaRPr lang="fr-FR" sz="2400" dirty="0">
              <a:latin typeface="+mn-lt"/>
            </a:endParaRPr>
          </a:p>
          <a:p>
            <a:r>
              <a:rPr lang="fr-FR" sz="2400" dirty="0">
                <a:latin typeface="+mn-lt"/>
              </a:rPr>
              <a:t>- 42% sont somnolents au moins 3 fois par semaine.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8038" y="44450"/>
            <a:ext cx="5462587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3200" smtClean="0"/>
              <a:t>Scores de somnolence à l’échelle d’Epworth: </a:t>
            </a:r>
            <a:br>
              <a:rPr lang="fr-FR" sz="3200" smtClean="0"/>
            </a:br>
            <a:endParaRPr lang="fr-FR" sz="320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14313" y="2357438"/>
          <a:ext cx="8721725" cy="2540000"/>
        </p:xfrm>
        <a:graphic>
          <a:graphicData uri="http://schemas.openxmlformats.org/presentationml/2006/ole">
            <p:oleObj spid="_x0000_s3074" name="Graphique" r:id="rId3" imgW="8686800" imgH="2543328" progId="MSGraph.Chart.8">
              <p:embed followColorScheme="full"/>
            </p:oleObj>
          </a:graphicData>
        </a:graphic>
      </p:graphicFrame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331913" y="2060575"/>
            <a:ext cx="1836737" cy="254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1688"/>
            <a:r>
              <a:rPr lang="fr-FR" sz="1600" b="1" i="1">
                <a:solidFill>
                  <a:srgbClr val="FF008C"/>
                </a:solidFill>
              </a:rPr>
              <a:t> Score moyen : 8.2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357313" y="5214938"/>
            <a:ext cx="7010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1688"/>
            <a:r>
              <a:rPr lang="fr-FR" sz="2000" dirty="0">
                <a:latin typeface="+mn-lt"/>
              </a:rPr>
              <a:t>…et seulement un sur 10 en a parlé à son médecin soit 7% des sujets somnolents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3800" y="1844675"/>
            <a:ext cx="349250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400" dirty="0"/>
              <a:t>30% des adolescents  :</a:t>
            </a:r>
          </a:p>
          <a:p>
            <a:pPr>
              <a:defRPr/>
            </a:pPr>
            <a:r>
              <a:rPr lang="fr-FR" sz="2400" dirty="0"/>
              <a:t>endormissements </a:t>
            </a:r>
          </a:p>
          <a:p>
            <a:pPr>
              <a:defRPr/>
            </a:pPr>
            <a:r>
              <a:rPr lang="fr-FR" sz="2400" dirty="0"/>
              <a:t>pathologiques</a:t>
            </a:r>
          </a:p>
        </p:txBody>
      </p:sp>
      <p:sp>
        <p:nvSpPr>
          <p:cNvPr id="7" name="Double flèche horizontale 6"/>
          <p:cNvSpPr/>
          <p:nvPr/>
        </p:nvSpPr>
        <p:spPr>
          <a:xfrm>
            <a:off x="5219700" y="2997200"/>
            <a:ext cx="2952750" cy="5032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9088" y="0"/>
            <a:ext cx="6034087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r-FR" sz="2800" smtClean="0"/>
              <a:t>Dans 61% des cas la somnolence </a:t>
            </a:r>
            <a:br>
              <a:rPr lang="fr-FR" sz="2800" smtClean="0"/>
            </a:br>
            <a:r>
              <a:rPr lang="fr-FR" sz="2800" smtClean="0"/>
              <a:t>varie selon le moment de l’année</a:t>
            </a:r>
            <a:br>
              <a:rPr lang="fr-FR" sz="2800" smtClean="0"/>
            </a:br>
            <a:endParaRPr lang="fr-FR" sz="2800" smtClean="0"/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609600" y="1412875"/>
          <a:ext cx="3700463" cy="3773488"/>
        </p:xfrm>
        <a:graphic>
          <a:graphicData uri="http://schemas.openxmlformats.org/presentationml/2006/ole">
            <p:oleObj spid="_x0000_s4098" name="Graphique" r:id="rId3" imgW="8677351" imgH="8848776" progId="MSGraph.Chart.8">
              <p:embed followColorScheme="full"/>
            </p:oleObj>
          </a:graphicData>
        </a:graphic>
      </p:graphicFrame>
      <p:sp>
        <p:nvSpPr>
          <p:cNvPr id="4101" name="AutoShape 14"/>
          <p:cNvSpPr>
            <a:spLocks noChangeArrowheads="1"/>
          </p:cNvSpPr>
          <p:nvPr/>
        </p:nvSpPr>
        <p:spPr bwMode="auto">
          <a:xfrm>
            <a:off x="395288" y="1125538"/>
            <a:ext cx="3960812" cy="41036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1462088" y="1125538"/>
            <a:ext cx="1770062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1600">
                <a:solidFill>
                  <a:schemeClr val="accent2"/>
                </a:solidFill>
              </a:rPr>
              <a:t> LES MOIS ‘</a:t>
            </a:r>
            <a:r>
              <a:rPr lang="fr-FR" sz="1600" b="1">
                <a:solidFill>
                  <a:schemeClr val="accent2"/>
                </a:solidFill>
              </a:rPr>
              <a:t>PLUS</a:t>
            </a:r>
            <a:r>
              <a:rPr lang="fr-FR" sz="1600">
                <a:solidFill>
                  <a:schemeClr val="accent2"/>
                </a:solidFill>
              </a:rPr>
              <a:t>’ </a:t>
            </a:r>
          </a:p>
        </p:txBody>
      </p:sp>
      <p:sp>
        <p:nvSpPr>
          <p:cNvPr id="4103" name="AutoShape 16"/>
          <p:cNvSpPr>
            <a:spLocks noChangeArrowheads="1"/>
          </p:cNvSpPr>
          <p:nvPr/>
        </p:nvSpPr>
        <p:spPr bwMode="auto">
          <a:xfrm>
            <a:off x="4930775" y="1054100"/>
            <a:ext cx="3960813" cy="41036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4104" name="Text Box 17"/>
          <p:cNvSpPr txBox="1">
            <a:spLocks noChangeArrowheads="1"/>
          </p:cNvSpPr>
          <p:nvPr/>
        </p:nvSpPr>
        <p:spPr bwMode="auto">
          <a:xfrm>
            <a:off x="5916613" y="1125538"/>
            <a:ext cx="1897062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1600">
                <a:solidFill>
                  <a:schemeClr val="accent1"/>
                </a:solidFill>
              </a:rPr>
              <a:t> LES MOIS ‘</a:t>
            </a:r>
            <a:r>
              <a:rPr lang="fr-FR" sz="1600" b="1">
                <a:solidFill>
                  <a:schemeClr val="accent1"/>
                </a:solidFill>
              </a:rPr>
              <a:t>MOINS</a:t>
            </a:r>
            <a:r>
              <a:rPr lang="fr-FR" sz="1600">
                <a:solidFill>
                  <a:schemeClr val="accent1"/>
                </a:solidFill>
              </a:rPr>
              <a:t>’ </a:t>
            </a:r>
          </a:p>
        </p:txBody>
      </p:sp>
      <p:graphicFrame>
        <p:nvGraphicFramePr>
          <p:cNvPr id="4099" name="Object 18"/>
          <p:cNvGraphicFramePr>
            <a:graphicFrameLocks noChangeAspect="1"/>
          </p:cNvGraphicFramePr>
          <p:nvPr/>
        </p:nvGraphicFramePr>
        <p:xfrm>
          <a:off x="5076825" y="1341438"/>
          <a:ext cx="3700463" cy="3773487"/>
        </p:xfrm>
        <a:graphic>
          <a:graphicData uri="http://schemas.openxmlformats.org/presentationml/2006/ole">
            <p:oleObj spid="_x0000_s4099" name="Graphique" r:id="rId4" imgW="8677351" imgH="8848776" progId="MSGraph.Chart.8">
              <p:embed followColorScheme="full"/>
            </p:oleObj>
          </a:graphicData>
        </a:graphic>
      </p:graphicFrame>
      <p:sp>
        <p:nvSpPr>
          <p:cNvPr id="4105" name="Text Box 24"/>
          <p:cNvSpPr txBox="1">
            <a:spLocks noChangeArrowheads="1"/>
          </p:cNvSpPr>
          <p:nvPr/>
        </p:nvSpPr>
        <p:spPr bwMode="auto">
          <a:xfrm>
            <a:off x="4492625" y="1268413"/>
            <a:ext cx="127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3600"/>
              <a:t> </a:t>
            </a:r>
            <a:endParaRPr lang="fr-FR" sz="3200"/>
          </a:p>
        </p:txBody>
      </p:sp>
      <p:sp>
        <p:nvSpPr>
          <p:cNvPr id="4106" name="Text Box 25"/>
          <p:cNvSpPr txBox="1">
            <a:spLocks noChangeArrowheads="1"/>
          </p:cNvSpPr>
          <p:nvPr/>
        </p:nvSpPr>
        <p:spPr bwMode="auto">
          <a:xfrm>
            <a:off x="1008063" y="5435600"/>
            <a:ext cx="44114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1600">
                <a:latin typeface="+mn-lt"/>
              </a:rPr>
              <a:t>La somnolence prédomine  à l’automne et l’hiver</a:t>
            </a:r>
            <a:br>
              <a:rPr lang="fr-FR" sz="1600">
                <a:latin typeface="+mn-lt"/>
              </a:rPr>
            </a:br>
            <a:r>
              <a:rPr lang="fr-FR" sz="1600">
                <a:latin typeface="+mn-lt"/>
              </a:rPr>
              <a:t>L’été la voit diminuer</a:t>
            </a:r>
          </a:p>
          <a:p>
            <a:pPr defTabSz="801688"/>
            <a:r>
              <a:rPr lang="fr-FR" sz="1600">
                <a:latin typeface="+mn-lt"/>
              </a:rPr>
              <a:t>		-rôle de la lumière?</a:t>
            </a:r>
          </a:p>
          <a:p>
            <a:pPr defTabSz="801688"/>
            <a:r>
              <a:rPr lang="fr-FR" sz="1600">
                <a:latin typeface="+mn-lt"/>
              </a:rPr>
              <a:t>		-rôle des horaires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5" y="71438"/>
            <a:ext cx="6286500" cy="85725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fr-FR" sz="3100" b="1" dirty="0" smtClean="0"/>
              <a:t>Les adolescents ne dorment</a:t>
            </a:r>
            <a:br>
              <a:rPr lang="fr-FR" sz="3100" b="1" dirty="0" smtClean="0"/>
            </a:br>
            <a:r>
              <a:rPr lang="fr-FR" sz="3100" b="1" dirty="0" smtClean="0"/>
              <a:t> pas assez en semaine et </a:t>
            </a:r>
            <a:br>
              <a:rPr lang="fr-FR" sz="3100" b="1" dirty="0" smtClean="0"/>
            </a:br>
            <a:r>
              <a:rPr lang="fr-FR" sz="3100" b="1" dirty="0" smtClean="0"/>
              <a:t>récupèrent le W.E.</a:t>
            </a:r>
            <a:r>
              <a:rPr lang="fr-FR" sz="3100" dirty="0"/>
              <a:t/>
            </a:r>
            <a:br>
              <a:rPr lang="fr-FR" sz="3100" dirty="0"/>
            </a:br>
            <a:endParaRPr lang="fr-FR" sz="3100" dirty="0"/>
          </a:p>
        </p:txBody>
      </p:sp>
      <p:grpSp>
        <p:nvGrpSpPr>
          <p:cNvPr id="51203" name="Groupe 18"/>
          <p:cNvGrpSpPr>
            <a:grpSpLocks/>
          </p:cNvGrpSpPr>
          <p:nvPr/>
        </p:nvGrpSpPr>
        <p:grpSpPr bwMode="auto">
          <a:xfrm>
            <a:off x="142875" y="2500313"/>
            <a:ext cx="8715375" cy="2352675"/>
            <a:chOff x="428596" y="3143248"/>
            <a:chExt cx="8715404" cy="2352090"/>
          </a:xfrm>
        </p:grpSpPr>
        <p:sp>
          <p:nvSpPr>
            <p:cNvPr id="51207" name="AutoShape 4"/>
            <p:cNvSpPr>
              <a:spLocks noChangeArrowheads="1"/>
            </p:cNvSpPr>
            <p:nvPr/>
          </p:nvSpPr>
          <p:spPr bwMode="auto">
            <a:xfrm>
              <a:off x="428596" y="3643314"/>
              <a:ext cx="4249737" cy="34051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fr-FR" sz="2000"/>
            </a:p>
          </p:txBody>
        </p:sp>
        <p:sp>
          <p:nvSpPr>
            <p:cNvPr id="51208" name="Text Box 5"/>
            <p:cNvSpPr txBox="1">
              <a:spLocks noChangeArrowheads="1"/>
            </p:cNvSpPr>
            <p:nvPr/>
          </p:nvSpPr>
          <p:spPr bwMode="auto">
            <a:xfrm>
              <a:off x="928662" y="3143248"/>
              <a:ext cx="2564805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01688"/>
              <a:r>
                <a:rPr lang="fr-FR" sz="2000">
                  <a:latin typeface="Arial" pitchFamily="34" charset="0"/>
                </a:rPr>
                <a:t>JOUR DE SEMAINE   </a:t>
              </a:r>
            </a:p>
          </p:txBody>
        </p:sp>
        <p:sp>
          <p:nvSpPr>
            <p:cNvPr id="51209" name="AutoShape 6"/>
            <p:cNvSpPr>
              <a:spLocks noChangeArrowheads="1"/>
            </p:cNvSpPr>
            <p:nvPr/>
          </p:nvSpPr>
          <p:spPr bwMode="auto">
            <a:xfrm>
              <a:off x="4821237" y="3622678"/>
              <a:ext cx="4322763" cy="34051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fr-FR" sz="2000"/>
            </a:p>
          </p:txBody>
        </p:sp>
        <p:sp>
          <p:nvSpPr>
            <p:cNvPr id="51210" name="Text Box 7"/>
            <p:cNvSpPr txBox="1">
              <a:spLocks noChangeArrowheads="1"/>
            </p:cNvSpPr>
            <p:nvPr/>
          </p:nvSpPr>
          <p:spPr bwMode="auto">
            <a:xfrm>
              <a:off x="5286380" y="3143248"/>
              <a:ext cx="3622788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01688"/>
              <a:r>
                <a:rPr lang="fr-FR" sz="2000">
                  <a:latin typeface="Arial" pitchFamily="34" charset="0"/>
                </a:rPr>
                <a:t>JOUR DE REPOS/WEEK-END </a:t>
              </a:r>
            </a:p>
          </p:txBody>
        </p:sp>
        <p:sp>
          <p:nvSpPr>
            <p:cNvPr id="51211" name="Text Box 10"/>
            <p:cNvSpPr txBox="1">
              <a:spLocks noChangeArrowheads="1"/>
            </p:cNvSpPr>
            <p:nvPr/>
          </p:nvSpPr>
          <p:spPr bwMode="auto">
            <a:xfrm>
              <a:off x="1428728" y="4572008"/>
              <a:ext cx="12808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01688"/>
              <a:r>
                <a:rPr lang="fr-FR" sz="2000" b="1">
                  <a:latin typeface="Arial" pitchFamily="34" charset="0"/>
                </a:rPr>
                <a:t>8 heures</a:t>
              </a:r>
            </a:p>
            <a:p>
              <a:pPr algn="ctr" defTabSz="801688"/>
              <a:r>
                <a:rPr lang="fr-FR" sz="2000" b="1">
                  <a:latin typeface="Arial" pitchFamily="34" charset="0"/>
                </a:rPr>
                <a:t> ou moins </a:t>
              </a:r>
            </a:p>
            <a:p>
              <a:pPr algn="ctr" defTabSz="801688"/>
              <a:r>
                <a:rPr lang="fr-FR" sz="2000" b="1">
                  <a:latin typeface="Arial" pitchFamily="34" charset="0"/>
                </a:rPr>
                <a:t>78%</a:t>
              </a:r>
            </a:p>
          </p:txBody>
        </p:sp>
        <p:sp>
          <p:nvSpPr>
            <p:cNvPr id="51212" name="Text Box 11"/>
            <p:cNvSpPr txBox="1">
              <a:spLocks noChangeArrowheads="1"/>
            </p:cNvSpPr>
            <p:nvPr/>
          </p:nvSpPr>
          <p:spPr bwMode="auto">
            <a:xfrm>
              <a:off x="857224" y="3643314"/>
              <a:ext cx="31623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01688"/>
              <a:r>
                <a:rPr lang="fr-FR" sz="2000" b="1">
                  <a:latin typeface="Arial" pitchFamily="34" charset="0"/>
                </a:rPr>
                <a:t>TEMPS MOYEN : 7h 45mn</a:t>
              </a:r>
            </a:p>
          </p:txBody>
        </p:sp>
        <p:sp>
          <p:nvSpPr>
            <p:cNvPr id="51213" name="Text Box 12"/>
            <p:cNvSpPr txBox="1">
              <a:spLocks noChangeArrowheads="1"/>
            </p:cNvSpPr>
            <p:nvPr/>
          </p:nvSpPr>
          <p:spPr bwMode="auto">
            <a:xfrm rot="10800000" flipH="1" flipV="1">
              <a:off x="5357818" y="3643314"/>
              <a:ext cx="32861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/>
              <a:r>
                <a:rPr lang="fr-FR" sz="2000" b="1">
                  <a:latin typeface="Arial" pitchFamily="34" charset="0"/>
                </a:rPr>
                <a:t>TEMPS MOYEN : 9h 10mn</a:t>
              </a:r>
            </a:p>
          </p:txBody>
        </p:sp>
        <p:sp>
          <p:nvSpPr>
            <p:cNvPr id="51214" name="Text Box 14"/>
            <p:cNvSpPr txBox="1">
              <a:spLocks noChangeArrowheads="1"/>
            </p:cNvSpPr>
            <p:nvPr/>
          </p:nvSpPr>
          <p:spPr bwMode="auto">
            <a:xfrm>
              <a:off x="5715008" y="4500570"/>
              <a:ext cx="177958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/>
              <a:r>
                <a:rPr lang="fr-FR" sz="2000" b="1">
                  <a:latin typeface="Arial" pitchFamily="34" charset="0"/>
                </a:rPr>
                <a:t>10 heures ou plus:</a:t>
              </a:r>
            </a:p>
            <a:p>
              <a:pPr algn="ctr" defTabSz="801688"/>
              <a:r>
                <a:rPr lang="fr-FR" sz="2000" b="1">
                  <a:latin typeface="Arial" pitchFamily="34" charset="0"/>
                </a:rPr>
                <a:t>50 %</a:t>
              </a:r>
            </a:p>
          </p:txBody>
        </p:sp>
      </p:grpSp>
      <p:sp>
        <p:nvSpPr>
          <p:cNvPr id="51204" name="Text Box 15"/>
          <p:cNvSpPr txBox="1">
            <a:spLocks noChangeArrowheads="1"/>
          </p:cNvSpPr>
          <p:nvPr/>
        </p:nvSpPr>
        <p:spPr bwMode="auto">
          <a:xfrm>
            <a:off x="4545013" y="981075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1688"/>
            <a:endParaRPr lang="fr-FR">
              <a:latin typeface="Arial" pitchFamily="34" charset="0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3995738" y="1773238"/>
            <a:ext cx="11525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19700" y="1557338"/>
            <a:ext cx="1947863" cy="83026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+1h25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37" descr="tren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3863" y="2057400"/>
            <a:ext cx="548640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-26988"/>
            <a:ext cx="6443662" cy="114300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b="1" smtClean="0">
                <a:solidFill>
                  <a:schemeClr val="tx1"/>
                </a:solidFill>
              </a:rPr>
              <a:t>Rythme de la vigilance au cours des 24 heures</a:t>
            </a:r>
            <a:r>
              <a:rPr lang="fr-FR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580" name="Text Box 1031"/>
          <p:cNvSpPr txBox="1">
            <a:spLocks noChangeArrowheads="1"/>
          </p:cNvSpPr>
          <p:nvPr/>
        </p:nvSpPr>
        <p:spPr bwMode="auto">
          <a:xfrm>
            <a:off x="-71438" y="2209800"/>
            <a:ext cx="1825626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C0128"/>
                </a:solidFill>
              </a:rPr>
              <a:t>Sommeil</a:t>
            </a:r>
            <a:endParaRPr lang="en-US"/>
          </a:p>
        </p:txBody>
      </p:sp>
      <p:sp>
        <p:nvSpPr>
          <p:cNvPr id="24581" name="Text Box 1033"/>
          <p:cNvSpPr txBox="1">
            <a:spLocks noChangeArrowheads="1"/>
          </p:cNvSpPr>
          <p:nvPr/>
        </p:nvSpPr>
        <p:spPr bwMode="auto">
          <a:xfrm>
            <a:off x="250825" y="5791200"/>
            <a:ext cx="1262063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C0128"/>
                </a:solidFill>
              </a:rPr>
              <a:t>Veille</a:t>
            </a:r>
            <a:endParaRPr lang="en-US"/>
          </a:p>
        </p:txBody>
      </p:sp>
      <p:sp>
        <p:nvSpPr>
          <p:cNvPr id="24582" name="Text Box 1034"/>
          <p:cNvSpPr txBox="1">
            <a:spLocks noChangeArrowheads="1"/>
          </p:cNvSpPr>
          <p:nvPr/>
        </p:nvSpPr>
        <p:spPr bwMode="auto">
          <a:xfrm>
            <a:off x="1693863" y="6172200"/>
            <a:ext cx="6183312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C0128"/>
                </a:solidFill>
              </a:rPr>
              <a:t>  8 h		  16h		  24h	         8h</a:t>
            </a:r>
            <a:endParaRPr lang="en-US"/>
          </a:p>
        </p:txBody>
      </p:sp>
      <p:sp>
        <p:nvSpPr>
          <p:cNvPr id="24583" name="Line 1035"/>
          <p:cNvSpPr>
            <a:spLocks noChangeShapeType="1"/>
          </p:cNvSpPr>
          <p:nvPr/>
        </p:nvSpPr>
        <p:spPr bwMode="auto">
          <a:xfrm>
            <a:off x="1693863" y="6096000"/>
            <a:ext cx="5486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4" name="Line 1036"/>
          <p:cNvSpPr>
            <a:spLocks noChangeShapeType="1"/>
          </p:cNvSpPr>
          <p:nvPr/>
        </p:nvSpPr>
        <p:spPr bwMode="auto">
          <a:xfrm flipV="1">
            <a:off x="1693863" y="2057400"/>
            <a:ext cx="0" cy="40386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4585" name="Picture 1040" descr="accidt"/>
          <p:cNvPicPr>
            <a:picLocks noChangeAspect="1" noChangeArrowheads="1"/>
          </p:cNvPicPr>
          <p:nvPr/>
        </p:nvPicPr>
        <p:blipFill>
          <a:blip r:embed="rId4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785938" y="2143125"/>
            <a:ext cx="54292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5" name="Text Box 1041"/>
          <p:cNvSpPr txBox="1">
            <a:spLocks noChangeArrowheads="1"/>
          </p:cNvSpPr>
          <p:nvPr/>
        </p:nvSpPr>
        <p:spPr bwMode="auto">
          <a:xfrm>
            <a:off x="2428875" y="2000250"/>
            <a:ext cx="4322763" cy="5238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30FFB"/>
                </a:solidFill>
              </a:rPr>
              <a:t>Accidents</a:t>
            </a:r>
            <a:endParaRPr lang="en-US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732588" y="4724400"/>
            <a:ext cx="1822450" cy="5238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Mélatonine absente</a:t>
            </a:r>
          </a:p>
          <a:p>
            <a:pPr>
              <a:defRPr/>
            </a:pP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 si lumière présente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5435600" y="4764088"/>
            <a:ext cx="1831975" cy="1473200"/>
          </a:xfrm>
          <a:custGeom>
            <a:avLst/>
            <a:gdLst>
              <a:gd name="connsiteX0" fmla="*/ 0 w 2189748"/>
              <a:gd name="connsiteY0" fmla="*/ 1299410 h 1515978"/>
              <a:gd name="connsiteX1" fmla="*/ 216569 w 2189748"/>
              <a:gd name="connsiteY1" fmla="*/ 914399 h 1515978"/>
              <a:gd name="connsiteX2" fmla="*/ 457200 w 2189748"/>
              <a:gd name="connsiteY2" fmla="*/ 336883 h 1515978"/>
              <a:gd name="connsiteX3" fmla="*/ 866274 w 2189748"/>
              <a:gd name="connsiteY3" fmla="*/ 168441 h 1515978"/>
              <a:gd name="connsiteX4" fmla="*/ 1515979 w 2189748"/>
              <a:gd name="connsiteY4" fmla="*/ 192505 h 1515978"/>
              <a:gd name="connsiteX5" fmla="*/ 2093495 w 2189748"/>
              <a:gd name="connsiteY5" fmla="*/ 1323473 h 1515978"/>
              <a:gd name="connsiteX6" fmla="*/ 2093495 w 2189748"/>
              <a:gd name="connsiteY6" fmla="*/ 1347536 h 151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748" h="1515978">
                <a:moveTo>
                  <a:pt x="0" y="1299410"/>
                </a:moveTo>
                <a:cubicBezTo>
                  <a:pt x="70184" y="1187115"/>
                  <a:pt x="140369" y="1074820"/>
                  <a:pt x="216569" y="914399"/>
                </a:cubicBezTo>
                <a:cubicBezTo>
                  <a:pt x="292769" y="753978"/>
                  <a:pt x="348916" y="461209"/>
                  <a:pt x="457200" y="336883"/>
                </a:cubicBezTo>
                <a:cubicBezTo>
                  <a:pt x="565484" y="212557"/>
                  <a:pt x="689811" y="192504"/>
                  <a:pt x="866274" y="168441"/>
                </a:cubicBezTo>
                <a:cubicBezTo>
                  <a:pt x="1042737" y="144378"/>
                  <a:pt x="1311442" y="0"/>
                  <a:pt x="1515979" y="192505"/>
                </a:cubicBezTo>
                <a:cubicBezTo>
                  <a:pt x="1720516" y="385010"/>
                  <a:pt x="1997242" y="1130968"/>
                  <a:pt x="2093495" y="1323473"/>
                </a:cubicBezTo>
                <a:cubicBezTo>
                  <a:pt x="2189748" y="1515978"/>
                  <a:pt x="2141621" y="1431757"/>
                  <a:pt x="2093495" y="1347536"/>
                </a:cubicBezTo>
              </a:path>
            </a:pathLst>
          </a:custGeom>
          <a:solidFill>
            <a:schemeClr val="accent5"/>
          </a:solidFill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 flipH="1">
            <a:off x="6084888" y="4941888"/>
            <a:ext cx="358775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692275" y="5876925"/>
            <a:ext cx="35877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987675" y="5876925"/>
            <a:ext cx="5048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87900" y="5876925"/>
            <a:ext cx="5048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547813" y="5795963"/>
            <a:ext cx="8683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accent2">
                    <a:lumMod val="50000"/>
                  </a:schemeClr>
                </a:solidFill>
              </a:rPr>
              <a:t>REPAS</a:t>
            </a:r>
            <a:endParaRPr lang="fr-FR" sz="1800" dirty="0"/>
          </a:p>
        </p:txBody>
      </p:sp>
      <p:sp>
        <p:nvSpPr>
          <p:cNvPr id="19" name="Rectangle 18"/>
          <p:cNvSpPr/>
          <p:nvPr/>
        </p:nvSpPr>
        <p:spPr>
          <a:xfrm>
            <a:off x="2840038" y="5795963"/>
            <a:ext cx="8683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accent2">
                    <a:lumMod val="50000"/>
                  </a:schemeClr>
                </a:solidFill>
              </a:rPr>
              <a:t>REPAS</a:t>
            </a:r>
            <a:endParaRPr lang="fr-FR" sz="1800" dirty="0"/>
          </a:p>
        </p:txBody>
      </p:sp>
      <p:sp>
        <p:nvSpPr>
          <p:cNvPr id="20" name="Rectangle 19"/>
          <p:cNvSpPr/>
          <p:nvPr/>
        </p:nvSpPr>
        <p:spPr>
          <a:xfrm>
            <a:off x="4643438" y="5805488"/>
            <a:ext cx="8683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accent2">
                    <a:lumMod val="50000"/>
                  </a:schemeClr>
                </a:solidFill>
              </a:rPr>
              <a:t>REPAS</a:t>
            </a:r>
            <a:endParaRPr lang="fr-FR" sz="1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75" y="0"/>
            <a:ext cx="4921250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800" smtClean="0"/>
              <a:t>Heure moyenne de lever: </a:t>
            </a:r>
            <a:br>
              <a:rPr lang="fr-FR" sz="2800" smtClean="0"/>
            </a:br>
            <a:r>
              <a:rPr lang="fr-FR" sz="2800" smtClean="0"/>
              <a:t>un décalage important le WE</a:t>
            </a:r>
            <a:br>
              <a:rPr lang="fr-FR" sz="2800" smtClean="0"/>
            </a:br>
            <a:endParaRPr lang="fr-FR" sz="280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55575" y="2185988"/>
          <a:ext cx="4368800" cy="3586162"/>
        </p:xfrm>
        <a:graphic>
          <a:graphicData uri="http://schemas.openxmlformats.org/presentationml/2006/ole">
            <p:oleObj spid="_x0000_s5122" name="Graphique" r:id="rId3" imgW="5029200" imgH="4124274" progId="MSGraph.Chart.8">
              <p:embed followColorScheme="full"/>
            </p:oleObj>
          </a:graphicData>
        </a:graphic>
      </p:graphicFrame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77800" y="1465263"/>
            <a:ext cx="4249738" cy="8175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358900" y="1320800"/>
            <a:ext cx="1873250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1600"/>
              <a:t> JOUR DE SEMAINE 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713288" y="1466850"/>
            <a:ext cx="4322762" cy="8175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784850" y="1320800"/>
            <a:ext cx="2039938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1600"/>
              <a:t> JOUR DE REPOS/WE </a:t>
            </a:r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4740275" y="2041525"/>
          <a:ext cx="4368800" cy="3586163"/>
        </p:xfrm>
        <a:graphic>
          <a:graphicData uri="http://schemas.openxmlformats.org/presentationml/2006/ole">
            <p:oleObj spid="_x0000_s5123" name="Graphique" r:id="rId4" imgW="5029200" imgH="4124274" progId="MSGraph.Chart.8">
              <p:embed followColorScheme="full"/>
            </p:oleObj>
          </a:graphicData>
        </a:graphic>
      </p:graphicFrame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1579563" y="1681163"/>
            <a:ext cx="15859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1400" b="1"/>
              <a:t>: </a:t>
            </a:r>
            <a:r>
              <a:rPr lang="fr-FR" sz="2800" b="1"/>
              <a:t>6h 46mn</a:t>
            </a: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6121400" y="1609725"/>
            <a:ext cx="16891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2800" b="1"/>
              <a:t>10 h21mn</a:t>
            </a: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3084513" y="3143250"/>
            <a:ext cx="1114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2000" b="1"/>
              <a:t>à 7h </a:t>
            </a:r>
          </a:p>
          <a:p>
            <a:pPr defTabSz="801688"/>
            <a:r>
              <a:rPr lang="fr-FR" sz="2000" b="1"/>
              <a:t>ou avant </a:t>
            </a:r>
          </a:p>
          <a:p>
            <a:pPr defTabSz="801688"/>
            <a:r>
              <a:rPr lang="fr-FR" sz="2000" b="1"/>
              <a:t>85%</a:t>
            </a:r>
          </a:p>
        </p:txBody>
      </p:sp>
      <p:sp>
        <p:nvSpPr>
          <p:cNvPr id="5132" name="AutoShape 15"/>
          <p:cNvSpPr>
            <a:spLocks/>
          </p:cNvSpPr>
          <p:nvPr/>
        </p:nvSpPr>
        <p:spPr bwMode="auto">
          <a:xfrm>
            <a:off x="2555875" y="2473325"/>
            <a:ext cx="360363" cy="831850"/>
          </a:xfrm>
          <a:prstGeom prst="rightBracket">
            <a:avLst>
              <a:gd name="adj" fmla="val 44992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7475538" y="4202113"/>
            <a:ext cx="1128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2000" b="1"/>
              <a:t>à 9h </a:t>
            </a:r>
          </a:p>
          <a:p>
            <a:pPr defTabSz="801688"/>
            <a:r>
              <a:rPr lang="fr-FR" sz="2000" b="1"/>
              <a:t>ou après </a:t>
            </a:r>
          </a:p>
          <a:p>
            <a:pPr defTabSz="801688"/>
            <a:r>
              <a:rPr lang="fr-FR" sz="2000" b="1"/>
              <a:t>88%</a:t>
            </a:r>
          </a:p>
        </p:txBody>
      </p:sp>
      <p:sp>
        <p:nvSpPr>
          <p:cNvPr id="5134" name="AutoShape 17"/>
          <p:cNvSpPr>
            <a:spLocks/>
          </p:cNvSpPr>
          <p:nvPr/>
        </p:nvSpPr>
        <p:spPr bwMode="auto">
          <a:xfrm>
            <a:off x="7019925" y="3194050"/>
            <a:ext cx="288925" cy="831850"/>
          </a:xfrm>
          <a:prstGeom prst="rightBracket">
            <a:avLst>
              <a:gd name="adj" fmla="val 58169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5135" name="Line 18"/>
          <p:cNvSpPr>
            <a:spLocks noChangeShapeType="1"/>
          </p:cNvSpPr>
          <p:nvPr/>
        </p:nvSpPr>
        <p:spPr bwMode="auto">
          <a:xfrm>
            <a:off x="3779838" y="2185988"/>
            <a:ext cx="1439862" cy="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5136" name="Text Box 19"/>
          <p:cNvSpPr txBox="1">
            <a:spLocks noChangeArrowheads="1"/>
          </p:cNvSpPr>
          <p:nvPr/>
        </p:nvSpPr>
        <p:spPr bwMode="auto">
          <a:xfrm>
            <a:off x="3836988" y="1614488"/>
            <a:ext cx="1455737" cy="436562"/>
          </a:xfrm>
          <a:prstGeom prst="rect">
            <a:avLst/>
          </a:prstGeom>
          <a:solidFill>
            <a:schemeClr val="bg1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1688"/>
            <a:r>
              <a:rPr lang="fr-FR" sz="2800"/>
              <a:t>+ </a:t>
            </a:r>
            <a:r>
              <a:rPr lang="fr-FR" sz="2800" b="1"/>
              <a:t>3h 35</a:t>
            </a:r>
          </a:p>
        </p:txBody>
      </p:sp>
      <p:sp>
        <p:nvSpPr>
          <p:cNvPr id="5137" name="Text Box 20"/>
          <p:cNvSpPr txBox="1">
            <a:spLocks noChangeArrowheads="1"/>
          </p:cNvSpPr>
          <p:nvPr/>
        </p:nvSpPr>
        <p:spPr bwMode="auto">
          <a:xfrm>
            <a:off x="428625" y="5786438"/>
            <a:ext cx="628216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2000" dirty="0">
                <a:latin typeface="+mn-lt"/>
              </a:rPr>
              <a:t>Un gain de 2 H en moyenne de sommeil</a:t>
            </a:r>
          </a:p>
          <a:p>
            <a:pPr defTabSz="801688"/>
            <a:r>
              <a:rPr lang="fr-FR" sz="2000" dirty="0">
                <a:latin typeface="+mn-lt"/>
              </a:rPr>
              <a:t>Un facteur de déstabilisation du rythme veille-sommeil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79700" y="357188"/>
            <a:ext cx="6500813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r-FR" sz="2400" smtClean="0"/>
              <a:t>Problèmes d’insomnie: 37% des adolescents concernés </a:t>
            </a:r>
            <a:br>
              <a:rPr lang="fr-FR" sz="2400" smtClean="0"/>
            </a:br>
            <a:r>
              <a:rPr lang="fr-FR" sz="2400" smtClean="0"/>
              <a:t>(prédominance des filles)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idx="1"/>
          </p:nvPr>
        </p:nvGraphicFramePr>
        <p:xfrm>
          <a:off x="468313" y="1585913"/>
          <a:ext cx="7199312" cy="4959350"/>
        </p:xfrm>
        <a:graphic>
          <a:graphicData uri="http://schemas.openxmlformats.org/presentationml/2006/ole">
            <p:oleObj spid="_x0000_s6146" name="Graphique" r:id="rId3" imgW="5533949" imgH="3810102" progId="MSGraph.Chart.8">
              <p:embed followColorScheme="full"/>
            </p:oleObj>
          </a:graphicData>
        </a:graphic>
      </p:graphicFrame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900113" y="1916113"/>
            <a:ext cx="32845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2800" b="1">
                <a:solidFill>
                  <a:schemeClr val="accent2"/>
                </a:solidFill>
              </a:rPr>
              <a:t>Oui, fréquemment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4925" y="2854325"/>
            <a:ext cx="4229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2800" b="1">
                <a:solidFill>
                  <a:srgbClr val="FF66CC"/>
                </a:solidFill>
              </a:rPr>
              <a:t>Oui, occasionnellement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116013" y="3646488"/>
            <a:ext cx="25177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2800" b="1">
                <a:solidFill>
                  <a:schemeClr val="bg2"/>
                </a:solidFill>
              </a:rPr>
              <a:t>Oui, rarement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1042988" y="4725988"/>
            <a:ext cx="21415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2800" b="1">
                <a:solidFill>
                  <a:srgbClr val="4D4D4D"/>
                </a:solidFill>
              </a:rPr>
              <a:t>Non, jamais</a:t>
            </a:r>
          </a:p>
        </p:txBody>
      </p:sp>
      <p:sp>
        <p:nvSpPr>
          <p:cNvPr id="6152" name="AutoShape 15"/>
          <p:cNvSpPr>
            <a:spLocks/>
          </p:cNvSpPr>
          <p:nvPr/>
        </p:nvSpPr>
        <p:spPr bwMode="auto">
          <a:xfrm>
            <a:off x="7235825" y="2293938"/>
            <a:ext cx="431800" cy="501650"/>
          </a:xfrm>
          <a:prstGeom prst="rightBrace">
            <a:avLst>
              <a:gd name="adj1" fmla="val 41743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fr-FR" sz="2800"/>
          </a:p>
        </p:txBody>
      </p:sp>
      <p:sp>
        <p:nvSpPr>
          <p:cNvPr id="6153" name="AutoShape 18"/>
          <p:cNvSpPr>
            <a:spLocks/>
          </p:cNvSpPr>
          <p:nvPr/>
        </p:nvSpPr>
        <p:spPr bwMode="auto">
          <a:xfrm>
            <a:off x="7451725" y="4076700"/>
            <a:ext cx="215900" cy="501650"/>
          </a:xfrm>
          <a:prstGeom prst="rightBrace">
            <a:avLst>
              <a:gd name="adj1" fmla="val 72234"/>
              <a:gd name="adj2" fmla="val 50000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fr-FR" sz="2800"/>
          </a:p>
        </p:txBody>
      </p:sp>
      <p:sp>
        <p:nvSpPr>
          <p:cNvPr id="6154" name="Text Box 19"/>
          <p:cNvSpPr txBox="1">
            <a:spLocks noChangeArrowheads="1"/>
          </p:cNvSpPr>
          <p:nvPr/>
        </p:nvSpPr>
        <p:spPr bwMode="auto">
          <a:xfrm>
            <a:off x="7874000" y="2349500"/>
            <a:ext cx="730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2800" b="1">
                <a:solidFill>
                  <a:schemeClr val="accent2"/>
                </a:solidFill>
              </a:rPr>
              <a:t>37%</a:t>
            </a:r>
          </a:p>
        </p:txBody>
      </p:sp>
      <p:sp>
        <p:nvSpPr>
          <p:cNvPr id="6155" name="Text Box 20"/>
          <p:cNvSpPr txBox="1">
            <a:spLocks noChangeArrowheads="1"/>
          </p:cNvSpPr>
          <p:nvPr/>
        </p:nvSpPr>
        <p:spPr bwMode="auto">
          <a:xfrm>
            <a:off x="7945438" y="4149725"/>
            <a:ext cx="730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2800" b="1">
                <a:solidFill>
                  <a:srgbClr val="4D4D4D"/>
                </a:solidFill>
              </a:rPr>
              <a:t>63%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188913"/>
            <a:ext cx="6122988" cy="974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r-FR" sz="2400" smtClean="0">
                <a:solidFill>
                  <a:schemeClr val="tx1"/>
                </a:solidFill>
              </a:rPr>
              <a:t>Un adolescent sur 10 prend des médicaments </a:t>
            </a:r>
            <a:br>
              <a:rPr lang="fr-FR" sz="2400" smtClean="0">
                <a:solidFill>
                  <a:schemeClr val="tx1"/>
                </a:solidFill>
              </a:rPr>
            </a:br>
            <a:r>
              <a:rPr lang="fr-FR" sz="2400" smtClean="0">
                <a:solidFill>
                  <a:schemeClr val="tx1"/>
                </a:solidFill>
              </a:rPr>
              <a:t>pour lutter contre le stress, l’anxiété </a:t>
            </a:r>
            <a:br>
              <a:rPr lang="fr-FR" sz="2400" smtClean="0">
                <a:solidFill>
                  <a:schemeClr val="tx1"/>
                </a:solidFill>
              </a:rPr>
            </a:br>
            <a:r>
              <a:rPr lang="fr-FR" sz="2400" smtClean="0">
                <a:solidFill>
                  <a:schemeClr val="tx1"/>
                </a:solidFill>
              </a:rPr>
              <a:t>ou   pour dormir (prédominance des filles)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208213" y="1914525"/>
          <a:ext cx="5210175" cy="4037013"/>
        </p:xfrm>
        <a:graphic>
          <a:graphicData uri="http://schemas.openxmlformats.org/presentationml/2006/ole">
            <p:oleObj spid="_x0000_s7170" name="Graphique" r:id="rId3" imgW="5533949" imgH="4286250" progId="MSGraph.Chart.8">
              <p:embed followColorScheme="full"/>
            </p:oleObj>
          </a:graphicData>
        </a:graphic>
      </p:graphicFrame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4298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2000" b="1">
                <a:solidFill>
                  <a:schemeClr val="accent2"/>
                </a:solidFill>
              </a:rPr>
              <a:t>Oui, de façon relativement continue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054225" y="2403475"/>
            <a:ext cx="208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2000" b="1">
                <a:solidFill>
                  <a:srgbClr val="FF66CC"/>
                </a:solidFill>
              </a:rPr>
              <a:t>Oui, par périodes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268538" y="2692400"/>
            <a:ext cx="172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2000" b="1">
                <a:solidFill>
                  <a:schemeClr val="bg2"/>
                </a:solidFill>
              </a:rPr>
              <a:t>Non, rarement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484438" y="4076700"/>
            <a:ext cx="1423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2000" b="1">
                <a:solidFill>
                  <a:srgbClr val="4D4D4D"/>
                </a:solidFill>
              </a:rPr>
              <a:t>Non, jamais</a:t>
            </a:r>
          </a:p>
        </p:txBody>
      </p:sp>
      <p:sp>
        <p:nvSpPr>
          <p:cNvPr id="7176" name="AutoShape 9"/>
          <p:cNvSpPr>
            <a:spLocks/>
          </p:cNvSpPr>
          <p:nvPr/>
        </p:nvSpPr>
        <p:spPr bwMode="auto">
          <a:xfrm>
            <a:off x="6850063" y="2349500"/>
            <a:ext cx="169862" cy="288925"/>
          </a:xfrm>
          <a:prstGeom prst="rightBrace">
            <a:avLst>
              <a:gd name="adj1" fmla="val 14174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7177" name="AutoShape 10"/>
          <p:cNvSpPr>
            <a:spLocks/>
          </p:cNvSpPr>
          <p:nvPr/>
        </p:nvSpPr>
        <p:spPr bwMode="auto">
          <a:xfrm>
            <a:off x="6877050" y="2708275"/>
            <a:ext cx="142875" cy="2808288"/>
          </a:xfrm>
          <a:prstGeom prst="rightBrace">
            <a:avLst>
              <a:gd name="adj1" fmla="val 163796"/>
              <a:gd name="adj2" fmla="val 50657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7092950" y="23495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1800" b="1">
                <a:solidFill>
                  <a:schemeClr val="accent2"/>
                </a:solidFill>
              </a:rPr>
              <a:t>10%</a:t>
            </a: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7138988" y="40052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1688"/>
            <a:r>
              <a:rPr lang="fr-FR" sz="1800" b="1">
                <a:solidFill>
                  <a:srgbClr val="4D4D4D"/>
                </a:solidFill>
              </a:rPr>
              <a:t>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2038" y="115888"/>
            <a:ext cx="5362575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000" b="1" smtClean="0"/>
              <a:t>Adolescents somnolents vs. non somnolents</a:t>
            </a:r>
            <a:br>
              <a:rPr lang="fr-FR" sz="2000" b="1" smtClean="0"/>
            </a:br>
            <a:r>
              <a:rPr lang="fr-FR" sz="2000" b="1" smtClean="0"/>
              <a:t>quelles différences en terme de santé ?</a:t>
            </a:r>
            <a:br>
              <a:rPr lang="fr-FR" sz="2000" b="1" smtClean="0"/>
            </a:br>
            <a:endParaRPr lang="fr-FR" sz="2000" b="1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0200"/>
            <a:ext cx="91440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fr-FR" sz="2000" smtClean="0"/>
              <a:t>                                                          	</a:t>
            </a:r>
            <a:r>
              <a:rPr lang="fr-FR" sz="2000" b="1" smtClean="0"/>
              <a:t>somnolents              non-somnolents</a:t>
            </a:r>
          </a:p>
          <a:p>
            <a:pPr eaLnBrk="1" hangingPunct="1"/>
            <a:r>
              <a:rPr lang="fr-FR" sz="2000" smtClean="0"/>
              <a:t>Plus de problèmes d’insomnie            		44%                          33%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000" smtClean="0"/>
              <a:t>(fréquents ou occasionnels)</a:t>
            </a:r>
          </a:p>
          <a:p>
            <a:pPr eaLnBrk="1" hangingPunct="1">
              <a:buFont typeface="Wingdings" pitchFamily="2" charset="2"/>
              <a:buNone/>
            </a:pPr>
            <a:endParaRPr lang="fr-FR" sz="2000" smtClean="0"/>
          </a:p>
          <a:p>
            <a:pPr eaLnBrk="1" hangingPunct="1"/>
            <a:r>
              <a:rPr lang="fr-FR" sz="2000" smtClean="0"/>
              <a:t>Plus de stress, anxiété, déprime           	 18%                           8%</a:t>
            </a:r>
          </a:p>
          <a:p>
            <a:pPr eaLnBrk="1" hangingPunct="1"/>
            <a:endParaRPr lang="fr-FR" sz="2000" smtClean="0"/>
          </a:p>
          <a:p>
            <a:pPr eaLnBrk="1" hangingPunct="1"/>
            <a:r>
              <a:rPr lang="fr-FR" sz="2000" smtClean="0"/>
              <a:t>Plus de médicaments  en continu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000" smtClean="0"/>
              <a:t>pour le stress, l’anxiété ou pour dormir     	  6%                           1%</a:t>
            </a:r>
          </a:p>
          <a:p>
            <a:pPr eaLnBrk="1" hangingPunct="1">
              <a:buFont typeface="Wingdings" pitchFamily="2" charset="2"/>
              <a:buNone/>
            </a:pPr>
            <a:endParaRPr lang="fr-FR" sz="2000" smtClean="0"/>
          </a:p>
          <a:p>
            <a:pPr eaLnBrk="1" hangingPunct="1"/>
            <a:r>
              <a:rPr lang="fr-FR" sz="2000" smtClean="0"/>
              <a:t>Plus d’absentéisme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000" i="1" smtClean="0"/>
              <a:t>     jours d’absence sur le trimestre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000" i="1" smtClean="0"/>
              <a:t>     62% ont au moins 1 jour d ’absence                  </a:t>
            </a:r>
            <a:r>
              <a:rPr lang="fr-FR" sz="2000" smtClean="0"/>
              <a:t>3.4                           2.1       </a:t>
            </a:r>
          </a:p>
          <a:p>
            <a:pPr lvl="1" eaLnBrk="1" hangingPunct="1">
              <a:buFont typeface="Wingdings" pitchFamily="2" charset="2"/>
              <a:buNone/>
            </a:pPr>
            <a:endParaRPr lang="fr-FR" sz="2000" smtClean="0"/>
          </a:p>
          <a:p>
            <a:pPr eaLnBrk="1" hangingPunct="1">
              <a:buFont typeface="Wingdings" pitchFamily="2" charset="2"/>
              <a:buNone/>
            </a:pPr>
            <a:endParaRPr lang="fr-F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9088" y="44450"/>
            <a:ext cx="4546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b="1" smtClean="0"/>
              <a:t>A l’adolescence</a:t>
            </a:r>
            <a:r>
              <a:rPr lang="fr-FR" smtClean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fr-FR" sz="2400" smtClean="0"/>
              <a:t>Augmentation des besoins de sommeil (Hypersomnie physiologique) aggravée par la privation de sommeil des jours scolaires.</a:t>
            </a:r>
          </a:p>
          <a:p>
            <a:pPr eaLnBrk="1" hangingPunct="1">
              <a:lnSpc>
                <a:spcPct val="90000"/>
              </a:lnSpc>
            </a:pPr>
            <a:endParaRPr lang="fr-FR" sz="2400" smtClean="0"/>
          </a:p>
          <a:p>
            <a:pPr eaLnBrk="1" hangingPunct="1">
              <a:lnSpc>
                <a:spcPct val="90000"/>
              </a:lnSpc>
            </a:pPr>
            <a:r>
              <a:rPr lang="fr-FR" sz="2400" smtClean="0"/>
              <a:t>Somnolence diurne : entre 8 et 10 h, 14 et 16 h</a:t>
            </a:r>
          </a:p>
          <a:p>
            <a:pPr eaLnBrk="1" hangingPunct="1">
              <a:lnSpc>
                <a:spcPct val="90000"/>
              </a:lnSpc>
            </a:pPr>
            <a:endParaRPr lang="fr-FR" sz="2400" smtClean="0"/>
          </a:p>
          <a:p>
            <a:pPr eaLnBrk="1" hangingPunct="1">
              <a:lnSpc>
                <a:spcPct val="90000"/>
              </a:lnSpc>
            </a:pPr>
            <a:r>
              <a:rPr lang="fr-FR" sz="2400" smtClean="0"/>
              <a:t>Irrégularités du rythme veille sommeil. </a:t>
            </a:r>
          </a:p>
          <a:p>
            <a:pPr eaLnBrk="1" hangingPunct="1">
              <a:lnSpc>
                <a:spcPct val="90000"/>
              </a:lnSpc>
            </a:pPr>
            <a:endParaRPr lang="fr-FR" sz="2400" smtClean="0"/>
          </a:p>
          <a:p>
            <a:pPr eaLnBrk="1" hangingPunct="1">
              <a:lnSpc>
                <a:spcPct val="90000"/>
              </a:lnSpc>
            </a:pPr>
            <a:r>
              <a:rPr lang="fr-FR" sz="2400" smtClean="0"/>
              <a:t>Tendance au retard de phase en rapport avec modifications biologiques de la puberté.  </a:t>
            </a:r>
          </a:p>
          <a:p>
            <a:pPr eaLnBrk="1" hangingPunct="1">
              <a:lnSpc>
                <a:spcPct val="90000"/>
              </a:lnSpc>
            </a:pPr>
            <a:endParaRPr lang="fr-F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 2" descr="Sans titre(9)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125538"/>
            <a:ext cx="58070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359275" y="115888"/>
            <a:ext cx="46053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000" dirty="0">
                <a:latin typeface="+mj-lt"/>
              </a:rPr>
              <a:t>Décalage de phase</a:t>
            </a:r>
          </a:p>
        </p:txBody>
      </p:sp>
      <p:sp>
        <p:nvSpPr>
          <p:cNvPr id="54276" name="ZoneTexte 4"/>
          <p:cNvSpPr txBox="1">
            <a:spLocks noChangeArrowheads="1"/>
          </p:cNvSpPr>
          <p:nvPr/>
        </p:nvSpPr>
        <p:spPr bwMode="auto">
          <a:xfrm>
            <a:off x="163513" y="3714750"/>
            <a:ext cx="21939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Avance de phase</a:t>
            </a:r>
          </a:p>
        </p:txBody>
      </p:sp>
      <p:sp>
        <p:nvSpPr>
          <p:cNvPr id="54277" name="ZoneTexte 5"/>
          <p:cNvSpPr txBox="1">
            <a:spLocks noChangeArrowheads="1"/>
          </p:cNvSpPr>
          <p:nvPr/>
        </p:nvSpPr>
        <p:spPr bwMode="auto">
          <a:xfrm>
            <a:off x="1071563" y="5357813"/>
            <a:ext cx="210343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Retard de phase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850" y="4508500"/>
            <a:ext cx="8820150" cy="14414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279" name="ZoneTexte 8"/>
          <p:cNvSpPr txBox="1">
            <a:spLocks noChangeArrowheads="1"/>
          </p:cNvSpPr>
          <p:nvPr/>
        </p:nvSpPr>
        <p:spPr bwMode="auto">
          <a:xfrm>
            <a:off x="7235825" y="4797425"/>
            <a:ext cx="1557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ADO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/>
          <p:cNvSpPr>
            <a:spLocks noGrp="1"/>
          </p:cNvSpPr>
          <p:nvPr>
            <p:ph type="title"/>
          </p:nvPr>
        </p:nvSpPr>
        <p:spPr bwMode="auto">
          <a:xfrm>
            <a:off x="4100513" y="115888"/>
            <a:ext cx="447198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sz="3600" b="1" smtClean="0"/>
              <a:t>retard de phase </a:t>
            </a:r>
          </a:p>
        </p:txBody>
      </p:sp>
      <p:sp>
        <p:nvSpPr>
          <p:cNvPr id="55299" name="Espace réservé du contenu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400" b="1" u="sng" dirty="0" smtClean="0"/>
              <a:t>Définition</a:t>
            </a:r>
            <a:r>
              <a:rPr lang="fr-FR" sz="2400" b="1" dirty="0" smtClean="0"/>
              <a:t>: décalage de l’endormissement par rapport à l’heure désirée, bonne qualité du sommeil après l’endormissement. Levers très tardifs  les jours non scolaires</a:t>
            </a:r>
          </a:p>
          <a:p>
            <a:endParaRPr lang="fr-FR" sz="2400" b="1" dirty="0" smtClean="0"/>
          </a:p>
          <a:p>
            <a:r>
              <a:rPr lang="fr-FR" sz="2400" b="1" u="sng" dirty="0" smtClean="0"/>
              <a:t>Privation de sommeil</a:t>
            </a:r>
            <a:r>
              <a:rPr lang="fr-FR" sz="2400" b="1" dirty="0" smtClean="0"/>
              <a:t> importante les jours scolaires</a:t>
            </a:r>
          </a:p>
          <a:p>
            <a:endParaRPr lang="fr-FR" sz="2400" b="1" dirty="0" smtClean="0"/>
          </a:p>
          <a:p>
            <a:r>
              <a:rPr lang="fr-FR" sz="2400" b="1" u="sng" dirty="0" smtClean="0"/>
              <a:t>Prévalence</a:t>
            </a:r>
            <a:r>
              <a:rPr lang="fr-FR" sz="2400" b="1" dirty="0" smtClean="0">
                <a:solidFill>
                  <a:schemeClr val="accent2"/>
                </a:solidFill>
              </a:rPr>
              <a:t> </a:t>
            </a:r>
            <a:r>
              <a:rPr lang="fr-FR" sz="2400" b="1" dirty="0" smtClean="0"/>
              <a:t>: 7% des adolescents ont un vrai retard de phase, 18% mettent plus de 30 minutes pour s ’endormir</a:t>
            </a:r>
            <a:endParaRPr lang="fr-FR" sz="2400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 descr="Sans titre(20)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049463"/>
            <a:ext cx="7297737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79388" y="1125538"/>
            <a:ext cx="90074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600" dirty="0">
                <a:latin typeface="+mj-lt"/>
              </a:rPr>
              <a:t>La chambre n’est pas réservée au sommeil</a:t>
            </a:r>
          </a:p>
        </p:txBody>
      </p:sp>
      <p:sp>
        <p:nvSpPr>
          <p:cNvPr id="56324" name="ZoneTexte 3"/>
          <p:cNvSpPr txBox="1">
            <a:spLocks noChangeArrowheads="1"/>
          </p:cNvSpPr>
          <p:nvPr/>
        </p:nvSpPr>
        <p:spPr bwMode="auto">
          <a:xfrm>
            <a:off x="3216275" y="188913"/>
            <a:ext cx="5819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L’ado et sa chambre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/>
          </p:nvPr>
        </p:nvSpPr>
        <p:spPr bwMode="auto">
          <a:xfrm>
            <a:off x="3929063" y="0"/>
            <a:ext cx="8243887" cy="1314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sz="3600" b="1" smtClean="0"/>
              <a:t>Facteurs associés  </a:t>
            </a:r>
            <a:r>
              <a:rPr lang="fr-FR" sz="3600" smtClean="0"/>
              <a:t>(1)</a:t>
            </a:r>
          </a:p>
        </p:txBody>
      </p:sp>
      <p:sp>
        <p:nvSpPr>
          <p:cNvPr id="5734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8313" y="11255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/>
              <a:t>Consommation télévisuelle et informatique trop importante</a:t>
            </a:r>
            <a:endParaRPr lang="fr-FR" sz="1600" b="1" dirty="0" smtClean="0"/>
          </a:p>
          <a:p>
            <a:r>
              <a:rPr lang="fr-FR" sz="2000" b="1" dirty="0" smtClean="0"/>
              <a:t>Manque d ’exercice physique</a:t>
            </a:r>
          </a:p>
          <a:p>
            <a:r>
              <a:rPr lang="fr-FR" sz="2000" b="1" dirty="0" smtClean="0"/>
              <a:t>Caféine, alcool, tabac avant le coucher</a:t>
            </a:r>
          </a:p>
          <a:p>
            <a:r>
              <a:rPr lang="fr-FR" sz="2000" b="1" dirty="0" smtClean="0"/>
              <a:t>Mauvaise santé physique (Régime amaigrissant) </a:t>
            </a:r>
          </a:p>
          <a:p>
            <a:r>
              <a:rPr lang="fr-FR" sz="2000" b="1" dirty="0" smtClean="0"/>
              <a:t>Irrégularités des repas</a:t>
            </a:r>
          </a:p>
          <a:p>
            <a:r>
              <a:rPr lang="fr-FR" sz="2000" b="1" dirty="0" smtClean="0"/>
              <a:t>Grignotage</a:t>
            </a:r>
          </a:p>
          <a:p>
            <a:r>
              <a:rPr lang="fr-FR" sz="2000" b="1" dirty="0" smtClean="0"/>
              <a:t>Stress, anxiété, difficultés scolaires </a:t>
            </a:r>
          </a:p>
          <a:p>
            <a:r>
              <a:rPr lang="fr-FR" sz="2000" b="1" dirty="0" smtClean="0"/>
              <a:t> Problèmes psychopathologiques personnels et familiaux</a:t>
            </a:r>
          </a:p>
          <a:p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 bwMode="auto">
          <a:xfrm>
            <a:off x="3786188" y="357188"/>
            <a:ext cx="550068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sz="4000" b="1" smtClean="0"/>
              <a:t>Facteurs associés </a:t>
            </a:r>
            <a:r>
              <a:rPr lang="fr-FR" sz="4000" smtClean="0"/>
              <a:t>(2)</a:t>
            </a:r>
            <a:r>
              <a:rPr lang="fr-FR" sz="4000" b="1" smtClean="0"/>
              <a:t> </a:t>
            </a:r>
          </a:p>
        </p:txBody>
      </p:sp>
      <p:sp>
        <p:nvSpPr>
          <p:cNvPr id="58371" name="Espace réservé du contenu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/>
              <a:t>Rythmes de coucher et de lever trop irréguliers </a:t>
            </a:r>
          </a:p>
          <a:p>
            <a:r>
              <a:rPr lang="fr-FR" sz="2000" b="1" dirty="0" smtClean="0"/>
              <a:t>Début d’école trop matinal</a:t>
            </a:r>
          </a:p>
          <a:p>
            <a:r>
              <a:rPr lang="fr-FR" sz="2000" b="1" dirty="0" smtClean="0"/>
              <a:t>Trajets scolaires longs</a:t>
            </a:r>
          </a:p>
          <a:p>
            <a:r>
              <a:rPr lang="fr-FR" sz="2000" b="1" dirty="0" smtClean="0"/>
              <a:t>Trop nombreuses activités extra scolaires  </a:t>
            </a:r>
          </a:p>
          <a:p>
            <a:r>
              <a:rPr lang="fr-FR" sz="2000" b="1" dirty="0" smtClean="0"/>
              <a:t>Pression scolaire, pression sociale</a:t>
            </a:r>
          </a:p>
          <a:p>
            <a:r>
              <a:rPr lang="fr-FR" sz="2000" b="1" dirty="0" smtClean="0"/>
              <a:t>Activités nécessitant un effort de concentration au coucher</a:t>
            </a:r>
          </a:p>
          <a:p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" descr="tarn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714500"/>
            <a:ext cx="84740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438650" y="71438"/>
            <a:ext cx="4205288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000" dirty="0">
                <a:latin typeface="+mn-lt"/>
              </a:rPr>
              <a:t>Enquête du Tarn</a:t>
            </a:r>
          </a:p>
          <a:p>
            <a:pPr>
              <a:defRPr/>
            </a:pPr>
            <a:r>
              <a:rPr lang="fr-FR" sz="4000" dirty="0">
                <a:latin typeface="+mn-lt"/>
              </a:rPr>
              <a:t>E. </a:t>
            </a:r>
            <a:r>
              <a:rPr lang="fr-FR" sz="4000" dirty="0" err="1">
                <a:latin typeface="+mn-lt"/>
              </a:rPr>
              <a:t>Mullens</a:t>
            </a:r>
            <a:r>
              <a:rPr lang="fr-FR" sz="4000" dirty="0">
                <a:latin typeface="+mn-lt"/>
              </a:rPr>
              <a:t>, svs81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e 20"/>
          <p:cNvGrpSpPr>
            <a:grpSpLocks/>
          </p:cNvGrpSpPr>
          <p:nvPr/>
        </p:nvGrpSpPr>
        <p:grpSpPr bwMode="auto">
          <a:xfrm>
            <a:off x="0" y="357188"/>
            <a:ext cx="9217025" cy="6357937"/>
            <a:chOff x="0" y="357166"/>
            <a:chExt cx="9217682" cy="6357982"/>
          </a:xfrm>
        </p:grpSpPr>
        <p:sp>
          <p:nvSpPr>
            <p:cNvPr id="59395" name="Oval 4"/>
            <p:cNvSpPr>
              <a:spLocks noChangeArrowheads="1"/>
            </p:cNvSpPr>
            <p:nvPr/>
          </p:nvSpPr>
          <p:spPr bwMode="auto">
            <a:xfrm>
              <a:off x="3367088" y="881085"/>
              <a:ext cx="1890712" cy="1223963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 b="1">
                  <a:latin typeface="Times New Roman" pitchFamily="18" charset="0"/>
                </a:rPr>
                <a:t>Coucher tardif</a:t>
              </a:r>
            </a:p>
            <a:p>
              <a:pPr algn="ctr"/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59396" name="Oval 5"/>
            <p:cNvSpPr>
              <a:spLocks noChangeArrowheads="1"/>
            </p:cNvSpPr>
            <p:nvPr/>
          </p:nvSpPr>
          <p:spPr bwMode="auto">
            <a:xfrm>
              <a:off x="5724525" y="1601810"/>
              <a:ext cx="1765300" cy="1295400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 b="1">
                  <a:latin typeface="Times New Roman" pitchFamily="18" charset="0"/>
                </a:rPr>
                <a:t>Dette de sommeil</a:t>
              </a:r>
            </a:p>
            <a:p>
              <a:pPr algn="ctr"/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59397" name="Rectangle 6"/>
            <p:cNvSpPr>
              <a:spLocks noChangeArrowheads="1"/>
            </p:cNvSpPr>
            <p:nvPr/>
          </p:nvSpPr>
          <p:spPr bwMode="auto">
            <a:xfrm>
              <a:off x="5186363" y="1590698"/>
              <a:ext cx="1619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59398" name="Oval 7"/>
            <p:cNvSpPr>
              <a:spLocks noChangeArrowheads="1"/>
            </p:cNvSpPr>
            <p:nvPr/>
          </p:nvSpPr>
          <p:spPr bwMode="auto">
            <a:xfrm>
              <a:off x="0" y="3689373"/>
              <a:ext cx="2519363" cy="1296987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 b="1">
                  <a:latin typeface="Times New Roman" pitchFamily="18" charset="0"/>
                </a:rPr>
                <a:t>Récupération</a:t>
              </a:r>
            </a:p>
            <a:p>
              <a:pPr algn="ctr"/>
              <a:r>
                <a:rPr lang="fr-FR" sz="2000" b="1">
                  <a:latin typeface="Times New Roman" pitchFamily="18" charset="0"/>
                </a:rPr>
                <a:t> Week-end</a:t>
              </a:r>
            </a:p>
            <a:p>
              <a:pPr algn="ctr"/>
              <a:r>
                <a:rPr lang="fr-FR" sz="2000" b="1">
                  <a:latin typeface="Times New Roman" pitchFamily="18" charset="0"/>
                </a:rPr>
                <a:t>Surtout lever très tardif</a:t>
              </a:r>
            </a:p>
          </p:txBody>
        </p:sp>
        <p:sp>
          <p:nvSpPr>
            <p:cNvPr id="59399" name="Oval 8"/>
            <p:cNvSpPr>
              <a:spLocks noChangeArrowheads="1"/>
            </p:cNvSpPr>
            <p:nvPr/>
          </p:nvSpPr>
          <p:spPr bwMode="auto">
            <a:xfrm>
              <a:off x="404813" y="1962173"/>
              <a:ext cx="2330450" cy="1368425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 b="1">
                  <a:latin typeface="Times New Roman" pitchFamily="18" charset="0"/>
                </a:rPr>
                <a:t>Renforce </a:t>
              </a:r>
            </a:p>
            <a:p>
              <a:pPr algn="ctr"/>
              <a:r>
                <a:rPr lang="fr-FR" sz="2000" b="1">
                  <a:latin typeface="Times New Roman" pitchFamily="18" charset="0"/>
                </a:rPr>
                <a:t>le retard de phase</a:t>
              </a:r>
            </a:p>
          </p:txBody>
        </p:sp>
        <p:sp>
          <p:nvSpPr>
            <p:cNvPr id="59400" name="Oval 9"/>
            <p:cNvSpPr>
              <a:spLocks noChangeArrowheads="1"/>
            </p:cNvSpPr>
            <p:nvPr/>
          </p:nvSpPr>
          <p:spPr bwMode="auto">
            <a:xfrm>
              <a:off x="7119938" y="2970235"/>
              <a:ext cx="1952625" cy="1152525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 b="1">
                  <a:latin typeface="Times New Roman" pitchFamily="18" charset="0"/>
                </a:rPr>
                <a:t>Somnolence diurne</a:t>
              </a:r>
              <a:r>
                <a:rPr lang="fr-FR" sz="2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59401" name="Oval 10"/>
            <p:cNvSpPr>
              <a:spLocks noChangeArrowheads="1"/>
            </p:cNvSpPr>
            <p:nvPr/>
          </p:nvSpPr>
          <p:spPr bwMode="auto">
            <a:xfrm>
              <a:off x="6497638" y="4410098"/>
              <a:ext cx="2646362" cy="1582737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 b="1">
                  <a:latin typeface="Times New Roman" pitchFamily="18" charset="0"/>
                </a:rPr>
                <a:t>Consommation de boissons </a:t>
              </a:r>
            </a:p>
            <a:p>
              <a:pPr algn="ctr"/>
              <a:r>
                <a:rPr lang="fr-FR" sz="2000" b="1">
                  <a:latin typeface="Times New Roman" pitchFamily="18" charset="0"/>
                </a:rPr>
                <a:t>caféinées, de tabac,..</a:t>
              </a:r>
            </a:p>
          </p:txBody>
        </p:sp>
        <p:sp>
          <p:nvSpPr>
            <p:cNvPr id="59402" name="Oval 11"/>
            <p:cNvSpPr>
              <a:spLocks noChangeArrowheads="1"/>
            </p:cNvSpPr>
            <p:nvPr/>
          </p:nvSpPr>
          <p:spPr bwMode="auto">
            <a:xfrm>
              <a:off x="4311650" y="5562623"/>
              <a:ext cx="1952625" cy="1152525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 b="1">
                  <a:latin typeface="Times New Roman" pitchFamily="18" charset="0"/>
                </a:rPr>
                <a:t>Siestes </a:t>
              </a:r>
            </a:p>
          </p:txBody>
        </p:sp>
        <p:sp>
          <p:nvSpPr>
            <p:cNvPr id="59403" name="Oval 12"/>
            <p:cNvSpPr>
              <a:spLocks noChangeArrowheads="1"/>
            </p:cNvSpPr>
            <p:nvPr/>
          </p:nvSpPr>
          <p:spPr bwMode="auto">
            <a:xfrm>
              <a:off x="1601788" y="5057798"/>
              <a:ext cx="2141537" cy="1152525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 b="1">
                  <a:latin typeface="Times New Roman" pitchFamily="18" charset="0"/>
                </a:rPr>
                <a:t>Insomnie</a:t>
              </a:r>
            </a:p>
          </p:txBody>
        </p:sp>
        <p:sp>
          <p:nvSpPr>
            <p:cNvPr id="141325" name="Text Box 13"/>
            <p:cNvSpPr txBox="1">
              <a:spLocks noChangeArrowheads="1"/>
            </p:cNvSpPr>
            <p:nvPr/>
          </p:nvSpPr>
          <p:spPr bwMode="auto">
            <a:xfrm>
              <a:off x="5572522" y="357166"/>
              <a:ext cx="3645160" cy="1077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3200" b="1" dirty="0">
                  <a:latin typeface="+mj-lt"/>
                </a:rPr>
                <a:t>Cercle vicieux de </a:t>
              </a:r>
            </a:p>
            <a:p>
              <a:pPr algn="ctr">
                <a:defRPr/>
              </a:pPr>
              <a:r>
                <a:rPr lang="fr-FR" sz="3200" b="1" dirty="0">
                  <a:latin typeface="+mj-lt"/>
                </a:rPr>
                <a:t>l’adolescent</a:t>
              </a:r>
            </a:p>
          </p:txBody>
        </p:sp>
        <p:sp>
          <p:nvSpPr>
            <p:cNvPr id="59405" name="Line 14"/>
            <p:cNvSpPr>
              <a:spLocks noChangeShapeType="1"/>
            </p:cNvSpPr>
            <p:nvPr/>
          </p:nvSpPr>
          <p:spPr bwMode="auto">
            <a:xfrm>
              <a:off x="5445125" y="1385910"/>
              <a:ext cx="314325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06" name="Line 15"/>
            <p:cNvSpPr>
              <a:spLocks noChangeShapeType="1"/>
            </p:cNvSpPr>
            <p:nvPr/>
          </p:nvSpPr>
          <p:spPr bwMode="auto">
            <a:xfrm>
              <a:off x="7388225" y="2609873"/>
              <a:ext cx="314325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07" name="Line 16"/>
            <p:cNvSpPr>
              <a:spLocks noChangeShapeType="1"/>
            </p:cNvSpPr>
            <p:nvPr/>
          </p:nvSpPr>
          <p:spPr bwMode="auto">
            <a:xfrm flipH="1">
              <a:off x="7326313" y="4194198"/>
              <a:ext cx="3778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08" name="Line 17"/>
            <p:cNvSpPr>
              <a:spLocks noChangeShapeType="1"/>
            </p:cNvSpPr>
            <p:nvPr/>
          </p:nvSpPr>
          <p:spPr bwMode="auto">
            <a:xfrm flipH="1">
              <a:off x="5146675" y="3762398"/>
              <a:ext cx="1765300" cy="180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09" name="Line 18"/>
            <p:cNvSpPr>
              <a:spLocks noChangeShapeType="1"/>
            </p:cNvSpPr>
            <p:nvPr/>
          </p:nvSpPr>
          <p:spPr bwMode="auto">
            <a:xfrm flipH="1" flipV="1">
              <a:off x="3770313" y="5849960"/>
              <a:ext cx="188912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10" name="Line 19"/>
            <p:cNvSpPr>
              <a:spLocks noChangeShapeType="1"/>
            </p:cNvSpPr>
            <p:nvPr/>
          </p:nvSpPr>
          <p:spPr bwMode="auto">
            <a:xfrm flipH="1">
              <a:off x="4032250" y="5273698"/>
              <a:ext cx="2016125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11" name="Line 20"/>
            <p:cNvSpPr>
              <a:spLocks noChangeShapeType="1"/>
            </p:cNvSpPr>
            <p:nvPr/>
          </p:nvSpPr>
          <p:spPr bwMode="auto">
            <a:xfrm flipH="1" flipV="1">
              <a:off x="1449388" y="4986360"/>
              <a:ext cx="61912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12" name="Line 21"/>
            <p:cNvSpPr>
              <a:spLocks noChangeShapeType="1"/>
            </p:cNvSpPr>
            <p:nvPr/>
          </p:nvSpPr>
          <p:spPr bwMode="auto">
            <a:xfrm flipV="1">
              <a:off x="1295400" y="340203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13" name="Line 22"/>
            <p:cNvSpPr>
              <a:spLocks noChangeShapeType="1"/>
            </p:cNvSpPr>
            <p:nvPr/>
          </p:nvSpPr>
          <p:spPr bwMode="auto">
            <a:xfrm flipV="1">
              <a:off x="2411413" y="1817710"/>
              <a:ext cx="757237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r-FR" sz="2000" smtClean="0"/>
              <a:t>CONCLUSION</a:t>
            </a:r>
            <a:br>
              <a:rPr lang="fr-FR" sz="2000" smtClean="0"/>
            </a:br>
            <a:r>
              <a:rPr lang="fr-FR" sz="2000" smtClean="0"/>
              <a:t>     somnolence et ados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413" y="1052513"/>
            <a:ext cx="7645400" cy="4019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1800" dirty="0" smtClean="0"/>
              <a:t>La somnolence  pathologique est un phénomène fréquent et négligé chez l’adolescent</a:t>
            </a:r>
          </a:p>
          <a:p>
            <a:pPr eaLnBrk="1" hangingPunct="1"/>
            <a:r>
              <a:rPr lang="fr-FR" sz="1800" dirty="0" smtClean="0"/>
              <a:t>Elle est moins fréquente l’été et plus sévère à l’automne et l’hiver</a:t>
            </a:r>
          </a:p>
          <a:p>
            <a:pPr eaLnBrk="1" hangingPunct="1"/>
            <a:r>
              <a:rPr lang="fr-FR" sz="1800" dirty="0" smtClean="0"/>
              <a:t>Elle a des conséquences en terme d’absentéisme</a:t>
            </a:r>
          </a:p>
          <a:p>
            <a:pPr eaLnBrk="1" hangingPunct="1"/>
            <a:r>
              <a:rPr lang="fr-FR" sz="1800" dirty="0" smtClean="0"/>
              <a:t>Les adolescents ont souvent un manque de sommeil important en semaine par rapport à leurs besoins</a:t>
            </a:r>
          </a:p>
          <a:p>
            <a:pPr eaLnBrk="1" hangingPunct="1"/>
            <a:r>
              <a:rPr lang="fr-FR" sz="1800" dirty="0" smtClean="0"/>
              <a:t>Ils essaient de récupérer le </a:t>
            </a:r>
            <a:r>
              <a:rPr lang="fr-FR" sz="1800" dirty="0" err="1" smtClean="0"/>
              <a:t>WE</a:t>
            </a:r>
            <a:r>
              <a:rPr lang="fr-FR" sz="1800" dirty="0" smtClean="0"/>
              <a:t> avec un lever tardif</a:t>
            </a:r>
          </a:p>
          <a:p>
            <a:pPr eaLnBrk="1" hangingPunct="1"/>
            <a:r>
              <a:rPr lang="fr-FR" sz="1800" dirty="0" smtClean="0"/>
              <a:t>La somnolence est liée au manque de sommeil</a:t>
            </a:r>
          </a:p>
          <a:p>
            <a:pPr eaLnBrk="1" hangingPunct="1"/>
            <a:r>
              <a:rPr lang="fr-FR" sz="1800" dirty="0" smtClean="0"/>
              <a:t>Elle est également liée à l’insomnie, au stress, à l’anxiété, à la déprime et aux traitements pris en continu pour les combattre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dirty="0" smtClean="0"/>
              <a:t> </a:t>
            </a:r>
          </a:p>
          <a:p>
            <a:pPr eaLnBrk="1" hangingPunct="1"/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3"/>
          <p:cNvSpPr txBox="1">
            <a:spLocks noChangeArrowheads="1"/>
          </p:cNvSpPr>
          <p:nvPr/>
        </p:nvSpPr>
        <p:spPr bwMode="auto">
          <a:xfrm>
            <a:off x="285750" y="1643063"/>
            <a:ext cx="8643938" cy="3631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i="1" dirty="0">
                <a:solidFill>
                  <a:srgbClr val="333333"/>
                </a:solidFill>
                <a:latin typeface="+mn-lt"/>
              </a:rPr>
              <a:t>Sondage INSV/</a:t>
            </a:r>
            <a:r>
              <a:rPr lang="fr-FR" sz="1400" i="1" dirty="0" err="1">
                <a:solidFill>
                  <a:srgbClr val="333333"/>
                </a:solidFill>
                <a:latin typeface="+mn-lt"/>
              </a:rPr>
              <a:t>BVA</a:t>
            </a:r>
            <a:r>
              <a:rPr lang="fr-FR" sz="1400" i="1" dirty="0">
                <a:solidFill>
                  <a:srgbClr val="333333"/>
                </a:solidFill>
                <a:latin typeface="+mn-lt"/>
              </a:rPr>
              <a:t> 2009 pour la journée nationale du sommeil </a:t>
            </a:r>
          </a:p>
          <a:p>
            <a:pPr algn="ctr"/>
            <a:r>
              <a:rPr lang="fr-FR" sz="1400" i="1" dirty="0">
                <a:solidFill>
                  <a:srgbClr val="333333"/>
                </a:solidFill>
                <a:latin typeface="+mn-lt"/>
              </a:rPr>
              <a:t>(1000 personnes de 18 à 55 ans)</a:t>
            </a:r>
          </a:p>
          <a:p>
            <a:pPr algn="ctr"/>
            <a:endParaRPr lang="fr-FR" sz="1600" dirty="0">
              <a:solidFill>
                <a:srgbClr val="333333"/>
              </a:solidFill>
              <a:latin typeface="+mn-lt"/>
            </a:endParaRPr>
          </a:p>
          <a:p>
            <a:pPr algn="ctr">
              <a:buFont typeface="Wingdings" pitchFamily="2" charset="2"/>
              <a:buChar char="ü"/>
            </a:pPr>
            <a:r>
              <a:rPr lang="fr-FR" sz="1600" dirty="0">
                <a:solidFill>
                  <a:srgbClr val="333333"/>
                </a:solidFill>
                <a:latin typeface="+mn-lt"/>
              </a:rPr>
              <a:t>Durée moyenne d’heures de </a:t>
            </a:r>
            <a:r>
              <a:rPr lang="fr-FR" sz="1600" i="1" u="sng" dirty="0">
                <a:solidFill>
                  <a:srgbClr val="333333"/>
                </a:solidFill>
                <a:latin typeface="+mn-lt"/>
              </a:rPr>
              <a:t>sommeil par nuit en semaine</a:t>
            </a:r>
            <a:r>
              <a:rPr lang="fr-FR" sz="1600" dirty="0">
                <a:solidFill>
                  <a:srgbClr val="333333"/>
                </a:solidFill>
                <a:latin typeface="+mn-lt"/>
              </a:rPr>
              <a:t> : 6H58</a:t>
            </a:r>
          </a:p>
          <a:p>
            <a:pPr algn="ctr"/>
            <a:endParaRPr lang="fr-FR" sz="1600" dirty="0">
              <a:solidFill>
                <a:srgbClr val="333333"/>
              </a:solidFill>
              <a:latin typeface="+mn-lt"/>
            </a:endParaRPr>
          </a:p>
          <a:p>
            <a:pPr algn="ctr">
              <a:buFont typeface="Wingdings" pitchFamily="2" charset="2"/>
              <a:buChar char="ü"/>
            </a:pPr>
            <a:r>
              <a:rPr lang="fr-FR" sz="1600" dirty="0">
                <a:solidFill>
                  <a:srgbClr val="333333"/>
                </a:solidFill>
                <a:latin typeface="+mn-lt"/>
              </a:rPr>
              <a:t>Estimation des besoins de sommeil : 8H24</a:t>
            </a:r>
          </a:p>
          <a:p>
            <a:pPr algn="ctr"/>
            <a:endParaRPr lang="fr-FR" sz="1600" dirty="0">
              <a:solidFill>
                <a:srgbClr val="333333"/>
              </a:solidFill>
              <a:latin typeface="+mn-lt"/>
            </a:endParaRPr>
          </a:p>
          <a:p>
            <a:pPr algn="ctr">
              <a:buFont typeface="Wingdings" pitchFamily="2" charset="2"/>
              <a:buChar char="ü"/>
            </a:pPr>
            <a:r>
              <a:rPr lang="fr-FR" sz="1600" dirty="0">
                <a:solidFill>
                  <a:srgbClr val="333333"/>
                </a:solidFill>
                <a:latin typeface="+mn-lt"/>
              </a:rPr>
              <a:t>Soit une </a:t>
            </a:r>
            <a:r>
              <a:rPr lang="fr-FR" sz="1600" i="1" u="sng" dirty="0">
                <a:solidFill>
                  <a:srgbClr val="333333"/>
                </a:solidFill>
                <a:latin typeface="+mn-lt"/>
              </a:rPr>
              <a:t>dette de sommeil de 1h26 par nuit</a:t>
            </a:r>
          </a:p>
          <a:p>
            <a:pPr algn="ctr"/>
            <a:r>
              <a:rPr lang="fr-FR" sz="1800" dirty="0">
                <a:solidFill>
                  <a:srgbClr val="333333"/>
                </a:solidFill>
                <a:latin typeface="+mn-lt"/>
              </a:rPr>
              <a:t>Soit une nuit par semaine</a:t>
            </a:r>
          </a:p>
          <a:p>
            <a:pPr algn="ctr"/>
            <a:r>
              <a:rPr lang="fr-FR" sz="2400" dirty="0">
                <a:solidFill>
                  <a:srgbClr val="333333"/>
                </a:solidFill>
                <a:latin typeface="+mn-lt"/>
              </a:rPr>
              <a:t>Soit 1 mois et demi par an</a:t>
            </a:r>
          </a:p>
          <a:p>
            <a:pPr algn="ctr"/>
            <a:r>
              <a:rPr lang="fr-FR" sz="3200" dirty="0">
                <a:solidFill>
                  <a:srgbClr val="FF0000"/>
                </a:solidFill>
                <a:latin typeface="+mn-lt"/>
              </a:rPr>
              <a:t>Soit 5 ans de sommeil en moins après 40 ans d’activité 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00563" y="71438"/>
            <a:ext cx="40068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latin typeface="+mj-lt"/>
              </a:rPr>
              <a:t>Dette de sommeil</a:t>
            </a:r>
          </a:p>
          <a:p>
            <a:pPr algn="ctr">
              <a:defRPr/>
            </a:pPr>
            <a:r>
              <a:rPr lang="fr-FR" sz="3600" b="1" dirty="0">
                <a:latin typeface="+mj-lt"/>
              </a:rPr>
              <a:t>chronique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Text Box 5"/>
          <p:cNvSpPr txBox="1">
            <a:spLocks noChangeArrowheads="1"/>
          </p:cNvSpPr>
          <p:nvPr/>
        </p:nvSpPr>
        <p:spPr bwMode="auto">
          <a:xfrm>
            <a:off x="714375" y="1785938"/>
            <a:ext cx="7572375" cy="3455987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4000"/>
              </a:lnSpc>
              <a:spcBef>
                <a:spcPts val="1800"/>
              </a:spcBef>
              <a:defRPr/>
            </a:pPr>
            <a:r>
              <a:rPr lang="fr-FR" b="1" dirty="0"/>
              <a:t> Sommeil de  </a:t>
            </a:r>
          </a:p>
          <a:p>
            <a:pPr algn="ctr">
              <a:lnSpc>
                <a:spcPts val="4000"/>
              </a:lnSpc>
              <a:spcBef>
                <a:spcPts val="1800"/>
              </a:spcBef>
              <a:defRPr/>
            </a:pPr>
            <a:r>
              <a:rPr lang="fr-FR" b="1" dirty="0">
                <a:solidFill>
                  <a:srgbClr val="3366CC"/>
                </a:solidFill>
              </a:rPr>
              <a:t>moins de 5 heures </a:t>
            </a:r>
          </a:p>
          <a:p>
            <a:pPr algn="ctr">
              <a:lnSpc>
                <a:spcPts val="4000"/>
              </a:lnSpc>
              <a:spcBef>
                <a:spcPts val="1800"/>
              </a:spcBef>
              <a:defRPr/>
            </a:pPr>
            <a:r>
              <a:rPr lang="fr-FR" b="1" dirty="0"/>
              <a:t>=</a:t>
            </a:r>
          </a:p>
          <a:p>
            <a:pPr algn="ctr">
              <a:lnSpc>
                <a:spcPts val="4000"/>
              </a:lnSpc>
              <a:spcBef>
                <a:spcPts val="1800"/>
              </a:spcBef>
              <a:defRPr/>
            </a:pPr>
            <a:r>
              <a:rPr lang="fr-FR" b="1" dirty="0"/>
              <a:t> risque d’obésité </a:t>
            </a:r>
          </a:p>
          <a:p>
            <a:pPr algn="ctr">
              <a:lnSpc>
                <a:spcPts val="4000"/>
              </a:lnSpc>
              <a:spcBef>
                <a:spcPts val="1800"/>
              </a:spcBef>
              <a:defRPr/>
            </a:pPr>
            <a:r>
              <a:rPr lang="fr-FR" b="1" dirty="0">
                <a:solidFill>
                  <a:srgbClr val="3366CC"/>
                </a:solidFill>
              </a:rPr>
              <a:t>2,5 fois plus important </a:t>
            </a:r>
          </a:p>
          <a:p>
            <a:pPr algn="ctr">
              <a:lnSpc>
                <a:spcPts val="4000"/>
              </a:lnSpc>
              <a:spcBef>
                <a:spcPts val="1800"/>
              </a:spcBef>
              <a:defRPr/>
            </a:pPr>
            <a:endParaRPr lang="fr-FR" b="1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5"/>
          <p:cNvSpPr txBox="1">
            <a:spLocks noChangeArrowheads="1"/>
          </p:cNvSpPr>
          <p:nvPr/>
        </p:nvSpPr>
        <p:spPr bwMode="auto">
          <a:xfrm>
            <a:off x="1214438" y="1714500"/>
            <a:ext cx="6786562" cy="48180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4000"/>
              </a:lnSpc>
              <a:spcBef>
                <a:spcPts val="1800"/>
              </a:spcBef>
            </a:pPr>
            <a:endParaRPr lang="fr-FR" b="1">
              <a:solidFill>
                <a:srgbClr val="3366CC"/>
              </a:solidFill>
              <a:latin typeface="Arial" pitchFamily="34" charset="0"/>
            </a:endParaRPr>
          </a:p>
          <a:p>
            <a:pPr algn="ctr">
              <a:lnSpc>
                <a:spcPts val="4000"/>
              </a:lnSpc>
              <a:spcBef>
                <a:spcPts val="1800"/>
              </a:spcBef>
            </a:pPr>
            <a:r>
              <a:rPr lang="fr-FR" b="1">
                <a:solidFill>
                  <a:srgbClr val="3366CC"/>
                </a:solidFill>
                <a:latin typeface="Arial" pitchFamily="34" charset="0"/>
              </a:rPr>
              <a:t>Sommeil de moins </a:t>
            </a:r>
          </a:p>
          <a:p>
            <a:pPr algn="ctr">
              <a:lnSpc>
                <a:spcPts val="4000"/>
              </a:lnSpc>
              <a:spcBef>
                <a:spcPts val="1800"/>
              </a:spcBef>
            </a:pPr>
            <a:r>
              <a:rPr lang="fr-FR" b="1">
                <a:solidFill>
                  <a:srgbClr val="3366CC"/>
                </a:solidFill>
                <a:latin typeface="Arial" pitchFamily="34" charset="0"/>
              </a:rPr>
              <a:t>de 5 heures</a:t>
            </a:r>
            <a:endParaRPr lang="fr-FR" b="1">
              <a:latin typeface="Arial" pitchFamily="34" charset="0"/>
            </a:endParaRPr>
          </a:p>
          <a:p>
            <a:pPr algn="ctr">
              <a:lnSpc>
                <a:spcPts val="4000"/>
              </a:lnSpc>
              <a:spcBef>
                <a:spcPts val="1800"/>
              </a:spcBef>
            </a:pPr>
            <a:r>
              <a:rPr lang="fr-FR" b="1">
                <a:latin typeface="Arial" pitchFamily="34" charset="0"/>
              </a:rPr>
              <a:t>=</a:t>
            </a:r>
          </a:p>
          <a:p>
            <a:pPr algn="ctr">
              <a:lnSpc>
                <a:spcPts val="4000"/>
              </a:lnSpc>
              <a:spcBef>
                <a:spcPts val="1800"/>
              </a:spcBef>
            </a:pPr>
            <a:r>
              <a:rPr lang="fr-FR" b="1">
                <a:latin typeface="Arial" pitchFamily="34" charset="0"/>
              </a:rPr>
              <a:t>risque de diabète </a:t>
            </a:r>
          </a:p>
          <a:p>
            <a:pPr algn="ctr">
              <a:lnSpc>
                <a:spcPts val="4000"/>
              </a:lnSpc>
              <a:spcBef>
                <a:spcPts val="1800"/>
              </a:spcBef>
            </a:pPr>
            <a:r>
              <a:rPr lang="fr-FR" b="1">
                <a:latin typeface="Arial" pitchFamily="34" charset="0"/>
              </a:rPr>
              <a:t>multiplié </a:t>
            </a:r>
            <a:r>
              <a:rPr lang="fr-FR" b="1">
                <a:solidFill>
                  <a:srgbClr val="3366CC"/>
                </a:solidFill>
                <a:latin typeface="Arial" pitchFamily="34" charset="0"/>
              </a:rPr>
              <a:t>par 2,5 </a:t>
            </a:r>
          </a:p>
          <a:p>
            <a:pPr algn="ctr">
              <a:lnSpc>
                <a:spcPts val="4000"/>
              </a:lnSpc>
              <a:spcBef>
                <a:spcPts val="1800"/>
              </a:spcBef>
            </a:pPr>
            <a:endParaRPr lang="fr-FR" b="1">
              <a:latin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5"/>
          <p:cNvSpPr txBox="1">
            <a:spLocks noChangeArrowheads="1"/>
          </p:cNvSpPr>
          <p:nvPr/>
        </p:nvSpPr>
        <p:spPr bwMode="auto">
          <a:xfrm>
            <a:off x="357188" y="2071688"/>
            <a:ext cx="8286750" cy="27860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4000"/>
              </a:lnSpc>
              <a:spcBef>
                <a:spcPts val="1800"/>
              </a:spcBef>
            </a:pPr>
            <a:r>
              <a:rPr lang="fr-FR" b="1">
                <a:solidFill>
                  <a:srgbClr val="0070C0"/>
                </a:solidFill>
                <a:latin typeface="Arial" pitchFamily="34" charset="0"/>
              </a:rPr>
              <a:t>sommeil de moins de  5 h </a:t>
            </a:r>
          </a:p>
          <a:p>
            <a:pPr algn="ctr">
              <a:lnSpc>
                <a:spcPts val="4000"/>
              </a:lnSpc>
              <a:spcBef>
                <a:spcPts val="1800"/>
              </a:spcBef>
            </a:pPr>
            <a:r>
              <a:rPr lang="fr-FR" b="1">
                <a:solidFill>
                  <a:srgbClr val="0070C0"/>
                </a:solidFill>
                <a:latin typeface="Arial" pitchFamily="34" charset="0"/>
              </a:rPr>
              <a:t>=</a:t>
            </a:r>
          </a:p>
          <a:p>
            <a:pPr algn="ctr">
              <a:lnSpc>
                <a:spcPts val="4000"/>
              </a:lnSpc>
              <a:spcBef>
                <a:spcPts val="1800"/>
              </a:spcBef>
            </a:pPr>
            <a:r>
              <a:rPr lang="fr-FR" b="1">
                <a:latin typeface="Arial" pitchFamily="34" charset="0"/>
              </a:rPr>
              <a:t> risque d’hypertension artérielle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76400"/>
            <a:ext cx="9144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fr-FR" sz="3600" b="1" smtClean="0">
                <a:solidFill>
                  <a:srgbClr val="7030A0"/>
                </a:solidFill>
              </a:rPr>
              <a:t>Horaires de coucher et lever réguliers</a:t>
            </a:r>
          </a:p>
          <a:p>
            <a:pPr>
              <a:lnSpc>
                <a:spcPct val="130000"/>
              </a:lnSpc>
            </a:pPr>
            <a:r>
              <a:rPr lang="fr-FR" sz="3600" b="1" smtClean="0">
                <a:solidFill>
                  <a:srgbClr val="7030A0"/>
                </a:solidFill>
              </a:rPr>
              <a:t>Respecter sa durée de sommeil</a:t>
            </a:r>
          </a:p>
          <a:p>
            <a:pPr>
              <a:lnSpc>
                <a:spcPct val="130000"/>
              </a:lnSpc>
            </a:pPr>
            <a:r>
              <a:rPr lang="fr-FR" sz="3600" b="1" smtClean="0">
                <a:solidFill>
                  <a:srgbClr val="7030A0"/>
                </a:solidFill>
              </a:rPr>
              <a:t>Eviter les stimulants (caféine et nicotine)  après 17h00</a:t>
            </a:r>
          </a:p>
          <a:p>
            <a:pPr>
              <a:lnSpc>
                <a:spcPct val="130000"/>
              </a:lnSpc>
            </a:pPr>
            <a:r>
              <a:rPr lang="fr-FR" sz="3600" b="1" smtClean="0">
                <a:solidFill>
                  <a:srgbClr val="7030A0"/>
                </a:solidFill>
              </a:rPr>
              <a:t>Prise des 3 repas à heures régulières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143375" y="214313"/>
            <a:ext cx="4643438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fr-FR" sz="2800" b="1" kern="0" dirty="0">
                <a:latin typeface="+mj-lt"/>
                <a:ea typeface="+mj-ea"/>
                <a:cs typeface="+mj-cs"/>
              </a:rPr>
              <a:t>CONSEILS POUR </a:t>
            </a:r>
            <a:br>
              <a:rPr lang="fr-FR" sz="2800" b="1" kern="0" dirty="0">
                <a:latin typeface="+mj-lt"/>
                <a:ea typeface="+mj-ea"/>
                <a:cs typeface="+mj-cs"/>
              </a:rPr>
            </a:br>
            <a:r>
              <a:rPr lang="fr-FR" sz="2800" b="1" kern="0" dirty="0">
                <a:latin typeface="+mj-lt"/>
                <a:ea typeface="+mj-ea"/>
                <a:cs typeface="+mj-cs"/>
              </a:rPr>
              <a:t>UN BON SOMMEIL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fr-FR" sz="2800" b="1" smtClean="0">
                <a:solidFill>
                  <a:srgbClr val="7030A0"/>
                </a:solidFill>
              </a:rPr>
              <a:t>Eviter de trop manger juste avant le coucher</a:t>
            </a:r>
          </a:p>
          <a:p>
            <a:pPr>
              <a:lnSpc>
                <a:spcPct val="130000"/>
              </a:lnSpc>
            </a:pPr>
            <a:r>
              <a:rPr lang="fr-FR" sz="2800" b="1" smtClean="0">
                <a:solidFill>
                  <a:srgbClr val="7030A0"/>
                </a:solidFill>
              </a:rPr>
              <a:t>Exercice physique régulier dans la journée, pas le soir</a:t>
            </a:r>
          </a:p>
          <a:p>
            <a:pPr>
              <a:lnSpc>
                <a:spcPct val="130000"/>
              </a:lnSpc>
            </a:pPr>
            <a:r>
              <a:rPr lang="fr-FR" sz="2800" b="1" smtClean="0">
                <a:solidFill>
                  <a:srgbClr val="7030A0"/>
                </a:solidFill>
              </a:rPr>
              <a:t>Minimiser bruit, lumière</a:t>
            </a:r>
          </a:p>
          <a:p>
            <a:pPr>
              <a:lnSpc>
                <a:spcPct val="130000"/>
              </a:lnSpc>
            </a:pPr>
            <a:r>
              <a:rPr lang="fr-FR" sz="2800" b="1" smtClean="0">
                <a:solidFill>
                  <a:srgbClr val="7030A0"/>
                </a:solidFill>
              </a:rPr>
              <a:t>Température à 18°C dans la chambre</a:t>
            </a:r>
          </a:p>
          <a:p>
            <a:pPr>
              <a:lnSpc>
                <a:spcPct val="130000"/>
              </a:lnSpc>
            </a:pPr>
            <a:r>
              <a:rPr lang="fr-FR" sz="2800" b="1" smtClean="0">
                <a:solidFill>
                  <a:srgbClr val="7030A0"/>
                </a:solidFill>
              </a:rPr>
              <a:t>Choisir les accessoires (matelas, oreillers) selon ses préférences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143375" y="214313"/>
            <a:ext cx="4643438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fr-FR" sz="2800" b="1" kern="0" dirty="0">
                <a:latin typeface="+mj-lt"/>
                <a:ea typeface="+mj-ea"/>
                <a:cs typeface="+mj-cs"/>
              </a:rPr>
              <a:t>CONSEILS POUR </a:t>
            </a:r>
            <a:br>
              <a:rPr lang="fr-FR" sz="2800" b="1" kern="0" dirty="0">
                <a:latin typeface="+mj-lt"/>
                <a:ea typeface="+mj-ea"/>
                <a:cs typeface="+mj-cs"/>
              </a:rPr>
            </a:br>
            <a:r>
              <a:rPr lang="fr-FR" sz="2800" b="1" kern="0" dirty="0">
                <a:latin typeface="+mj-lt"/>
                <a:ea typeface="+mj-ea"/>
                <a:cs typeface="+mj-cs"/>
              </a:rPr>
              <a:t>UN BON SOMMEIL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re 1"/>
          <p:cNvSpPr>
            <a:spLocks noGrp="1"/>
          </p:cNvSpPr>
          <p:nvPr>
            <p:ph type="title"/>
          </p:nvPr>
        </p:nvSpPr>
        <p:spPr bwMode="auto">
          <a:xfrm>
            <a:off x="842963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fr-FR" b="1" smtClean="0">
                <a:solidFill>
                  <a:srgbClr val="00B050"/>
                </a:solidFill>
                <a:latin typeface="Verdana" pitchFamily="34" charset="0"/>
              </a:rPr>
              <a:t>La Chambre idéale</a:t>
            </a:r>
          </a:p>
        </p:txBody>
      </p:sp>
      <p:pic>
        <p:nvPicPr>
          <p:cNvPr id="74755" name="Espace réservé du contenu 3" descr="chambre-idéal-alpti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269" t="16731" r="36740" b="21712"/>
          <a:stretch>
            <a:fillRect/>
          </a:stretch>
        </p:blipFill>
        <p:spPr bwMode="auto">
          <a:xfrm>
            <a:off x="1714500" y="1000125"/>
            <a:ext cx="5384800" cy="5527675"/>
          </a:xfrm>
          <a:noFill/>
          <a:ln>
            <a:miter lim="800000"/>
            <a:headEnd/>
            <a:tailEnd/>
          </a:ln>
        </p:spPr>
      </p:pic>
      <p:sp>
        <p:nvSpPr>
          <p:cNvPr id="7" name="Étoile à 5 branches 6"/>
          <p:cNvSpPr/>
          <p:nvPr/>
        </p:nvSpPr>
        <p:spPr>
          <a:xfrm>
            <a:off x="5000625" y="3000375"/>
            <a:ext cx="1428750" cy="1214438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Étoile à 5 branches 7"/>
          <p:cNvSpPr/>
          <p:nvPr/>
        </p:nvSpPr>
        <p:spPr>
          <a:xfrm>
            <a:off x="2857500" y="3357563"/>
            <a:ext cx="1428750" cy="1214437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2214563" y="2786063"/>
            <a:ext cx="1428750" cy="1214437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Étoile à 5 branches 9"/>
          <p:cNvSpPr/>
          <p:nvPr/>
        </p:nvSpPr>
        <p:spPr>
          <a:xfrm>
            <a:off x="3143250" y="5143500"/>
            <a:ext cx="1428750" cy="1214438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Étoile à 5 branches 10"/>
          <p:cNvSpPr/>
          <p:nvPr/>
        </p:nvSpPr>
        <p:spPr>
          <a:xfrm>
            <a:off x="2500313" y="5072063"/>
            <a:ext cx="1428750" cy="1214437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Étoile à 5 branches 11"/>
          <p:cNvSpPr/>
          <p:nvPr/>
        </p:nvSpPr>
        <p:spPr>
          <a:xfrm>
            <a:off x="4000500" y="4714875"/>
            <a:ext cx="1428750" cy="1214438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Étoile à 5 branches 12"/>
          <p:cNvSpPr/>
          <p:nvPr/>
        </p:nvSpPr>
        <p:spPr>
          <a:xfrm>
            <a:off x="5357813" y="4357688"/>
            <a:ext cx="1428750" cy="1214437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Étoile à 5 branches 13"/>
          <p:cNvSpPr/>
          <p:nvPr/>
        </p:nvSpPr>
        <p:spPr>
          <a:xfrm>
            <a:off x="2214563" y="1428750"/>
            <a:ext cx="1428750" cy="1214438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>
            <a:off x="1714500" y="3857625"/>
            <a:ext cx="1428750" cy="1214438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4500563" y="1484313"/>
            <a:ext cx="2428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FF00"/>
                </a:solidFill>
              </a:rPr>
              <a:t>MERCI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1524000" y="2359025"/>
            <a:ext cx="6334125" cy="157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Le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sommeil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est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propre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à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chaque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personne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 bwMode="auto">
          <a:xfrm>
            <a:off x="3357563" y="71438"/>
            <a:ext cx="407193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smtClean="0"/>
              <a:t>Court ou</a:t>
            </a:r>
            <a:br>
              <a:rPr lang="fr-FR" smtClean="0"/>
            </a:br>
            <a:r>
              <a:rPr lang="fr-FR" smtClean="0"/>
              <a:t>long dormeur ?</a:t>
            </a:r>
            <a:br>
              <a:rPr lang="fr-FR" smtClean="0"/>
            </a:br>
            <a:endParaRPr lang="fr-FR" smtClean="0"/>
          </a:p>
        </p:txBody>
      </p:sp>
      <p:grpSp>
        <p:nvGrpSpPr>
          <p:cNvPr id="27651" name="Groupe 24"/>
          <p:cNvGrpSpPr>
            <a:grpSpLocks/>
          </p:cNvGrpSpPr>
          <p:nvPr/>
        </p:nvGrpSpPr>
        <p:grpSpPr bwMode="auto">
          <a:xfrm>
            <a:off x="571500" y="1571625"/>
            <a:ext cx="8572500" cy="5214938"/>
            <a:chOff x="931508" y="1928801"/>
            <a:chExt cx="6789734" cy="4214843"/>
          </a:xfrm>
        </p:grpSpPr>
        <p:sp>
          <p:nvSpPr>
            <p:cNvPr id="14" name="Rectangle 13"/>
            <p:cNvSpPr/>
            <p:nvPr/>
          </p:nvSpPr>
          <p:spPr>
            <a:xfrm>
              <a:off x="2929450" y="4071506"/>
              <a:ext cx="2400296" cy="6633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14870" y="2499762"/>
              <a:ext cx="1650912" cy="6633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29450" y="3286275"/>
              <a:ext cx="3075498" cy="6633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1357753" y="5214711"/>
              <a:ext cx="5175286" cy="5132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rapèze 12"/>
            <p:cNvSpPr/>
            <p:nvPr/>
          </p:nvSpPr>
          <p:spPr>
            <a:xfrm>
              <a:off x="2572361" y="1928801"/>
              <a:ext cx="3376006" cy="3316703"/>
            </a:xfrm>
            <a:prstGeom prst="trapezoid">
              <a:avLst/>
            </a:prstGeom>
            <a:solidFill>
              <a:srgbClr val="564802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7657" name="ZoneTexte 15"/>
            <p:cNvSpPr txBox="1">
              <a:spLocks noChangeArrowheads="1"/>
            </p:cNvSpPr>
            <p:nvPr/>
          </p:nvSpPr>
          <p:spPr bwMode="auto">
            <a:xfrm>
              <a:off x="3143241" y="3357562"/>
              <a:ext cx="2482017" cy="522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3600"/>
                <a:t>Long : </a:t>
              </a:r>
              <a:r>
                <a:rPr lang="fr-FR" sz="2800"/>
                <a:t>10%</a:t>
              </a:r>
            </a:p>
          </p:txBody>
        </p:sp>
        <p:sp>
          <p:nvSpPr>
            <p:cNvPr id="27658" name="ZoneTexte 17"/>
            <p:cNvSpPr txBox="1">
              <a:spLocks noChangeArrowheads="1"/>
            </p:cNvSpPr>
            <p:nvPr/>
          </p:nvSpPr>
          <p:spPr bwMode="auto">
            <a:xfrm>
              <a:off x="3179209" y="2629911"/>
              <a:ext cx="2491918" cy="47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3200"/>
                <a:t>Court :</a:t>
              </a:r>
              <a:r>
                <a:rPr lang="fr-FR" sz="2800"/>
                <a:t>10%</a:t>
              </a:r>
            </a:p>
          </p:txBody>
        </p:sp>
        <p:sp>
          <p:nvSpPr>
            <p:cNvPr id="27659" name="ZoneTexte 18"/>
            <p:cNvSpPr txBox="1">
              <a:spLocks noChangeArrowheads="1"/>
            </p:cNvSpPr>
            <p:nvPr/>
          </p:nvSpPr>
          <p:spPr bwMode="auto">
            <a:xfrm>
              <a:off x="3483168" y="5286388"/>
              <a:ext cx="1406173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Nuit</a:t>
              </a:r>
            </a:p>
          </p:txBody>
        </p:sp>
        <p:sp>
          <p:nvSpPr>
            <p:cNvPr id="27660" name="ZoneTexte 19"/>
            <p:cNvSpPr txBox="1">
              <a:spLocks noChangeArrowheads="1"/>
            </p:cNvSpPr>
            <p:nvPr/>
          </p:nvSpPr>
          <p:spPr bwMode="auto">
            <a:xfrm>
              <a:off x="5500694" y="5286388"/>
              <a:ext cx="2220548" cy="67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Matinée</a:t>
              </a:r>
            </a:p>
          </p:txBody>
        </p:sp>
        <p:sp>
          <p:nvSpPr>
            <p:cNvPr id="27661" name="ZoneTexte 20"/>
            <p:cNvSpPr txBox="1">
              <a:spLocks noChangeArrowheads="1"/>
            </p:cNvSpPr>
            <p:nvPr/>
          </p:nvSpPr>
          <p:spPr bwMode="auto">
            <a:xfrm>
              <a:off x="931508" y="5286388"/>
              <a:ext cx="1648673" cy="67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Soirée</a:t>
              </a:r>
            </a:p>
          </p:txBody>
        </p:sp>
        <p:sp>
          <p:nvSpPr>
            <p:cNvPr id="27662" name="ZoneTexte 21"/>
            <p:cNvSpPr txBox="1">
              <a:spLocks noChangeArrowheads="1"/>
            </p:cNvSpPr>
            <p:nvPr/>
          </p:nvSpPr>
          <p:spPr bwMode="auto">
            <a:xfrm>
              <a:off x="2688042" y="4201547"/>
              <a:ext cx="4645894" cy="47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3200"/>
                <a:t>Ni l’un ni l’autre : 80%</a:t>
              </a:r>
            </a:p>
          </p:txBody>
        </p:sp>
      </p:grpSp>
    </p:spTree>
  </p:cSld>
  <p:clrMapOvr>
    <a:masterClrMapping/>
  </p:clrMapOvr>
  <p:transition advClick="0" advTm="15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28938" y="4071938"/>
            <a:ext cx="228600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500313" y="2500313"/>
            <a:ext cx="228600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76" name="Titre 1"/>
          <p:cNvSpPr>
            <a:spLocks noGrp="1"/>
          </p:cNvSpPr>
          <p:nvPr>
            <p:ph type="title"/>
          </p:nvPr>
        </p:nvSpPr>
        <p:spPr bwMode="auto">
          <a:xfrm>
            <a:off x="3643313" y="285750"/>
            <a:ext cx="47863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smtClean="0"/>
              <a:t>Du Matin </a:t>
            </a:r>
            <a:br>
              <a:rPr lang="fr-FR" smtClean="0"/>
            </a:br>
            <a:r>
              <a:rPr lang="fr-FR" smtClean="0"/>
              <a:t>ou Du soir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0438" y="3286125"/>
            <a:ext cx="22860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357313" y="5143500"/>
            <a:ext cx="6858000" cy="714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rapèze 12"/>
          <p:cNvSpPr/>
          <p:nvPr/>
        </p:nvSpPr>
        <p:spPr>
          <a:xfrm>
            <a:off x="2571750" y="1928813"/>
            <a:ext cx="3214688" cy="3214687"/>
          </a:xfrm>
          <a:prstGeom prst="trapezoid">
            <a:avLst/>
          </a:prstGeom>
          <a:solidFill>
            <a:srgbClr val="564802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80" name="ZoneTexte 15"/>
          <p:cNvSpPr txBox="1">
            <a:spLocks noChangeArrowheads="1"/>
          </p:cNvSpPr>
          <p:nvPr/>
        </p:nvSpPr>
        <p:spPr bwMode="auto">
          <a:xfrm>
            <a:off x="3929063" y="3211513"/>
            <a:ext cx="1700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/>
              <a:t>Du soir</a:t>
            </a:r>
          </a:p>
        </p:txBody>
      </p:sp>
      <p:sp>
        <p:nvSpPr>
          <p:cNvPr id="28681" name="ZoneTexte 17"/>
          <p:cNvSpPr txBox="1">
            <a:spLocks noChangeArrowheads="1"/>
          </p:cNvSpPr>
          <p:nvPr/>
        </p:nvSpPr>
        <p:spPr bwMode="auto">
          <a:xfrm>
            <a:off x="2700338" y="2500313"/>
            <a:ext cx="1871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Du matin</a:t>
            </a:r>
          </a:p>
        </p:txBody>
      </p:sp>
      <p:sp>
        <p:nvSpPr>
          <p:cNvPr id="28682" name="ZoneTexte 18"/>
          <p:cNvSpPr txBox="1">
            <a:spLocks noChangeArrowheads="1"/>
          </p:cNvSpPr>
          <p:nvPr/>
        </p:nvSpPr>
        <p:spPr bwMode="auto">
          <a:xfrm>
            <a:off x="3482975" y="5286375"/>
            <a:ext cx="13382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Nuit</a:t>
            </a:r>
          </a:p>
        </p:txBody>
      </p:sp>
      <p:sp>
        <p:nvSpPr>
          <p:cNvPr id="28683" name="ZoneTexte 19"/>
          <p:cNvSpPr txBox="1">
            <a:spLocks noChangeArrowheads="1"/>
          </p:cNvSpPr>
          <p:nvPr/>
        </p:nvSpPr>
        <p:spPr bwMode="auto">
          <a:xfrm>
            <a:off x="5500688" y="5286375"/>
            <a:ext cx="2473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Matinée</a:t>
            </a:r>
          </a:p>
        </p:txBody>
      </p:sp>
      <p:sp>
        <p:nvSpPr>
          <p:cNvPr id="28684" name="ZoneTexte 20"/>
          <p:cNvSpPr txBox="1">
            <a:spLocks noChangeArrowheads="1"/>
          </p:cNvSpPr>
          <p:nvPr/>
        </p:nvSpPr>
        <p:spPr bwMode="auto">
          <a:xfrm>
            <a:off x="1214438" y="5286375"/>
            <a:ext cx="20050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Soirée</a:t>
            </a:r>
          </a:p>
        </p:txBody>
      </p:sp>
      <p:sp>
        <p:nvSpPr>
          <p:cNvPr id="28685" name="ZoneTexte 21"/>
          <p:cNvSpPr txBox="1">
            <a:spLocks noChangeArrowheads="1"/>
          </p:cNvSpPr>
          <p:nvPr/>
        </p:nvSpPr>
        <p:spPr bwMode="auto">
          <a:xfrm>
            <a:off x="2687638" y="4202113"/>
            <a:ext cx="3170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/>
              <a:t>Ni l’un ni l’autre</a:t>
            </a:r>
          </a:p>
        </p:txBody>
      </p:sp>
    </p:spTree>
  </p:cSld>
  <p:clrMapOvr>
    <a:masterClrMapping/>
  </p:clrMapOvr>
  <p:transition advClick="0" advTm="1500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790950" y="188913"/>
            <a:ext cx="5151438" cy="107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Quelles conséquences  </a:t>
            </a:r>
          </a:p>
          <a:p>
            <a:pPr algn="ctr"/>
            <a:r>
              <a:rPr lang="en-US" sz="3200" b="1">
                <a:solidFill>
                  <a:schemeClr val="tx2"/>
                </a:solidFill>
              </a:rPr>
              <a:t>d’un mauvais sommeil?</a:t>
            </a: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79388" y="1474788"/>
            <a:ext cx="8805862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 sz="3200" dirty="0">
                <a:solidFill>
                  <a:schemeClr val="tx2"/>
                </a:solidFill>
              </a:rPr>
              <a:t>Somnolence </a:t>
            </a:r>
            <a:r>
              <a:rPr lang="en-US" sz="3200" dirty="0" err="1">
                <a:solidFill>
                  <a:schemeClr val="tx2"/>
                </a:solidFill>
              </a:rPr>
              <a:t>diurne</a:t>
            </a:r>
            <a:r>
              <a:rPr lang="en-US" sz="3200" dirty="0">
                <a:solidFill>
                  <a:schemeClr val="tx2"/>
                </a:solidFill>
              </a:rPr>
              <a:t>  </a:t>
            </a:r>
            <a:r>
              <a:rPr lang="en-US" sz="3200" dirty="0" smtClean="0">
                <a:solidFill>
                  <a:schemeClr val="tx2"/>
                </a:solidFill>
              </a:rPr>
              <a:t>(</a:t>
            </a:r>
            <a:r>
              <a:rPr lang="en-US" sz="3200" dirty="0" err="1" smtClean="0">
                <a:solidFill>
                  <a:schemeClr val="tx2"/>
                </a:solidFill>
              </a:rPr>
              <a:t>sécurité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des transports, </a:t>
            </a:r>
            <a:r>
              <a:rPr lang="en-US" sz="3200" dirty="0" err="1">
                <a:solidFill>
                  <a:schemeClr val="tx2"/>
                </a:solidFill>
              </a:rPr>
              <a:t>difficultés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sociales</a:t>
            </a:r>
            <a:r>
              <a:rPr lang="en-US" sz="3200" dirty="0">
                <a:solidFill>
                  <a:schemeClr val="tx2"/>
                </a:solidFill>
              </a:rPr>
              <a:t>…)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 sz="3200" dirty="0">
                <a:solidFill>
                  <a:schemeClr val="tx2"/>
                </a:solidFill>
              </a:rPr>
              <a:t>Troubles de </a:t>
            </a:r>
            <a:r>
              <a:rPr lang="en-US" sz="3200" dirty="0" err="1">
                <a:solidFill>
                  <a:schemeClr val="tx2"/>
                </a:solidFill>
              </a:rPr>
              <a:t>l’attention</a:t>
            </a:r>
            <a:r>
              <a:rPr lang="en-US" sz="3200" dirty="0">
                <a:solidFill>
                  <a:schemeClr val="tx2"/>
                </a:solidFill>
              </a:rPr>
              <a:t> et de la </a:t>
            </a:r>
            <a:r>
              <a:rPr lang="en-US" sz="3200" dirty="0" err="1">
                <a:solidFill>
                  <a:schemeClr val="tx2"/>
                </a:solidFill>
              </a:rPr>
              <a:t>mémoire</a:t>
            </a:r>
            <a:endParaRPr lang="en-US" sz="3200" dirty="0">
              <a:solidFill>
                <a:schemeClr val="tx2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 sz="3200" dirty="0">
                <a:solidFill>
                  <a:schemeClr val="tx2"/>
                </a:solidFill>
              </a:rPr>
              <a:t>Troubles de </a:t>
            </a:r>
            <a:r>
              <a:rPr lang="en-US" sz="3200" dirty="0" err="1">
                <a:solidFill>
                  <a:schemeClr val="tx2"/>
                </a:solidFill>
              </a:rPr>
              <a:t>l’humeur</a:t>
            </a:r>
            <a:r>
              <a:rPr lang="en-US" sz="3200" dirty="0">
                <a:solidFill>
                  <a:schemeClr val="tx2"/>
                </a:solidFill>
              </a:rPr>
              <a:t> (</a:t>
            </a:r>
            <a:r>
              <a:rPr lang="en-US" sz="3200" dirty="0" err="1">
                <a:solidFill>
                  <a:schemeClr val="tx2"/>
                </a:solidFill>
              </a:rPr>
              <a:t>irritabilité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US" sz="3200" dirty="0" err="1">
                <a:solidFill>
                  <a:schemeClr val="tx2"/>
                </a:solidFill>
              </a:rPr>
              <a:t>dépression</a:t>
            </a:r>
            <a:r>
              <a:rPr lang="en-US" sz="3200" dirty="0">
                <a:solidFill>
                  <a:schemeClr val="tx2"/>
                </a:solidFill>
              </a:rPr>
              <a:t>)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 sz="3200" dirty="0">
                <a:solidFill>
                  <a:schemeClr val="tx2"/>
                </a:solidFill>
              </a:rPr>
              <a:t>Retard </a:t>
            </a:r>
            <a:r>
              <a:rPr lang="en-US" sz="3200" dirty="0" err="1">
                <a:solidFill>
                  <a:schemeClr val="tx2"/>
                </a:solidFill>
              </a:rPr>
              <a:t>scolaire</a:t>
            </a:r>
            <a:endParaRPr lang="en-US" sz="3200" dirty="0">
              <a:solidFill>
                <a:schemeClr val="tx2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 sz="3200" dirty="0">
                <a:solidFill>
                  <a:schemeClr val="tx2"/>
                </a:solidFill>
              </a:rPr>
              <a:t>Retard de </a:t>
            </a:r>
            <a:r>
              <a:rPr lang="en-US" sz="3200" dirty="0" err="1">
                <a:solidFill>
                  <a:schemeClr val="tx2"/>
                </a:solidFill>
              </a:rPr>
              <a:t>croissance</a:t>
            </a:r>
            <a:endParaRPr lang="en-US" sz="3200" dirty="0">
              <a:solidFill>
                <a:schemeClr val="tx2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 sz="3200" dirty="0" err="1">
                <a:solidFill>
                  <a:schemeClr val="tx2"/>
                </a:solidFill>
              </a:rPr>
              <a:t>baisse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d’efficacité</a:t>
            </a:r>
            <a:r>
              <a:rPr lang="en-US" sz="3200" dirty="0">
                <a:solidFill>
                  <a:schemeClr val="tx2"/>
                </a:solidFill>
              </a:rPr>
              <a:t> au travail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 sz="3200" dirty="0" err="1">
                <a:solidFill>
                  <a:schemeClr val="tx2"/>
                </a:solidFill>
              </a:rPr>
              <a:t>Obésité</a:t>
            </a:r>
            <a:r>
              <a:rPr lang="en-US" sz="3200" dirty="0">
                <a:solidFill>
                  <a:schemeClr val="tx2"/>
                </a:solidFill>
              </a:rPr>
              <a:t>…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 sz="3200" dirty="0">
                <a:solidFill>
                  <a:schemeClr val="tx2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468313" y="1963738"/>
            <a:ext cx="83169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/>
              <a:t>	</a:t>
            </a:r>
          </a:p>
          <a:p>
            <a:endParaRPr lang="fr-FR" sz="3200"/>
          </a:p>
          <a:p>
            <a:r>
              <a:rPr lang="fr-FR" sz="3200"/>
              <a:t>	</a:t>
            </a:r>
          </a:p>
          <a:p>
            <a:endParaRPr lang="fr-FR" sz="3200"/>
          </a:p>
          <a:p>
            <a:endParaRPr lang="fr-FR" sz="3200"/>
          </a:p>
          <a:p>
            <a:endParaRPr lang="fr-FR" sz="3200"/>
          </a:p>
          <a:p>
            <a:endParaRPr lang="fr-FR" sz="320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3429000" y="292100"/>
            <a:ext cx="54292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49263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Le </a:t>
            </a:r>
            <a:r>
              <a:rPr lang="en-GB" sz="3600" b="1" dirty="0" err="1">
                <a:solidFill>
                  <a:srgbClr val="FFFF00"/>
                </a:solidFill>
                <a:latin typeface="+mn-lt"/>
                <a:ea typeface="+mj-ea"/>
                <a:cs typeface="+mj-cs"/>
              </a:rPr>
              <a:t>besoin</a:t>
            </a:r>
            <a:r>
              <a:rPr lang="en-GB" sz="36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de </a:t>
            </a:r>
            <a:r>
              <a:rPr lang="en-GB" sz="3600" b="1" dirty="0" err="1">
                <a:solidFill>
                  <a:srgbClr val="FFFF00"/>
                </a:solidFill>
                <a:latin typeface="+mn-lt"/>
                <a:ea typeface="+mj-ea"/>
                <a:cs typeface="+mj-cs"/>
              </a:rPr>
              <a:t>sommeil</a:t>
            </a:r>
            <a:r>
              <a:rPr lang="en-GB" sz="36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</a:t>
            </a:r>
          </a:p>
        </p:txBody>
      </p:sp>
      <p:grpSp>
        <p:nvGrpSpPr>
          <p:cNvPr id="30724" name="Groupe 25"/>
          <p:cNvGrpSpPr>
            <a:grpSpLocks/>
          </p:cNvGrpSpPr>
          <p:nvPr/>
        </p:nvGrpSpPr>
        <p:grpSpPr bwMode="auto">
          <a:xfrm>
            <a:off x="344488" y="1341438"/>
            <a:ext cx="8836025" cy="3455987"/>
            <a:chOff x="1785918" y="1966101"/>
            <a:chExt cx="7035097" cy="1677213"/>
          </a:xfrm>
        </p:grpSpPr>
        <p:grpSp>
          <p:nvGrpSpPr>
            <p:cNvPr id="30726" name="Groupe 21"/>
            <p:cNvGrpSpPr>
              <a:grpSpLocks/>
            </p:cNvGrpSpPr>
            <p:nvPr/>
          </p:nvGrpSpPr>
          <p:grpSpPr bwMode="auto">
            <a:xfrm>
              <a:off x="1785918" y="1966101"/>
              <a:ext cx="7035097" cy="1677213"/>
              <a:chOff x="2143108" y="1785926"/>
              <a:chExt cx="7035097" cy="1677213"/>
            </a:xfrm>
          </p:grpSpPr>
          <p:pic>
            <p:nvPicPr>
              <p:cNvPr id="30730" name="Picture 2" descr="Regulation sommei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7500" t="17500" b="43750"/>
              <a:stretch>
                <a:fillRect/>
              </a:stretch>
            </p:blipFill>
            <p:spPr bwMode="auto">
              <a:xfrm>
                <a:off x="4691090" y="1785926"/>
                <a:ext cx="2452678" cy="1677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" name="Connecteur droit 8"/>
              <p:cNvCxnSpPr/>
              <p:nvPr/>
            </p:nvCxnSpPr>
            <p:spPr>
              <a:xfrm>
                <a:off x="4357533" y="2356810"/>
                <a:ext cx="3071377" cy="231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4428314" y="3177312"/>
                <a:ext cx="3072641" cy="154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33" name="ZoneTexte 10"/>
              <p:cNvSpPr txBox="1">
                <a:spLocks noChangeArrowheads="1"/>
              </p:cNvSpPr>
              <p:nvPr/>
            </p:nvSpPr>
            <p:spPr bwMode="auto">
              <a:xfrm>
                <a:off x="2143108" y="2631040"/>
                <a:ext cx="2276926" cy="224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2400"/>
                  <a:t>accumulation</a:t>
                </a:r>
              </a:p>
            </p:txBody>
          </p:sp>
          <p:sp>
            <p:nvSpPr>
              <p:cNvPr id="30734" name="ZoneTexte 11"/>
              <p:cNvSpPr txBox="1">
                <a:spLocks noChangeArrowheads="1"/>
              </p:cNvSpPr>
              <p:nvPr/>
            </p:nvSpPr>
            <p:spPr bwMode="auto">
              <a:xfrm>
                <a:off x="7429520" y="2571744"/>
                <a:ext cx="1748685" cy="224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/>
                  <a:t>limites = seuils</a:t>
                </a:r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>
              <a:xfrm>
                <a:off x="3714187" y="2785936"/>
                <a:ext cx="1286692" cy="1541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 rot="10800000">
                <a:off x="7500955" y="2428460"/>
                <a:ext cx="428476" cy="143299"/>
              </a:xfrm>
              <a:prstGeom prst="straightConnector1">
                <a:avLst/>
              </a:prstGeom>
              <a:ln w="762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/>
              <p:cNvCxnSpPr/>
              <p:nvPr/>
            </p:nvCxnSpPr>
            <p:spPr>
              <a:xfrm rot="10800000" flipV="1">
                <a:off x="7571735" y="2963134"/>
                <a:ext cx="428476" cy="214178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4500864" y="2072420"/>
              <a:ext cx="999777" cy="21417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00641" y="2072420"/>
              <a:ext cx="642082" cy="21417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42723" y="2072420"/>
              <a:ext cx="500521" cy="21417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1116013" y="5084763"/>
            <a:ext cx="7559675" cy="95410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/>
              <a:t>Plus la durée d’éveil est longue</a:t>
            </a:r>
          </a:p>
          <a:p>
            <a:pPr>
              <a:defRPr/>
            </a:pPr>
            <a:r>
              <a:rPr lang="fr-FR" sz="2800" dirty="0"/>
              <a:t> plus on a envie de dormir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1297</Words>
  <Application>Microsoft Office PowerPoint</Application>
  <PresentationFormat>Affichage à l'écran (4:3)</PresentationFormat>
  <Paragraphs>339</Paragraphs>
  <Slides>48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48</vt:i4>
      </vt:variant>
    </vt:vector>
  </HeadingPairs>
  <TitlesOfParts>
    <vt:vector size="51" baseType="lpstr">
      <vt:lpstr>Modèle par défaut</vt:lpstr>
      <vt:lpstr>Image Wang</vt:lpstr>
      <vt:lpstr>Graphique</vt:lpstr>
      <vt:lpstr>Diapositive 1</vt:lpstr>
      <vt:lpstr>Diapositive 2</vt:lpstr>
      <vt:lpstr>Rythme de la vigilance au cours des 24 heures </vt:lpstr>
      <vt:lpstr>Diapositive 4</vt:lpstr>
      <vt:lpstr>Diapositive 5</vt:lpstr>
      <vt:lpstr>Court ou long dormeur ? </vt:lpstr>
      <vt:lpstr>Du Matin  ou Du soir</vt:lpstr>
      <vt:lpstr>Diapositive 8</vt:lpstr>
      <vt:lpstr>Diapositive 9</vt:lpstr>
      <vt:lpstr>Diapositive 10</vt:lpstr>
      <vt:lpstr>Sommeil Normal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A 6 ans : réorganisation  du sommeil</vt:lpstr>
      <vt:lpstr>Différentes  horloges</vt:lpstr>
      <vt:lpstr>Diapositive 20</vt:lpstr>
      <vt:lpstr>  Le sommeil  de l’adolescent (1)</vt:lpstr>
      <vt:lpstr>Diapositive 22</vt:lpstr>
      <vt:lpstr>Sommeil  de l’adolescent (3)</vt:lpstr>
      <vt:lpstr>Diapositive 24</vt:lpstr>
      <vt:lpstr>Somnolence dans la journée</vt:lpstr>
      <vt:lpstr>Somnolence au réveil</vt:lpstr>
      <vt:lpstr>Scores de somnolence à l’échelle d’Epworth:  </vt:lpstr>
      <vt:lpstr>Dans 61% des cas la somnolence  varie selon le moment de l’année </vt:lpstr>
      <vt:lpstr>Les adolescents ne dorment  pas assez en semaine et  récupèrent le W.E. </vt:lpstr>
      <vt:lpstr>Heure moyenne de lever:  un décalage important le WE </vt:lpstr>
      <vt:lpstr>Problèmes d’insomnie: 37% des adolescents concernés  (prédominance des filles)</vt:lpstr>
      <vt:lpstr>Un adolescent sur 10 prend des médicaments  pour lutter contre le stress, l’anxiété  ou   pour dormir (prédominance des filles)</vt:lpstr>
      <vt:lpstr>Adolescents somnolents vs. non somnolents quelles différences en terme de santé ? </vt:lpstr>
      <vt:lpstr>A l’adolescence </vt:lpstr>
      <vt:lpstr>Diapositive 35</vt:lpstr>
      <vt:lpstr>retard de phase </vt:lpstr>
      <vt:lpstr>Diapositive 37</vt:lpstr>
      <vt:lpstr>Facteurs associés  (1)</vt:lpstr>
      <vt:lpstr>Facteurs associés (2) </vt:lpstr>
      <vt:lpstr>Diapositive 40</vt:lpstr>
      <vt:lpstr>CONCLUSION      somnolence et ados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La Chambre idéale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JOEL</dc:creator>
  <cp:lastModifiedBy>455855</cp:lastModifiedBy>
  <cp:revision>126</cp:revision>
  <dcterms:created xsi:type="dcterms:W3CDTF">2008-07-10T21:16:08Z</dcterms:created>
  <dcterms:modified xsi:type="dcterms:W3CDTF">2015-11-26T20:52:26Z</dcterms:modified>
</cp:coreProperties>
</file>