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114" autoAdjust="0"/>
    <p:restoredTop sz="94660"/>
  </p:normalViewPr>
  <p:slideViewPr>
    <p:cSldViewPr>
      <p:cViewPr varScale="1">
        <p:scale>
          <a:sx n="122" d="100"/>
          <a:sy n="122"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FE1803-EE08-468C-942D-DDC081314369}" type="datetimeFigureOut">
              <a:rPr lang="fr-FR" smtClean="0"/>
              <a:t>05/02/2016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12D03F-2E38-4FBA-BECE-B251E703C556}"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512D03F-2E38-4FBA-BECE-B251E703C556}" type="slidenum">
              <a:rPr lang="fr-FR" smtClean="0"/>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07596F33-A62E-4861-BB68-454F99DDD6AF}" type="datetimeFigureOut">
              <a:rPr lang="fr-FR" smtClean="0"/>
              <a:t>05/02/2016</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88E02A45-D621-48D9-9F6E-B4A9A3585CAC}"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596F33-A62E-4861-BB68-454F99DDD6AF}" type="datetimeFigureOut">
              <a:rPr lang="fr-FR" smtClean="0"/>
              <a:t>05/02/2016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E02A45-D621-48D9-9F6E-B4A9A3585CA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596F33-A62E-4861-BB68-454F99DDD6AF}" type="datetimeFigureOut">
              <a:rPr lang="fr-FR" smtClean="0"/>
              <a:t>05/02/2016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E02A45-D621-48D9-9F6E-B4A9A3585CA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596F33-A62E-4861-BB68-454F99DDD6AF}" type="datetimeFigureOut">
              <a:rPr lang="fr-FR" smtClean="0"/>
              <a:t>05/02/2016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E02A45-D621-48D9-9F6E-B4A9A3585CA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7596F33-A62E-4861-BB68-454F99DDD6AF}" type="datetimeFigureOut">
              <a:rPr lang="fr-FR" smtClean="0"/>
              <a:t>05/02/2016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88E02A45-D621-48D9-9F6E-B4A9A3585CAC}"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7596F33-A62E-4861-BB68-454F99DDD6AF}" type="datetimeFigureOut">
              <a:rPr lang="fr-FR" smtClean="0"/>
              <a:t>05/02/2016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E02A45-D621-48D9-9F6E-B4A9A3585CA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7596F33-A62E-4861-BB68-454F99DDD6AF}" type="datetimeFigureOut">
              <a:rPr lang="fr-FR" smtClean="0"/>
              <a:t>05/02/2016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8E02A45-D621-48D9-9F6E-B4A9A3585CA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7596F33-A62E-4861-BB68-454F99DDD6AF}" type="datetimeFigureOut">
              <a:rPr lang="fr-FR" smtClean="0"/>
              <a:t>05/02/2016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8E02A45-D621-48D9-9F6E-B4A9A3585CA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596F33-A62E-4861-BB68-454F99DDD6AF}" type="datetimeFigureOut">
              <a:rPr lang="fr-FR" smtClean="0"/>
              <a:t>05/02/2016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8E02A45-D621-48D9-9F6E-B4A9A3585CA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7596F33-A62E-4861-BB68-454F99DDD6AF}" type="datetimeFigureOut">
              <a:rPr lang="fr-FR" smtClean="0"/>
              <a:t>05/02/2016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E02A45-D621-48D9-9F6E-B4A9A3585CA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7596F33-A62E-4861-BB68-454F99DDD6AF}" type="datetimeFigureOut">
              <a:rPr lang="fr-FR" smtClean="0"/>
              <a:t>05/02/2016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E02A45-D621-48D9-9F6E-B4A9A3585CA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7596F33-A62E-4861-BB68-454F99DDD6AF}" type="datetimeFigureOut">
              <a:rPr lang="fr-FR" smtClean="0"/>
              <a:t>05/02/2016</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8E02A45-D621-48D9-9F6E-B4A9A3585CAC}"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85804" y="1371600"/>
            <a:ext cx="8229600" cy="1828800"/>
          </a:xfrm>
        </p:spPr>
        <p:txBody>
          <a:bodyPr>
            <a:normAutofit/>
          </a:bodyPr>
          <a:lstStyle/>
          <a:p>
            <a:r>
              <a:rPr lang="fr-FR" sz="6600" b="1" dirty="0"/>
              <a:t>L’OSTEOPOROSE</a:t>
            </a:r>
            <a:r>
              <a:rPr lang="fr-FR" sz="5400" dirty="0"/>
              <a:t/>
            </a:r>
            <a:br>
              <a:rPr lang="fr-FR" sz="5400" dirty="0"/>
            </a:br>
            <a:endParaRPr lang="fr-FR" sz="5400" dirty="0"/>
          </a:p>
        </p:txBody>
      </p:sp>
      <p:sp>
        <p:nvSpPr>
          <p:cNvPr id="3" name="Sous-titre 2"/>
          <p:cNvSpPr>
            <a:spLocks noGrp="1"/>
          </p:cNvSpPr>
          <p:nvPr>
            <p:ph type="subTitle" idx="1"/>
          </p:nvPr>
        </p:nvSpPr>
        <p:spPr>
          <a:xfrm>
            <a:off x="1371600" y="3605226"/>
            <a:ext cx="6400800" cy="1752600"/>
          </a:xfrm>
        </p:spPr>
        <p:txBody>
          <a:bodyPr/>
          <a:lstStyle/>
          <a:p>
            <a:r>
              <a:rPr lang="fr-FR" sz="3600" dirty="0" smtClean="0"/>
              <a:t>Conférence du pôle info santé </a:t>
            </a:r>
          </a:p>
          <a:p>
            <a:endParaRPr lang="fr-FR" dirty="0" smtClean="0"/>
          </a:p>
          <a:p>
            <a:r>
              <a:rPr lang="fr-FR" dirty="0" smtClean="0"/>
              <a:t>Jeudi 11 février 2016</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b="1" dirty="0"/>
              <a:t>Mesures curatives ou préventives </a:t>
            </a:r>
            <a:r>
              <a:rPr lang="fr-FR" sz="4400" b="1" dirty="0" smtClean="0"/>
              <a:t>tardives</a:t>
            </a:r>
            <a:endParaRPr lang="fr-FR" sz="4000" dirty="0"/>
          </a:p>
        </p:txBody>
      </p:sp>
      <p:sp>
        <p:nvSpPr>
          <p:cNvPr id="3" name="Espace réservé du contenu 2"/>
          <p:cNvSpPr>
            <a:spLocks noGrp="1"/>
          </p:cNvSpPr>
          <p:nvPr>
            <p:ph idx="1"/>
          </p:nvPr>
        </p:nvSpPr>
        <p:spPr>
          <a:xfrm>
            <a:off x="142844" y="1957390"/>
            <a:ext cx="8786874" cy="4400568"/>
          </a:xfrm>
        </p:spPr>
        <p:txBody>
          <a:bodyPr>
            <a:normAutofit fontScale="92500"/>
          </a:bodyPr>
          <a:lstStyle/>
          <a:p>
            <a:r>
              <a:rPr lang="fr-FR" sz="2600" dirty="0"/>
              <a:t>Quand l’âge avance, il faut éventuellement supplémenter en calcium, la dose idéale est de 800 à 1200 mg par jour, s’il n’est pas possible d’atteindre ces chiffres par l’alimentation ou si l’</a:t>
            </a:r>
            <a:r>
              <a:rPr lang="fr-FR" sz="2600" dirty="0" err="1"/>
              <a:t>ostéopénie</a:t>
            </a:r>
            <a:r>
              <a:rPr lang="fr-FR" sz="2600" dirty="0"/>
              <a:t> ou pire l’ostéoporose est engagée, on peut supplémenter avec un apport médicamenteux de calcium, mais aussi de vitamine D et là, il est plus facile de connaître son état vis à vis de cette vitamine qui peut se doser, permettant de suivre son statut car, à l’inverse, il ne faut pas présenter une hyper </a:t>
            </a:r>
            <a:r>
              <a:rPr lang="fr-FR" sz="2600" dirty="0" err="1"/>
              <a:t>vitaminose</a:t>
            </a:r>
            <a:r>
              <a:rPr lang="fr-FR" sz="2600" dirty="0"/>
              <a:t> D qui a d’autres inconvénients avec apparition d’une hypercalcémie et donc d’une </a:t>
            </a:r>
            <a:r>
              <a:rPr lang="fr-FR" sz="2600" dirty="0" err="1"/>
              <a:t>hypercalciurie</a:t>
            </a:r>
            <a:r>
              <a:rPr lang="fr-FR" sz="2600" dirty="0"/>
              <a:t> avec possible calculs rénaux.</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b="1" dirty="0"/>
              <a:t>Thérapeutiques plus </a:t>
            </a:r>
            <a:r>
              <a:rPr lang="fr-FR" sz="4400" b="1" dirty="0" smtClean="0"/>
              <a:t>curatives</a:t>
            </a:r>
            <a:r>
              <a:rPr lang="fr-FR" dirty="0"/>
              <a:t/>
            </a:r>
            <a:br>
              <a:rPr lang="fr-FR" dirty="0"/>
            </a:br>
            <a:endParaRPr lang="fr-FR" dirty="0"/>
          </a:p>
        </p:txBody>
      </p:sp>
      <p:sp>
        <p:nvSpPr>
          <p:cNvPr id="3" name="Espace réservé du contenu 2"/>
          <p:cNvSpPr>
            <a:spLocks noGrp="1"/>
          </p:cNvSpPr>
          <p:nvPr>
            <p:ph idx="1"/>
          </p:nvPr>
        </p:nvSpPr>
        <p:spPr>
          <a:xfrm>
            <a:off x="142844" y="1071546"/>
            <a:ext cx="8858312" cy="5643602"/>
          </a:xfrm>
        </p:spPr>
        <p:txBody>
          <a:bodyPr>
            <a:normAutofit fontScale="92500" lnSpcReduction="10000"/>
          </a:bodyPr>
          <a:lstStyle/>
          <a:p>
            <a:r>
              <a:rPr lang="fr-FR" sz="2400" dirty="0"/>
              <a:t>L’industrie pharmaceutique, (ce qui bien sûr, est important pour les patients et pour elle ), a beaucoup travaillé sur ce sujet puisque l’espérance de vie augmente régulièrement dans le monde et que donc les risques d’ostéoporose augmentent également</a:t>
            </a:r>
            <a:r>
              <a:rPr lang="fr-FR" sz="2400" dirty="0" smtClean="0"/>
              <a:t>.</a:t>
            </a:r>
          </a:p>
          <a:p>
            <a:endParaRPr lang="fr-FR" sz="1500" dirty="0"/>
          </a:p>
          <a:p>
            <a:r>
              <a:rPr lang="fr-FR" sz="2400" dirty="0"/>
              <a:t>Certains médicaments ralentissent la raréfaction osseuse, mais peuvent également le rendre plus dur, plus sec, plus cassant, il faut donc les utiliser selon des règles strictes. (</a:t>
            </a:r>
            <a:r>
              <a:rPr lang="fr-FR" sz="2400" dirty="0" err="1"/>
              <a:t>biphosphonates</a:t>
            </a:r>
            <a:r>
              <a:rPr lang="fr-FR" sz="2400" dirty="0" smtClean="0"/>
              <a:t>)</a:t>
            </a:r>
          </a:p>
          <a:p>
            <a:endParaRPr lang="fr-FR" sz="1500" dirty="0"/>
          </a:p>
          <a:p>
            <a:r>
              <a:rPr lang="fr-FR" sz="2400" dirty="0"/>
              <a:t>Chez la femme, mais aussi dans certains cas chez l’homme, il peut être intéressant de recourir à un traitement hormonal qui va ralentir la perte de la masse osseuse, mais il peut y avoir à l’arrêt du traitement, une accélération de la dégradation de cette masse osseuse et il ne faut pas oublier que les traitements hormonaux, tant chez l’homme que chez la femme, ont d’autres effets pouvant être délétères et qu’ils ne doivent être administrés que sous stricte surveillance.</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715436" cy="3929090"/>
          </a:xfrm>
        </p:spPr>
        <p:txBody>
          <a:bodyPr>
            <a:normAutofit/>
          </a:bodyPr>
          <a:lstStyle/>
          <a:p>
            <a:r>
              <a:rPr lang="fr-FR" sz="2200" dirty="0"/>
              <a:t>Mais le stade de la prévention et du traitement peut-être dépassé, il faut alors savoir protéger son patient et prévenir les chutes, et là, on revient à un bon entretien de la masse musculaire, de la souplesse, de l’équilibre</a:t>
            </a:r>
            <a:r>
              <a:rPr lang="fr-FR" sz="2200" dirty="0" smtClean="0"/>
              <a:t>.</a:t>
            </a:r>
          </a:p>
          <a:p>
            <a:pPr lvl="2"/>
            <a:endParaRPr lang="fr-FR" sz="1200" dirty="0"/>
          </a:p>
          <a:p>
            <a:r>
              <a:rPr lang="fr-FR" sz="2200" dirty="0"/>
              <a:t>Il existe également des protections pour les patients chutant fréquemment, protections de hanches, d’épaules</a:t>
            </a:r>
            <a:r>
              <a:rPr lang="fr-FR" sz="2200" dirty="0" smtClean="0"/>
              <a:t>.</a:t>
            </a:r>
          </a:p>
          <a:p>
            <a:endParaRPr lang="fr-FR" sz="1200" dirty="0"/>
          </a:p>
          <a:p>
            <a:r>
              <a:rPr lang="fr-FR" sz="2200" dirty="0"/>
              <a:t>Il faut penser à aménager le lieu de vie afin qu’il soit le moins possible à risque et cela, hors établissement est souvent très difficile à faire admettre à nos patients.</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fontScale="90000"/>
          </a:bodyPr>
          <a:lstStyle/>
          <a:p>
            <a:r>
              <a:rPr lang="fr-FR" sz="4400" b="1" dirty="0"/>
              <a:t>Quand se préoccuper d’une éventuelle ostéoporose ?</a:t>
            </a:r>
            <a:r>
              <a:rPr lang="fr-FR" dirty="0"/>
              <a:t/>
            </a:r>
            <a:br>
              <a:rPr lang="fr-FR" dirty="0"/>
            </a:br>
            <a:endParaRPr lang="fr-FR" dirty="0"/>
          </a:p>
        </p:txBody>
      </p:sp>
      <p:sp>
        <p:nvSpPr>
          <p:cNvPr id="3" name="Espace réservé du contenu 2"/>
          <p:cNvSpPr>
            <a:spLocks noGrp="1"/>
          </p:cNvSpPr>
          <p:nvPr>
            <p:ph idx="1"/>
          </p:nvPr>
        </p:nvSpPr>
        <p:spPr>
          <a:xfrm>
            <a:off x="71406" y="1428736"/>
            <a:ext cx="8929750" cy="5214974"/>
          </a:xfrm>
        </p:spPr>
        <p:txBody>
          <a:bodyPr>
            <a:normAutofit fontScale="62500" lnSpcReduction="20000"/>
          </a:bodyPr>
          <a:lstStyle/>
          <a:p>
            <a:r>
              <a:rPr lang="fr-FR" sz="3000" dirty="0"/>
              <a:t>J’aimerais répondre que cette préoccupation devrait être très précoce, rappelons que l’on supplémente les nourrissons en vitamine D et éventuellement en fluor et ce, d’autant plus que leur peau est foncée puisque le soleil a alors moins d’effet</a:t>
            </a:r>
            <a:r>
              <a:rPr lang="fr-FR" sz="3000" dirty="0" smtClean="0"/>
              <a:t>.</a:t>
            </a:r>
          </a:p>
          <a:p>
            <a:endParaRPr lang="fr-FR" sz="1300" dirty="0"/>
          </a:p>
          <a:p>
            <a:r>
              <a:rPr lang="fr-FR" sz="3000" dirty="0"/>
              <a:t>Quand on avance en âge, il faudrait se préoccuper du statut osseux, d’autant plus si les facteurs de risque sont présents, on les a cités plus haut</a:t>
            </a:r>
            <a:r>
              <a:rPr lang="fr-FR" sz="3000" dirty="0" smtClean="0"/>
              <a:t>.</a:t>
            </a:r>
          </a:p>
          <a:p>
            <a:endParaRPr lang="fr-FR" sz="1300" dirty="0"/>
          </a:p>
          <a:p>
            <a:r>
              <a:rPr lang="fr-FR" sz="3000" dirty="0"/>
              <a:t>Un signe qui doit absolument faire rechercher une </a:t>
            </a:r>
            <a:r>
              <a:rPr lang="fr-FR" sz="3000" dirty="0" err="1"/>
              <a:t>ostéopénie</a:t>
            </a:r>
            <a:r>
              <a:rPr lang="fr-FR" sz="3000" dirty="0"/>
              <a:t> ou une ostéoporose, </a:t>
            </a:r>
            <a:r>
              <a:rPr lang="fr-FR" sz="3000" b="1" dirty="0"/>
              <a:t>la fracture</a:t>
            </a:r>
            <a:r>
              <a:rPr lang="fr-FR" sz="3000" dirty="0"/>
              <a:t>, ce d’autant plus qu’elle survient pour un traumatisme bénin ; on voit beaucoup de fractures vertébrales pour de simples chutes sur les fesses, des fractures du poignet  sur une chute en avant avec une réception sur la main, une fracture du col du fémur sur une chute de sa hauteur</a:t>
            </a:r>
            <a:r>
              <a:rPr lang="fr-FR" sz="3000" dirty="0" smtClean="0"/>
              <a:t>.</a:t>
            </a:r>
          </a:p>
          <a:p>
            <a:endParaRPr lang="fr-FR" sz="1300" dirty="0"/>
          </a:p>
          <a:p>
            <a:r>
              <a:rPr lang="fr-FR" sz="3000" dirty="0"/>
              <a:t>Le plus souvent, ces traumatismes, chez un sujet en pleine possession de son capital osseux ne seraient pas responsables d’une fracture</a:t>
            </a:r>
            <a:r>
              <a:rPr lang="fr-FR" sz="3000" dirty="0" smtClean="0"/>
              <a:t>.</a:t>
            </a:r>
          </a:p>
          <a:p>
            <a:endParaRPr lang="fr-FR" sz="1300" dirty="0"/>
          </a:p>
          <a:p>
            <a:r>
              <a:rPr lang="fr-FR" sz="3000" dirty="0"/>
              <a:t>On doit alors faire le bilan à la recherche bien sûr d’une fracture pathologique pour des maladies bien spécifiques, mais faire le bilan par un dosage de vitamine D, de la calcémie, de la calciurie et par une </a:t>
            </a:r>
            <a:r>
              <a:rPr lang="fr-FR" sz="3000" dirty="0" err="1"/>
              <a:t>ostéodensitométrie</a:t>
            </a:r>
            <a:r>
              <a:rPr lang="fr-FR" sz="3000" dirty="0"/>
              <a:t> qui va étudier la densité osseuse, en général au niveau du col du fémur et </a:t>
            </a:r>
            <a:r>
              <a:rPr lang="fr-FR" sz="3000" dirty="0" smtClean="0"/>
              <a:t>d’une </a:t>
            </a:r>
            <a:r>
              <a:rPr lang="fr-FR" sz="3000" dirty="0"/>
              <a:t>vertèbre</a:t>
            </a:r>
            <a:r>
              <a:rPr lang="fr-FR" sz="3000" dirty="0" smtClean="0"/>
              <a:t>.</a:t>
            </a:r>
            <a:endParaRPr lang="fr-FR"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804" y="346076"/>
            <a:ext cx="8229600" cy="725470"/>
          </a:xfrm>
        </p:spPr>
        <p:txBody>
          <a:bodyPr>
            <a:normAutofit fontScale="90000"/>
          </a:bodyPr>
          <a:lstStyle/>
          <a:p>
            <a:r>
              <a:rPr lang="fr-FR" sz="6000" b="1" dirty="0">
                <a:effectLst/>
              </a:rPr>
              <a:t>En </a:t>
            </a:r>
            <a:r>
              <a:rPr lang="fr-FR" sz="6000" b="1" dirty="0" smtClean="0">
                <a:effectLst/>
              </a:rPr>
              <a:t>conclusion</a:t>
            </a:r>
            <a:r>
              <a:rPr lang="fr-FR" sz="6000" dirty="0" smtClean="0">
                <a:effectLst/>
              </a:rPr>
              <a:t> </a:t>
            </a:r>
            <a:r>
              <a:rPr lang="fr-FR" dirty="0"/>
              <a:t/>
            </a:r>
            <a:br>
              <a:rPr lang="fr-FR" dirty="0"/>
            </a:br>
            <a:endParaRPr lang="fr-FR" dirty="0"/>
          </a:p>
        </p:txBody>
      </p:sp>
      <p:sp>
        <p:nvSpPr>
          <p:cNvPr id="3" name="Espace réservé du contenu 2"/>
          <p:cNvSpPr>
            <a:spLocks noGrp="1"/>
          </p:cNvSpPr>
          <p:nvPr>
            <p:ph idx="1"/>
          </p:nvPr>
        </p:nvSpPr>
        <p:spPr>
          <a:xfrm>
            <a:off x="0" y="928670"/>
            <a:ext cx="9144000" cy="5929354"/>
          </a:xfrm>
        </p:spPr>
        <p:txBody>
          <a:bodyPr>
            <a:noAutofit/>
          </a:bodyPr>
          <a:lstStyle/>
          <a:p>
            <a:r>
              <a:rPr lang="fr-FR" sz="1800" dirty="0"/>
              <a:t>L’ostéoporose est un phénomène qui nous concerne tous</a:t>
            </a:r>
            <a:r>
              <a:rPr lang="fr-FR" sz="1800" dirty="0" smtClean="0"/>
              <a:t>.</a:t>
            </a:r>
            <a:endParaRPr lang="fr-FR" sz="1900" dirty="0" smtClean="0"/>
          </a:p>
          <a:p>
            <a:endParaRPr lang="fr-FR" sz="500" dirty="0"/>
          </a:p>
          <a:p>
            <a:r>
              <a:rPr lang="fr-FR" sz="1800" dirty="0"/>
              <a:t>Dès le plus jeune âge, on supplémente les nourrissons, à l’adolescence – période importante -  une alimentation équilibrée contenant des aliments à teneur élevée en calcium est importante, associée à une activité physique pluri hebdomadaire, ce qui n’est pas toujours facile à obtenir chez l’adolescent qui préfère parfois l’ordinateur, la console ou la télévision dans le canapé, une exposition solaire régulière est nécessaire</a:t>
            </a:r>
            <a:r>
              <a:rPr lang="fr-FR" sz="1800" dirty="0" smtClean="0"/>
              <a:t>.</a:t>
            </a:r>
          </a:p>
          <a:p>
            <a:endParaRPr lang="fr-FR" sz="600" dirty="0"/>
          </a:p>
          <a:p>
            <a:r>
              <a:rPr lang="fr-FR" sz="1800" dirty="0" smtClean="0"/>
              <a:t>Tout au long de la vie, il faut conserver une activité physique, marche et course à pieds peuvent suffire, une bonne alimentation et une exposition solaire non agressive.</a:t>
            </a:r>
          </a:p>
          <a:p>
            <a:pPr>
              <a:buNone/>
            </a:pPr>
            <a:r>
              <a:rPr lang="fr-FR" sz="400" dirty="0"/>
              <a:t> </a:t>
            </a:r>
            <a:endParaRPr lang="fr-FR" sz="100" dirty="0"/>
          </a:p>
          <a:p>
            <a:r>
              <a:rPr lang="fr-FR" sz="1800" dirty="0"/>
              <a:t>Il faut surveiller sa taille, marqueur simple mais efficace, surveiller sa teneur sanguine en vitamine D puis en cas de facteurs de risques connus, entre autre chez la femme ménopausée tôt, il faut surveiller la densité osseuse ; l’</a:t>
            </a:r>
            <a:r>
              <a:rPr lang="fr-FR" sz="1800" dirty="0" err="1"/>
              <a:t>ostéodensitométrie</a:t>
            </a:r>
            <a:r>
              <a:rPr lang="fr-FR" sz="1800" dirty="0"/>
              <a:t> est remboursée en cas de signe d’ostéoporose et en cas de pathologie et de traitement pouvant provoquer une ostéoporose, mais aussi en cas de facteurs de risques, tels une ménopause précoce, un traitement plus ou moins prolongé de corticoïdes, un indice de masse corporelle faible, des fractures spontanées sur traumatismes minimes</a:t>
            </a:r>
            <a:r>
              <a:rPr lang="fr-FR" sz="1800" dirty="0" smtClean="0"/>
              <a:t>.</a:t>
            </a:r>
          </a:p>
          <a:p>
            <a:endParaRPr lang="fr-FR" sz="400" dirty="0"/>
          </a:p>
          <a:p>
            <a:r>
              <a:rPr lang="fr-FR" sz="1800" dirty="0"/>
              <a:t>Ce n’est pas un examen remboursé en simple prévention</a:t>
            </a:r>
            <a:r>
              <a:rPr lang="fr-FR" sz="1600" dirty="0" smtClean="0"/>
              <a:t>.</a:t>
            </a:r>
            <a:r>
              <a:rPr lang="fr-FR" sz="1800" dirty="0"/>
              <a:t> </a:t>
            </a:r>
            <a:endParaRPr lang="fr-FR" sz="105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fontScale="90000"/>
          </a:bodyPr>
          <a:lstStyle/>
          <a:p>
            <a:r>
              <a:rPr lang="fr-FR" sz="6000" b="1" dirty="0" smtClean="0"/>
              <a:t>Définition</a:t>
            </a:r>
            <a:r>
              <a:rPr lang="fr-FR" dirty="0" smtClean="0"/>
              <a:t> </a:t>
            </a:r>
            <a:r>
              <a:rPr lang="fr-FR" dirty="0"/>
              <a:t/>
            </a:r>
            <a:br>
              <a:rPr lang="fr-FR" dirty="0"/>
            </a:br>
            <a:endParaRPr lang="fr-FR" dirty="0"/>
          </a:p>
        </p:txBody>
      </p:sp>
      <p:sp>
        <p:nvSpPr>
          <p:cNvPr id="3" name="Espace réservé du contenu 2"/>
          <p:cNvSpPr>
            <a:spLocks noGrp="1"/>
          </p:cNvSpPr>
          <p:nvPr>
            <p:ph idx="1"/>
          </p:nvPr>
        </p:nvSpPr>
        <p:spPr>
          <a:xfrm>
            <a:off x="285720" y="1357298"/>
            <a:ext cx="8643998" cy="5143536"/>
          </a:xfrm>
        </p:spPr>
        <p:txBody>
          <a:bodyPr>
            <a:noAutofit/>
          </a:bodyPr>
          <a:lstStyle/>
          <a:p>
            <a:r>
              <a:rPr lang="fr-FR" sz="3200" dirty="0"/>
              <a:t>L’ostéoporose est une pathologie du squelette osseux puisqu’elle ne touche pas le cartilage, caractérisée par une diminution de la masse osseuse mais aussi par une altération de la structure osseuse</a:t>
            </a:r>
            <a:r>
              <a:rPr lang="fr-FR" sz="3200" dirty="0" smtClean="0"/>
              <a:t>.</a:t>
            </a:r>
          </a:p>
          <a:p>
            <a:pPr>
              <a:buNone/>
            </a:pPr>
            <a:endParaRPr lang="fr-FR" sz="1600" dirty="0"/>
          </a:p>
          <a:p>
            <a:r>
              <a:rPr lang="fr-FR" sz="3200" dirty="0"/>
              <a:t>Cet état fait suite à une période </a:t>
            </a:r>
            <a:r>
              <a:rPr lang="fr-FR" sz="3200" dirty="0" smtClean="0"/>
              <a:t>d’</a:t>
            </a:r>
            <a:r>
              <a:rPr lang="fr-FR" sz="3200" dirty="0" err="1" smtClean="0"/>
              <a:t>ostéopénie</a:t>
            </a:r>
            <a:r>
              <a:rPr lang="fr-FR" sz="3200" dirty="0" smtClean="0"/>
              <a:t> </a:t>
            </a:r>
            <a:r>
              <a:rPr lang="fr-FR" sz="3200" dirty="0"/>
              <a:t>caractérisée par une raréfaction osseuse qui, si elle n’est pas prise en charge, va aboutir à l’ostéoporose</a:t>
            </a:r>
            <a:r>
              <a:rPr lang="fr-FR" sz="3200" dirty="0" smtClean="0"/>
              <a:t>.</a:t>
            </a:r>
            <a:endParaRPr lang="fr-F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143000"/>
          </a:xfrm>
        </p:spPr>
        <p:txBody>
          <a:bodyPr>
            <a:normAutofit fontScale="90000"/>
          </a:bodyPr>
          <a:lstStyle/>
          <a:p>
            <a:r>
              <a:rPr lang="fr-FR" sz="6000" b="1" dirty="0" smtClean="0"/>
              <a:t>Conséquences</a:t>
            </a:r>
            <a:r>
              <a:rPr lang="fr-FR" dirty="0"/>
              <a:t/>
            </a:r>
            <a:br>
              <a:rPr lang="fr-FR" dirty="0"/>
            </a:br>
            <a:endParaRPr lang="fr-FR" dirty="0"/>
          </a:p>
        </p:txBody>
      </p:sp>
      <p:sp>
        <p:nvSpPr>
          <p:cNvPr id="3" name="Espace réservé du contenu 2"/>
          <p:cNvSpPr>
            <a:spLocks noGrp="1"/>
          </p:cNvSpPr>
          <p:nvPr>
            <p:ph idx="1"/>
          </p:nvPr>
        </p:nvSpPr>
        <p:spPr>
          <a:xfrm>
            <a:off x="285720" y="1600200"/>
            <a:ext cx="8501122" cy="4709160"/>
          </a:xfrm>
        </p:spPr>
        <p:txBody>
          <a:bodyPr>
            <a:normAutofit lnSpcReduction="10000"/>
          </a:bodyPr>
          <a:lstStyle/>
          <a:p>
            <a:r>
              <a:rPr lang="fr-FR" sz="3200" dirty="0"/>
              <a:t>L’os devient plus fragile, car moins dense et de structure moins solide, il va donc devenir moins résistant, ce qui va être un facteur favorisant des fractures qui vont pouvoir, selon le stade, survenir pour des contraintes parfois minimes</a:t>
            </a:r>
            <a:r>
              <a:rPr lang="fr-FR" sz="3200" dirty="0" smtClean="0"/>
              <a:t>.</a:t>
            </a:r>
          </a:p>
          <a:p>
            <a:endParaRPr lang="fr-FR" sz="1800" dirty="0" smtClean="0"/>
          </a:p>
          <a:p>
            <a:r>
              <a:rPr lang="fr-FR" sz="3200" dirty="0" smtClean="0"/>
              <a:t>L’ostéoporose est liée au vieillissement, mais il y a des </a:t>
            </a:r>
            <a:r>
              <a:rPr lang="fr-FR" sz="3200" dirty="0" smtClean="0"/>
              <a:t>facteurs favorisants.</a:t>
            </a:r>
            <a:r>
              <a:rPr lang="fr-FR" sz="3200" dirty="0" smtClean="0"/>
              <a:t/>
            </a:r>
            <a:br>
              <a:rPr lang="fr-FR" sz="3200" dirty="0" smtClean="0"/>
            </a:br>
            <a:endParaRPr lang="fr-F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7242" y="142852"/>
            <a:ext cx="8229600" cy="1154098"/>
          </a:xfrm>
        </p:spPr>
        <p:txBody>
          <a:bodyPr>
            <a:normAutofit/>
          </a:bodyPr>
          <a:lstStyle/>
          <a:p>
            <a:r>
              <a:rPr lang="fr-FR" sz="5400" dirty="0" smtClean="0"/>
              <a:t>Facteurs </a:t>
            </a:r>
            <a:r>
              <a:rPr lang="fr-FR" sz="5400" dirty="0" smtClean="0"/>
              <a:t>favorisants</a:t>
            </a:r>
            <a:endParaRPr lang="fr-FR" sz="5400" dirty="0"/>
          </a:p>
        </p:txBody>
      </p:sp>
      <p:sp>
        <p:nvSpPr>
          <p:cNvPr id="3" name="Espace réservé du contenu 2"/>
          <p:cNvSpPr>
            <a:spLocks noGrp="1"/>
          </p:cNvSpPr>
          <p:nvPr>
            <p:ph idx="1"/>
          </p:nvPr>
        </p:nvSpPr>
        <p:spPr>
          <a:xfrm>
            <a:off x="71406" y="1600200"/>
            <a:ext cx="8929750" cy="5043510"/>
          </a:xfrm>
        </p:spPr>
        <p:txBody>
          <a:bodyPr>
            <a:normAutofit fontScale="85000" lnSpcReduction="20000"/>
          </a:bodyPr>
          <a:lstStyle/>
          <a:p>
            <a:pPr>
              <a:buNone/>
            </a:pPr>
            <a:r>
              <a:rPr lang="fr-FR" dirty="0" smtClean="0"/>
              <a:t>1</a:t>
            </a:r>
            <a:r>
              <a:rPr lang="fr-FR" dirty="0"/>
              <a:t>° - </a:t>
            </a:r>
            <a:r>
              <a:rPr lang="fr-FR" dirty="0" smtClean="0"/>
              <a:t>donc </a:t>
            </a:r>
            <a:r>
              <a:rPr lang="fr-FR" dirty="0"/>
              <a:t>en tout premier lieu, l’âge</a:t>
            </a:r>
            <a:r>
              <a:rPr lang="fr-FR" dirty="0" smtClean="0"/>
              <a:t>.</a:t>
            </a:r>
          </a:p>
          <a:p>
            <a:pPr>
              <a:buNone/>
            </a:pPr>
            <a:endParaRPr lang="fr-FR" sz="1300" dirty="0"/>
          </a:p>
          <a:p>
            <a:pPr>
              <a:buNone/>
            </a:pPr>
            <a:r>
              <a:rPr lang="fr-FR" dirty="0"/>
              <a:t>2° - </a:t>
            </a:r>
            <a:r>
              <a:rPr lang="fr-FR" dirty="0" smtClean="0"/>
              <a:t>un </a:t>
            </a:r>
            <a:r>
              <a:rPr lang="fr-FR" dirty="0"/>
              <a:t>exercice physique insuffisant car c’est </a:t>
            </a:r>
            <a:r>
              <a:rPr lang="fr-FR" dirty="0" smtClean="0"/>
              <a:t>l’activité </a:t>
            </a:r>
            <a:r>
              <a:rPr lang="fr-FR" dirty="0"/>
              <a:t>musculaire qui permet une bonne fixation du calcium sur l’os</a:t>
            </a:r>
            <a:r>
              <a:rPr lang="fr-FR" dirty="0" smtClean="0"/>
              <a:t>.</a:t>
            </a:r>
          </a:p>
          <a:p>
            <a:pPr>
              <a:buNone/>
            </a:pPr>
            <a:endParaRPr lang="fr-FR" sz="1400" dirty="0"/>
          </a:p>
          <a:p>
            <a:pPr>
              <a:buNone/>
            </a:pPr>
            <a:r>
              <a:rPr lang="fr-FR" dirty="0"/>
              <a:t>3° - une alimentation pauvre en calcium au cours de la vie</a:t>
            </a:r>
            <a:r>
              <a:rPr lang="fr-FR" dirty="0" smtClean="0"/>
              <a:t>.</a:t>
            </a:r>
          </a:p>
          <a:p>
            <a:pPr>
              <a:buNone/>
            </a:pPr>
            <a:endParaRPr lang="fr-FR" sz="1400" dirty="0"/>
          </a:p>
          <a:p>
            <a:pPr>
              <a:buNone/>
            </a:pPr>
            <a:r>
              <a:rPr lang="fr-FR" dirty="0"/>
              <a:t>4° - une insuffisance en vitamine D du fait d’une exposition insuffisante au soleil ou également suite à une alimentation pauvre en vitamine D. (poissons gras</a:t>
            </a:r>
            <a:r>
              <a:rPr lang="fr-FR" dirty="0" smtClean="0"/>
              <a:t>)</a:t>
            </a:r>
          </a:p>
          <a:p>
            <a:pPr>
              <a:buNone/>
            </a:pPr>
            <a:endParaRPr lang="fr-FR" sz="1400" dirty="0"/>
          </a:p>
          <a:p>
            <a:pPr>
              <a:buNone/>
            </a:pPr>
            <a:r>
              <a:rPr lang="fr-FR" dirty="0"/>
              <a:t>5° - un amaigrissement important</a:t>
            </a:r>
            <a:r>
              <a:rPr lang="fr-FR" dirty="0" smtClean="0"/>
              <a:t>.</a:t>
            </a:r>
          </a:p>
          <a:p>
            <a:pPr>
              <a:buNone/>
            </a:pPr>
            <a:endParaRPr lang="fr-FR" sz="1500" dirty="0"/>
          </a:p>
          <a:p>
            <a:pPr>
              <a:buNone/>
            </a:pPr>
            <a:r>
              <a:rPr lang="fr-FR" dirty="0"/>
              <a:t>6° - une consommation excessive d’alcool, de tabac ou de caféine</a:t>
            </a:r>
            <a:r>
              <a:rPr lang="fr-FR" dirty="0" smtClean="0"/>
              <a:t>.</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715148"/>
          </a:xfrm>
        </p:spPr>
        <p:txBody>
          <a:bodyPr>
            <a:noAutofit/>
          </a:bodyPr>
          <a:lstStyle/>
          <a:p>
            <a:pPr>
              <a:buNone/>
            </a:pPr>
            <a:r>
              <a:rPr lang="fr-FR" sz="2400" dirty="0"/>
              <a:t>7°- Une problématique à part : la ménopause.</a:t>
            </a:r>
          </a:p>
          <a:p>
            <a:pPr>
              <a:buNone/>
            </a:pPr>
            <a:r>
              <a:rPr lang="fr-FR" sz="2400" dirty="0" smtClean="0"/>
              <a:t>	On </a:t>
            </a:r>
            <a:r>
              <a:rPr lang="fr-FR" sz="2400" dirty="0"/>
              <a:t>a dit beaucoup de choses à ce sujet et il est bien certain que les femmes ménopausées sont plus touchées par l’ostéoporose</a:t>
            </a:r>
            <a:r>
              <a:rPr lang="fr-FR" sz="2400" dirty="0" smtClean="0"/>
              <a:t>.</a:t>
            </a:r>
          </a:p>
          <a:p>
            <a:pPr>
              <a:buNone/>
            </a:pPr>
            <a:endParaRPr lang="fr-FR" sz="500" dirty="0"/>
          </a:p>
          <a:p>
            <a:pPr>
              <a:buNone/>
            </a:pPr>
            <a:r>
              <a:rPr lang="fr-FR" sz="2400" dirty="0" smtClean="0"/>
              <a:t>	Or</a:t>
            </a:r>
            <a:r>
              <a:rPr lang="fr-FR" sz="2400" dirty="0"/>
              <a:t>, la ménopause survient en général autour de 50 ans et ne s’accompagne pas  obligatoirement d’une diminution des activités physiques ou des expositions solaires de façon significative</a:t>
            </a:r>
            <a:r>
              <a:rPr lang="fr-FR" sz="2400" dirty="0" smtClean="0"/>
              <a:t>.</a:t>
            </a:r>
          </a:p>
          <a:p>
            <a:pPr>
              <a:buNone/>
            </a:pPr>
            <a:endParaRPr lang="fr-FR" sz="800" dirty="0"/>
          </a:p>
          <a:p>
            <a:pPr>
              <a:buNone/>
            </a:pPr>
            <a:r>
              <a:rPr lang="fr-FR" sz="2400" dirty="0" smtClean="0"/>
              <a:t>	A </a:t>
            </a:r>
            <a:r>
              <a:rPr lang="fr-FR" sz="2400" dirty="0"/>
              <a:t>la ménopause, l’organisme produit de moins en moins d’hormones, or les </a:t>
            </a:r>
            <a:r>
              <a:rPr lang="fr-FR" sz="2400" dirty="0" err="1"/>
              <a:t>oestrogènes</a:t>
            </a:r>
            <a:r>
              <a:rPr lang="fr-FR" sz="2400" dirty="0"/>
              <a:t> ont un rôle sur la formation de l’os nouveau, il va donc y avoir un déséquilibre et les phénomènes de destruction osseuse ne vont plus être correctement contre balancés par la formation osseuse</a:t>
            </a:r>
            <a:r>
              <a:rPr lang="fr-FR" sz="2400" dirty="0" smtClean="0"/>
              <a:t>.</a:t>
            </a:r>
          </a:p>
          <a:p>
            <a:pPr>
              <a:buNone/>
            </a:pPr>
            <a:r>
              <a:rPr lang="fr-FR" sz="2400" dirty="0" smtClean="0"/>
              <a:t>	On </a:t>
            </a:r>
            <a:r>
              <a:rPr lang="fr-FR" sz="2400" dirty="0" smtClean="0"/>
              <a:t>voit donc que plus la ménopause est précoce, plus le risque d’ostéoporose sera important d’où les nécessités de surveillance.</a:t>
            </a:r>
            <a:endParaRPr lang="fr-FR" sz="2400" dirty="0"/>
          </a:p>
          <a:p>
            <a:pPr>
              <a:buNone/>
            </a:pPr>
            <a:r>
              <a:rPr lang="fr-FR" sz="2400" dirty="0" smtClean="0"/>
              <a:t>	</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500858"/>
          </a:xfrm>
        </p:spPr>
        <p:txBody>
          <a:bodyPr>
            <a:normAutofit/>
          </a:bodyPr>
          <a:lstStyle/>
          <a:p>
            <a:pPr>
              <a:buNone/>
            </a:pPr>
            <a:r>
              <a:rPr lang="fr-FR" dirty="0" smtClean="0"/>
              <a:t>	</a:t>
            </a:r>
            <a:r>
              <a:rPr lang="fr-FR" sz="2400" dirty="0" smtClean="0"/>
              <a:t>Concernant </a:t>
            </a:r>
            <a:r>
              <a:rPr lang="fr-FR" sz="2400" dirty="0" smtClean="0"/>
              <a:t>cette surveillance, il y a bien sûr l’</a:t>
            </a:r>
            <a:r>
              <a:rPr lang="fr-FR" sz="2400" dirty="0" err="1" smtClean="0"/>
              <a:t>ostéodensitométrie</a:t>
            </a:r>
            <a:r>
              <a:rPr lang="fr-FR" sz="2400" dirty="0" smtClean="0"/>
              <a:t> mais il ne faut pas oublier un geste simple, sans impact financier, la mesure de la taille qui est un bon facteur du risque puisque les os  de la colonne vertébrale, se tassent en cas d’ostéoporose</a:t>
            </a:r>
            <a:r>
              <a:rPr lang="fr-FR" sz="2400" dirty="0" smtClean="0"/>
              <a:t>.</a:t>
            </a:r>
            <a:endParaRPr lang="fr-FR" dirty="0" smtClean="0"/>
          </a:p>
          <a:p>
            <a:pPr>
              <a:buNone/>
            </a:pPr>
            <a:endParaRPr lang="fr-FR" sz="600" dirty="0" smtClean="0"/>
          </a:p>
          <a:p>
            <a:pPr>
              <a:buNone/>
            </a:pPr>
            <a:r>
              <a:rPr lang="fr-FR" dirty="0" smtClean="0"/>
              <a:t>	</a:t>
            </a:r>
            <a:r>
              <a:rPr lang="fr-FR" sz="2400" dirty="0" smtClean="0"/>
              <a:t>Combien </a:t>
            </a:r>
            <a:r>
              <a:rPr lang="fr-FR" sz="2400" dirty="0" smtClean="0"/>
              <a:t>de nos malades sont surpris de la différence de taille qu’on leur annonce</a:t>
            </a:r>
            <a:r>
              <a:rPr lang="fr-FR" sz="2400" dirty="0" smtClean="0"/>
              <a:t>.</a:t>
            </a:r>
            <a:endParaRPr lang="fr-FR" dirty="0" smtClean="0"/>
          </a:p>
          <a:p>
            <a:pPr>
              <a:buNone/>
            </a:pPr>
            <a:endParaRPr lang="fr-FR" sz="1800" dirty="0" smtClean="0"/>
          </a:p>
          <a:p>
            <a:pPr>
              <a:buNone/>
            </a:pPr>
            <a:r>
              <a:rPr lang="fr-FR" sz="2400" dirty="0" smtClean="0"/>
              <a:t>8°</a:t>
            </a:r>
            <a:r>
              <a:rPr lang="fr-FR" dirty="0" smtClean="0"/>
              <a:t> </a:t>
            </a:r>
            <a:r>
              <a:rPr lang="fr-FR" sz="2400" dirty="0" smtClean="0"/>
              <a:t>- Certaines thérapeutiques, essentiellement les corticoïdes, vont induire une perte osseuse, or ils peuvent être indispensables dans certaines pathologies</a:t>
            </a:r>
            <a:r>
              <a:rPr lang="fr-FR" sz="2400" dirty="0" smtClean="0"/>
              <a:t>.</a:t>
            </a:r>
            <a:endParaRPr lang="fr-FR" dirty="0" smtClean="0"/>
          </a:p>
          <a:p>
            <a:pPr>
              <a:buNone/>
            </a:pPr>
            <a:endParaRPr lang="fr-FR" sz="600" dirty="0" smtClean="0"/>
          </a:p>
          <a:p>
            <a:pPr>
              <a:buNone/>
            </a:pPr>
            <a:r>
              <a:rPr lang="fr-FR" dirty="0" smtClean="0"/>
              <a:t>	</a:t>
            </a:r>
            <a:r>
              <a:rPr lang="fr-FR" sz="2400" dirty="0" smtClean="0"/>
              <a:t>Ce </a:t>
            </a:r>
            <a:r>
              <a:rPr lang="fr-FR" sz="2400" dirty="0" smtClean="0"/>
              <a:t>ne sont pas les corticothérapies courtes qui peuvent induire une perte osseuse</a:t>
            </a:r>
            <a:r>
              <a:rPr lang="fr-FR" sz="2400" dirty="0" smtClean="0"/>
              <a:t>.</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60390"/>
            <a:ext cx="8229600" cy="1439850"/>
          </a:xfrm>
        </p:spPr>
        <p:txBody>
          <a:bodyPr>
            <a:noAutofit/>
          </a:bodyPr>
          <a:lstStyle/>
          <a:p>
            <a:r>
              <a:rPr lang="fr-FR" sz="4800" b="1" dirty="0"/>
              <a:t>Prévention précoce </a:t>
            </a:r>
            <a:r>
              <a:rPr lang="fr-FR" sz="4800" b="1" dirty="0" smtClean="0"/>
              <a:t/>
            </a:r>
            <a:br>
              <a:rPr lang="fr-FR" sz="4800" b="1" dirty="0" smtClean="0"/>
            </a:br>
            <a:r>
              <a:rPr lang="fr-FR" sz="4800" b="1" dirty="0" smtClean="0"/>
              <a:t>de l’ostéoporose</a:t>
            </a:r>
            <a:r>
              <a:rPr lang="fr-FR" sz="4000" dirty="0"/>
              <a:t/>
            </a:r>
            <a:br>
              <a:rPr lang="fr-FR" sz="4000" dirty="0"/>
            </a:br>
            <a:endParaRPr lang="fr-FR" sz="4000" dirty="0"/>
          </a:p>
        </p:txBody>
      </p:sp>
      <p:sp>
        <p:nvSpPr>
          <p:cNvPr id="3" name="Espace réservé du contenu 2"/>
          <p:cNvSpPr>
            <a:spLocks noGrp="1"/>
          </p:cNvSpPr>
          <p:nvPr>
            <p:ph idx="1"/>
          </p:nvPr>
        </p:nvSpPr>
        <p:spPr>
          <a:xfrm>
            <a:off x="357158" y="2214554"/>
            <a:ext cx="8501122" cy="3714776"/>
          </a:xfrm>
        </p:spPr>
        <p:txBody>
          <a:bodyPr>
            <a:normAutofit lnSpcReduction="10000"/>
          </a:bodyPr>
          <a:lstStyle/>
          <a:p>
            <a:r>
              <a:rPr lang="fr-FR" sz="3200" dirty="0"/>
              <a:t>Une notion importante est qu’il faut prévenir plutôt que tenter de guérir et que donc il faut éviter les facteurs de risques dès le jeune âge par une alimentation suffisante en calcium, une exposition à la lumière solaire suffisante, une activité physique suffisante, un poids idéal.</a:t>
            </a:r>
          </a:p>
          <a:p>
            <a:pPr>
              <a:buNone/>
            </a:pPr>
            <a:r>
              <a:rPr lang="fr-FR" dirty="0"/>
              <a:t> </a:t>
            </a:r>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1414"/>
            <a:ext cx="8786874" cy="6572296"/>
          </a:xfrm>
        </p:spPr>
        <p:txBody>
          <a:bodyPr>
            <a:noAutofit/>
          </a:bodyPr>
          <a:lstStyle/>
          <a:p>
            <a:pPr>
              <a:buNone/>
            </a:pPr>
            <a:r>
              <a:rPr lang="fr-FR" sz="2000" b="1" dirty="0" smtClean="0"/>
              <a:t>1° - </a:t>
            </a:r>
            <a:r>
              <a:rPr lang="fr-FR" sz="2000" b="1" dirty="0" smtClean="0"/>
              <a:t>EXERCICE PHYSIQUE</a:t>
            </a:r>
            <a:endParaRPr lang="fr-FR" sz="2000" b="1" dirty="0" smtClean="0"/>
          </a:p>
          <a:p>
            <a:pPr>
              <a:buNone/>
            </a:pPr>
            <a:r>
              <a:rPr lang="fr-FR" sz="900" dirty="0" smtClean="0"/>
              <a:t> </a:t>
            </a:r>
            <a:endParaRPr lang="fr-FR" sz="600" dirty="0" smtClean="0"/>
          </a:p>
          <a:p>
            <a:r>
              <a:rPr lang="fr-FR" sz="2000" dirty="0" smtClean="0"/>
              <a:t>Celui-ci sera d’autant plus important dans le cas qui nous intéresse, qu’il sera fait de façon pluri hebdomadaire, ce n’est pas la durée de l’exercice qui compte, mais sa fréquence et sa régularité.</a:t>
            </a:r>
          </a:p>
          <a:p>
            <a:pPr>
              <a:buNone/>
            </a:pPr>
            <a:endParaRPr lang="fr-FR" sz="900" dirty="0" smtClean="0"/>
          </a:p>
          <a:p>
            <a:r>
              <a:rPr lang="fr-FR" sz="2000" dirty="0" smtClean="0"/>
              <a:t>Une autre notion, c’est que l’activité physique doit être faite en charge, ainsi les sports où le corps est en partie soutenu  ont moins d’ intérêt, par exemple le vélo, le canoë et même la natation puisque le corps a un moindre « </a:t>
            </a:r>
            <a:r>
              <a:rPr lang="fr-FR" sz="2000" i="1" dirty="0" smtClean="0"/>
              <a:t>poids </a:t>
            </a:r>
            <a:r>
              <a:rPr lang="fr-FR" sz="2000" dirty="0" smtClean="0"/>
              <a:t>» dans l’eau.</a:t>
            </a:r>
          </a:p>
          <a:p>
            <a:pPr>
              <a:buNone/>
            </a:pPr>
            <a:endParaRPr lang="fr-FR" sz="1000" b="1" dirty="0" smtClean="0"/>
          </a:p>
          <a:p>
            <a:pPr>
              <a:buNone/>
            </a:pPr>
            <a:r>
              <a:rPr lang="fr-FR" sz="2000" b="1" dirty="0" smtClean="0"/>
              <a:t>2</a:t>
            </a:r>
            <a:r>
              <a:rPr lang="fr-FR" sz="2000" b="1" dirty="0"/>
              <a:t>° - </a:t>
            </a:r>
            <a:r>
              <a:rPr lang="fr-FR" sz="2000" b="1" dirty="0" smtClean="0"/>
              <a:t>ALIMENTATION</a:t>
            </a:r>
            <a:endParaRPr lang="fr-FR" sz="2000" b="1" dirty="0"/>
          </a:p>
          <a:p>
            <a:pPr>
              <a:buNone/>
            </a:pPr>
            <a:r>
              <a:rPr lang="fr-FR" sz="1000" dirty="0"/>
              <a:t> </a:t>
            </a:r>
            <a:endParaRPr lang="fr-FR" sz="300" dirty="0" smtClean="0"/>
          </a:p>
          <a:p>
            <a:r>
              <a:rPr lang="fr-FR" sz="2000" dirty="0" smtClean="0"/>
              <a:t>On doit avoir une alimentation suffisante en calcium : produits laitiers, légumes verts, soja, mais aussi et on l’oublie souvent, les eaux dont les plus chargées en calcium sont </a:t>
            </a:r>
            <a:r>
              <a:rPr lang="fr-FR" sz="2000" dirty="0" err="1" smtClean="0"/>
              <a:t>Hépar</a:t>
            </a:r>
            <a:r>
              <a:rPr lang="fr-FR" sz="2000" dirty="0" smtClean="0"/>
              <a:t>, </a:t>
            </a:r>
            <a:r>
              <a:rPr lang="fr-FR" sz="2000" dirty="0" err="1" smtClean="0"/>
              <a:t>Talians</a:t>
            </a:r>
            <a:r>
              <a:rPr lang="fr-FR" sz="2000" dirty="0" smtClean="0"/>
              <a:t>, Contrexéville et de façon un peu moindre, Badoit, Vittel. Volvic. Evian et Vichy sont peu riches en calcium.</a:t>
            </a:r>
          </a:p>
          <a:p>
            <a:pPr>
              <a:buNone/>
            </a:pPr>
            <a:endParaRPr lang="fr-FR" sz="1000" dirty="0"/>
          </a:p>
          <a:p>
            <a:r>
              <a:rPr lang="fr-FR" sz="2000" dirty="0"/>
              <a:t>Vous pouvez également boire l’eau du robinet si vous savez sa </a:t>
            </a:r>
            <a:r>
              <a:rPr lang="fr-FR" sz="2000" dirty="0" err="1"/>
              <a:t>titration</a:t>
            </a:r>
            <a:r>
              <a:rPr lang="fr-FR" sz="2000" dirty="0"/>
              <a:t> en calcium, qui peut être obtenue auprès du service des eaux, ainsi à Poitiers, si vous n’avez pas d’adoucisseur, l’eau est suffisamment calcaire.</a:t>
            </a:r>
          </a:p>
          <a:p>
            <a:endParaRPr lang="fr-FR"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a:bodyPr>
          <a:lstStyle/>
          <a:p>
            <a:pPr>
              <a:buNone/>
            </a:pPr>
            <a:r>
              <a:rPr lang="fr-FR" sz="2000" b="1" dirty="0"/>
              <a:t>3° - </a:t>
            </a:r>
            <a:r>
              <a:rPr lang="fr-FR" sz="2000" b="1" dirty="0" smtClean="0"/>
              <a:t>LA VITAMINE D</a:t>
            </a:r>
            <a:endParaRPr lang="fr-FR" sz="2000" b="1" dirty="0"/>
          </a:p>
          <a:p>
            <a:pPr>
              <a:buNone/>
            </a:pPr>
            <a:r>
              <a:rPr lang="fr-FR" sz="1300" dirty="0"/>
              <a:t> </a:t>
            </a:r>
          </a:p>
          <a:p>
            <a:r>
              <a:rPr lang="fr-FR" sz="2000" dirty="0"/>
              <a:t>Cette vitamine permet, d’une part une meilleur absorption du calcium par l’intestin et d’autre part, une meilleur fixation du calcium sur les os et les dents</a:t>
            </a:r>
            <a:r>
              <a:rPr lang="fr-FR" sz="2000" dirty="0" smtClean="0"/>
              <a:t>.</a:t>
            </a:r>
          </a:p>
          <a:p>
            <a:endParaRPr lang="fr-FR" sz="1200" dirty="0"/>
          </a:p>
          <a:p>
            <a:r>
              <a:rPr lang="fr-FR" sz="2000" dirty="0"/>
              <a:t>Ce sont les rayons ultra violets du soleil qui permettent sa synthèse au niveau de la peau</a:t>
            </a:r>
            <a:r>
              <a:rPr lang="fr-FR" sz="2000" dirty="0" smtClean="0"/>
              <a:t>.</a:t>
            </a:r>
          </a:p>
          <a:p>
            <a:endParaRPr lang="fr-FR" sz="1200" dirty="0"/>
          </a:p>
          <a:p>
            <a:r>
              <a:rPr lang="fr-FR" sz="2000" dirty="0"/>
              <a:t>Au niveau alimentaire, la vitamine D est essentiellement présente, bien sûr, dans l’huile de foie de morue, mais aussi, rappelons-le, dans le foie de morue, aliment qui est très bon sur une tartine, à l’apéritif et qui n’a pas le goût terrifiant de l’huile</a:t>
            </a:r>
            <a:r>
              <a:rPr lang="fr-FR" sz="2000" dirty="0" smtClean="0"/>
              <a:t>.</a:t>
            </a:r>
          </a:p>
          <a:p>
            <a:endParaRPr lang="fr-FR" sz="1200" dirty="0" smtClean="0"/>
          </a:p>
          <a:p>
            <a:r>
              <a:rPr lang="fr-FR" sz="2000" dirty="0" smtClean="0"/>
              <a:t>On </a:t>
            </a:r>
            <a:r>
              <a:rPr lang="fr-FR" sz="2000" dirty="0"/>
              <a:t>le trouve également dans les sardines, le maquereau, le hareng, le saumon…</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78</TotalTime>
  <Words>893</Words>
  <Application>Microsoft Office PowerPoint</Application>
  <PresentationFormat>Affichage à l'écran (4:3)</PresentationFormat>
  <Paragraphs>96</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Apex</vt:lpstr>
      <vt:lpstr>L’OSTEOPOROSE </vt:lpstr>
      <vt:lpstr>Définition  </vt:lpstr>
      <vt:lpstr>Conséquences </vt:lpstr>
      <vt:lpstr>Facteurs favorisants</vt:lpstr>
      <vt:lpstr>Diapositive 5</vt:lpstr>
      <vt:lpstr>Diapositive 6</vt:lpstr>
      <vt:lpstr>Prévention précoce  de l’ostéoporose </vt:lpstr>
      <vt:lpstr>Diapositive 8</vt:lpstr>
      <vt:lpstr>Diapositive 9</vt:lpstr>
      <vt:lpstr>Mesures curatives ou préventives tardives</vt:lpstr>
      <vt:lpstr>Thérapeutiques plus curatives </vt:lpstr>
      <vt:lpstr>Diapositive 12</vt:lpstr>
      <vt:lpstr>Quand se préoccuper d’une éventuelle ostéoporose ? </vt:lpstr>
      <vt:lpstr>En conclusion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L’OSTEOPOROSE</dc:title>
  <dc:creator>GUERIN Vanessa</dc:creator>
  <cp:lastModifiedBy>GUERIN Vanessa</cp:lastModifiedBy>
  <cp:revision>8</cp:revision>
  <dcterms:created xsi:type="dcterms:W3CDTF">2016-02-05T15:27:17Z</dcterms:created>
  <dcterms:modified xsi:type="dcterms:W3CDTF">2016-02-05T16:45:38Z</dcterms:modified>
</cp:coreProperties>
</file>