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69" r:id="rId2"/>
    <p:sldId id="285" r:id="rId3"/>
    <p:sldId id="287" r:id="rId4"/>
    <p:sldId id="283" r:id="rId5"/>
    <p:sldId id="288" r:id="rId6"/>
    <p:sldId id="284" r:id="rId7"/>
    <p:sldId id="270" r:id="rId8"/>
    <p:sldId id="289" r:id="rId9"/>
    <p:sldId id="272" r:id="rId10"/>
    <p:sldId id="268" r:id="rId11"/>
    <p:sldId id="306" r:id="rId12"/>
    <p:sldId id="275" r:id="rId13"/>
    <p:sldId id="274" r:id="rId14"/>
    <p:sldId id="307" r:id="rId15"/>
    <p:sldId id="276" r:id="rId16"/>
    <p:sldId id="262" r:id="rId17"/>
    <p:sldId id="290" r:id="rId18"/>
    <p:sldId id="308" r:id="rId19"/>
    <p:sldId id="265" r:id="rId20"/>
    <p:sldId id="273" r:id="rId21"/>
    <p:sldId id="309" r:id="rId22"/>
    <p:sldId id="293" r:id="rId23"/>
    <p:sldId id="295" r:id="rId24"/>
    <p:sldId id="292" r:id="rId25"/>
    <p:sldId id="277" r:id="rId26"/>
    <p:sldId id="296" r:id="rId27"/>
    <p:sldId id="311" r:id="rId28"/>
    <p:sldId id="278" r:id="rId29"/>
    <p:sldId id="297" r:id="rId30"/>
    <p:sldId id="312" r:id="rId31"/>
    <p:sldId id="259" r:id="rId32"/>
    <p:sldId id="298" r:id="rId33"/>
    <p:sldId id="313" r:id="rId34"/>
    <p:sldId id="257" r:id="rId35"/>
    <p:sldId id="300" r:id="rId36"/>
    <p:sldId id="301" r:id="rId37"/>
    <p:sldId id="304" r:id="rId38"/>
    <p:sldId id="303" r:id="rId39"/>
    <p:sldId id="280" r:id="rId40"/>
    <p:sldId id="302" r:id="rId41"/>
    <p:sldId id="305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11" d="100"/>
          <a:sy n="111" d="100"/>
        </p:scale>
        <p:origin x="-97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FAF34-DC5B-4F80-AED8-14229D843974}" type="datetimeFigureOut">
              <a:rPr lang="fr-FR" smtClean="0"/>
              <a:t>05/02/2018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6BF5-CC17-4F80-B1D5-6C147BCC6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99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D60-1168-4A3D-A8A5-183167F114BE}" type="datetime1">
              <a:rPr lang="fr-FR" smtClean="0"/>
              <a:t>05/02/2018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64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DA41-4520-4F0C-9E6C-B9065BEDE761}" type="datetime1">
              <a:rPr lang="fr-FR" smtClean="0"/>
              <a:t>05/02/2018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8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D081-4955-4DAA-8FAA-3DE9A1A0C88E}" type="datetime1">
              <a:rPr lang="fr-FR" smtClean="0"/>
              <a:t>05/02/2018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54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8C9D-BF16-4107-8746-724A184B2D10}" type="datetime1">
              <a:rPr lang="fr-FR" smtClean="0"/>
              <a:t>05/02/2018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5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2D3F-89DF-461D-8085-516A2F8E8CB0}" type="datetime1">
              <a:rPr lang="fr-FR" smtClean="0"/>
              <a:t>05/02/2018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43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D03-64B4-4AD8-A056-065E965FF21A}" type="datetime1">
              <a:rPr lang="fr-FR" smtClean="0"/>
              <a:t>05/02/2018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5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6E77-1D55-47D2-A7DE-DDB413A869BC}" type="datetime1">
              <a:rPr lang="fr-FR" smtClean="0"/>
              <a:t>05/02/2018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3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6BD6-89A6-4FA6-95E7-AAFF9BEFCED2}" type="datetime1">
              <a:rPr lang="fr-FR" smtClean="0"/>
              <a:t>05/02/2018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69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88AC-E80F-4AA3-9A8F-9944AF4D316B}" type="datetime1">
              <a:rPr lang="fr-FR" smtClean="0"/>
              <a:t>05/02/2018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02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07AE-A4CC-48D3-92A9-CD763AB571B2}" type="datetime1">
              <a:rPr lang="fr-FR" smtClean="0"/>
              <a:t>05/02/2018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38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1396-C940-482D-B207-377582DD4EEC}" type="datetime1">
              <a:rPr lang="fr-FR" smtClean="0"/>
              <a:t>05/02/2018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6B4C6-532B-4E89-B7B2-7C33473306C2}" type="datetime1">
              <a:rPr lang="fr-FR" smtClean="0"/>
              <a:t>05/02/2018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E27E-7713-4ADF-8B62-CF5450C96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BD741CF6-6D9A-4B41-81FB-C524EA8B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824535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6600" b="1" dirty="0"/>
              <a:t>Les MEDECINES ALTERNATIVES</a:t>
            </a:r>
            <a:br>
              <a:rPr lang="fr-FR" sz="6600" b="1" dirty="0"/>
            </a:br>
            <a:r>
              <a:rPr lang="fr-FR" sz="6600" b="1" dirty="0"/>
              <a:t>COMPLEMENTAIRES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xmlns="" id="{FD18E1E7-9BCE-4FCD-85F5-E0C03FE3B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5229200"/>
            <a:ext cx="5334000" cy="112715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Dr. Jean Bouchet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CRETD   CHU    Poitiers</a:t>
            </a:r>
          </a:p>
        </p:txBody>
      </p:sp>
    </p:spTree>
    <p:extLst>
      <p:ext uri="{BB962C8B-B14F-4D97-AF65-F5344CB8AC3E}">
        <p14:creationId xmlns:p14="http://schemas.microsoft.com/office/powerpoint/2010/main" val="209150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1D372E-2891-49BD-ABE4-FC1E4EBC25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b="1" dirty="0"/>
              <a:t>L’Acupuncture Traditionnelle: MTC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171A63-8982-45CF-A9A8-00438109B28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000" b="1" dirty="0"/>
              <a:t>premiers écrits il y a 4 800 ans:</a:t>
            </a:r>
          </a:p>
          <a:p>
            <a:r>
              <a:rPr lang="fr-FR" sz="4000" b="1" dirty="0"/>
              <a:t>«le livre des transformations»</a:t>
            </a:r>
          </a:p>
          <a:p>
            <a:pPr marL="0" indent="0">
              <a:buNone/>
            </a:pPr>
            <a:r>
              <a:rPr lang="fr-FR" sz="4000" b="1" dirty="0"/>
              <a:t>  Huang Di Yi Jing </a:t>
            </a:r>
          </a:p>
          <a:p>
            <a:pPr marL="0" indent="0">
              <a:buNone/>
            </a:pPr>
            <a:r>
              <a:rPr lang="fr-FR" sz="4000" b="1" dirty="0"/>
              <a:t>       </a:t>
            </a:r>
            <a:r>
              <a:rPr lang="ja-JP" altLang="fr-FR" sz="4000" b="1" dirty="0"/>
              <a:t>黄帝易经</a:t>
            </a:r>
          </a:p>
          <a:p>
            <a:pPr marL="0" indent="0">
              <a:buNone/>
            </a:pPr>
            <a:r>
              <a:rPr lang="fr-FR" altLang="ja-JP" sz="4000" b="1" dirty="0"/>
              <a:t> (28</a:t>
            </a:r>
            <a:r>
              <a:rPr lang="fr-FR" sz="4000" b="1" dirty="0"/>
              <a:t>è siècle avant JC)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9252BC7-72C9-44AA-A1C3-EFD65389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BE47598-2A9F-40BA-9D09-0E64BA7F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6528439-CBE4-477F-8147-9644BBF6C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996952"/>
            <a:ext cx="3816424" cy="294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887081-BB5B-42C9-A60E-C7EBF7BC22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b="1" dirty="0"/>
              <a:t>L’Acupuncture Traditionnelle: MTC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228EBF8-84FC-49AB-9AB1-B2A47CD57EC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None/>
            </a:pPr>
            <a:r>
              <a:rPr lang="fr-FR" sz="4000" b="1" dirty="0"/>
              <a:t>description des transformations de l’être:</a:t>
            </a:r>
          </a:p>
          <a:p>
            <a:r>
              <a:rPr lang="fr-FR" sz="4000" b="1" dirty="0"/>
              <a:t> au cours de la vie</a:t>
            </a:r>
          </a:p>
          <a:p>
            <a:r>
              <a:rPr lang="fr-FR" sz="4000" b="1" dirty="0"/>
              <a:t> </a:t>
            </a:r>
            <a:r>
              <a:rPr lang="fr-FR" sz="4000" b="1" u="sng" dirty="0"/>
              <a:t>et</a:t>
            </a:r>
            <a:r>
              <a:rPr lang="fr-FR" sz="4000" b="1" dirty="0"/>
              <a:t> par les maladies</a:t>
            </a:r>
          </a:p>
          <a:p>
            <a:r>
              <a:rPr lang="fr-FR" sz="4000" b="1" dirty="0"/>
              <a:t>médecine globale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8D6D2D0-2C6A-4E3B-AE1C-1CF4633C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C3251D3-033F-4378-B38B-C748CAD9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C6F3116-6808-40F1-9ECC-498428F1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1"/>
            <a:ext cx="3528392" cy="40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D8FE8157-55CC-40E4-9253-A40E1910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b="1" dirty="0"/>
              <a:t>L’Acupuncture Traditionnelle: MTC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9B7E3F9E-A871-4B49-AF23-A35DECBB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En MTC le bon fonctionnement</a:t>
            </a:r>
          </a:p>
          <a:p>
            <a:pPr marL="0" indent="0">
              <a:buNone/>
            </a:pPr>
            <a:r>
              <a:rPr lang="fr-FR" sz="4000" b="1" dirty="0"/>
              <a:t>de l’être humain nécessite </a:t>
            </a:r>
            <a:r>
              <a:rPr lang="fr-FR" sz="4000" b="1" u="sng" dirty="0"/>
              <a:t>3 entités:</a:t>
            </a:r>
          </a:p>
          <a:p>
            <a:pPr marL="0" indent="0">
              <a:buNone/>
            </a:pPr>
            <a:r>
              <a:rPr lang="fr-FR" sz="4000" b="1" dirty="0"/>
              <a:t>    • Qi :  </a:t>
            </a:r>
            <a:r>
              <a:rPr lang="ja-JP" altLang="fr-FR" sz="4000" b="1" dirty="0"/>
              <a:t>气</a:t>
            </a:r>
            <a:endParaRPr lang="fr-FR" sz="4000" b="1" dirty="0"/>
          </a:p>
          <a:p>
            <a:pPr marL="0" indent="0">
              <a:buNone/>
            </a:pPr>
            <a:r>
              <a:rPr lang="fr-FR" sz="4000" b="1" dirty="0"/>
              <a:t>    • Xue :  </a:t>
            </a:r>
            <a:r>
              <a:rPr lang="ja-JP" altLang="fr-FR" sz="4000" b="1" dirty="0"/>
              <a:t>血</a:t>
            </a:r>
          </a:p>
          <a:p>
            <a:pPr marL="0" indent="0">
              <a:buNone/>
            </a:pPr>
            <a:r>
              <a:rPr lang="fr-FR" altLang="ja-JP" sz="4000" b="1" dirty="0"/>
              <a:t>    • </a:t>
            </a:r>
            <a:r>
              <a:rPr lang="fr-FR" sz="4000" b="1" dirty="0" err="1"/>
              <a:t>JinYe</a:t>
            </a:r>
            <a:r>
              <a:rPr lang="fr-FR" sz="4000" b="1" dirty="0"/>
              <a:t> :  </a:t>
            </a:r>
            <a:r>
              <a:rPr lang="ja-JP" altLang="fr-FR" sz="4000" b="1" dirty="0"/>
              <a:t>津液</a:t>
            </a:r>
            <a:endParaRPr lang="fr-FR" sz="4000" b="1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2AA6144-4B51-4B3D-A7EC-1D421A97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CF0AD84-B6F6-4D6D-AC39-81640CBB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12</a:t>
            </a:fld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5A084845-FB20-40B1-A224-55A9A140089A}"/>
              </a:ext>
            </a:extLst>
          </p:cNvPr>
          <p:cNvSpPr/>
          <p:nvPr/>
        </p:nvSpPr>
        <p:spPr>
          <a:xfrm>
            <a:off x="3851920" y="3068960"/>
            <a:ext cx="4690864" cy="27363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. Energie</a:t>
            </a:r>
          </a:p>
          <a:p>
            <a:pPr algn="ctr"/>
            <a:r>
              <a:rPr lang="fr-FR" sz="4400" b="1" dirty="0">
                <a:solidFill>
                  <a:schemeClr val="tx1"/>
                </a:solidFill>
              </a:rPr>
              <a:t>. Sang</a:t>
            </a:r>
          </a:p>
          <a:p>
            <a:pPr algn="ctr"/>
            <a:r>
              <a:rPr lang="fr-FR" sz="4400" b="1" dirty="0">
                <a:solidFill>
                  <a:schemeClr val="tx1"/>
                </a:solidFill>
              </a:rPr>
              <a:t>. Liquides Organiques</a:t>
            </a:r>
          </a:p>
        </p:txBody>
      </p:sp>
    </p:spTree>
    <p:extLst>
      <p:ext uri="{BB962C8B-B14F-4D97-AF65-F5344CB8AC3E}">
        <p14:creationId xmlns:p14="http://schemas.microsoft.com/office/powerpoint/2010/main" val="219536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186A03-AEED-4BF2-A965-660B5AF3A1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b="1" dirty="0"/>
              <a:t>L’Acupuncture Traditionnelle: MTC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DABAEC3-0570-4C9E-832C-E3B71046A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72377" cy="4525963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000" b="1" dirty="0"/>
              <a:t>Maladie: perte de l’équilibre entre ces 3 entités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8910EC8-C413-4FA0-8CFA-85D7458DF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1977" y="1647825"/>
            <a:ext cx="4038600" cy="4525963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sz="4000" b="1" dirty="0"/>
              <a:t>traitement: </a:t>
            </a:r>
          </a:p>
          <a:p>
            <a:pPr marL="0" indent="0">
              <a:buNone/>
            </a:pPr>
            <a:r>
              <a:rPr lang="fr-FR" sz="4000" b="1" dirty="0"/>
              <a:t>   ré - équilibrage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7082173-9FEE-403C-B0D2-6F319A26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D363F87-4406-4CB3-A709-1879BB5D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13</a:t>
            </a:fld>
            <a:endParaRPr lang="fr-FR"/>
          </a:p>
        </p:txBody>
      </p:sp>
      <p:sp>
        <p:nvSpPr>
          <p:cNvPr id="4" name="AutoShape 2" descr="Résultat de recherche d'images pour &quot;équilibre image&quot;">
            <a:extLst>
              <a:ext uri="{FF2B5EF4-FFF2-40B4-BE49-F238E27FC236}">
                <a16:creationId xmlns:a16="http://schemas.microsoft.com/office/drawing/2014/main" xmlns="" id="{A7F04CC6-6F48-4EF1-8DB7-D6DD7C528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8090" y="2881313"/>
            <a:ext cx="16478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équilibre image&quot;">
            <a:extLst>
              <a:ext uri="{FF2B5EF4-FFF2-40B4-BE49-F238E27FC236}">
                <a16:creationId xmlns:a16="http://schemas.microsoft.com/office/drawing/2014/main" xmlns="" id="{69718A5D-27D4-4EF6-8760-31BA6C5F55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0488" y="3033713"/>
            <a:ext cx="16478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Résultat de recherche d'images pour &quot;équilibre image&quot;">
            <a:extLst>
              <a:ext uri="{FF2B5EF4-FFF2-40B4-BE49-F238E27FC236}">
                <a16:creationId xmlns:a16="http://schemas.microsoft.com/office/drawing/2014/main" xmlns="" id="{0C5663E9-3B46-423F-9961-F2FE8B3ACD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52888" y="3186113"/>
            <a:ext cx="16478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8" descr="Résultat de recherche d'images pour &quot;équilibre image&quot;">
            <a:extLst>
              <a:ext uri="{FF2B5EF4-FFF2-40B4-BE49-F238E27FC236}">
                <a16:creationId xmlns:a16="http://schemas.microsoft.com/office/drawing/2014/main" xmlns="" id="{794B7B43-AE11-45CD-AD6F-2F7CDF9A30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5288" y="3338513"/>
            <a:ext cx="16478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0" descr="Résultat de recherche d'images pour &quot;équilibre image&quot;">
            <a:extLst>
              <a:ext uri="{FF2B5EF4-FFF2-40B4-BE49-F238E27FC236}">
                <a16:creationId xmlns:a16="http://schemas.microsoft.com/office/drawing/2014/main" xmlns="" id="{1C8C95B5-0D8A-45AE-B871-78B478D82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A240091-3506-4768-9AD0-F566A84A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" y="4038601"/>
            <a:ext cx="3900490" cy="20859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68692CC-1190-4E59-9414-4708B7C84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3429000"/>
            <a:ext cx="4114801" cy="26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186A03-AEED-4BF2-A965-660B5AF3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39999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b="1" dirty="0"/>
              <a:t>L’Acupuncture Traditionnelle: MTC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DABAEC3-0570-4C9E-832C-E3B71046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raisonnements propres à la MTC, prenant en compte</a:t>
            </a:r>
          </a:p>
          <a:p>
            <a:r>
              <a:rPr lang="fr-FR" sz="4000" b="1" dirty="0"/>
              <a:t>les organes</a:t>
            </a:r>
          </a:p>
          <a:p>
            <a:r>
              <a:rPr lang="fr-FR" sz="4000" b="1" dirty="0"/>
              <a:t>les sentiments</a:t>
            </a:r>
          </a:p>
          <a:p>
            <a:pPr marL="0" indent="0">
              <a:buNone/>
            </a:pPr>
            <a:r>
              <a:rPr lang="fr-FR" sz="4000" b="1" dirty="0"/>
              <a:t> (médecine globale)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7082173-9FEE-403C-B0D2-6F319A26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D363F87-4406-4CB3-A709-1879BB5D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869E2D1-FEED-4C9B-9053-D4F42BD44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212976"/>
            <a:ext cx="3898775" cy="25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8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7956F0-3126-413F-A420-38FE197DC9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b="1" dirty="0"/>
              <a:t>L’Acupuncture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301591C-07C3-4541-BD7A-CAC35FF7B67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r>
              <a:rPr lang="fr-FR" sz="4000" b="1" dirty="0"/>
              <a:t>basée sur des études scientifiques</a:t>
            </a:r>
          </a:p>
          <a:p>
            <a:r>
              <a:rPr lang="fr-FR" sz="4000" b="1" dirty="0"/>
              <a:t>certains points stimulant la production de certains médiateurs chimiques: Adrénaline, Sérotonine,</a:t>
            </a:r>
          </a:p>
          <a:p>
            <a:pPr marL="0" indent="0">
              <a:buNone/>
            </a:pPr>
            <a:r>
              <a:rPr lang="fr-FR" sz="4000" b="1" dirty="0"/>
              <a:t>   Dopamine, etc…</a:t>
            </a:r>
          </a:p>
          <a:p>
            <a:r>
              <a:rPr lang="fr-FR" sz="4000" b="1" dirty="0"/>
              <a:t>certains points étant en rapport avec des zones cérébrales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7F18F39-BC37-4C31-8EF4-5BFE486B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E50E41C-0F9D-4960-8202-9C51243F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4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fr-FR" b="1" dirty="0"/>
              <a:t>L’ Acupuncture Scientifique</a:t>
            </a:r>
            <a:br>
              <a:rPr lang="fr-FR" b="1" dirty="0"/>
            </a:br>
            <a:r>
              <a:rPr lang="fr-FR" b="1" dirty="0"/>
              <a:t>2 propriétés basiques:</a:t>
            </a:r>
            <a:br>
              <a:rPr lang="fr-FR" b="1" dirty="0"/>
            </a:br>
            <a:r>
              <a:rPr lang="fr-FR" b="1" dirty="0"/>
              <a:t> anti-douleur, anti-inflammatoire</a:t>
            </a:r>
          </a:p>
        </p:txBody>
      </p:sp>
      <p:sp>
        <p:nvSpPr>
          <p:cNvPr id="4" name="Ellipse 3"/>
          <p:cNvSpPr/>
          <p:nvPr/>
        </p:nvSpPr>
        <p:spPr>
          <a:xfrm>
            <a:off x="0" y="2276872"/>
            <a:ext cx="3419872" cy="3744416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OPIOÏDES NATURELS:</a:t>
            </a:r>
          </a:p>
          <a:p>
            <a:pPr algn="ctr"/>
            <a:r>
              <a:rPr lang="fr-FR" sz="2800" b="1" dirty="0"/>
              <a:t>ENDORPHINES</a:t>
            </a:r>
          </a:p>
        </p:txBody>
      </p:sp>
      <p:sp>
        <p:nvSpPr>
          <p:cNvPr id="13" name="Ellipse 12"/>
          <p:cNvSpPr/>
          <p:nvPr/>
        </p:nvSpPr>
        <p:spPr>
          <a:xfrm>
            <a:off x="5868145" y="2276872"/>
            <a:ext cx="3275856" cy="37444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ADRENALINE</a:t>
            </a:r>
          </a:p>
          <a:p>
            <a:pPr algn="ctr"/>
            <a:r>
              <a:rPr lang="fr-FR" sz="2800" b="1" dirty="0"/>
              <a:t>SEROTONINE</a:t>
            </a:r>
          </a:p>
          <a:p>
            <a:pPr algn="ctr"/>
            <a:r>
              <a:rPr lang="fr-FR" sz="2800" b="1" dirty="0"/>
              <a:t>DOPAMINE</a:t>
            </a:r>
          </a:p>
          <a:p>
            <a:pPr algn="ctr"/>
            <a:r>
              <a:rPr lang="fr-FR" sz="2800" b="1" dirty="0"/>
              <a:t>CORTISOL</a:t>
            </a:r>
          </a:p>
          <a:p>
            <a:pPr algn="ctr"/>
            <a:r>
              <a:rPr lang="fr-FR" sz="2800" b="1" dirty="0"/>
              <a:t>HISTAMINE</a:t>
            </a:r>
          </a:p>
          <a:p>
            <a:pPr algn="ctr"/>
            <a:r>
              <a:rPr lang="fr-FR" sz="2800" b="1" dirty="0"/>
              <a:t>…etc……..</a:t>
            </a:r>
          </a:p>
        </p:txBody>
      </p:sp>
      <p:pic>
        <p:nvPicPr>
          <p:cNvPr id="16" name="Espace réservé du contenu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2420888"/>
            <a:ext cx="3131840" cy="3096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Flèche courbée vers le haut 13"/>
          <p:cNvSpPr/>
          <p:nvPr/>
        </p:nvSpPr>
        <p:spPr>
          <a:xfrm>
            <a:off x="4741714" y="5517232"/>
            <a:ext cx="1811486" cy="1080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 flipH="1">
            <a:off x="2698304" y="5517232"/>
            <a:ext cx="1847999" cy="1080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372200" y="6356350"/>
            <a:ext cx="1728192" cy="365125"/>
          </a:xfrm>
        </p:spPr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20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7536AC-A91C-4076-95ED-CE770249E0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L’Acupuncture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88A007B-DEB6-4E08-AD33-F1DC00317B18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sz="4800" b="1" dirty="0"/>
              <a:t>propriétés de certains points vis-à-vis de certaines maladies </a:t>
            </a:r>
          </a:p>
          <a:p>
            <a:r>
              <a:rPr lang="fr-FR" sz="4800" b="1" dirty="0"/>
              <a:t>rôle +++ sur</a:t>
            </a:r>
          </a:p>
          <a:p>
            <a:pPr marL="0" indent="0">
              <a:buNone/>
            </a:pPr>
            <a:r>
              <a:rPr lang="fr-FR" sz="4800" b="1" dirty="0"/>
              <a:t>le système</a:t>
            </a:r>
          </a:p>
          <a:p>
            <a:pPr marL="0" indent="0">
              <a:buNone/>
            </a:pPr>
            <a:r>
              <a:rPr lang="fr-FR" sz="4800" b="1" dirty="0"/>
              <a:t>immunitaire</a:t>
            </a:r>
          </a:p>
          <a:p>
            <a:endParaRPr lang="fr-FR" sz="4800" b="1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39984B-D23D-468B-81C8-CF510559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4620E31-ADA8-4ECD-A8B1-8CF8E968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97A7C15-5D71-4FF7-A044-6F04B6F34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212976"/>
            <a:ext cx="4330823" cy="30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7536AC-A91C-4076-95ED-CE770249E0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L’Acupuncture Scientifique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88A007B-DEB6-4E08-AD33-F1DC00317B18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None/>
            </a:pPr>
            <a:r>
              <a:rPr lang="fr-FR" sz="4800" b="1" dirty="0"/>
              <a:t>recherche :  USA, Japon, Chine</a:t>
            </a:r>
          </a:p>
          <a:p>
            <a:endParaRPr lang="fr-FR" sz="4800" b="1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39984B-D23D-468B-81C8-CF510559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4620E31-ADA8-4ECD-A8B1-8CF8E968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F655913-70BB-42BF-8895-2D2C65AF5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43212"/>
            <a:ext cx="3869460" cy="26740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5AFFF1D-7815-443B-8099-1C85E1F3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972" y="2308622"/>
            <a:ext cx="2640951" cy="1743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0FDC6BC-43A2-4B5F-84DF-5E7AEDF22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136" y="4051697"/>
            <a:ext cx="3317352" cy="21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1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325562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r-FR" b="1" dirty="0"/>
              <a:t>SCIENTIFIQUE   et </a:t>
            </a:r>
            <a:br>
              <a:rPr lang="fr-FR" b="1" dirty="0"/>
            </a:br>
            <a:r>
              <a:rPr lang="fr-FR" b="1" dirty="0"/>
              <a:t> TRADITIONNELLE   se  REJOIGNENT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/>
          <a:p>
            <a:r>
              <a:rPr lang="fr-FR" sz="3600" b="1" dirty="0"/>
              <a:t>Acupuncture Traditionnelle Chinoise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/>
          <a:p>
            <a:r>
              <a:rPr lang="fr-FR" sz="3600" b="1" dirty="0"/>
              <a:t>Acupuncture Scientifique </a:t>
            </a:r>
          </a:p>
        </p:txBody>
      </p:sp>
      <p:sp>
        <p:nvSpPr>
          <p:cNvPr id="7" name="Double flèche horizontale 6"/>
          <p:cNvSpPr/>
          <p:nvPr/>
        </p:nvSpPr>
        <p:spPr>
          <a:xfrm>
            <a:off x="2753188" y="3212976"/>
            <a:ext cx="3349592" cy="1008112"/>
          </a:xfrm>
          <a:prstGeom prst="leftRightArrow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ésultat de recherche d'images pour &quot;yin ya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8" y="3901010"/>
            <a:ext cx="2133600" cy="2143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ultat de recherche d'images pour &quot;médiateur chimique imag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80" y="3901010"/>
            <a:ext cx="2584020" cy="2143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2915816" y="4365104"/>
            <a:ext cx="3096344" cy="1778496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MEMES POINTS POUR LES MEMES EFFETS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372200" y="6356350"/>
            <a:ext cx="1944216" cy="365125"/>
          </a:xfrm>
        </p:spPr>
        <p:txBody>
          <a:bodyPr/>
          <a:lstStyle/>
          <a:p>
            <a:r>
              <a:rPr lang="fr-FR"/>
              <a:t>Dr. Jean BOUCHET    CRETD    CHU Poitiers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93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ADC304-C66C-4FB7-902B-379756478A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6000" b="1" dirty="0"/>
              <a:t>Médecine allopathique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EBE8EEC-1374-4B6F-A2BE-67099B0B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800" b="1" dirty="0"/>
              <a:t>Médecine actuelle occidentale</a:t>
            </a:r>
          </a:p>
          <a:p>
            <a:pPr marL="0" indent="0">
              <a:buNone/>
            </a:pPr>
            <a:r>
              <a:rPr lang="fr-FR" sz="4800" b="1" dirty="0"/>
              <a:t>Stratégie:</a:t>
            </a:r>
          </a:p>
          <a:p>
            <a:r>
              <a:rPr lang="fr-FR" sz="4800" b="1" dirty="0"/>
              <a:t>diagnostic</a:t>
            </a:r>
          </a:p>
          <a:p>
            <a:r>
              <a:rPr lang="fr-FR" sz="4800" b="1" dirty="0"/>
              <a:t>examens complémentaires </a:t>
            </a:r>
          </a:p>
          <a:p>
            <a:r>
              <a:rPr lang="fr-FR" sz="4800" b="1" dirty="0"/>
              <a:t>traitement par médicaments et/ou chirurgie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2A4A05F-ADD8-4F8B-9D2E-562FDF53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B516392-0979-45B4-B2DB-17FF4E46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38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190A74-3F07-4E5D-B86D-6FAA3C03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66966" cy="1143000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b="1" dirty="0"/>
              <a:t>Moyens de Traitement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BCC521-D957-4C7E-BB3C-609BDCB5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F3B60E-743B-4CB9-BB66-9FDB0324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20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EEE0FAA-DD0B-4D1B-8DFC-48592CE07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67" y="1458466"/>
            <a:ext cx="3388999" cy="32904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E550275-A32D-426F-8D8C-433B04AB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674" y="3200144"/>
            <a:ext cx="3320008" cy="301447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37E0F6-D16C-46E3-B225-239E70F7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66966" cy="4708525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Aiguilles, moxas, laser…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3D7229A-F7F1-42F9-A3DC-80C9349FD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89" y="2276872"/>
            <a:ext cx="3223383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18D69A-0069-4F4E-842C-3C653F9075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6600" b="1" dirty="0"/>
              <a:t>L’HOMEOPATHIE</a:t>
            </a:r>
            <a:endParaRPr lang="fr-FR" sz="6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5A2EBD4-D8D1-4FFC-B361-17F1831A5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r-FR" sz="4000" b="1" dirty="0"/>
              <a:t>méthode de traitement par utilisation de substances diluées, obtenues à partir des mondes minéral, végétal et animal</a:t>
            </a:r>
          </a:p>
          <a:p>
            <a:endParaRPr lang="fr-FR" sz="4000" b="1" dirty="0"/>
          </a:p>
          <a:p>
            <a:endParaRPr lang="fr-FR" sz="40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36E88ED-64A0-40D8-B781-B47C97F7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8E7B82-DE44-4D8A-B5A3-29B4B58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21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5ADFBEF-3229-4A22-8C89-680AB8277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933056"/>
            <a:ext cx="4109060" cy="18731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4C984D1-3E64-476F-9D40-30ED294C0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0268"/>
            <a:ext cx="4258816" cy="24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17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18D69A-0069-4F4E-842C-3C653F9075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6600" b="1" dirty="0"/>
              <a:t>L’HOMEOPATHIE</a:t>
            </a:r>
            <a:endParaRPr lang="fr-FR" sz="6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5A2EBD4-D8D1-4FFC-B361-17F1831A5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r-FR" sz="4000" b="1" dirty="0"/>
              <a:t>inspirée des travaux du médecin et théologien Suisse: Paracelse</a:t>
            </a:r>
          </a:p>
          <a:p>
            <a:pPr marL="0" indent="0">
              <a:buNone/>
            </a:pPr>
            <a:r>
              <a:rPr lang="fr-FR" sz="4000" b="1" dirty="0"/>
              <a:t>   (1493-1541)</a:t>
            </a:r>
          </a:p>
          <a:p>
            <a:endParaRPr lang="fr-FR" sz="4000" b="1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9C3194D9-4706-4B70-BCE6-5A346C8306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36E88ED-64A0-40D8-B781-B47C97F7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8E7B82-DE44-4D8A-B5A3-29B4B58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22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14A37BF-3E04-44FD-9B48-417175F8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43184"/>
            <a:ext cx="3524200" cy="41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79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5816" y="0"/>
            <a:ext cx="6228184" cy="3140968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r-FR" sz="5400" b="1" dirty="0">
                <a:latin typeface="+mn-lt"/>
              </a:rPr>
              <a:t>Samuel</a:t>
            </a:r>
            <a:br>
              <a:rPr lang="fr-FR" sz="5400" b="1" dirty="0">
                <a:latin typeface="+mn-lt"/>
              </a:rPr>
            </a:br>
            <a:r>
              <a:rPr lang="fr-FR" sz="5400" b="1" dirty="0">
                <a:latin typeface="+mn-lt"/>
              </a:rPr>
              <a:t>HAHNEMANN</a:t>
            </a:r>
            <a:br>
              <a:rPr lang="fr-FR" sz="5400" b="1" dirty="0">
                <a:latin typeface="+mn-lt"/>
              </a:rPr>
            </a:br>
            <a:r>
              <a:rPr lang="fr-FR" sz="5400" b="1" dirty="0">
                <a:latin typeface="+mn-lt"/>
              </a:rPr>
              <a:t>1755-1843</a:t>
            </a:r>
            <a:br>
              <a:rPr lang="fr-FR" sz="5400" b="1" dirty="0">
                <a:latin typeface="+mn-lt"/>
              </a:rPr>
            </a:br>
            <a:endParaRPr lang="fr-FR" sz="5400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329608"/>
            <a:ext cx="9144000" cy="3140968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l"/>
            <a:r>
              <a:rPr lang="fr-FR" sz="4000" b="1" dirty="0">
                <a:solidFill>
                  <a:schemeClr val="tx1"/>
                </a:solidFill>
              </a:rPr>
              <a:t>médecin,  pharmacien, chimiste,  professeur d’université (Leipzig)</a:t>
            </a:r>
          </a:p>
          <a:p>
            <a:pPr algn="l"/>
            <a:r>
              <a:rPr lang="fr-FR" sz="4000" b="1" dirty="0">
                <a:solidFill>
                  <a:schemeClr val="tx1"/>
                </a:solidFill>
              </a:rPr>
              <a:t>reprit les travaux de Paracelse</a:t>
            </a:r>
          </a:p>
          <a:p>
            <a:pPr algn="l"/>
            <a:r>
              <a:rPr lang="fr-FR" sz="4000" b="1" dirty="0">
                <a:solidFill>
                  <a:schemeClr val="tx1"/>
                </a:solidFill>
              </a:rPr>
              <a:t>inventa sa méthode de dilution (1796)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5" y="188640"/>
            <a:ext cx="3078747" cy="2462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883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5816" y="1"/>
            <a:ext cx="6228184" cy="3284984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r-FR" sz="5400" b="1" dirty="0" err="1">
                <a:latin typeface="+mn-lt"/>
              </a:rPr>
              <a:t>Semion</a:t>
            </a:r>
            <a:r>
              <a:rPr lang="fr-FR" sz="5400" b="1" dirty="0">
                <a:latin typeface="+mn-lt"/>
              </a:rPr>
              <a:t> </a:t>
            </a:r>
            <a:r>
              <a:rPr lang="fr-FR" sz="5400" b="1" dirty="0" err="1">
                <a:latin typeface="+mn-lt"/>
              </a:rPr>
              <a:t>Nikolaïevitch</a:t>
            </a:r>
            <a:r>
              <a:rPr lang="fr-FR" sz="5400" b="1" dirty="0">
                <a:latin typeface="+mn-lt"/>
              </a:rPr>
              <a:t> KORSAKOV</a:t>
            </a:r>
            <a:br>
              <a:rPr lang="fr-FR" sz="5400" b="1" dirty="0">
                <a:latin typeface="+mn-lt"/>
              </a:rPr>
            </a:br>
            <a:r>
              <a:rPr lang="fr-FR" sz="5400" b="1" dirty="0">
                <a:latin typeface="+mn-lt"/>
              </a:rPr>
              <a:t>1788-1853</a:t>
            </a:r>
            <a:br>
              <a:rPr lang="fr-FR" sz="5400" b="1" dirty="0">
                <a:latin typeface="+mn-lt"/>
              </a:rPr>
            </a:br>
            <a:endParaRPr lang="fr-FR" sz="5400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8172400" cy="3528392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l"/>
            <a:r>
              <a:rPr lang="fr-FR" sz="3600" b="1" dirty="0">
                <a:solidFill>
                  <a:schemeClr val="tx1"/>
                </a:solidFill>
              </a:rPr>
              <a:t>propriétaire terrien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non médecin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soigna les épidémies de choléra en Russie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(1830 et 1847) </a:t>
            </a:r>
          </a:p>
          <a:p>
            <a:pPr algn="l"/>
            <a:r>
              <a:rPr lang="fr-FR" sz="3600" b="1" dirty="0">
                <a:solidFill>
                  <a:schemeClr val="tx1"/>
                </a:solidFill>
              </a:rPr>
              <a:t>inventa une autre méthode de dilution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806" y="29899"/>
            <a:ext cx="3078747" cy="2462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051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D37AF9-CD86-475B-A257-A63266CC3E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L’Homéopathie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1C5B6-DCF1-4B33-B0C9-BB093816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dirty="0"/>
              <a:t>basée sur plusieurs milliers  d’observations</a:t>
            </a:r>
          </a:p>
          <a:p>
            <a:r>
              <a:rPr lang="fr-FR" sz="4400" b="1" dirty="0"/>
              <a:t> de malades</a:t>
            </a:r>
          </a:p>
          <a:p>
            <a:r>
              <a:rPr lang="fr-FR" sz="4400" b="1" dirty="0"/>
              <a:t> de maladies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ECC8012-DD97-4170-A83E-0D311799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E34D30B-15AA-4D99-9EBD-0D18F15E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25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0A81F22-1CCB-4958-B26C-F71375E57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636912"/>
            <a:ext cx="3702496" cy="29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68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BB6549-E0C3-400F-B293-005620CB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6526"/>
            <a:ext cx="8640960" cy="1098550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L’Homéopathie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376D890-887A-4F4F-8B93-9DDF7A61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35076"/>
            <a:ext cx="8712968" cy="5121274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u="sng" dirty="0"/>
              <a:t>avec la conclusion que:</a:t>
            </a:r>
          </a:p>
          <a:p>
            <a:pPr marL="0" indent="0">
              <a:buNone/>
            </a:pPr>
            <a:r>
              <a:rPr lang="fr-FR" sz="3600" b="1" dirty="0"/>
              <a:t>Chacun est différent et a une manière différente de subir la maladie selon son propre terrain: le traitement doit donc être individualisé (# allopathie)</a:t>
            </a:r>
          </a:p>
          <a:p>
            <a:pPr marL="0" indent="0">
              <a:buNone/>
            </a:pPr>
            <a:endParaRPr lang="fr-FR" sz="36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6E84A1E-6C57-4C73-BEA9-48D63D3C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1087D20-8471-45F4-AF45-47959CF0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26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B94B50F-EB7A-478C-999F-A1ABC6BD2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437112"/>
            <a:ext cx="7630898" cy="19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BB6549-E0C3-400F-B293-005620CBA9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L’Homéopathie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376D890-887A-4F4F-8B93-9DDF7A614CF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u="sng" dirty="0"/>
              <a:t>avec la conclusion que:</a:t>
            </a:r>
          </a:p>
          <a:p>
            <a:r>
              <a:rPr lang="fr-FR" sz="3600" b="1" dirty="0"/>
              <a:t>N’importe qui ne fait pas n’importe quelle maladie (certains sujets sont prédisposés)</a:t>
            </a:r>
          </a:p>
          <a:p>
            <a:endParaRPr lang="fr-FR" sz="36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6E84A1E-6C57-4C73-BEA9-48D63D3C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1087D20-8471-45F4-AF45-47959CF0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88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E393D6-FCBD-4A7B-86CE-F96B76558E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L’Homéopathie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7055DDD-460C-455E-BB53-F7A3C784BF8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400" b="1" dirty="0"/>
              <a:t>C’est la Notion de </a:t>
            </a:r>
            <a:r>
              <a:rPr lang="fr-FR" sz="4400" b="1" u="sng" dirty="0"/>
              <a:t>« Type Sensible »</a:t>
            </a:r>
          </a:p>
          <a:p>
            <a:pPr marL="0" indent="0">
              <a:buNone/>
            </a:pPr>
            <a:r>
              <a:rPr lang="fr-FR" sz="4400" b="1" dirty="0"/>
              <a:t>qui implique une prise en charge globale  de l’individu: physique et psychique</a:t>
            </a:r>
          </a:p>
          <a:p>
            <a:pPr marL="0" indent="0">
              <a:buNone/>
            </a:pPr>
            <a:r>
              <a:rPr lang="fr-FR" sz="4400" b="1" dirty="0">
                <a:sym typeface="Wingdings" panose="05000000000000000000" pitchFamily="2" charset="2"/>
              </a:rPr>
              <a:t> Création de </a:t>
            </a:r>
            <a:r>
              <a:rPr lang="fr-FR" sz="4400" b="1" u="sng" dirty="0">
                <a:sym typeface="Wingdings" panose="05000000000000000000" pitchFamily="2" charset="2"/>
              </a:rPr>
              <a:t>listes de réactions individuelles</a:t>
            </a:r>
            <a:r>
              <a:rPr lang="fr-FR" sz="4400" b="1" dirty="0">
                <a:sym typeface="Wingdings" panose="05000000000000000000" pitchFamily="2" charset="2"/>
              </a:rPr>
              <a:t> </a:t>
            </a:r>
            <a:r>
              <a:rPr lang="fr-FR" sz="4400" b="1" dirty="0"/>
              <a:t>correspondant à des « types » homéopathiques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9D3D093-550D-4796-8813-563B38CC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2E9D729-90C7-4581-B968-535F94BE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226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93D910-8ADE-4383-AD8A-61A5B75101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L’Homéopathie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D0E3F9-F72E-41CE-91C5-4465F0EF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u="sng" dirty="0"/>
              <a:t>avec l’observation que:</a:t>
            </a:r>
          </a:p>
          <a:p>
            <a:r>
              <a:rPr lang="fr-FR" sz="3600" b="1" dirty="0"/>
              <a:t>La cause de la maladie peut devenir son traitement (lorsque cette cause est donnée en dilution infinitésimale)</a:t>
            </a:r>
          </a:p>
          <a:p>
            <a:pPr marL="0" indent="0">
              <a:buNone/>
            </a:pPr>
            <a:r>
              <a:rPr lang="fr-FR" b="1" dirty="0"/>
              <a:t>    </a:t>
            </a:r>
            <a:r>
              <a:rPr lang="fr-FR" sz="3600" b="1" dirty="0"/>
              <a:t>c’est le </a:t>
            </a:r>
            <a:r>
              <a:rPr lang="fr-FR" sz="3600" b="1" u="sng" dirty="0"/>
              <a:t>« Principe de Similitude »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A003841-503A-47AF-893B-771216B4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22900E9-D058-4C50-A3A3-49039061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43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278056-3A27-4A4E-8818-754736A8AD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6000" b="1" dirty="0"/>
              <a:t>Mais souvent…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3B7115E-2253-4F1D-9593-44BF24F1A85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fr-FR" sz="4000" b="1" dirty="0"/>
          </a:p>
          <a:p>
            <a:r>
              <a:rPr lang="fr-FR" sz="4000" b="1" dirty="0"/>
              <a:t>effets secondaires des traitements</a:t>
            </a:r>
          </a:p>
          <a:p>
            <a:r>
              <a:rPr lang="fr-FR" sz="4000" b="1" dirty="0"/>
              <a:t>prise en compte souvent </a:t>
            </a:r>
          </a:p>
          <a:p>
            <a:pPr marL="0" indent="0">
              <a:buNone/>
            </a:pPr>
            <a:r>
              <a:rPr lang="fr-FR" sz="4000" b="1" dirty="0"/>
              <a:t>«non-globale»(physique + psychisme)</a:t>
            </a:r>
          </a:p>
          <a:p>
            <a:pPr marL="0" indent="0">
              <a:buNone/>
            </a:pPr>
            <a:r>
              <a:rPr lang="fr-FR" sz="4000" b="1" dirty="0"/>
              <a:t>de l’être humain</a:t>
            </a:r>
          </a:p>
          <a:p>
            <a:pPr marL="0" indent="0">
              <a:buNone/>
            </a:pPr>
            <a:endParaRPr lang="fr-FR" sz="40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E7637D2-F201-4D0A-A3AE-C0110F72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BC1597A-0912-493E-BC17-C528D994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8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93D910-8ADE-4383-AD8A-61A5B75101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L’Homéopathie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D0E3F9-F72E-41CE-91C5-4465F0EF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Exemple:   un toxique     </a:t>
            </a:r>
            <a:r>
              <a:rPr lang="fr-FR" b="1" dirty="0">
                <a:sym typeface="Wingdings" panose="05000000000000000000" pitchFamily="2" charset="2"/>
              </a:rPr>
              <a:t>     maladie</a:t>
            </a:r>
          </a:p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   le même toxique dilué ++++    guérison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A003841-503A-47AF-893B-771216B4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22900E9-D058-4C50-A3A3-49039061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AF97339-C74E-410E-8807-1E659CB6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97400"/>
            <a:ext cx="4248472" cy="27113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0EFB4C2-009B-4383-9DC1-961BAE301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4" y="3597399"/>
            <a:ext cx="3902521" cy="2528763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5746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symptômes et terrain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fr-FR" sz="4000" b="1" dirty="0"/>
              <a:t>STRESS</a:t>
            </a:r>
          </a:p>
          <a:p>
            <a:r>
              <a:rPr lang="fr-FR" sz="4000" b="1" dirty="0" err="1"/>
              <a:t>Pbs</a:t>
            </a:r>
            <a:r>
              <a:rPr lang="fr-FR" sz="4000" b="1" dirty="0"/>
              <a:t> ORL</a:t>
            </a:r>
          </a:p>
          <a:p>
            <a:r>
              <a:rPr lang="fr-FR" sz="4000" b="1" dirty="0" err="1"/>
              <a:t>Pbs</a:t>
            </a:r>
            <a:r>
              <a:rPr lang="fr-FR" sz="4000" b="1" dirty="0"/>
              <a:t> DIGESTIFS</a:t>
            </a:r>
          </a:p>
          <a:p>
            <a:r>
              <a:rPr lang="fr-FR" sz="4000" b="1" dirty="0"/>
              <a:t>ALLERGIES</a:t>
            </a:r>
          </a:p>
          <a:p>
            <a:r>
              <a:rPr lang="fr-FR" sz="4000" b="1" dirty="0"/>
              <a:t>ADJUVANT EN CANCEROLOGIE</a:t>
            </a:r>
          </a:p>
          <a:p>
            <a:r>
              <a:rPr lang="fr-FR" sz="4000" b="1" dirty="0" err="1"/>
              <a:t>Pbs</a:t>
            </a:r>
            <a:r>
              <a:rPr lang="fr-FR" sz="4000" b="1" dirty="0"/>
              <a:t> GYNECOLOGIQUES</a:t>
            </a:r>
          </a:p>
          <a:p>
            <a:r>
              <a:rPr lang="fr-FR" sz="4000" b="1" dirty="0"/>
              <a:t>Pbs OSTEO-ARTICULAIRES …etc………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07" y="1988840"/>
            <a:ext cx="2195736" cy="258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23219"/>
            <a:ext cx="2304256" cy="22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736106" y="6597352"/>
            <a:ext cx="1508301" cy="260648"/>
          </a:xfrm>
        </p:spPr>
        <p:txBody>
          <a:bodyPr/>
          <a:lstStyle/>
          <a:p>
            <a:r>
              <a:rPr lang="fr-FR"/>
              <a:t>Dr. Jean BOUCHET    CRETD    CHU Poitiers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260648"/>
          </a:xfrm>
        </p:spPr>
        <p:txBody>
          <a:bodyPr/>
          <a:lstStyle/>
          <a:p>
            <a:fld id="{07E4E27E-7713-4ADF-8B62-CF5450C966B4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7D0477-F574-4348-913C-B047F86B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4" y="274638"/>
            <a:ext cx="8813878" cy="778098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fr-FR" sz="6000" b="1" dirty="0"/>
              <a:t>L’Homéopathie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754A889-0639-4450-AAB3-F8C4CBF7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48" y="1196752"/>
            <a:ext cx="8800304" cy="4929411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000" b="1" dirty="0"/>
              <a:t>sous forme de granules,  globules, comprimés, gouttes, suppositoires,</a:t>
            </a:r>
          </a:p>
          <a:p>
            <a:pPr marL="0" indent="0">
              <a:buNone/>
            </a:pPr>
            <a:r>
              <a:rPr lang="fr-FR" sz="4000" b="1" dirty="0"/>
              <a:t>   pommades, collyres  …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3A0CBD2-712C-447F-AE1D-C61DD9CA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AFCE167-5CF8-4152-BE16-AF855108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A5B9079-CEBF-4A29-B9D6-AB0DE6CC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60" y="3216921"/>
            <a:ext cx="2992885" cy="20162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31726A3-E419-4164-9F63-7FB994AD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78" y="2446633"/>
            <a:ext cx="2815976" cy="23871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8EF5DBC-B633-4341-9B29-1A6C555D9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2" y="3313968"/>
            <a:ext cx="3052763" cy="25986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75E092F-F888-4ED1-9090-C08F06039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045" y="441136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8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B125F6-C5C2-4154-91A4-2D0DF46CCC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b="1" dirty="0"/>
              <a:t>La MICRONUTRITION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4E81B48-EE5A-4D00-AA7A-4F2B12A8BF5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None/>
            </a:pPr>
            <a:r>
              <a:rPr lang="fr-FR" b="1" dirty="0"/>
              <a:t>Notre organisme est un assemblage de cellules qui, pour fonctionner, ont besoin d’énergie qu’elles puisent à partir de l’alimentation, sous forme de:</a:t>
            </a:r>
          </a:p>
          <a:p>
            <a:r>
              <a:rPr lang="fr-FR" sz="3600" b="1" dirty="0"/>
              <a:t>Macronutriments:</a:t>
            </a:r>
          </a:p>
          <a:p>
            <a:pPr marL="0" indent="0">
              <a:buNone/>
            </a:pPr>
            <a:r>
              <a:rPr lang="fr-FR" sz="3600" b="1" dirty="0"/>
              <a:t>    lipides, glucides, protides</a:t>
            </a:r>
          </a:p>
          <a:p>
            <a:r>
              <a:rPr lang="fr-FR" sz="3600" b="1" dirty="0"/>
              <a:t>Micronutriments</a:t>
            </a: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0504224-C0FA-4916-8C2A-A661A35F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A546A78-8D75-45D2-AD36-282C7AFA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71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812360" cy="1291059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r-FR" sz="4800" b="1" dirty="0"/>
              <a:t>La MICRONUTRITION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581457"/>
            <a:ext cx="7812360" cy="328770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sz="4400" b="1" dirty="0"/>
              <a:t>les Vitamines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4400" b="1" dirty="0"/>
              <a:t>Les Oligo-Eléments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4400" b="1" dirty="0"/>
              <a:t>Les Anti-Oxydants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4400" b="1" dirty="0"/>
              <a:t>Les Acides Gras Essentiels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5" y="482926"/>
            <a:ext cx="15841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04" y="4869160"/>
            <a:ext cx="31683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20" y="4797152"/>
            <a:ext cx="23141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5" y="3537012"/>
            <a:ext cx="158417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68" y="2124975"/>
            <a:ext cx="2533832" cy="206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192686" y="6356350"/>
            <a:ext cx="2051721" cy="365125"/>
          </a:xfrm>
        </p:spPr>
        <p:txBody>
          <a:bodyPr/>
          <a:lstStyle/>
          <a:p>
            <a:r>
              <a:rPr lang="fr-FR"/>
              <a:t>Dr. Jean BOUCHET    CRETD    CHU Poitiers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8B0A2B-8526-4E82-B605-2EE592A071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6000" b="1" dirty="0"/>
              <a:t>La Micronutrition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8217A2-9099-4AB8-931E-FAD3B440A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400" b="1" dirty="0"/>
              <a:t>1. Importance de l’alimentation</a:t>
            </a:r>
          </a:p>
          <a:p>
            <a:r>
              <a:rPr lang="fr-FR" sz="4400" b="1" dirty="0"/>
              <a:t> qui apporte</a:t>
            </a:r>
          </a:p>
          <a:p>
            <a:pPr marL="0" indent="0">
              <a:buNone/>
            </a:pPr>
            <a:r>
              <a:rPr lang="fr-FR" sz="4400" b="1" dirty="0"/>
              <a:t> ces « micro »  nutriments</a:t>
            </a:r>
          </a:p>
          <a:p>
            <a:r>
              <a:rPr lang="fr-FR" sz="4400" b="1" dirty="0"/>
              <a:t> une mauvaise alimentation</a:t>
            </a:r>
          </a:p>
          <a:p>
            <a:pPr marL="0" indent="0">
              <a:buNone/>
            </a:pPr>
            <a:r>
              <a:rPr lang="fr-FR" sz="4400" b="1" dirty="0">
                <a:sym typeface="Wingdings" panose="05000000000000000000" pitchFamily="2" charset="2"/>
              </a:rPr>
              <a:t>        carences</a:t>
            </a:r>
          </a:p>
          <a:p>
            <a:pPr marL="0" indent="0">
              <a:buNone/>
            </a:pPr>
            <a:r>
              <a:rPr lang="fr-FR" sz="4400" b="1" dirty="0">
                <a:sym typeface="Wingdings" panose="05000000000000000000" pitchFamily="2" charset="2"/>
              </a:rPr>
              <a:t>        maladies </a:t>
            </a:r>
            <a:endParaRPr lang="fr-FR" sz="44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DDD86DC-920E-443B-A97C-D1ABB90E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46BBAA5-C9E7-4E3F-BD42-B30B6DCE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62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40BB3F-877B-4F56-A0FC-FD29B90E22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6000" b="1" dirty="0"/>
              <a:t>La Micronutrition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1F854AD-34F8-42C1-9109-57FFDB85264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dirty="0"/>
              <a:t>2. Importance du style de vie</a:t>
            </a:r>
          </a:p>
          <a:p>
            <a:pPr marL="0" indent="0">
              <a:buNone/>
            </a:pPr>
            <a:r>
              <a:rPr lang="fr-FR" sz="4400" b="1" dirty="0"/>
              <a:t>    (protection du terrain)</a:t>
            </a:r>
          </a:p>
          <a:p>
            <a:r>
              <a:rPr lang="fr-FR" sz="4400" b="1" dirty="0"/>
              <a:t>pollution</a:t>
            </a:r>
          </a:p>
          <a:p>
            <a:r>
              <a:rPr lang="fr-FR" sz="4400" b="1" dirty="0"/>
              <a:t>toxiques</a:t>
            </a:r>
          </a:p>
          <a:p>
            <a:r>
              <a:rPr lang="fr-FR" sz="4400" b="1" dirty="0"/>
              <a:t>stress</a:t>
            </a:r>
          </a:p>
          <a:p>
            <a:endParaRPr lang="fr-FR" sz="4400" b="1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B02CA8C-08B3-4E49-B097-1FFD1256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4CCCB92-FB87-4FAE-BDB0-5F7F28AA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2E043B4-3D77-4346-B9B2-482088DE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152200"/>
            <a:ext cx="3096344" cy="29523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354317E-561D-4C01-8725-2293952B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645025"/>
            <a:ext cx="2583555" cy="25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33ED2A-EF08-4B22-B87C-4037A592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49"/>
            <a:ext cx="3970784" cy="1917651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r-FR" sz="4400" b="1" dirty="0"/>
              <a:t>La Micronutrition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715DB08-E3ED-48A8-BE91-6628C778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sz="4400" b="1" dirty="0"/>
              <a:t>perméabilité intestinale</a:t>
            </a:r>
          </a:p>
          <a:p>
            <a:pPr marL="0" indent="0">
              <a:buNone/>
            </a:pPr>
            <a:r>
              <a:rPr lang="fr-FR" sz="4400" b="1" dirty="0"/>
              <a:t>  (filtre)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E96FEA4-90F8-4C8B-8477-F9450E65D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970784" cy="3705275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r>
              <a:rPr lang="fr-FR" sz="4400" b="1" dirty="0"/>
              <a:t>3. Importance de l’assimilation:</a:t>
            </a:r>
          </a:p>
          <a:p>
            <a:r>
              <a:rPr lang="fr-FR" sz="4400" b="1" dirty="0"/>
              <a:t>bonne santé</a:t>
            </a:r>
          </a:p>
          <a:p>
            <a:r>
              <a:rPr lang="fr-FR" sz="4400" b="1" dirty="0"/>
              <a:t>du tube digestif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05EDEE5-5272-4B11-862D-8EA7E0F5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731A9D3-1F32-42D0-ABC3-62D06698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2E39616-C311-4C25-B9CE-C8A510B2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924945"/>
            <a:ext cx="4513207" cy="2929778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59858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33ED2A-EF08-4B22-B87C-4037A592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49"/>
            <a:ext cx="3898776" cy="1917651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400" b="1" dirty="0"/>
              <a:t>La Micronutrition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715DB08-E3ED-48A8-BE91-6628C778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273050"/>
            <a:ext cx="3898776" cy="5853113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400" b="1" dirty="0"/>
              <a:t>microbiote intestinal (flore)</a:t>
            </a:r>
          </a:p>
          <a:p>
            <a:endParaRPr lang="fr-FR" sz="4400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E96FEA4-90F8-4C8B-8477-F9450E65D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898776" cy="3705275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400" b="1" dirty="0"/>
              <a:t>4. Importance de la flore intestinale:</a:t>
            </a:r>
          </a:p>
          <a:p>
            <a:r>
              <a:rPr lang="fr-FR" sz="4400" b="1" dirty="0">
                <a:sym typeface="Wingdings" panose="05000000000000000000" pitchFamily="2" charset="2"/>
              </a:rPr>
              <a:t> </a:t>
            </a:r>
            <a:r>
              <a:rPr lang="fr-FR" sz="4400" b="1" dirty="0"/>
              <a:t>équilibrée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05EDEE5-5272-4B11-862D-8EA7E0F5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731A9D3-1F32-42D0-ABC3-62D06698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3303C9A-7E54-425D-9B72-BE7907317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5" y="2852936"/>
            <a:ext cx="4618856" cy="33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8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E2D256-49CD-43EA-86CD-9E88CC38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483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fr-FR" sz="5400" b="1" dirty="0"/>
              <a:t>La Micronutrition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3AD86DC-A009-4941-A3B5-33DB8350E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5122"/>
            <a:ext cx="4038600" cy="4961042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400" b="1" dirty="0"/>
              <a:t>Recherche des carences</a:t>
            </a:r>
          </a:p>
          <a:p>
            <a:r>
              <a:rPr lang="fr-FR" sz="4400" b="1" dirty="0"/>
              <a:t>Recherche des intoxications</a:t>
            </a:r>
          </a:p>
          <a:p>
            <a:r>
              <a:rPr lang="fr-FR" sz="4400" b="1" dirty="0"/>
              <a:t>Recherche des</a:t>
            </a:r>
          </a:p>
          <a:p>
            <a:pPr marL="0" indent="0">
              <a:buNone/>
            </a:pPr>
            <a:r>
              <a:rPr lang="fr-FR" sz="4400" b="1" dirty="0"/>
              <a:t>   intolérances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B9C1ACE-09EB-41C6-8C28-50D5DDBAF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65122"/>
            <a:ext cx="4038600" cy="4961042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200" b="1" dirty="0"/>
              <a:t>Recherche des déséquilibres</a:t>
            </a:r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   </a:t>
            </a:r>
            <a:r>
              <a:rPr lang="fr-FR" sz="4200" b="1" dirty="0"/>
              <a:t>  </a:t>
            </a:r>
          </a:p>
          <a:p>
            <a:pPr marL="0" indent="0">
              <a:buNone/>
            </a:pPr>
            <a:r>
              <a:rPr lang="fr-FR" sz="4200" b="1" dirty="0"/>
              <a:t>pathologies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EFF8E06-D0AC-4223-B200-9001770D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93F7184-0571-421F-AB23-8E67A730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39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AF2B04B-20AC-45F9-A94A-0030F77A1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56" y="4023536"/>
            <a:ext cx="2592288" cy="15657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4B4D7CE-EF50-4347-BB6A-933C0E03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926" y="2544003"/>
            <a:ext cx="3124200" cy="1821101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5631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4EF82-4B67-47E7-8CFF-EB52B84B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98179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r-FR" sz="5400" b="1" dirty="0"/>
              <a:t>Médecines Alternatives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85F771B-24CF-4260-A8F5-8B3338A6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5921"/>
            <a:ext cx="8229600" cy="4137323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/>
              <a:t>Trouver d’autres moyens de se soigner</a:t>
            </a:r>
          </a:p>
          <a:p>
            <a:pPr marL="0" indent="0">
              <a:buNone/>
            </a:pPr>
            <a:r>
              <a:rPr lang="fr-FR" sz="3600" b="1" dirty="0"/>
              <a:t>dans une recherche:</a:t>
            </a:r>
          </a:p>
          <a:p>
            <a:pPr marL="0" indent="0">
              <a:buNone/>
            </a:pPr>
            <a:r>
              <a:rPr lang="fr-FR" sz="3600" b="1" dirty="0"/>
              <a:t>- de limitation des effets secondaires</a:t>
            </a:r>
          </a:p>
          <a:p>
            <a:pPr marL="0" indent="0">
              <a:buNone/>
            </a:pPr>
            <a:r>
              <a:rPr lang="fr-FR" sz="3600" b="1" dirty="0"/>
              <a:t>- de bien-être global,</a:t>
            </a:r>
          </a:p>
          <a:p>
            <a:pPr marL="0" indent="0">
              <a:buNone/>
            </a:pPr>
            <a:r>
              <a:rPr lang="fr-FR" sz="3600" b="1" dirty="0"/>
              <a:t>  d’équilibre physique  </a:t>
            </a:r>
            <a:r>
              <a:rPr lang="fr-FR" sz="3600" b="1" u="sng" dirty="0"/>
              <a:t>ET</a:t>
            </a:r>
            <a:r>
              <a:rPr lang="fr-FR" sz="3600" b="1" dirty="0"/>
              <a:t>  psychique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6842E74-1F6F-4D64-91E7-B80ABD12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B2B5C66-B16A-4F20-B21A-A7F2EE29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013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CB8741-0118-40A7-8372-1B64A161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74638"/>
            <a:ext cx="8496300" cy="960437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La Micronutrition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2BFACE4-DFDE-4E4A-AC96-83DF7AD8F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12776"/>
            <a:ext cx="8496300" cy="4713387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400" b="1" dirty="0"/>
              <a:t>Essayer de trouver la source des dysfonctionnements</a:t>
            </a:r>
          </a:p>
          <a:p>
            <a:r>
              <a:rPr lang="fr-FR" sz="4400" b="1" dirty="0"/>
              <a:t>Corriger ces troubles pour retrouver</a:t>
            </a:r>
          </a:p>
          <a:p>
            <a:pPr marL="0" indent="0">
              <a:buNone/>
            </a:pPr>
            <a:r>
              <a:rPr lang="fr-FR" sz="4400" b="1" dirty="0"/>
              <a:t>   un état</a:t>
            </a:r>
          </a:p>
          <a:p>
            <a:pPr marL="0" indent="0">
              <a:buNone/>
            </a:pPr>
            <a:r>
              <a:rPr lang="fr-FR" sz="4400" b="1" dirty="0"/>
              <a:t>   d’équilibre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3B2962F-0A5B-4E70-B7ED-82EB2357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54A7F0F-60E8-4375-ACF3-EAE93CE7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40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9B59FA0-77A4-4C5F-97A2-06948B1F1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922" y="3692167"/>
            <a:ext cx="4115157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7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7FE2919A-8C20-4F7B-8C85-76C65231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fr-FR" sz="8800" b="1" dirty="0"/>
              <a:t>Merci de votre attention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2BB143A-B3C1-49DC-AFED-5A10EC0D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9154A89-9C7A-471D-AD7A-435C610B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88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E38D04-247D-41C7-9724-15F89B62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12813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fr-FR" sz="6000" b="1" dirty="0"/>
              <a:t>Médecine Alternatives</a:t>
            </a:r>
            <a:endParaRPr lang="fr-FR" sz="6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F4CC2CA-F9D7-49D6-8BC0-9BDCC500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000" b="1" dirty="0"/>
              <a:t>2 courants culturels actuels:</a:t>
            </a:r>
          </a:p>
          <a:p>
            <a:r>
              <a:rPr lang="fr-FR" sz="4000" b="1" dirty="0"/>
              <a:t>La médecine de nos ancêtres: plantes, manipulations articulaires </a:t>
            </a:r>
          </a:p>
          <a:p>
            <a:r>
              <a:rPr lang="fr-FR" sz="4000" b="1" dirty="0"/>
              <a:t>La médecine</a:t>
            </a:r>
          </a:p>
          <a:p>
            <a:pPr marL="0" indent="0">
              <a:buNone/>
            </a:pPr>
            <a:r>
              <a:rPr lang="fr-FR" sz="4000" b="1" dirty="0"/>
              <a:t>d’autres pays: Asie,</a:t>
            </a:r>
          </a:p>
          <a:p>
            <a:pPr marL="0" indent="0">
              <a:buNone/>
            </a:pPr>
            <a:r>
              <a:rPr lang="fr-FR" sz="4000" b="1" dirty="0"/>
              <a:t>Amérique du Sud,</a:t>
            </a:r>
          </a:p>
          <a:p>
            <a:pPr marL="0" indent="0">
              <a:buNone/>
            </a:pPr>
            <a:r>
              <a:rPr lang="fr-FR" sz="4000" b="1" dirty="0"/>
              <a:t>Afrique …</a:t>
            </a:r>
            <a:endParaRPr lang="fr-FR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C046D35-7DF4-4141-9B71-9B31CCC5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62A2FC1-0E7D-4996-8132-3A0E8979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771523F-27A3-4F6B-A652-7E863099D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931" y="3573016"/>
            <a:ext cx="2355309" cy="23379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181AB9F-14D4-4452-B5D7-B2B21C132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675194"/>
            <a:ext cx="2411287" cy="23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0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6A2C41-3B16-4CF0-B696-234A44372E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5400" b="1" dirty="0"/>
              <a:t>Médecine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0892791-6E4C-457D-9AD0-474ACFD70E7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b="1" dirty="0"/>
              <a:t>pourquoi « complémentaires »?</a:t>
            </a:r>
          </a:p>
          <a:p>
            <a:r>
              <a:rPr lang="fr-FR" sz="3600" b="1" dirty="0"/>
              <a:t>parce qu’elles complètent de façon admirable la médecine allopathique</a:t>
            </a:r>
          </a:p>
          <a:p>
            <a:r>
              <a:rPr lang="fr-FR" sz="3600" b="1" dirty="0"/>
              <a:t>dans cette recherche de médecine globale</a:t>
            </a:r>
          </a:p>
          <a:p>
            <a:r>
              <a:rPr lang="fr-FR" sz="3600" b="1" dirty="0"/>
              <a:t>avec le moins d’effets secondaires </a:t>
            </a:r>
          </a:p>
          <a:p>
            <a:r>
              <a:rPr lang="fr-FR" sz="3600" b="1" dirty="0"/>
              <a:t>certains médicaments restant indispensables dans certaines maladies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F29D26C-1EEF-4EEC-8448-C53DB90B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E5246D9-0047-4798-BEB6-12CAB2F6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77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1DDD6C-2A19-430A-A775-9C415DEE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fr-FR" b="1" dirty="0"/>
              <a:t>Médecines Alternatives</a:t>
            </a:r>
            <a:br>
              <a:rPr lang="fr-FR" b="1" dirty="0"/>
            </a:br>
            <a:r>
              <a:rPr lang="fr-FR" b="1" dirty="0"/>
              <a:t>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8960CDC-4C89-4041-A535-5117FD75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6000" b="1" dirty="0"/>
              <a:t>L’ ACUPUNCTURE</a:t>
            </a:r>
          </a:p>
          <a:p>
            <a:r>
              <a:rPr lang="fr-FR" sz="6000" b="1" dirty="0"/>
              <a:t>L’ HOMEOPATHIE</a:t>
            </a:r>
          </a:p>
          <a:p>
            <a:r>
              <a:rPr lang="fr-FR" sz="6000" b="1" dirty="0"/>
              <a:t>La MICRONUTRITION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3AC9F02-2311-40AF-BF4B-EC930FBC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30E083F-14E6-42CC-A975-D4F651D1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9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F6E506-1651-4C00-9626-C80BB2A3CE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6000" b="1" dirty="0"/>
              <a:t>L’ACUPUNCTURE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BB3AE6E-2082-4C8D-A21A-BDE42A37E2C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400" b="1" dirty="0"/>
              <a:t>Méthode de traitement par l’utilisation d’aiguilles ou d’autres moyens (laser, moxas…)</a:t>
            </a:r>
          </a:p>
          <a:p>
            <a:r>
              <a:rPr lang="fr-FR" sz="4400" b="1" dirty="0"/>
              <a:t>pour stimuler certains points qui ont été répertoriés au cours des siècles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2701F9D-75DA-4010-B24B-6F95409F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FBF2B7D-72F4-4226-B02B-E1A657EA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2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65F7E4-D842-43EF-939D-A21C5B85D9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b="1" dirty="0"/>
              <a:t>2   types   d’ACUPUNCTURE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086FB5-7192-4F94-A510-75D8F204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fr-FR" sz="4400" b="1" dirty="0"/>
              <a:t>L’ACUPUNCTURE TRADITIONNELLE</a:t>
            </a:r>
          </a:p>
          <a:p>
            <a:endParaRPr lang="fr-FR" sz="4400" b="1" dirty="0"/>
          </a:p>
          <a:p>
            <a:r>
              <a:rPr lang="fr-FR" sz="4400" b="1" dirty="0"/>
              <a:t>L’ACUPUNCTURE SCIENTIFIQUE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BC93476-5A71-4076-8167-0BDE0833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Jean BOUCHET    CRETD    CHU Poitiers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9508C91-F370-41F5-9C2A-25A8FC87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E27E-7713-4ADF-8B62-CF5450C966B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582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1085</Words>
  <Application>Microsoft Office PowerPoint</Application>
  <PresentationFormat>Affichage à l'écran (4:3)</PresentationFormat>
  <Paragraphs>275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Les MEDECINES ALTERNATIVES COMPLEMENTAIRES</vt:lpstr>
      <vt:lpstr>Médecine allopathique </vt:lpstr>
      <vt:lpstr>Mais souvent…</vt:lpstr>
      <vt:lpstr>Médecines Alternatives</vt:lpstr>
      <vt:lpstr>Médecine Alternatives</vt:lpstr>
      <vt:lpstr>Médecine Complémentaires</vt:lpstr>
      <vt:lpstr>Médecines Alternatives Complémentaires</vt:lpstr>
      <vt:lpstr>L’ACUPUNCTURE</vt:lpstr>
      <vt:lpstr>2   types   d’ACUPUNCTURE</vt:lpstr>
      <vt:lpstr>L’Acupuncture Traditionnelle: MTC</vt:lpstr>
      <vt:lpstr>L’Acupuncture Traditionnelle: MTC</vt:lpstr>
      <vt:lpstr>L’Acupuncture Traditionnelle: MTC</vt:lpstr>
      <vt:lpstr>L’Acupuncture Traditionnelle: MTC</vt:lpstr>
      <vt:lpstr>L’Acupuncture Traditionnelle: MTC</vt:lpstr>
      <vt:lpstr>L’Acupuncture Scientifique</vt:lpstr>
      <vt:lpstr>L’ Acupuncture Scientifique 2 propriétés basiques:  anti-douleur, anti-inflammatoire</vt:lpstr>
      <vt:lpstr>L’Acupuncture Scientifique</vt:lpstr>
      <vt:lpstr>L’Acupuncture Scientifique</vt:lpstr>
      <vt:lpstr>SCIENTIFIQUE   et   TRADITIONNELLE   se  REJOIGNENT</vt:lpstr>
      <vt:lpstr>Moyens de Traitement</vt:lpstr>
      <vt:lpstr>L’HOMEOPATHIE</vt:lpstr>
      <vt:lpstr>L’HOMEOPATHIE</vt:lpstr>
      <vt:lpstr>Samuel HAHNEMANN 1755-1843 </vt:lpstr>
      <vt:lpstr>Semion Nikolaïevitch KORSAKOV 1788-1853 </vt:lpstr>
      <vt:lpstr>L’Homéopathie</vt:lpstr>
      <vt:lpstr>L’Homéopathie</vt:lpstr>
      <vt:lpstr>L’Homéopathie</vt:lpstr>
      <vt:lpstr>L’Homéopathie</vt:lpstr>
      <vt:lpstr>L’Homéopathie</vt:lpstr>
      <vt:lpstr>L’Homéopathie</vt:lpstr>
      <vt:lpstr>symptômes et terrain</vt:lpstr>
      <vt:lpstr>L’Homéopathie</vt:lpstr>
      <vt:lpstr>La MICRONUTRITION</vt:lpstr>
      <vt:lpstr>La MICRONUTRITION </vt:lpstr>
      <vt:lpstr>La Micronutrition</vt:lpstr>
      <vt:lpstr>La Micronutrition</vt:lpstr>
      <vt:lpstr>La Micronutrition</vt:lpstr>
      <vt:lpstr>La Micronutrition</vt:lpstr>
      <vt:lpstr>La Micronutrition</vt:lpstr>
      <vt:lpstr>La Micronutrition</vt:lpstr>
      <vt:lpstr>Merci de votre attention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HOMEOPATHIE</dc:title>
  <dc:creator>Jean</dc:creator>
  <cp:lastModifiedBy>GUERIN Vanessa</cp:lastModifiedBy>
  <cp:revision>100</cp:revision>
  <dcterms:created xsi:type="dcterms:W3CDTF">2012-02-03T19:55:07Z</dcterms:created>
  <dcterms:modified xsi:type="dcterms:W3CDTF">2018-02-05T13:46:20Z</dcterms:modified>
</cp:coreProperties>
</file>