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3" r:id="rId1"/>
  </p:sldMasterIdLst>
  <p:notesMasterIdLst>
    <p:notesMasterId r:id="rId42"/>
  </p:notesMasterIdLst>
  <p:sldIdLst>
    <p:sldId id="257" r:id="rId2"/>
    <p:sldId id="342" r:id="rId3"/>
    <p:sldId id="344" r:id="rId4"/>
    <p:sldId id="262" r:id="rId5"/>
    <p:sldId id="266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9" r:id="rId14"/>
    <p:sldId id="313" r:id="rId15"/>
    <p:sldId id="301" r:id="rId16"/>
    <p:sldId id="302" r:id="rId17"/>
    <p:sldId id="303" r:id="rId18"/>
    <p:sldId id="304" r:id="rId19"/>
    <p:sldId id="305" r:id="rId20"/>
    <p:sldId id="306" r:id="rId21"/>
    <p:sldId id="311" r:id="rId22"/>
    <p:sldId id="366" r:id="rId23"/>
    <p:sldId id="315" r:id="rId24"/>
    <p:sldId id="312" r:id="rId25"/>
    <p:sldId id="308" r:id="rId26"/>
    <p:sldId id="320" r:id="rId27"/>
    <p:sldId id="364" r:id="rId28"/>
    <p:sldId id="363" r:id="rId29"/>
    <p:sldId id="340" r:id="rId30"/>
    <p:sldId id="346" r:id="rId31"/>
    <p:sldId id="348" r:id="rId32"/>
    <p:sldId id="349" r:id="rId33"/>
    <p:sldId id="350" r:id="rId34"/>
    <p:sldId id="356" r:id="rId35"/>
    <p:sldId id="357" r:id="rId36"/>
    <p:sldId id="358" r:id="rId37"/>
    <p:sldId id="359" r:id="rId38"/>
    <p:sldId id="360" r:id="rId39"/>
    <p:sldId id="361" r:id="rId40"/>
    <p:sldId id="362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96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13" autoAdjust="0"/>
    <p:restoredTop sz="80492" autoAdjust="0"/>
  </p:normalViewPr>
  <p:slideViewPr>
    <p:cSldViewPr>
      <p:cViewPr>
        <p:scale>
          <a:sx n="66" d="100"/>
          <a:sy n="66" d="100"/>
        </p:scale>
        <p:origin x="-810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9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37EDFE-DCE4-45DF-AF2A-7CB71FBA6A3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C66083CF-8CF2-455D-A864-EB2AC96D9D7B}">
      <dgm:prSet/>
      <dgm:spPr>
        <a:solidFill>
          <a:srgbClr val="FF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err="1" smtClean="0">
              <a:ln>
                <a:noFill/>
              </a:ln>
              <a:solidFill>
                <a:schemeClr val="bg2"/>
              </a:solidFill>
              <a:effectLst/>
              <a:latin typeface="Tahoma" pitchFamily="34" charset="0"/>
            </a:rPr>
            <a:t>Estivage</a:t>
          </a:r>
          <a:endParaRPr kumimoji="0" lang="en-GB" b="0" i="0" u="none" strike="noStrike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endParaRPr>
        </a:p>
      </dgm:t>
    </dgm:pt>
    <dgm:pt modelId="{E50DAAC0-D514-4E3D-A953-DAFC9BEEA496}" type="parTrans" cxnId="{45301872-32F2-4B9F-BEEA-B97C6AF94C11}">
      <dgm:prSet/>
      <dgm:spPr/>
      <dgm:t>
        <a:bodyPr/>
        <a:lstStyle/>
        <a:p>
          <a:endParaRPr lang="fr-FR"/>
        </a:p>
      </dgm:t>
    </dgm:pt>
    <dgm:pt modelId="{34CA2343-F78B-4560-89E1-13CF2962FFFC}" type="sibTrans" cxnId="{45301872-32F2-4B9F-BEEA-B97C6AF94C11}">
      <dgm:prSet/>
      <dgm:spPr/>
      <dgm:t>
        <a:bodyPr/>
        <a:lstStyle/>
        <a:p>
          <a:endParaRPr lang="fr-FR"/>
        </a:p>
      </dgm:t>
    </dgm:pt>
    <dgm:pt modelId="{F8C23F2B-8BCF-4961-8FCA-3D5BE4EC86BA}">
      <dgm:prSet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TEMPS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jour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saison</a:t>
          </a:r>
          <a:endParaRPr kumimoji="0" lang="en-GB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siècle</a:t>
          </a:r>
        </a:p>
      </dgm:t>
    </dgm:pt>
    <dgm:pt modelId="{18A8DA18-D18C-4AB4-99B4-4537D46774B2}" type="parTrans" cxnId="{A6F2D31E-F058-426F-9C60-3AD7E358BFEC}">
      <dgm:prSet/>
      <dgm:spPr/>
      <dgm:t>
        <a:bodyPr/>
        <a:lstStyle/>
        <a:p>
          <a:endParaRPr lang="fr-FR"/>
        </a:p>
      </dgm:t>
    </dgm:pt>
    <dgm:pt modelId="{02A28B5D-BC60-4368-9C8E-53C39496FB84}" type="sibTrans" cxnId="{A6F2D31E-F058-426F-9C60-3AD7E358BFEC}">
      <dgm:prSet/>
      <dgm:spPr/>
      <dgm:t>
        <a:bodyPr/>
        <a:lstStyle/>
        <a:p>
          <a:endParaRPr lang="fr-FR"/>
        </a:p>
      </dgm:t>
    </dgm:pt>
    <dgm:pt modelId="{AA327C27-1A9B-4E8B-9E4A-0828BF8FF213}">
      <dgm:prSet/>
      <dgm:spPr>
        <a:solidFill>
          <a:srgbClr val="1A961D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TROUPEAUX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espèces</a:t>
          </a:r>
          <a:endParaRPr kumimoji="0" lang="en-GB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productions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exploitation</a:t>
          </a:r>
        </a:p>
      </dgm:t>
    </dgm:pt>
    <dgm:pt modelId="{644930A1-4C43-4813-ACCC-183064EF73DD}" type="parTrans" cxnId="{E1D3B350-63FC-457B-B88B-FD796D0D8D7B}">
      <dgm:prSet/>
      <dgm:spPr/>
      <dgm:t>
        <a:bodyPr/>
        <a:lstStyle/>
        <a:p>
          <a:endParaRPr lang="fr-FR"/>
        </a:p>
      </dgm:t>
    </dgm:pt>
    <dgm:pt modelId="{3BAC2F08-089F-47C6-B850-565AF6961B36}" type="sibTrans" cxnId="{E1D3B350-63FC-457B-B88B-FD796D0D8D7B}">
      <dgm:prSet/>
      <dgm:spPr/>
      <dgm:t>
        <a:bodyPr/>
        <a:lstStyle/>
        <a:p>
          <a:endParaRPr lang="fr-FR"/>
        </a:p>
      </dgm:t>
    </dgm:pt>
    <dgm:pt modelId="{8E361D8D-0237-44F6-955C-0479126CF33E}">
      <dgm:prSet/>
      <dgm:spPr>
        <a:solidFill>
          <a:srgbClr val="00B0F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ESPACE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sites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limites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Droits d’usages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territoires</a:t>
          </a:r>
          <a:endParaRPr kumimoji="0" lang="en-GB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7C716B30-7272-4F40-8A86-DB78861FE41B}" type="parTrans" cxnId="{A35F0A0A-AE2F-44E6-82E5-AEA7BA2ABDF2}">
      <dgm:prSet/>
      <dgm:spPr/>
      <dgm:t>
        <a:bodyPr/>
        <a:lstStyle/>
        <a:p>
          <a:endParaRPr lang="fr-FR"/>
        </a:p>
      </dgm:t>
    </dgm:pt>
    <dgm:pt modelId="{8CBBB6E9-0F12-45E6-A2AB-24CF209E838B}" type="sibTrans" cxnId="{A35F0A0A-AE2F-44E6-82E5-AEA7BA2ABDF2}">
      <dgm:prSet/>
      <dgm:spPr/>
      <dgm:t>
        <a:bodyPr/>
        <a:lstStyle/>
        <a:p>
          <a:endParaRPr lang="fr-FR"/>
        </a:p>
      </dgm:t>
    </dgm:pt>
    <dgm:pt modelId="{78BB4E93-2BD6-4C47-A5A6-FF5899EFDE27}">
      <dgm:prSet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VEGETATION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Conditions </a:t>
          </a:r>
          <a:r>
            <a:rPr kumimoji="0" lang="en-GB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naturelles</a:t>
          </a:r>
          <a:endParaRPr kumimoji="0" lang="en-GB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gestion</a:t>
          </a:r>
          <a:endParaRPr kumimoji="0" lang="en-GB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6E8FC3D8-3FCB-4C17-AD30-94B3BFCB2082}" type="parTrans" cxnId="{589A69B0-61A4-4A36-9B78-5079C3004C05}">
      <dgm:prSet/>
      <dgm:spPr/>
      <dgm:t>
        <a:bodyPr/>
        <a:lstStyle/>
        <a:p>
          <a:endParaRPr lang="fr-FR"/>
        </a:p>
      </dgm:t>
    </dgm:pt>
    <dgm:pt modelId="{C2F31E58-5602-4EAA-BB5A-ED9F1D0811FE}" type="sibTrans" cxnId="{589A69B0-61A4-4A36-9B78-5079C3004C05}">
      <dgm:prSet/>
      <dgm:spPr/>
      <dgm:t>
        <a:bodyPr/>
        <a:lstStyle/>
        <a:p>
          <a:endParaRPr lang="fr-FR"/>
        </a:p>
      </dgm:t>
    </dgm:pt>
    <dgm:pt modelId="{F99C6262-D6AC-4393-9F3A-108C016E8768}" type="pres">
      <dgm:prSet presAssocID="{4437EDFE-DCE4-45DF-AF2A-7CB71FBA6A3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7332EE1-02E3-401B-A9A5-B4FBA7F93390}" type="pres">
      <dgm:prSet presAssocID="{C66083CF-8CF2-455D-A864-EB2AC96D9D7B}" presName="centerShape" presStyleLbl="node0" presStyleIdx="0" presStyleCnt="1"/>
      <dgm:spPr/>
      <dgm:t>
        <a:bodyPr/>
        <a:lstStyle/>
        <a:p>
          <a:endParaRPr lang="fr-FR"/>
        </a:p>
      </dgm:t>
    </dgm:pt>
    <dgm:pt modelId="{0BD29F7D-0CE2-48C6-9FF8-6CE306B32BC3}" type="pres">
      <dgm:prSet presAssocID="{18A8DA18-D18C-4AB4-99B4-4537D46774B2}" presName="Name9" presStyleLbl="parChTrans1D2" presStyleIdx="0" presStyleCnt="4"/>
      <dgm:spPr/>
      <dgm:t>
        <a:bodyPr/>
        <a:lstStyle/>
        <a:p>
          <a:endParaRPr lang="fr-FR"/>
        </a:p>
      </dgm:t>
    </dgm:pt>
    <dgm:pt modelId="{784FF072-7121-4E50-A787-FFC9D89B5CCC}" type="pres">
      <dgm:prSet presAssocID="{18A8DA18-D18C-4AB4-99B4-4537D46774B2}" presName="connTx" presStyleLbl="parChTrans1D2" presStyleIdx="0" presStyleCnt="4"/>
      <dgm:spPr/>
      <dgm:t>
        <a:bodyPr/>
        <a:lstStyle/>
        <a:p>
          <a:endParaRPr lang="fr-FR"/>
        </a:p>
      </dgm:t>
    </dgm:pt>
    <dgm:pt modelId="{5704AA88-5950-4D02-8246-CCE0576EBCE0}" type="pres">
      <dgm:prSet presAssocID="{F8C23F2B-8BCF-4961-8FCA-3D5BE4EC86B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414AB-D7C9-4EB6-9E95-32914F858C94}" type="pres">
      <dgm:prSet presAssocID="{644930A1-4C43-4813-ACCC-183064EF73DD}" presName="Name9" presStyleLbl="parChTrans1D2" presStyleIdx="1" presStyleCnt="4"/>
      <dgm:spPr/>
      <dgm:t>
        <a:bodyPr/>
        <a:lstStyle/>
        <a:p>
          <a:endParaRPr lang="fr-FR"/>
        </a:p>
      </dgm:t>
    </dgm:pt>
    <dgm:pt modelId="{80339686-F709-4649-BEDF-0AFE1BA48AFD}" type="pres">
      <dgm:prSet presAssocID="{644930A1-4C43-4813-ACCC-183064EF73DD}" presName="connTx" presStyleLbl="parChTrans1D2" presStyleIdx="1" presStyleCnt="4"/>
      <dgm:spPr/>
      <dgm:t>
        <a:bodyPr/>
        <a:lstStyle/>
        <a:p>
          <a:endParaRPr lang="fr-FR"/>
        </a:p>
      </dgm:t>
    </dgm:pt>
    <dgm:pt modelId="{36553F5B-43ED-47EE-925E-31487315FCF6}" type="pres">
      <dgm:prSet presAssocID="{AA327C27-1A9B-4E8B-9E4A-0828BF8FF21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C01BC4E-6A93-49B5-9195-2AFDA5D54A05}" type="pres">
      <dgm:prSet presAssocID="{7C716B30-7272-4F40-8A86-DB78861FE41B}" presName="Name9" presStyleLbl="parChTrans1D2" presStyleIdx="2" presStyleCnt="4"/>
      <dgm:spPr/>
      <dgm:t>
        <a:bodyPr/>
        <a:lstStyle/>
        <a:p>
          <a:endParaRPr lang="fr-FR"/>
        </a:p>
      </dgm:t>
    </dgm:pt>
    <dgm:pt modelId="{D3F3277B-76C1-4007-8F10-F51527BA6D45}" type="pres">
      <dgm:prSet presAssocID="{7C716B30-7272-4F40-8A86-DB78861FE41B}" presName="connTx" presStyleLbl="parChTrans1D2" presStyleIdx="2" presStyleCnt="4"/>
      <dgm:spPr/>
      <dgm:t>
        <a:bodyPr/>
        <a:lstStyle/>
        <a:p>
          <a:endParaRPr lang="fr-FR"/>
        </a:p>
      </dgm:t>
    </dgm:pt>
    <dgm:pt modelId="{E71FBCFD-93F5-4280-9605-0B60D1B521A1}" type="pres">
      <dgm:prSet presAssocID="{8E361D8D-0237-44F6-955C-0479126CF33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77FBD5A-195C-4748-BE74-5AA4C35EC469}" type="pres">
      <dgm:prSet presAssocID="{6E8FC3D8-3FCB-4C17-AD30-94B3BFCB2082}" presName="Name9" presStyleLbl="parChTrans1D2" presStyleIdx="3" presStyleCnt="4"/>
      <dgm:spPr/>
      <dgm:t>
        <a:bodyPr/>
        <a:lstStyle/>
        <a:p>
          <a:endParaRPr lang="fr-FR"/>
        </a:p>
      </dgm:t>
    </dgm:pt>
    <dgm:pt modelId="{EFF755AB-E4FC-4192-BDAF-872B2C865809}" type="pres">
      <dgm:prSet presAssocID="{6E8FC3D8-3FCB-4C17-AD30-94B3BFCB2082}" presName="connTx" presStyleLbl="parChTrans1D2" presStyleIdx="3" presStyleCnt="4"/>
      <dgm:spPr/>
      <dgm:t>
        <a:bodyPr/>
        <a:lstStyle/>
        <a:p>
          <a:endParaRPr lang="fr-FR"/>
        </a:p>
      </dgm:t>
    </dgm:pt>
    <dgm:pt modelId="{628241DB-6CEE-4A93-A502-D996FDE89F67}" type="pres">
      <dgm:prSet presAssocID="{78BB4E93-2BD6-4C47-A5A6-FF5899EFDE2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35F0A0A-AE2F-44E6-82E5-AEA7BA2ABDF2}" srcId="{C66083CF-8CF2-455D-A864-EB2AC96D9D7B}" destId="{8E361D8D-0237-44F6-955C-0479126CF33E}" srcOrd="2" destOrd="0" parTransId="{7C716B30-7272-4F40-8A86-DB78861FE41B}" sibTransId="{8CBBB6E9-0F12-45E6-A2AB-24CF209E838B}"/>
    <dgm:cxn modelId="{98C4256B-2170-4A19-AF70-3D3AFF3E79C0}" type="presOf" srcId="{4437EDFE-DCE4-45DF-AF2A-7CB71FBA6A3A}" destId="{F99C6262-D6AC-4393-9F3A-108C016E8768}" srcOrd="0" destOrd="0" presId="urn:microsoft.com/office/officeart/2005/8/layout/radial1"/>
    <dgm:cxn modelId="{010EF852-5734-462B-9C4E-F9EE674DE204}" type="presOf" srcId="{6E8FC3D8-3FCB-4C17-AD30-94B3BFCB2082}" destId="{277FBD5A-195C-4748-BE74-5AA4C35EC469}" srcOrd="0" destOrd="0" presId="urn:microsoft.com/office/officeart/2005/8/layout/radial1"/>
    <dgm:cxn modelId="{E1D3B350-63FC-457B-B88B-FD796D0D8D7B}" srcId="{C66083CF-8CF2-455D-A864-EB2AC96D9D7B}" destId="{AA327C27-1A9B-4E8B-9E4A-0828BF8FF213}" srcOrd="1" destOrd="0" parTransId="{644930A1-4C43-4813-ACCC-183064EF73DD}" sibTransId="{3BAC2F08-089F-47C6-B850-565AF6961B36}"/>
    <dgm:cxn modelId="{21274EF9-A890-4304-8705-C4EC31E6DB32}" type="presOf" srcId="{C66083CF-8CF2-455D-A864-EB2AC96D9D7B}" destId="{B7332EE1-02E3-401B-A9A5-B4FBA7F93390}" srcOrd="0" destOrd="0" presId="urn:microsoft.com/office/officeart/2005/8/layout/radial1"/>
    <dgm:cxn modelId="{A6F2D31E-F058-426F-9C60-3AD7E358BFEC}" srcId="{C66083CF-8CF2-455D-A864-EB2AC96D9D7B}" destId="{F8C23F2B-8BCF-4961-8FCA-3D5BE4EC86BA}" srcOrd="0" destOrd="0" parTransId="{18A8DA18-D18C-4AB4-99B4-4537D46774B2}" sibTransId="{02A28B5D-BC60-4368-9C8E-53C39496FB84}"/>
    <dgm:cxn modelId="{F9625BEF-3CD2-400C-882A-199EBA64343E}" type="presOf" srcId="{6E8FC3D8-3FCB-4C17-AD30-94B3BFCB2082}" destId="{EFF755AB-E4FC-4192-BDAF-872B2C865809}" srcOrd="1" destOrd="0" presId="urn:microsoft.com/office/officeart/2005/8/layout/radial1"/>
    <dgm:cxn modelId="{C74FD367-4A6A-43D5-A770-22B7DDFD7195}" type="presOf" srcId="{644930A1-4C43-4813-ACCC-183064EF73DD}" destId="{E6A414AB-D7C9-4EB6-9E95-32914F858C94}" srcOrd="0" destOrd="0" presId="urn:microsoft.com/office/officeart/2005/8/layout/radial1"/>
    <dgm:cxn modelId="{2236694A-F0A3-45F6-9EA1-B2C2FDB92541}" type="presOf" srcId="{18A8DA18-D18C-4AB4-99B4-4537D46774B2}" destId="{0BD29F7D-0CE2-48C6-9FF8-6CE306B32BC3}" srcOrd="0" destOrd="0" presId="urn:microsoft.com/office/officeart/2005/8/layout/radial1"/>
    <dgm:cxn modelId="{5F6F0D14-28FB-4247-9DBC-9FDF512587DB}" type="presOf" srcId="{8E361D8D-0237-44F6-955C-0479126CF33E}" destId="{E71FBCFD-93F5-4280-9605-0B60D1B521A1}" srcOrd="0" destOrd="0" presId="urn:microsoft.com/office/officeart/2005/8/layout/radial1"/>
    <dgm:cxn modelId="{DFE63707-CA73-4E13-B380-6199F6ABF4D5}" type="presOf" srcId="{7C716B30-7272-4F40-8A86-DB78861FE41B}" destId="{D3F3277B-76C1-4007-8F10-F51527BA6D45}" srcOrd="1" destOrd="0" presId="urn:microsoft.com/office/officeart/2005/8/layout/radial1"/>
    <dgm:cxn modelId="{D7C94BD5-A0C7-4CE2-8059-5BEB49922971}" type="presOf" srcId="{7C716B30-7272-4F40-8A86-DB78861FE41B}" destId="{3C01BC4E-6A93-49B5-9195-2AFDA5D54A05}" srcOrd="0" destOrd="0" presId="urn:microsoft.com/office/officeart/2005/8/layout/radial1"/>
    <dgm:cxn modelId="{45301872-32F2-4B9F-BEEA-B97C6AF94C11}" srcId="{4437EDFE-DCE4-45DF-AF2A-7CB71FBA6A3A}" destId="{C66083CF-8CF2-455D-A864-EB2AC96D9D7B}" srcOrd="0" destOrd="0" parTransId="{E50DAAC0-D514-4E3D-A953-DAFC9BEEA496}" sibTransId="{34CA2343-F78B-4560-89E1-13CF2962FFFC}"/>
    <dgm:cxn modelId="{BC058B30-339F-42E6-A277-0B5F9EA1AD0B}" type="presOf" srcId="{F8C23F2B-8BCF-4961-8FCA-3D5BE4EC86BA}" destId="{5704AA88-5950-4D02-8246-CCE0576EBCE0}" srcOrd="0" destOrd="0" presId="urn:microsoft.com/office/officeart/2005/8/layout/radial1"/>
    <dgm:cxn modelId="{BC2B6C31-0D48-4D73-B35F-CAEBD3A52ED1}" type="presOf" srcId="{78BB4E93-2BD6-4C47-A5A6-FF5899EFDE27}" destId="{628241DB-6CEE-4A93-A502-D996FDE89F67}" srcOrd="0" destOrd="0" presId="urn:microsoft.com/office/officeart/2005/8/layout/radial1"/>
    <dgm:cxn modelId="{6BC247BA-6D35-45F5-A05D-A06E283360AF}" type="presOf" srcId="{AA327C27-1A9B-4E8B-9E4A-0828BF8FF213}" destId="{36553F5B-43ED-47EE-925E-31487315FCF6}" srcOrd="0" destOrd="0" presId="urn:microsoft.com/office/officeart/2005/8/layout/radial1"/>
    <dgm:cxn modelId="{589A69B0-61A4-4A36-9B78-5079C3004C05}" srcId="{C66083CF-8CF2-455D-A864-EB2AC96D9D7B}" destId="{78BB4E93-2BD6-4C47-A5A6-FF5899EFDE27}" srcOrd="3" destOrd="0" parTransId="{6E8FC3D8-3FCB-4C17-AD30-94B3BFCB2082}" sibTransId="{C2F31E58-5602-4EAA-BB5A-ED9F1D0811FE}"/>
    <dgm:cxn modelId="{903184CD-5675-4E3D-8352-F72055230F24}" type="presOf" srcId="{644930A1-4C43-4813-ACCC-183064EF73DD}" destId="{80339686-F709-4649-BEDF-0AFE1BA48AFD}" srcOrd="1" destOrd="0" presId="urn:microsoft.com/office/officeart/2005/8/layout/radial1"/>
    <dgm:cxn modelId="{98127651-9D65-4ADE-8507-2318F1CA3C0F}" type="presOf" srcId="{18A8DA18-D18C-4AB4-99B4-4537D46774B2}" destId="{784FF072-7121-4E50-A787-FFC9D89B5CCC}" srcOrd="1" destOrd="0" presId="urn:microsoft.com/office/officeart/2005/8/layout/radial1"/>
    <dgm:cxn modelId="{9F2F9B9C-8F66-44EC-9EAC-8876C2DC7D3F}" type="presParOf" srcId="{F99C6262-D6AC-4393-9F3A-108C016E8768}" destId="{B7332EE1-02E3-401B-A9A5-B4FBA7F93390}" srcOrd="0" destOrd="0" presId="urn:microsoft.com/office/officeart/2005/8/layout/radial1"/>
    <dgm:cxn modelId="{103B3FF1-7CB4-496F-829B-D2D602E4C24E}" type="presParOf" srcId="{F99C6262-D6AC-4393-9F3A-108C016E8768}" destId="{0BD29F7D-0CE2-48C6-9FF8-6CE306B32BC3}" srcOrd="1" destOrd="0" presId="urn:microsoft.com/office/officeart/2005/8/layout/radial1"/>
    <dgm:cxn modelId="{AAC76F99-E4BD-420B-BC91-26AC9A701853}" type="presParOf" srcId="{0BD29F7D-0CE2-48C6-9FF8-6CE306B32BC3}" destId="{784FF072-7121-4E50-A787-FFC9D89B5CCC}" srcOrd="0" destOrd="0" presId="urn:microsoft.com/office/officeart/2005/8/layout/radial1"/>
    <dgm:cxn modelId="{7C4F2ACD-8E90-43FB-AC87-20DF0982AC16}" type="presParOf" srcId="{F99C6262-D6AC-4393-9F3A-108C016E8768}" destId="{5704AA88-5950-4D02-8246-CCE0576EBCE0}" srcOrd="2" destOrd="0" presId="urn:microsoft.com/office/officeart/2005/8/layout/radial1"/>
    <dgm:cxn modelId="{7B1348CE-295A-4EA4-9587-526F90642BAF}" type="presParOf" srcId="{F99C6262-D6AC-4393-9F3A-108C016E8768}" destId="{E6A414AB-D7C9-4EB6-9E95-32914F858C94}" srcOrd="3" destOrd="0" presId="urn:microsoft.com/office/officeart/2005/8/layout/radial1"/>
    <dgm:cxn modelId="{1177D0E9-1335-4C4D-B5B9-3CB7866B2AEF}" type="presParOf" srcId="{E6A414AB-D7C9-4EB6-9E95-32914F858C94}" destId="{80339686-F709-4649-BEDF-0AFE1BA48AFD}" srcOrd="0" destOrd="0" presId="urn:microsoft.com/office/officeart/2005/8/layout/radial1"/>
    <dgm:cxn modelId="{7CE9AE4B-83A2-4099-976F-013AE66FF16A}" type="presParOf" srcId="{F99C6262-D6AC-4393-9F3A-108C016E8768}" destId="{36553F5B-43ED-47EE-925E-31487315FCF6}" srcOrd="4" destOrd="0" presId="urn:microsoft.com/office/officeart/2005/8/layout/radial1"/>
    <dgm:cxn modelId="{FA7D3703-2D76-4002-89F5-FF977B275751}" type="presParOf" srcId="{F99C6262-D6AC-4393-9F3A-108C016E8768}" destId="{3C01BC4E-6A93-49B5-9195-2AFDA5D54A05}" srcOrd="5" destOrd="0" presId="urn:microsoft.com/office/officeart/2005/8/layout/radial1"/>
    <dgm:cxn modelId="{8877335F-F656-40D2-8263-8D1A7637A872}" type="presParOf" srcId="{3C01BC4E-6A93-49B5-9195-2AFDA5D54A05}" destId="{D3F3277B-76C1-4007-8F10-F51527BA6D45}" srcOrd="0" destOrd="0" presId="urn:microsoft.com/office/officeart/2005/8/layout/radial1"/>
    <dgm:cxn modelId="{5DBBCC5E-8D35-4325-AA25-AEE919B3760F}" type="presParOf" srcId="{F99C6262-D6AC-4393-9F3A-108C016E8768}" destId="{E71FBCFD-93F5-4280-9605-0B60D1B521A1}" srcOrd="6" destOrd="0" presId="urn:microsoft.com/office/officeart/2005/8/layout/radial1"/>
    <dgm:cxn modelId="{8D7FB572-37EE-40A9-A155-7FC2F39159B8}" type="presParOf" srcId="{F99C6262-D6AC-4393-9F3A-108C016E8768}" destId="{277FBD5A-195C-4748-BE74-5AA4C35EC469}" srcOrd="7" destOrd="0" presId="urn:microsoft.com/office/officeart/2005/8/layout/radial1"/>
    <dgm:cxn modelId="{68FEB775-FBC2-4485-BE2F-A1164DBF0437}" type="presParOf" srcId="{277FBD5A-195C-4748-BE74-5AA4C35EC469}" destId="{EFF755AB-E4FC-4192-BDAF-872B2C865809}" srcOrd="0" destOrd="0" presId="urn:microsoft.com/office/officeart/2005/8/layout/radial1"/>
    <dgm:cxn modelId="{12E21846-5AB8-45D6-AA5A-C907405CD8D1}" type="presParOf" srcId="{F99C6262-D6AC-4393-9F3A-108C016E8768}" destId="{628241DB-6CEE-4A93-A502-D996FDE89F67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332EE1-02E3-401B-A9A5-B4FBA7F93390}">
      <dsp:nvSpPr>
        <dsp:cNvPr id="0" name=""/>
        <dsp:cNvSpPr/>
      </dsp:nvSpPr>
      <dsp:spPr>
        <a:xfrm>
          <a:off x="3033029" y="1886854"/>
          <a:ext cx="1433291" cy="1433291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2100" b="0" i="0" u="none" strike="noStrike" kern="1200" cap="none" normalizeH="0" baseline="0" dirty="0" err="1" smtClean="0">
              <a:ln>
                <a:noFill/>
              </a:ln>
              <a:solidFill>
                <a:schemeClr val="bg2"/>
              </a:solidFill>
              <a:effectLst/>
              <a:latin typeface="Tahoma" pitchFamily="34" charset="0"/>
            </a:rPr>
            <a:t>Estivage</a:t>
          </a:r>
          <a:endParaRPr kumimoji="0" lang="en-GB" sz="2100" b="0" i="0" u="none" strike="noStrike" kern="1200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endParaRPr>
        </a:p>
      </dsp:txBody>
      <dsp:txXfrm>
        <a:off x="3033029" y="1886854"/>
        <a:ext cx="1433291" cy="1433291"/>
      </dsp:txXfrm>
    </dsp:sp>
    <dsp:sp modelId="{0BD29F7D-0CE2-48C6-9FF8-6CE306B32BC3}">
      <dsp:nvSpPr>
        <dsp:cNvPr id="0" name=""/>
        <dsp:cNvSpPr/>
      </dsp:nvSpPr>
      <dsp:spPr>
        <a:xfrm rot="16200000">
          <a:off x="3532991" y="1652970"/>
          <a:ext cx="433366" cy="34401"/>
        </a:xfrm>
        <a:custGeom>
          <a:avLst/>
          <a:gdLst/>
          <a:ahLst/>
          <a:cxnLst/>
          <a:rect l="0" t="0" r="0" b="0"/>
          <a:pathLst>
            <a:path>
              <a:moveTo>
                <a:pt x="0" y="17200"/>
              </a:moveTo>
              <a:lnTo>
                <a:pt x="433366" y="172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6200000">
        <a:off x="3738840" y="1659337"/>
        <a:ext cx="21668" cy="21668"/>
      </dsp:txXfrm>
    </dsp:sp>
    <dsp:sp modelId="{5704AA88-5950-4D02-8246-CCE0576EBCE0}">
      <dsp:nvSpPr>
        <dsp:cNvPr id="0" name=""/>
        <dsp:cNvSpPr/>
      </dsp:nvSpPr>
      <dsp:spPr>
        <a:xfrm>
          <a:off x="3033029" y="20197"/>
          <a:ext cx="1433291" cy="1433291"/>
        </a:xfrm>
        <a:prstGeom prst="ellipse">
          <a:avLst/>
        </a:prstGeom>
        <a:solidFill>
          <a:srgbClr val="FF0000"/>
        </a:solidFill>
        <a:ln w="190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TEMPS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jour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saison</a:t>
          </a:r>
          <a:endParaRPr kumimoji="0" lang="en-GB" sz="11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siècle</a:t>
          </a:r>
        </a:p>
      </dsp:txBody>
      <dsp:txXfrm>
        <a:off x="3033029" y="20197"/>
        <a:ext cx="1433291" cy="1433291"/>
      </dsp:txXfrm>
    </dsp:sp>
    <dsp:sp modelId="{E6A414AB-D7C9-4EB6-9E95-32914F858C94}">
      <dsp:nvSpPr>
        <dsp:cNvPr id="0" name=""/>
        <dsp:cNvSpPr/>
      </dsp:nvSpPr>
      <dsp:spPr>
        <a:xfrm>
          <a:off x="4466320" y="2586299"/>
          <a:ext cx="433366" cy="34401"/>
        </a:xfrm>
        <a:custGeom>
          <a:avLst/>
          <a:gdLst/>
          <a:ahLst/>
          <a:cxnLst/>
          <a:rect l="0" t="0" r="0" b="0"/>
          <a:pathLst>
            <a:path>
              <a:moveTo>
                <a:pt x="0" y="17200"/>
              </a:moveTo>
              <a:lnTo>
                <a:pt x="433366" y="172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672169" y="2592665"/>
        <a:ext cx="21668" cy="21668"/>
      </dsp:txXfrm>
    </dsp:sp>
    <dsp:sp modelId="{36553F5B-43ED-47EE-925E-31487315FCF6}">
      <dsp:nvSpPr>
        <dsp:cNvPr id="0" name=""/>
        <dsp:cNvSpPr/>
      </dsp:nvSpPr>
      <dsp:spPr>
        <a:xfrm>
          <a:off x="4899686" y="1886854"/>
          <a:ext cx="1433291" cy="1433291"/>
        </a:xfrm>
        <a:prstGeom prst="ellipse">
          <a:avLst/>
        </a:prstGeom>
        <a:solidFill>
          <a:srgbClr val="1A961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TROUPEAUX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espèces</a:t>
          </a:r>
          <a:endParaRPr kumimoji="0" lang="en-GB" sz="11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productions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exploitation</a:t>
          </a:r>
        </a:p>
      </dsp:txBody>
      <dsp:txXfrm>
        <a:off x="4899686" y="1886854"/>
        <a:ext cx="1433291" cy="1433291"/>
      </dsp:txXfrm>
    </dsp:sp>
    <dsp:sp modelId="{3C01BC4E-6A93-49B5-9195-2AFDA5D54A05}">
      <dsp:nvSpPr>
        <dsp:cNvPr id="0" name=""/>
        <dsp:cNvSpPr/>
      </dsp:nvSpPr>
      <dsp:spPr>
        <a:xfrm rot="5400000">
          <a:off x="3532991" y="3519627"/>
          <a:ext cx="433366" cy="34401"/>
        </a:xfrm>
        <a:custGeom>
          <a:avLst/>
          <a:gdLst/>
          <a:ahLst/>
          <a:cxnLst/>
          <a:rect l="0" t="0" r="0" b="0"/>
          <a:pathLst>
            <a:path>
              <a:moveTo>
                <a:pt x="0" y="17200"/>
              </a:moveTo>
              <a:lnTo>
                <a:pt x="433366" y="172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5400000">
        <a:off x="3738840" y="3525994"/>
        <a:ext cx="21668" cy="21668"/>
      </dsp:txXfrm>
    </dsp:sp>
    <dsp:sp modelId="{E71FBCFD-93F5-4280-9605-0B60D1B521A1}">
      <dsp:nvSpPr>
        <dsp:cNvPr id="0" name=""/>
        <dsp:cNvSpPr/>
      </dsp:nvSpPr>
      <dsp:spPr>
        <a:xfrm>
          <a:off x="3033029" y="3753511"/>
          <a:ext cx="1433291" cy="1433291"/>
        </a:xfrm>
        <a:prstGeom prst="ellipse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ESPACE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sites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limites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Droits d’usages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territoires</a:t>
          </a:r>
          <a:endParaRPr kumimoji="0" lang="en-GB" sz="11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3033029" y="3753511"/>
        <a:ext cx="1433291" cy="1433291"/>
      </dsp:txXfrm>
    </dsp:sp>
    <dsp:sp modelId="{277FBD5A-195C-4748-BE74-5AA4C35EC469}">
      <dsp:nvSpPr>
        <dsp:cNvPr id="0" name=""/>
        <dsp:cNvSpPr/>
      </dsp:nvSpPr>
      <dsp:spPr>
        <a:xfrm rot="10800000">
          <a:off x="2599663" y="2586299"/>
          <a:ext cx="433366" cy="34401"/>
        </a:xfrm>
        <a:custGeom>
          <a:avLst/>
          <a:gdLst/>
          <a:ahLst/>
          <a:cxnLst/>
          <a:rect l="0" t="0" r="0" b="0"/>
          <a:pathLst>
            <a:path>
              <a:moveTo>
                <a:pt x="0" y="17200"/>
              </a:moveTo>
              <a:lnTo>
                <a:pt x="433366" y="172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0800000">
        <a:off x="2805512" y="2592665"/>
        <a:ext cx="21668" cy="21668"/>
      </dsp:txXfrm>
    </dsp:sp>
    <dsp:sp modelId="{628241DB-6CEE-4A93-A502-D996FDE89F67}">
      <dsp:nvSpPr>
        <dsp:cNvPr id="0" name=""/>
        <dsp:cNvSpPr/>
      </dsp:nvSpPr>
      <dsp:spPr>
        <a:xfrm>
          <a:off x="1166372" y="1886854"/>
          <a:ext cx="1433291" cy="1433291"/>
        </a:xfrm>
        <a:prstGeom prst="ellipse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VEGETATION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Conditions </a:t>
          </a:r>
          <a:r>
            <a:rPr kumimoji="0" lang="en-GB" sz="11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naturelles</a:t>
          </a:r>
          <a:endParaRPr kumimoji="0" lang="en-GB" sz="11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1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gestion</a:t>
          </a:r>
          <a:endParaRPr kumimoji="0" lang="en-GB" sz="11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1166372" y="1886854"/>
        <a:ext cx="1433291" cy="1433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978FD-1E9A-4144-B25F-98E05A93A32F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79A9E-2969-4171-B80A-4BE2893F3F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8259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F00C13-B2E2-4D4F-80AD-CA07FC3519B2}" type="slidenum">
              <a:rPr lang="fr-FR"/>
              <a:pPr/>
              <a:t>1</a:t>
            </a:fld>
            <a:endParaRPr lang="fr-FR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fr-FR" dirty="0"/>
              <a:t>L’espace pastoral comme pratique : 	quel regard ?	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76EC92-A7F7-46EC-A649-140E9DD1D36F}" type="slidenum">
              <a:rPr lang="fr-FR"/>
              <a:pPr/>
              <a:t>22</a:t>
            </a:fld>
            <a:endParaRPr lang="fr-FR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9A9E-2969-4171-B80A-4BE2893F3FCC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2D7C8-75B7-4C8E-8946-98AA57EFB06C}" type="slidenum">
              <a:rPr lang="fr-FR"/>
              <a:pPr/>
              <a:t>33</a:t>
            </a:fld>
            <a:endParaRPr lang="fr-FR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ECE13C-A05F-4DEB-B808-C681D5FADA91}" type="slidenum">
              <a:rPr lang="fr-FR"/>
              <a:pPr/>
              <a:t>34</a:t>
            </a:fld>
            <a:endParaRPr lang="fr-FR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309CB-54C9-440C-8FE0-EBA81FB3448A}" type="slidenum">
              <a:rPr lang="fr-FR"/>
              <a:pPr/>
              <a:t>35</a:t>
            </a:fld>
            <a:endParaRPr lang="fr-FR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58086-E2BA-4E1B-9CB2-533D844AD66C}" type="slidenum">
              <a:rPr lang="fr-FR"/>
              <a:pPr/>
              <a:t>36</a:t>
            </a:fld>
            <a:endParaRPr lang="fr-FR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6A19D2-D74E-4698-8F0F-59EFDB5935EC}" type="slidenum">
              <a:rPr lang="fr-FR"/>
              <a:pPr/>
              <a:t>37</a:t>
            </a:fld>
            <a:endParaRPr lang="fr-FR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585CF-59B7-4DE3-8D10-4DE8AD701F86}" type="slidenum">
              <a:rPr lang="fr-FR"/>
              <a:pPr/>
              <a:t>38</a:t>
            </a:fld>
            <a:endParaRPr lang="fr-FR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5ED23A-75B6-40CB-91C7-C1686831CF3F}" type="slidenum">
              <a:rPr lang="fr-FR"/>
              <a:pPr/>
              <a:t>39</a:t>
            </a:fld>
            <a:endParaRPr lang="fr-FR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5D597-6603-4E60-9FE8-142A2CA412B2}" type="slidenum">
              <a:rPr lang="fr-FR"/>
              <a:pPr/>
              <a:t>6</a:t>
            </a:fld>
            <a:endParaRPr lang="fr-FR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5C319-40CF-43B0-B6E7-42E2BC8418B7}" type="slidenum">
              <a:rPr lang="fr-FR"/>
              <a:pPr/>
              <a:t>7</a:t>
            </a:fld>
            <a:endParaRPr lang="fr-FR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E1D71-A765-4BAE-88B9-98395B0E95D2}" type="slidenum">
              <a:rPr lang="fr-FR"/>
              <a:pPr/>
              <a:t>8</a:t>
            </a:fld>
            <a:endParaRPr lang="fr-FR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2269F-9734-4E2E-8989-B4BDA21224B4}" type="slidenum">
              <a:rPr lang="fr-FR"/>
              <a:pPr/>
              <a:t>10</a:t>
            </a:fld>
            <a:endParaRPr lang="fr-FR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9EFCAF-97E3-417F-AAAE-21305148B007}" type="slidenum">
              <a:rPr lang="fr-FR"/>
              <a:pPr/>
              <a:t>11</a:t>
            </a:fld>
            <a:endParaRPr lang="fr-FR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DAD4A-D60C-4F65-8AA9-B755B4A8A4FA}" type="slidenum">
              <a:rPr lang="fr-FR"/>
              <a:pPr/>
              <a:t>15</a:t>
            </a:fld>
            <a:endParaRPr lang="fr-FR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D216D-DB60-4C12-BFCC-598C32C64A2B}" type="slidenum">
              <a:rPr lang="fr-FR"/>
              <a:pPr/>
              <a:t>17</a:t>
            </a:fld>
            <a:endParaRPr lang="fr-FR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From every discipline comes a spot, which partially enlightens parts of the components of the practices. It leads to discover new objects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E1C62-62DA-46E6-8331-A7C9E8562256}" type="slidenum">
              <a:rPr lang="fr-FR"/>
              <a:pPr/>
              <a:t>20</a:t>
            </a:fld>
            <a:endParaRPr lang="fr-FR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6752CF-3D52-43E7-944B-31FECF6E1FF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9154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67CD6E3-7BFF-452D-AF23-5141D65E9006}" type="datetimeFigureOut">
              <a:rPr lang="fr-FR" smtClean="0"/>
              <a:pPr/>
              <a:t>01/02/2011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7150F9E-17AF-48B2-9AD5-7361536577B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2413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01314" y="512676"/>
            <a:ext cx="8339784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fr-FR" sz="2400" b="1" dirty="0" smtClean="0"/>
              <a:t>L’exploitation agro-pastorale des espaces montagnards</a:t>
            </a:r>
          </a:p>
          <a:p>
            <a:pPr algn="ctr">
              <a:lnSpc>
                <a:spcPct val="105000"/>
              </a:lnSpc>
            </a:pPr>
            <a:r>
              <a:rPr lang="fr-FR" sz="2400" b="1" dirty="0" smtClean="0"/>
              <a:t>Regards sur le Moyen Âge et la longue durée</a:t>
            </a:r>
          </a:p>
        </p:txBody>
      </p:sp>
      <p:sp>
        <p:nvSpPr>
          <p:cNvPr id="185349" name="Rectangle 5"/>
          <p:cNvSpPr>
            <a:spLocks noChangeArrowheads="1"/>
          </p:cNvSpPr>
          <p:nvPr/>
        </p:nvSpPr>
        <p:spPr bwMode="auto">
          <a:xfrm>
            <a:off x="3815916" y="5769260"/>
            <a:ext cx="519949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600" b="1" dirty="0"/>
              <a:t>Christine Rendu, CNRS</a:t>
            </a:r>
          </a:p>
          <a:p>
            <a:pPr algn="r"/>
            <a:r>
              <a:rPr lang="fr-FR" sz="1600" b="1" dirty="0"/>
              <a:t>Laboratoire </a:t>
            </a:r>
            <a:r>
              <a:rPr lang="fr-FR" sz="1600" b="1" dirty="0" err="1"/>
              <a:t>Framespa</a:t>
            </a:r>
            <a:r>
              <a:rPr lang="fr-FR" sz="1600" b="1" dirty="0"/>
              <a:t>, </a:t>
            </a:r>
            <a:r>
              <a:rPr lang="fr-FR" sz="1600" b="1" dirty="0" smtClean="0"/>
              <a:t>Toulouse</a:t>
            </a:r>
          </a:p>
          <a:p>
            <a:pPr algn="r"/>
            <a:r>
              <a:rPr lang="fr-FR" sz="1600" b="1" dirty="0" smtClean="0"/>
              <a:t>Poitiers - Espace </a:t>
            </a:r>
            <a:r>
              <a:rPr lang="fr-FR" sz="1600" b="1" dirty="0"/>
              <a:t>Mendès </a:t>
            </a:r>
            <a:r>
              <a:rPr lang="fr-FR" sz="1600" b="1" dirty="0" smtClean="0"/>
              <a:t>France - 1</a:t>
            </a:r>
            <a:r>
              <a:rPr lang="fr-FR" sz="1600" b="1" baseline="30000" dirty="0" smtClean="0"/>
              <a:t>er</a:t>
            </a:r>
            <a:r>
              <a:rPr lang="fr-FR" sz="1600" b="1" dirty="0" smtClean="0"/>
              <a:t> février 2011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xmlns="" val="4282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6150" y="0"/>
            <a:ext cx="461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67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07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427912" cy="455612"/>
          </a:xfrm>
        </p:spPr>
        <p:txBody>
          <a:bodyPr>
            <a:noAutofit/>
          </a:bodyPr>
          <a:lstStyle/>
          <a:p>
            <a:r>
              <a:rPr lang="en-GB" sz="2800" dirty="0" smtClean="0"/>
              <a:t>Analyse de la </a:t>
            </a:r>
            <a:r>
              <a:rPr lang="en-GB" sz="2800" dirty="0" err="1" smtClean="0"/>
              <a:t>répartition</a:t>
            </a:r>
            <a:r>
              <a:rPr lang="en-GB" sz="2800" dirty="0" smtClean="0"/>
              <a:t> </a:t>
            </a:r>
            <a:r>
              <a:rPr lang="en-GB" sz="2800" dirty="0" err="1" smtClean="0"/>
              <a:t>spatiale</a:t>
            </a:r>
            <a:r>
              <a:rPr lang="en-GB" sz="2800" dirty="0" smtClean="0"/>
              <a:t> des sites</a:t>
            </a:r>
            <a:endParaRPr lang="en-GB" sz="2800" dirty="0"/>
          </a:p>
        </p:txBody>
      </p:sp>
      <p:grpSp>
        <p:nvGrpSpPr>
          <p:cNvPr id="248870" name="Group 38"/>
          <p:cNvGrpSpPr>
            <a:grpSpLocks/>
          </p:cNvGrpSpPr>
          <p:nvPr/>
        </p:nvGrpSpPr>
        <p:grpSpPr bwMode="auto">
          <a:xfrm>
            <a:off x="179388" y="1387475"/>
            <a:ext cx="2663825" cy="1906588"/>
            <a:chOff x="113" y="1007"/>
            <a:chExt cx="1860" cy="1331"/>
          </a:xfrm>
        </p:grpSpPr>
        <p:pic>
          <p:nvPicPr>
            <p:cNvPr id="248838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106" r="23134" b="64255"/>
            <a:stretch>
              <a:fillRect/>
            </a:stretch>
          </p:blipFill>
          <p:spPr bwMode="auto">
            <a:xfrm>
              <a:off x="113" y="1007"/>
              <a:ext cx="1860" cy="1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8869" name="Group 37"/>
            <p:cNvGrpSpPr>
              <a:grpSpLocks/>
            </p:cNvGrpSpPr>
            <p:nvPr/>
          </p:nvGrpSpPr>
          <p:grpSpPr bwMode="auto">
            <a:xfrm>
              <a:off x="748" y="1434"/>
              <a:ext cx="685" cy="409"/>
              <a:chOff x="748" y="1434"/>
              <a:chExt cx="685" cy="409"/>
            </a:xfrm>
          </p:grpSpPr>
          <p:sp>
            <p:nvSpPr>
              <p:cNvPr id="248839" name="AutoShape 7"/>
              <p:cNvSpPr>
                <a:spLocks noChangeArrowheads="1"/>
              </p:cNvSpPr>
              <p:nvPr/>
            </p:nvSpPr>
            <p:spPr bwMode="auto">
              <a:xfrm>
                <a:off x="793" y="1570"/>
                <a:ext cx="144" cy="168"/>
              </a:xfrm>
              <a:prstGeom prst="star5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800" b="1"/>
                  <a:t> </a:t>
                </a:r>
              </a:p>
            </p:txBody>
          </p:sp>
          <p:sp>
            <p:nvSpPr>
              <p:cNvPr id="248840" name="AutoShape 8"/>
              <p:cNvSpPr>
                <a:spLocks noChangeArrowheads="1"/>
              </p:cNvSpPr>
              <p:nvPr/>
            </p:nvSpPr>
            <p:spPr bwMode="auto">
              <a:xfrm>
                <a:off x="748" y="1434"/>
                <a:ext cx="144" cy="168"/>
              </a:xfrm>
              <a:prstGeom prst="star5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800" b="1"/>
                  <a:t> </a:t>
                </a:r>
              </a:p>
            </p:txBody>
          </p:sp>
          <p:sp>
            <p:nvSpPr>
              <p:cNvPr id="248841" name="AutoShape 9"/>
              <p:cNvSpPr>
                <a:spLocks noChangeArrowheads="1"/>
              </p:cNvSpPr>
              <p:nvPr/>
            </p:nvSpPr>
            <p:spPr bwMode="auto">
              <a:xfrm>
                <a:off x="884" y="1525"/>
                <a:ext cx="144" cy="168"/>
              </a:xfrm>
              <a:prstGeom prst="star5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800" b="1"/>
                  <a:t> </a:t>
                </a:r>
              </a:p>
            </p:txBody>
          </p:sp>
          <p:sp>
            <p:nvSpPr>
              <p:cNvPr id="248842" name="AutoShape 10"/>
              <p:cNvSpPr>
                <a:spLocks noChangeArrowheads="1"/>
              </p:cNvSpPr>
              <p:nvPr/>
            </p:nvSpPr>
            <p:spPr bwMode="auto">
              <a:xfrm>
                <a:off x="975" y="1616"/>
                <a:ext cx="144" cy="168"/>
              </a:xfrm>
              <a:prstGeom prst="star5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800" b="1"/>
                  <a:t> </a:t>
                </a:r>
              </a:p>
            </p:txBody>
          </p:sp>
          <p:sp>
            <p:nvSpPr>
              <p:cNvPr id="248846" name="AutoShape 14"/>
              <p:cNvSpPr>
                <a:spLocks noChangeArrowheads="1"/>
              </p:cNvSpPr>
              <p:nvPr/>
            </p:nvSpPr>
            <p:spPr bwMode="auto">
              <a:xfrm>
                <a:off x="839" y="1616"/>
                <a:ext cx="227" cy="227"/>
              </a:xfrm>
              <a:prstGeom prst="irregularSeal1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800" b="1" dirty="0"/>
                  <a:t> </a:t>
                </a:r>
              </a:p>
            </p:txBody>
          </p:sp>
          <p:sp>
            <p:nvSpPr>
              <p:cNvPr id="84" name="AutoShape 14"/>
              <p:cNvSpPr>
                <a:spLocks noChangeArrowheads="1"/>
              </p:cNvSpPr>
              <p:nvPr/>
            </p:nvSpPr>
            <p:spPr bwMode="auto">
              <a:xfrm>
                <a:off x="1206" y="1470"/>
                <a:ext cx="227" cy="227"/>
              </a:xfrm>
              <a:prstGeom prst="irregularSeal1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800" b="1" dirty="0"/>
                  <a:t> </a:t>
                </a:r>
              </a:p>
            </p:txBody>
          </p:sp>
        </p:grpSp>
      </p:grpSp>
      <p:sp>
        <p:nvSpPr>
          <p:cNvPr id="248847" name="AutoShape 15"/>
          <p:cNvSpPr>
            <a:spLocks noChangeArrowheads="1"/>
          </p:cNvSpPr>
          <p:nvPr/>
        </p:nvSpPr>
        <p:spPr bwMode="auto">
          <a:xfrm>
            <a:off x="2843213" y="1773238"/>
            <a:ext cx="360362" cy="360362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800"/>
              <a:t> </a:t>
            </a:r>
          </a:p>
        </p:txBody>
      </p:sp>
      <p:sp>
        <p:nvSpPr>
          <p:cNvPr id="248848" name="AutoShape 16"/>
          <p:cNvSpPr>
            <a:spLocks noChangeArrowheads="1"/>
          </p:cNvSpPr>
          <p:nvPr/>
        </p:nvSpPr>
        <p:spPr bwMode="auto">
          <a:xfrm>
            <a:off x="2916238" y="1412875"/>
            <a:ext cx="228600" cy="266700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800"/>
              <a:t> </a:t>
            </a:r>
          </a:p>
        </p:txBody>
      </p:sp>
      <p:sp>
        <p:nvSpPr>
          <p:cNvPr id="248849" name="Text Box 17"/>
          <p:cNvSpPr txBox="1">
            <a:spLocks noChangeArrowheads="1"/>
          </p:cNvSpPr>
          <p:nvPr/>
        </p:nvSpPr>
        <p:spPr bwMode="auto">
          <a:xfrm>
            <a:off x="3114675" y="1438275"/>
            <a:ext cx="881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/>
              <a:t>occupation</a:t>
            </a:r>
          </a:p>
        </p:txBody>
      </p:sp>
      <p:sp>
        <p:nvSpPr>
          <p:cNvPr id="248850" name="Text Box 18"/>
          <p:cNvSpPr txBox="1">
            <a:spLocks noChangeArrowheads="1"/>
          </p:cNvSpPr>
          <p:nvPr/>
        </p:nvSpPr>
        <p:spPr bwMode="auto">
          <a:xfrm>
            <a:off x="3143250" y="1816100"/>
            <a:ext cx="1212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000" b="1" dirty="0"/>
              <a:t> </a:t>
            </a:r>
            <a:r>
              <a:rPr lang="en-GB" sz="1000" b="1" dirty="0" err="1" smtClean="0"/>
              <a:t>niveau</a:t>
            </a:r>
            <a:r>
              <a:rPr lang="en-GB" sz="1000" b="1" dirty="0" smtClean="0"/>
              <a:t> </a:t>
            </a:r>
            <a:r>
              <a:rPr lang="en-GB" sz="1000" b="1" dirty="0" err="1" smtClean="0"/>
              <a:t>d’incendie</a:t>
            </a:r>
            <a:endParaRPr lang="en-GB" sz="1000" b="1" dirty="0"/>
          </a:p>
        </p:txBody>
      </p:sp>
      <p:sp>
        <p:nvSpPr>
          <p:cNvPr id="248852" name="Text Box 20"/>
          <p:cNvSpPr txBox="1">
            <a:spLocks noChangeArrowheads="1"/>
          </p:cNvSpPr>
          <p:nvPr/>
        </p:nvSpPr>
        <p:spPr bwMode="auto">
          <a:xfrm>
            <a:off x="990600" y="1046163"/>
            <a:ext cx="14414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err="1" smtClean="0"/>
              <a:t>Néolithique</a:t>
            </a:r>
            <a:endParaRPr lang="en-GB" sz="1800" b="1" dirty="0"/>
          </a:p>
        </p:txBody>
      </p:sp>
      <p:sp>
        <p:nvSpPr>
          <p:cNvPr id="248861" name="Rectangle 29"/>
          <p:cNvSpPr>
            <a:spLocks noChangeArrowheads="1"/>
          </p:cNvSpPr>
          <p:nvPr/>
        </p:nvSpPr>
        <p:spPr bwMode="auto">
          <a:xfrm>
            <a:off x="7596188" y="2063750"/>
            <a:ext cx="144462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48888" name="Group 56"/>
          <p:cNvGrpSpPr>
            <a:grpSpLocks/>
          </p:cNvGrpSpPr>
          <p:nvPr/>
        </p:nvGrpSpPr>
        <p:grpSpPr bwMode="auto">
          <a:xfrm>
            <a:off x="4427538" y="1411288"/>
            <a:ext cx="2881312" cy="2443162"/>
            <a:chOff x="2653" y="844"/>
            <a:chExt cx="2087" cy="1770"/>
          </a:xfrm>
        </p:grpSpPr>
        <p:pic>
          <p:nvPicPr>
            <p:cNvPr id="248853" name="Picture 2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106" r="23134" b="57855"/>
            <a:stretch>
              <a:fillRect/>
            </a:stretch>
          </p:blipFill>
          <p:spPr bwMode="auto">
            <a:xfrm>
              <a:off x="2653" y="844"/>
              <a:ext cx="2087" cy="1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8855" name="Rectangle 23"/>
            <p:cNvSpPr>
              <a:spLocks noChangeArrowheads="1"/>
            </p:cNvSpPr>
            <p:nvPr/>
          </p:nvSpPr>
          <p:spPr bwMode="auto">
            <a:xfrm>
              <a:off x="3878" y="2387"/>
              <a:ext cx="91" cy="9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8856" name="Rectangle 24"/>
            <p:cNvSpPr>
              <a:spLocks noChangeArrowheads="1"/>
            </p:cNvSpPr>
            <p:nvPr/>
          </p:nvSpPr>
          <p:spPr bwMode="auto">
            <a:xfrm>
              <a:off x="3878" y="2160"/>
              <a:ext cx="91" cy="9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8857" name="Rectangle 25"/>
            <p:cNvSpPr>
              <a:spLocks noChangeArrowheads="1"/>
            </p:cNvSpPr>
            <p:nvPr/>
          </p:nvSpPr>
          <p:spPr bwMode="auto">
            <a:xfrm>
              <a:off x="3515" y="2387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8858" name="Rectangle 26"/>
            <p:cNvSpPr>
              <a:spLocks noChangeArrowheads="1"/>
            </p:cNvSpPr>
            <p:nvPr/>
          </p:nvSpPr>
          <p:spPr bwMode="auto">
            <a:xfrm>
              <a:off x="3424" y="2205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8859" name="Rectangle 27"/>
            <p:cNvSpPr>
              <a:spLocks noChangeArrowheads="1"/>
            </p:cNvSpPr>
            <p:nvPr/>
          </p:nvSpPr>
          <p:spPr bwMode="auto">
            <a:xfrm>
              <a:off x="4105" y="2160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8862" name="Oval 30"/>
            <p:cNvSpPr>
              <a:spLocks noChangeArrowheads="1"/>
            </p:cNvSpPr>
            <p:nvPr/>
          </p:nvSpPr>
          <p:spPr bwMode="auto">
            <a:xfrm>
              <a:off x="3424" y="1525"/>
              <a:ext cx="90" cy="9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48872" name="Text Box 40"/>
          <p:cNvSpPr txBox="1">
            <a:spLocks noChangeArrowheads="1"/>
          </p:cNvSpPr>
          <p:nvPr/>
        </p:nvSpPr>
        <p:spPr bwMode="auto">
          <a:xfrm>
            <a:off x="7843838" y="2016125"/>
            <a:ext cx="1210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 smtClean="0"/>
              <a:t>Site avec </a:t>
            </a:r>
            <a:r>
              <a:rPr lang="en-GB" sz="1000" b="1" dirty="0" err="1" smtClean="0"/>
              <a:t>enclos</a:t>
            </a:r>
            <a:r>
              <a:rPr lang="en-GB" sz="1000" b="1" dirty="0" smtClean="0"/>
              <a:t> </a:t>
            </a:r>
          </a:p>
          <a:p>
            <a:r>
              <a:rPr lang="en-GB" sz="1000" b="1" dirty="0" smtClean="0"/>
              <a:t>(</a:t>
            </a:r>
            <a:r>
              <a:rPr lang="en-GB" sz="1000" b="1" dirty="0" err="1" smtClean="0"/>
              <a:t>fouillé</a:t>
            </a:r>
            <a:r>
              <a:rPr lang="en-GB" sz="1000" b="1" dirty="0" smtClean="0"/>
              <a:t>)</a:t>
            </a:r>
            <a:endParaRPr lang="en-GB" sz="1000" b="1" dirty="0"/>
          </a:p>
        </p:txBody>
      </p:sp>
      <p:sp>
        <p:nvSpPr>
          <p:cNvPr id="248873" name="Rectangle 41"/>
          <p:cNvSpPr>
            <a:spLocks noChangeArrowheads="1"/>
          </p:cNvSpPr>
          <p:nvPr/>
        </p:nvSpPr>
        <p:spPr bwMode="auto">
          <a:xfrm>
            <a:off x="7596188" y="2782888"/>
            <a:ext cx="144462" cy="14446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8877" name="Text Box 45"/>
          <p:cNvSpPr txBox="1">
            <a:spLocks noChangeArrowheads="1"/>
          </p:cNvSpPr>
          <p:nvPr/>
        </p:nvSpPr>
        <p:spPr bwMode="auto">
          <a:xfrm>
            <a:off x="7885113" y="1558925"/>
            <a:ext cx="104227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 err="1" smtClean="0"/>
              <a:t>Cabane</a:t>
            </a:r>
            <a:r>
              <a:rPr lang="en-GB" sz="1000" b="1" dirty="0" smtClean="0"/>
              <a:t> </a:t>
            </a:r>
            <a:r>
              <a:rPr lang="en-GB" sz="1000" b="1" dirty="0" err="1" smtClean="0"/>
              <a:t>isolée</a:t>
            </a:r>
            <a:endParaRPr lang="en-GB" sz="1000" b="1" dirty="0"/>
          </a:p>
        </p:txBody>
      </p:sp>
      <p:sp>
        <p:nvSpPr>
          <p:cNvPr id="248882" name="Text Box 50"/>
          <p:cNvSpPr txBox="1">
            <a:spLocks noChangeArrowheads="1"/>
          </p:cNvSpPr>
          <p:nvPr/>
        </p:nvSpPr>
        <p:spPr bwMode="auto">
          <a:xfrm>
            <a:off x="7885113" y="2663825"/>
            <a:ext cx="11753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 smtClean="0"/>
              <a:t>Site avec </a:t>
            </a:r>
            <a:r>
              <a:rPr lang="en-GB" sz="1000" b="1" dirty="0" err="1" smtClean="0"/>
              <a:t>enclos</a:t>
            </a:r>
            <a:endParaRPr lang="en-GB" sz="1000" b="1" dirty="0" smtClean="0"/>
          </a:p>
          <a:p>
            <a:r>
              <a:rPr lang="en-GB" sz="1000" b="1" dirty="0" smtClean="0"/>
              <a:t>(prospection )</a:t>
            </a:r>
            <a:endParaRPr lang="en-GB" sz="1000" b="1" dirty="0"/>
          </a:p>
        </p:txBody>
      </p:sp>
      <p:sp>
        <p:nvSpPr>
          <p:cNvPr id="248883" name="Oval 51"/>
          <p:cNvSpPr>
            <a:spLocks noChangeArrowheads="1"/>
          </p:cNvSpPr>
          <p:nvPr/>
        </p:nvSpPr>
        <p:spPr bwMode="auto">
          <a:xfrm>
            <a:off x="7596188" y="1604963"/>
            <a:ext cx="142875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8887" name="Text Box 55"/>
          <p:cNvSpPr txBox="1">
            <a:spLocks noChangeArrowheads="1"/>
          </p:cNvSpPr>
          <p:nvPr/>
        </p:nvSpPr>
        <p:spPr bwMode="auto">
          <a:xfrm>
            <a:off x="5219700" y="1046163"/>
            <a:ext cx="18133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dirty="0" err="1" smtClean="0"/>
              <a:t>Âge</a:t>
            </a:r>
            <a:r>
              <a:rPr lang="en-GB" sz="1800" b="1" dirty="0" smtClean="0"/>
              <a:t> du Bronze</a:t>
            </a:r>
            <a:endParaRPr lang="en-GB" sz="1800" b="1" dirty="0"/>
          </a:p>
        </p:txBody>
      </p:sp>
      <p:sp>
        <p:nvSpPr>
          <p:cNvPr id="249004" name="Text Box 172"/>
          <p:cNvSpPr txBox="1">
            <a:spLocks noChangeArrowheads="1"/>
          </p:cNvSpPr>
          <p:nvPr/>
        </p:nvSpPr>
        <p:spPr bwMode="auto">
          <a:xfrm>
            <a:off x="4716463" y="3933825"/>
            <a:ext cx="33906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dirty="0" err="1" smtClean="0"/>
              <a:t>Période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moderne</a:t>
            </a:r>
            <a:r>
              <a:rPr lang="en-GB" sz="1800" b="1" dirty="0" smtClean="0"/>
              <a:t> (15e-19e s.)</a:t>
            </a:r>
            <a:endParaRPr lang="en-GB" sz="1800" b="1" dirty="0"/>
          </a:p>
        </p:txBody>
      </p:sp>
      <p:grpSp>
        <p:nvGrpSpPr>
          <p:cNvPr id="249044" name="Group 212"/>
          <p:cNvGrpSpPr>
            <a:grpSpLocks/>
          </p:cNvGrpSpPr>
          <p:nvPr/>
        </p:nvGrpSpPr>
        <p:grpSpPr bwMode="auto">
          <a:xfrm>
            <a:off x="250825" y="4221163"/>
            <a:ext cx="2401888" cy="2420937"/>
            <a:chOff x="188" y="2495"/>
            <a:chExt cx="1513" cy="1525"/>
          </a:xfrm>
        </p:grpSpPr>
        <p:sp>
          <p:nvSpPr>
            <p:cNvPr id="248962" name="AutoShape 130"/>
            <p:cNvSpPr>
              <a:spLocks noChangeArrowheads="1"/>
            </p:cNvSpPr>
            <p:nvPr/>
          </p:nvSpPr>
          <p:spPr bwMode="auto">
            <a:xfrm>
              <a:off x="1138" y="3042"/>
              <a:ext cx="102" cy="119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/>
                <a:t> </a:t>
              </a:r>
            </a:p>
          </p:txBody>
        </p:sp>
        <p:sp>
          <p:nvSpPr>
            <p:cNvPr id="248963" name="AutoShape 131"/>
            <p:cNvSpPr>
              <a:spLocks noChangeArrowheads="1"/>
            </p:cNvSpPr>
            <p:nvPr/>
          </p:nvSpPr>
          <p:spPr bwMode="auto">
            <a:xfrm>
              <a:off x="591" y="3074"/>
              <a:ext cx="102" cy="119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/>
                <a:t> </a:t>
              </a:r>
            </a:p>
          </p:txBody>
        </p:sp>
        <p:sp>
          <p:nvSpPr>
            <p:cNvPr id="248964" name="AutoShape 132"/>
            <p:cNvSpPr>
              <a:spLocks noChangeArrowheads="1"/>
            </p:cNvSpPr>
            <p:nvPr/>
          </p:nvSpPr>
          <p:spPr bwMode="auto">
            <a:xfrm>
              <a:off x="977" y="3557"/>
              <a:ext cx="102" cy="12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/>
                <a:t> </a:t>
              </a:r>
            </a:p>
          </p:txBody>
        </p:sp>
        <p:sp>
          <p:nvSpPr>
            <p:cNvPr id="248965" name="AutoShape 133"/>
            <p:cNvSpPr>
              <a:spLocks noChangeArrowheads="1"/>
            </p:cNvSpPr>
            <p:nvPr/>
          </p:nvSpPr>
          <p:spPr bwMode="auto">
            <a:xfrm>
              <a:off x="1170" y="3686"/>
              <a:ext cx="102" cy="119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/>
                <a:t> </a:t>
              </a:r>
            </a:p>
          </p:txBody>
        </p:sp>
        <p:sp>
          <p:nvSpPr>
            <p:cNvPr id="248966" name="AutoShape 134"/>
            <p:cNvSpPr>
              <a:spLocks noChangeArrowheads="1"/>
            </p:cNvSpPr>
            <p:nvPr/>
          </p:nvSpPr>
          <p:spPr bwMode="auto">
            <a:xfrm>
              <a:off x="1170" y="3686"/>
              <a:ext cx="102" cy="119"/>
            </a:xfrm>
            <a:prstGeom prst="star5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/>
                <a:t> </a:t>
              </a:r>
            </a:p>
          </p:txBody>
        </p:sp>
        <p:sp>
          <p:nvSpPr>
            <p:cNvPr id="248967" name="AutoShape 135"/>
            <p:cNvSpPr>
              <a:spLocks noChangeArrowheads="1"/>
            </p:cNvSpPr>
            <p:nvPr/>
          </p:nvSpPr>
          <p:spPr bwMode="auto">
            <a:xfrm>
              <a:off x="687" y="3654"/>
              <a:ext cx="102" cy="119"/>
            </a:xfrm>
            <a:prstGeom prst="star5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/>
                <a:t> </a:t>
              </a:r>
            </a:p>
          </p:txBody>
        </p:sp>
        <p:sp>
          <p:nvSpPr>
            <p:cNvPr id="248968" name="AutoShape 136"/>
            <p:cNvSpPr>
              <a:spLocks noChangeArrowheads="1"/>
            </p:cNvSpPr>
            <p:nvPr/>
          </p:nvSpPr>
          <p:spPr bwMode="auto">
            <a:xfrm>
              <a:off x="1041" y="3107"/>
              <a:ext cx="103" cy="119"/>
            </a:xfrm>
            <a:prstGeom prst="star5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/>
                <a:t> </a:t>
              </a:r>
            </a:p>
          </p:txBody>
        </p:sp>
        <p:pic>
          <p:nvPicPr>
            <p:cNvPr id="248969" name="Picture 13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49" t="1106" r="23134" b="53943"/>
            <a:stretch>
              <a:fillRect/>
            </a:stretch>
          </p:blipFill>
          <p:spPr bwMode="auto">
            <a:xfrm>
              <a:off x="188" y="2495"/>
              <a:ext cx="1513" cy="1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9015" name="Oval 183"/>
            <p:cNvSpPr>
              <a:spLocks noChangeArrowheads="1"/>
            </p:cNvSpPr>
            <p:nvPr/>
          </p:nvSpPr>
          <p:spPr bwMode="auto">
            <a:xfrm>
              <a:off x="1111" y="2931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16" name="Oval 184"/>
            <p:cNvSpPr>
              <a:spLocks noChangeArrowheads="1"/>
            </p:cNvSpPr>
            <p:nvPr/>
          </p:nvSpPr>
          <p:spPr bwMode="auto">
            <a:xfrm>
              <a:off x="657" y="3022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17" name="Oval 185"/>
            <p:cNvSpPr>
              <a:spLocks noChangeArrowheads="1"/>
            </p:cNvSpPr>
            <p:nvPr/>
          </p:nvSpPr>
          <p:spPr bwMode="auto">
            <a:xfrm>
              <a:off x="1020" y="347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20" name="Oval 188"/>
            <p:cNvSpPr>
              <a:spLocks noChangeArrowheads="1"/>
            </p:cNvSpPr>
            <p:nvPr/>
          </p:nvSpPr>
          <p:spPr bwMode="auto">
            <a:xfrm>
              <a:off x="1156" y="3022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21" name="Oval 189"/>
            <p:cNvSpPr>
              <a:spLocks noChangeArrowheads="1"/>
            </p:cNvSpPr>
            <p:nvPr/>
          </p:nvSpPr>
          <p:spPr bwMode="auto">
            <a:xfrm>
              <a:off x="1066" y="3022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31" name="Rectangle 199"/>
            <p:cNvSpPr>
              <a:spLocks noChangeArrowheads="1"/>
            </p:cNvSpPr>
            <p:nvPr/>
          </p:nvSpPr>
          <p:spPr bwMode="auto">
            <a:xfrm>
              <a:off x="1247" y="3067"/>
              <a:ext cx="63" cy="63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32" name="Oval 200"/>
            <p:cNvSpPr>
              <a:spLocks noChangeArrowheads="1"/>
            </p:cNvSpPr>
            <p:nvPr/>
          </p:nvSpPr>
          <p:spPr bwMode="auto">
            <a:xfrm>
              <a:off x="703" y="3566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33" name="Oval 201"/>
            <p:cNvSpPr>
              <a:spLocks noChangeArrowheads="1"/>
            </p:cNvSpPr>
            <p:nvPr/>
          </p:nvSpPr>
          <p:spPr bwMode="auto">
            <a:xfrm>
              <a:off x="1066" y="3566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34" name="Oval 202"/>
            <p:cNvSpPr>
              <a:spLocks noChangeArrowheads="1"/>
            </p:cNvSpPr>
            <p:nvPr/>
          </p:nvSpPr>
          <p:spPr bwMode="auto">
            <a:xfrm>
              <a:off x="1111" y="3793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35" name="Rectangle 203"/>
            <p:cNvSpPr>
              <a:spLocks noChangeArrowheads="1"/>
            </p:cNvSpPr>
            <p:nvPr/>
          </p:nvSpPr>
          <p:spPr bwMode="auto">
            <a:xfrm>
              <a:off x="1202" y="3612"/>
              <a:ext cx="63" cy="63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49036" name="Oval 204"/>
          <p:cNvSpPr>
            <a:spLocks noChangeArrowheads="1"/>
          </p:cNvSpPr>
          <p:nvPr/>
        </p:nvSpPr>
        <p:spPr bwMode="auto">
          <a:xfrm>
            <a:off x="2771775" y="4535488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9037" name="Text Box 205"/>
          <p:cNvSpPr txBox="1">
            <a:spLocks noChangeArrowheads="1"/>
          </p:cNvSpPr>
          <p:nvPr/>
        </p:nvSpPr>
        <p:spPr bwMode="auto">
          <a:xfrm>
            <a:off x="2916238" y="4464050"/>
            <a:ext cx="1212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000" b="1" dirty="0" err="1" smtClean="0"/>
              <a:t>Cabane</a:t>
            </a:r>
            <a:r>
              <a:rPr lang="en-GB" sz="1000" b="1" dirty="0"/>
              <a:t> </a:t>
            </a:r>
            <a:r>
              <a:rPr lang="en-GB" sz="1000" b="1" dirty="0" err="1" smtClean="0"/>
              <a:t>isolée</a:t>
            </a:r>
            <a:r>
              <a:rPr lang="en-GB" sz="1000" b="1" dirty="0" smtClean="0"/>
              <a:t> (</a:t>
            </a:r>
            <a:r>
              <a:rPr lang="en-GB" sz="1000" b="1" dirty="0" err="1" smtClean="0"/>
              <a:t>fouillée</a:t>
            </a:r>
            <a:r>
              <a:rPr lang="en-GB" sz="1000" b="1" dirty="0" smtClean="0"/>
              <a:t>)</a:t>
            </a:r>
            <a:endParaRPr lang="en-GB" sz="1000" b="1" dirty="0"/>
          </a:p>
        </p:txBody>
      </p:sp>
      <p:sp>
        <p:nvSpPr>
          <p:cNvPr id="249038" name="Oval 206"/>
          <p:cNvSpPr>
            <a:spLocks noChangeArrowheads="1"/>
          </p:cNvSpPr>
          <p:nvPr/>
        </p:nvSpPr>
        <p:spPr bwMode="auto">
          <a:xfrm>
            <a:off x="2771775" y="5012283"/>
            <a:ext cx="144463" cy="144462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9039" name="Text Box 207"/>
          <p:cNvSpPr txBox="1">
            <a:spLocks noChangeArrowheads="1"/>
          </p:cNvSpPr>
          <p:nvPr/>
        </p:nvSpPr>
        <p:spPr bwMode="auto">
          <a:xfrm>
            <a:off x="2916238" y="4904333"/>
            <a:ext cx="1212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000" b="1" dirty="0" err="1" smtClean="0"/>
              <a:t>Cabane</a:t>
            </a:r>
            <a:r>
              <a:rPr lang="en-GB" sz="1000" b="1" dirty="0" smtClean="0"/>
              <a:t> </a:t>
            </a:r>
            <a:r>
              <a:rPr lang="en-GB" sz="1000" b="1" dirty="0" err="1" smtClean="0"/>
              <a:t>isolée</a:t>
            </a:r>
            <a:r>
              <a:rPr lang="en-GB" sz="1000" b="1" dirty="0" smtClean="0"/>
              <a:t> (prospection)</a:t>
            </a:r>
            <a:endParaRPr lang="en-GB" sz="1000" b="1" dirty="0"/>
          </a:p>
        </p:txBody>
      </p:sp>
      <p:sp>
        <p:nvSpPr>
          <p:cNvPr id="249042" name="Text Box 210"/>
          <p:cNvSpPr txBox="1">
            <a:spLocks noChangeArrowheads="1"/>
          </p:cNvSpPr>
          <p:nvPr/>
        </p:nvSpPr>
        <p:spPr bwMode="auto">
          <a:xfrm>
            <a:off x="2916238" y="5327650"/>
            <a:ext cx="12128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000" b="1" dirty="0" smtClean="0"/>
              <a:t>Avec petit </a:t>
            </a:r>
            <a:r>
              <a:rPr lang="en-GB" sz="1000" b="1" dirty="0" err="1" smtClean="0"/>
              <a:t>enclos</a:t>
            </a:r>
            <a:r>
              <a:rPr lang="en-GB" sz="1000" b="1" dirty="0" smtClean="0"/>
              <a:t> (prospection)</a:t>
            </a:r>
          </a:p>
        </p:txBody>
      </p:sp>
      <p:sp>
        <p:nvSpPr>
          <p:cNvPr id="249043" name="Rectangle 211"/>
          <p:cNvSpPr>
            <a:spLocks noChangeArrowheads="1"/>
          </p:cNvSpPr>
          <p:nvPr/>
        </p:nvSpPr>
        <p:spPr bwMode="auto">
          <a:xfrm>
            <a:off x="2771775" y="5399088"/>
            <a:ext cx="100013" cy="10001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9045" name="Text Box 213"/>
          <p:cNvSpPr txBox="1">
            <a:spLocks noChangeArrowheads="1"/>
          </p:cNvSpPr>
          <p:nvPr/>
        </p:nvSpPr>
        <p:spPr bwMode="auto">
          <a:xfrm>
            <a:off x="0" y="3783013"/>
            <a:ext cx="3544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dirty="0" err="1" smtClean="0"/>
              <a:t>Moyen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Âge</a:t>
            </a:r>
            <a:r>
              <a:rPr lang="en-GB" sz="1800" b="1" dirty="0" smtClean="0"/>
              <a:t> central (11e-14e s.)</a:t>
            </a:r>
            <a:endParaRPr lang="en-GB" sz="1800" b="1" dirty="0"/>
          </a:p>
        </p:txBody>
      </p:sp>
      <p:sp>
        <p:nvSpPr>
          <p:cNvPr id="249052" name="Rectangle 220"/>
          <p:cNvSpPr>
            <a:spLocks noChangeArrowheads="1"/>
          </p:cNvSpPr>
          <p:nvPr/>
        </p:nvSpPr>
        <p:spPr bwMode="auto">
          <a:xfrm>
            <a:off x="7308850" y="4437063"/>
            <a:ext cx="287338" cy="1428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9055" name="Text Box 223"/>
          <p:cNvSpPr txBox="1">
            <a:spLocks noChangeArrowheads="1"/>
          </p:cNvSpPr>
          <p:nvPr/>
        </p:nvSpPr>
        <p:spPr bwMode="auto">
          <a:xfrm>
            <a:off x="7667625" y="4365625"/>
            <a:ext cx="14959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 smtClean="0"/>
              <a:t>Site à </a:t>
            </a:r>
            <a:r>
              <a:rPr lang="en-GB" sz="1000" b="1" dirty="0" err="1" smtClean="0"/>
              <a:t>enclos</a:t>
            </a:r>
            <a:r>
              <a:rPr lang="en-GB" sz="1000" b="1" dirty="0" smtClean="0"/>
              <a:t> de </a:t>
            </a:r>
            <a:r>
              <a:rPr lang="en-GB" sz="1000" b="1" dirty="0" err="1" smtClean="0"/>
              <a:t>traite</a:t>
            </a:r>
            <a:endParaRPr lang="en-GB" sz="1000" b="1" dirty="0" smtClean="0"/>
          </a:p>
          <a:p>
            <a:r>
              <a:rPr lang="en-GB" sz="1000" b="1" dirty="0" smtClean="0"/>
              <a:t>(</a:t>
            </a:r>
            <a:r>
              <a:rPr lang="en-GB" sz="1000" b="1" dirty="0" err="1" smtClean="0"/>
              <a:t>brebis</a:t>
            </a:r>
            <a:r>
              <a:rPr lang="en-GB" sz="1000" b="1" dirty="0" smtClean="0"/>
              <a:t> </a:t>
            </a:r>
            <a:r>
              <a:rPr lang="en-GB" sz="1000" b="1" dirty="0" err="1" smtClean="0"/>
              <a:t>laitières</a:t>
            </a:r>
            <a:r>
              <a:rPr lang="en-GB" sz="1000" b="1" dirty="0" smtClean="0"/>
              <a:t>)</a:t>
            </a:r>
            <a:endParaRPr lang="en-GB" sz="1000" b="1" dirty="0"/>
          </a:p>
        </p:txBody>
      </p:sp>
      <p:sp>
        <p:nvSpPr>
          <p:cNvPr id="249056" name="Text Box 224"/>
          <p:cNvSpPr txBox="1">
            <a:spLocks noChangeArrowheads="1"/>
          </p:cNvSpPr>
          <p:nvPr/>
        </p:nvSpPr>
        <p:spPr bwMode="auto">
          <a:xfrm>
            <a:off x="7667625" y="4941888"/>
            <a:ext cx="12859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 err="1" smtClean="0"/>
              <a:t>Enclos</a:t>
            </a:r>
            <a:r>
              <a:rPr lang="en-GB" sz="1000" b="1" dirty="0" smtClean="0"/>
              <a:t> à moutons</a:t>
            </a:r>
          </a:p>
          <a:p>
            <a:r>
              <a:rPr lang="en-GB" sz="1000" b="1" dirty="0" smtClean="0"/>
              <a:t>(</a:t>
            </a:r>
            <a:r>
              <a:rPr lang="en-GB" sz="1000" b="1" dirty="0" err="1" smtClean="0"/>
              <a:t>viande</a:t>
            </a:r>
            <a:r>
              <a:rPr lang="en-GB" sz="1000" b="1" dirty="0" smtClean="0"/>
              <a:t>, </a:t>
            </a:r>
            <a:r>
              <a:rPr lang="en-GB" sz="1000" b="1" dirty="0" err="1" smtClean="0"/>
              <a:t>laine</a:t>
            </a:r>
            <a:r>
              <a:rPr lang="en-GB" sz="1000" b="1" dirty="0" smtClean="0"/>
              <a:t>)</a:t>
            </a:r>
            <a:endParaRPr lang="en-GB" sz="1000" b="1" dirty="0"/>
          </a:p>
        </p:txBody>
      </p:sp>
      <p:sp>
        <p:nvSpPr>
          <p:cNvPr id="249057" name="Rectangle 225"/>
          <p:cNvSpPr>
            <a:spLocks noChangeArrowheads="1"/>
          </p:cNvSpPr>
          <p:nvPr/>
        </p:nvSpPr>
        <p:spPr bwMode="auto">
          <a:xfrm>
            <a:off x="7380288" y="5013325"/>
            <a:ext cx="144462" cy="144463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9070" name="Text Box 238"/>
          <p:cNvSpPr txBox="1">
            <a:spLocks noChangeArrowheads="1"/>
          </p:cNvSpPr>
          <p:nvPr/>
        </p:nvSpPr>
        <p:spPr bwMode="auto">
          <a:xfrm>
            <a:off x="7667625" y="5445125"/>
            <a:ext cx="10502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 err="1" smtClean="0"/>
              <a:t>Enclos</a:t>
            </a:r>
            <a:r>
              <a:rPr lang="en-GB" sz="1000" b="1" dirty="0" smtClean="0"/>
              <a:t> </a:t>
            </a:r>
            <a:r>
              <a:rPr lang="en-GB" sz="1000" b="1" dirty="0" err="1" smtClean="0"/>
              <a:t>bovins</a:t>
            </a:r>
            <a:endParaRPr lang="en-GB" sz="1000" b="1" dirty="0"/>
          </a:p>
        </p:txBody>
      </p:sp>
      <p:sp>
        <p:nvSpPr>
          <p:cNvPr id="249072" name="Oval 240"/>
          <p:cNvSpPr>
            <a:spLocks noChangeArrowheads="1"/>
          </p:cNvSpPr>
          <p:nvPr/>
        </p:nvSpPr>
        <p:spPr bwMode="auto">
          <a:xfrm>
            <a:off x="7380288" y="5516563"/>
            <a:ext cx="144462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9073" name="Oval 241"/>
          <p:cNvSpPr>
            <a:spLocks noChangeArrowheads="1"/>
          </p:cNvSpPr>
          <p:nvPr/>
        </p:nvSpPr>
        <p:spPr bwMode="auto">
          <a:xfrm>
            <a:off x="900113" y="4941888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49075" name="Group 243"/>
          <p:cNvGrpSpPr>
            <a:grpSpLocks/>
          </p:cNvGrpSpPr>
          <p:nvPr/>
        </p:nvGrpSpPr>
        <p:grpSpPr bwMode="auto">
          <a:xfrm>
            <a:off x="4500563" y="4262438"/>
            <a:ext cx="2735262" cy="2551112"/>
            <a:chOff x="2835" y="2685"/>
            <a:chExt cx="1723" cy="1607"/>
          </a:xfrm>
        </p:grpSpPr>
        <p:pic>
          <p:nvPicPr>
            <p:cNvPr id="249005" name="Picture 173" descr="carte synthé versant ENV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196" r="23386" b="66959"/>
            <a:stretch>
              <a:fillRect/>
            </a:stretch>
          </p:blipFill>
          <p:spPr bwMode="auto">
            <a:xfrm>
              <a:off x="2835" y="2685"/>
              <a:ext cx="1723" cy="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9046" name="Rectangle 214"/>
            <p:cNvSpPr>
              <a:spLocks noChangeArrowheads="1"/>
            </p:cNvSpPr>
            <p:nvPr/>
          </p:nvSpPr>
          <p:spPr bwMode="auto">
            <a:xfrm>
              <a:off x="3833" y="3113"/>
              <a:ext cx="181" cy="9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47" name="Rectangle 215"/>
            <p:cNvSpPr>
              <a:spLocks noChangeArrowheads="1"/>
            </p:cNvSpPr>
            <p:nvPr/>
          </p:nvSpPr>
          <p:spPr bwMode="auto">
            <a:xfrm>
              <a:off x="3288" y="3158"/>
              <a:ext cx="181" cy="9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48" name="Rectangle 216"/>
            <p:cNvSpPr>
              <a:spLocks noChangeArrowheads="1"/>
            </p:cNvSpPr>
            <p:nvPr/>
          </p:nvSpPr>
          <p:spPr bwMode="auto">
            <a:xfrm>
              <a:off x="3288" y="3794"/>
              <a:ext cx="181" cy="9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49" name="Rectangle 217"/>
            <p:cNvSpPr>
              <a:spLocks noChangeArrowheads="1"/>
            </p:cNvSpPr>
            <p:nvPr/>
          </p:nvSpPr>
          <p:spPr bwMode="auto">
            <a:xfrm>
              <a:off x="3425" y="3703"/>
              <a:ext cx="181" cy="9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50" name="Rectangle 218"/>
            <p:cNvSpPr>
              <a:spLocks noChangeArrowheads="1"/>
            </p:cNvSpPr>
            <p:nvPr/>
          </p:nvSpPr>
          <p:spPr bwMode="auto">
            <a:xfrm>
              <a:off x="3742" y="3567"/>
              <a:ext cx="181" cy="9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51" name="Rectangle 219"/>
            <p:cNvSpPr>
              <a:spLocks noChangeArrowheads="1"/>
            </p:cNvSpPr>
            <p:nvPr/>
          </p:nvSpPr>
          <p:spPr bwMode="auto">
            <a:xfrm>
              <a:off x="3924" y="3748"/>
              <a:ext cx="181" cy="9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58" name="Rectangle 226"/>
            <p:cNvSpPr>
              <a:spLocks noChangeArrowheads="1"/>
            </p:cNvSpPr>
            <p:nvPr/>
          </p:nvSpPr>
          <p:spPr bwMode="auto">
            <a:xfrm>
              <a:off x="3651" y="3022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59" name="Rectangle 227"/>
            <p:cNvSpPr>
              <a:spLocks noChangeArrowheads="1"/>
            </p:cNvSpPr>
            <p:nvPr/>
          </p:nvSpPr>
          <p:spPr bwMode="auto">
            <a:xfrm>
              <a:off x="3742" y="2976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60" name="Rectangle 228"/>
            <p:cNvSpPr>
              <a:spLocks noChangeArrowheads="1"/>
            </p:cNvSpPr>
            <p:nvPr/>
          </p:nvSpPr>
          <p:spPr bwMode="auto">
            <a:xfrm>
              <a:off x="3969" y="3022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61" name="Rectangle 229"/>
            <p:cNvSpPr>
              <a:spLocks noChangeArrowheads="1"/>
            </p:cNvSpPr>
            <p:nvPr/>
          </p:nvSpPr>
          <p:spPr bwMode="auto">
            <a:xfrm>
              <a:off x="3969" y="3249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62" name="Rectangle 230"/>
            <p:cNvSpPr>
              <a:spLocks noChangeArrowheads="1"/>
            </p:cNvSpPr>
            <p:nvPr/>
          </p:nvSpPr>
          <p:spPr bwMode="auto">
            <a:xfrm>
              <a:off x="4105" y="3385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63" name="Rectangle 231"/>
            <p:cNvSpPr>
              <a:spLocks noChangeArrowheads="1"/>
            </p:cNvSpPr>
            <p:nvPr/>
          </p:nvSpPr>
          <p:spPr bwMode="auto">
            <a:xfrm>
              <a:off x="4014" y="3475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64" name="Rectangle 232"/>
            <p:cNvSpPr>
              <a:spLocks noChangeArrowheads="1"/>
            </p:cNvSpPr>
            <p:nvPr/>
          </p:nvSpPr>
          <p:spPr bwMode="auto">
            <a:xfrm>
              <a:off x="3470" y="3521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65" name="Rectangle 233"/>
            <p:cNvSpPr>
              <a:spLocks noChangeArrowheads="1"/>
            </p:cNvSpPr>
            <p:nvPr/>
          </p:nvSpPr>
          <p:spPr bwMode="auto">
            <a:xfrm>
              <a:off x="3198" y="3475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66" name="Rectangle 234"/>
            <p:cNvSpPr>
              <a:spLocks noChangeArrowheads="1"/>
            </p:cNvSpPr>
            <p:nvPr/>
          </p:nvSpPr>
          <p:spPr bwMode="auto">
            <a:xfrm>
              <a:off x="3198" y="3657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67" name="Rectangle 235"/>
            <p:cNvSpPr>
              <a:spLocks noChangeArrowheads="1"/>
            </p:cNvSpPr>
            <p:nvPr/>
          </p:nvSpPr>
          <p:spPr bwMode="auto">
            <a:xfrm>
              <a:off x="3833" y="3838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9074" name="Rectangle 242"/>
            <p:cNvSpPr>
              <a:spLocks noChangeArrowheads="1"/>
            </p:cNvSpPr>
            <p:nvPr/>
          </p:nvSpPr>
          <p:spPr bwMode="auto">
            <a:xfrm>
              <a:off x="3334" y="3067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xmlns="" val="38345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2" name="Rectangle 4"/>
          <p:cNvSpPr>
            <a:spLocks noChangeAspect="1" noChangeArrowheads="1"/>
          </p:cNvSpPr>
          <p:nvPr/>
        </p:nvSpPr>
        <p:spPr bwMode="auto">
          <a:xfrm>
            <a:off x="914400" y="0"/>
            <a:ext cx="689796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2e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étape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paléoenvironnement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archéobotanique</a:t>
            </a:r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fr-F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8053" name="Line 5"/>
          <p:cNvSpPr>
            <a:spLocks noChangeShapeType="1"/>
          </p:cNvSpPr>
          <p:nvPr/>
        </p:nvSpPr>
        <p:spPr bwMode="auto">
          <a:xfrm>
            <a:off x="0" y="10525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8055" name="Text Box 7"/>
          <p:cNvSpPr txBox="1">
            <a:spLocks noChangeArrowheads="1"/>
          </p:cNvSpPr>
          <p:nvPr/>
        </p:nvSpPr>
        <p:spPr bwMode="auto">
          <a:xfrm>
            <a:off x="5141913" y="1158875"/>
            <a:ext cx="1133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 dirty="0" err="1" smtClean="0"/>
              <a:t>Transect</a:t>
            </a:r>
            <a:endParaRPr lang="fr-FR" sz="1800" b="1" dirty="0"/>
          </a:p>
        </p:txBody>
      </p:sp>
      <p:sp>
        <p:nvSpPr>
          <p:cNvPr id="258059" name="AutoShape 11"/>
          <p:cNvSpPr>
            <a:spLocks noChangeArrowheads="1"/>
          </p:cNvSpPr>
          <p:nvPr/>
        </p:nvSpPr>
        <p:spPr bwMode="auto">
          <a:xfrm>
            <a:off x="714375" y="2852738"/>
            <a:ext cx="241300" cy="2444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8060" name="Text Box 12"/>
          <p:cNvSpPr txBox="1">
            <a:spLocks noChangeArrowheads="1"/>
          </p:cNvSpPr>
          <p:nvPr/>
        </p:nvSpPr>
        <p:spPr bwMode="auto">
          <a:xfrm>
            <a:off x="1077913" y="2852738"/>
            <a:ext cx="19159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/>
              <a:t>t</a:t>
            </a:r>
            <a:r>
              <a:rPr lang="fr-FR" sz="1800" dirty="0" smtClean="0"/>
              <a:t>ourbière sondée</a:t>
            </a:r>
            <a:endParaRPr lang="fr-FR" sz="1800" dirty="0"/>
          </a:p>
        </p:txBody>
      </p:sp>
      <p:sp>
        <p:nvSpPr>
          <p:cNvPr id="258066" name="Rectangle 18"/>
          <p:cNvSpPr>
            <a:spLocks noChangeArrowheads="1"/>
          </p:cNvSpPr>
          <p:nvPr/>
        </p:nvSpPr>
        <p:spPr bwMode="auto">
          <a:xfrm>
            <a:off x="774700" y="3402013"/>
            <a:ext cx="182563" cy="18256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8067" name="Text Box 19"/>
          <p:cNvSpPr txBox="1">
            <a:spLocks noChangeArrowheads="1"/>
          </p:cNvSpPr>
          <p:nvPr/>
        </p:nvSpPr>
        <p:spPr bwMode="auto">
          <a:xfrm>
            <a:off x="1077913" y="3340100"/>
            <a:ext cx="1531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dirty="0" smtClean="0"/>
              <a:t>charbonnière</a:t>
            </a:r>
            <a:endParaRPr lang="fr-FR" sz="1800" dirty="0"/>
          </a:p>
        </p:txBody>
      </p:sp>
      <p:grpSp>
        <p:nvGrpSpPr>
          <p:cNvPr id="258068" name="Group 20"/>
          <p:cNvGrpSpPr>
            <a:grpSpLocks/>
          </p:cNvGrpSpPr>
          <p:nvPr/>
        </p:nvGrpSpPr>
        <p:grpSpPr bwMode="auto">
          <a:xfrm>
            <a:off x="3319463" y="1530350"/>
            <a:ext cx="4676775" cy="5327650"/>
            <a:chOff x="1610" y="239"/>
            <a:chExt cx="3583" cy="4081"/>
          </a:xfrm>
        </p:grpSpPr>
        <p:pic>
          <p:nvPicPr>
            <p:cNvPr id="258069" name="Picture 2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505" r="19508" b="46968"/>
            <a:stretch>
              <a:fillRect/>
            </a:stretch>
          </p:blipFill>
          <p:spPr bwMode="auto">
            <a:xfrm>
              <a:off x="1610" y="239"/>
              <a:ext cx="3583" cy="4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8070" name="Oval 22"/>
            <p:cNvSpPr>
              <a:spLocks noChangeArrowheads="1"/>
            </p:cNvSpPr>
            <p:nvPr/>
          </p:nvSpPr>
          <p:spPr bwMode="auto">
            <a:xfrm>
              <a:off x="3515" y="2976"/>
              <a:ext cx="363" cy="36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58071" name="AutoShape 23"/>
          <p:cNvSpPr>
            <a:spLocks noChangeArrowheads="1"/>
          </p:cNvSpPr>
          <p:nvPr/>
        </p:nvSpPr>
        <p:spPr bwMode="auto">
          <a:xfrm>
            <a:off x="4103688" y="2989263"/>
            <a:ext cx="242887" cy="24288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8072" name="AutoShape 24"/>
          <p:cNvSpPr>
            <a:spLocks noChangeArrowheads="1"/>
          </p:cNvSpPr>
          <p:nvPr/>
        </p:nvSpPr>
        <p:spPr bwMode="auto">
          <a:xfrm>
            <a:off x="6170613" y="2928938"/>
            <a:ext cx="242887" cy="24288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8073" name="AutoShape 25"/>
          <p:cNvSpPr>
            <a:spLocks noChangeArrowheads="1"/>
          </p:cNvSpPr>
          <p:nvPr/>
        </p:nvSpPr>
        <p:spPr bwMode="auto">
          <a:xfrm>
            <a:off x="5564188" y="4365625"/>
            <a:ext cx="242887" cy="2444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8076" name="Oval 28"/>
          <p:cNvSpPr>
            <a:spLocks noChangeArrowheads="1"/>
          </p:cNvSpPr>
          <p:nvPr/>
        </p:nvSpPr>
        <p:spPr bwMode="auto">
          <a:xfrm>
            <a:off x="5686425" y="4691063"/>
            <a:ext cx="122238" cy="122237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8094" name="Rectangle 46"/>
          <p:cNvSpPr>
            <a:spLocks noChangeArrowheads="1"/>
          </p:cNvSpPr>
          <p:nvPr/>
        </p:nvSpPr>
        <p:spPr bwMode="auto">
          <a:xfrm>
            <a:off x="5795963" y="4797425"/>
            <a:ext cx="133350" cy="17462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8095" name="Line 47"/>
          <p:cNvSpPr>
            <a:spLocks noChangeShapeType="1"/>
          </p:cNvSpPr>
          <p:nvPr/>
        </p:nvSpPr>
        <p:spPr bwMode="auto">
          <a:xfrm>
            <a:off x="5203825" y="2236788"/>
            <a:ext cx="1336675" cy="4621212"/>
          </a:xfrm>
          <a:prstGeom prst="line">
            <a:avLst/>
          </a:prstGeom>
          <a:noFill/>
          <a:ln w="508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8096" name="Rectangle 48"/>
          <p:cNvSpPr>
            <a:spLocks noChangeArrowheads="1"/>
          </p:cNvSpPr>
          <p:nvPr/>
        </p:nvSpPr>
        <p:spPr bwMode="auto">
          <a:xfrm>
            <a:off x="5724525" y="5013325"/>
            <a:ext cx="133350" cy="17462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8101" name="Oval 53"/>
          <p:cNvSpPr>
            <a:spLocks noChangeArrowheads="1"/>
          </p:cNvSpPr>
          <p:nvPr/>
        </p:nvSpPr>
        <p:spPr bwMode="auto">
          <a:xfrm>
            <a:off x="774700" y="6308725"/>
            <a:ext cx="120650" cy="122238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8102" name="Oval 54"/>
          <p:cNvSpPr>
            <a:spLocks noChangeArrowheads="1"/>
          </p:cNvSpPr>
          <p:nvPr/>
        </p:nvSpPr>
        <p:spPr bwMode="auto">
          <a:xfrm>
            <a:off x="774700" y="6064250"/>
            <a:ext cx="120650" cy="1222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8103" name="Text Box 55"/>
          <p:cNvSpPr txBox="1">
            <a:spLocks noChangeArrowheads="1"/>
          </p:cNvSpPr>
          <p:nvPr/>
        </p:nvSpPr>
        <p:spPr bwMode="auto">
          <a:xfrm>
            <a:off x="1122363" y="6229350"/>
            <a:ext cx="6527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dirty="0" smtClean="0"/>
              <a:t>fouille</a:t>
            </a:r>
            <a:endParaRPr lang="fr-FR" sz="1400" dirty="0"/>
          </a:p>
        </p:txBody>
      </p:sp>
      <p:sp>
        <p:nvSpPr>
          <p:cNvPr id="258104" name="Text Box 56"/>
          <p:cNvSpPr txBox="1">
            <a:spLocks noChangeArrowheads="1"/>
          </p:cNvSpPr>
          <p:nvPr/>
        </p:nvSpPr>
        <p:spPr bwMode="auto">
          <a:xfrm>
            <a:off x="1122363" y="5924550"/>
            <a:ext cx="11095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dirty="0" smtClean="0"/>
              <a:t>prospection</a:t>
            </a:r>
            <a:endParaRPr lang="fr-FR" sz="1400" dirty="0"/>
          </a:p>
        </p:txBody>
      </p:sp>
      <p:sp>
        <p:nvSpPr>
          <p:cNvPr id="258105" name="Text Box 57"/>
          <p:cNvSpPr txBox="1">
            <a:spLocks noChangeArrowheads="1"/>
          </p:cNvSpPr>
          <p:nvPr/>
        </p:nvSpPr>
        <p:spPr bwMode="auto">
          <a:xfrm>
            <a:off x="684213" y="5516563"/>
            <a:ext cx="20954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dirty="0" smtClean="0"/>
              <a:t>Site archéologique</a:t>
            </a:r>
            <a:endParaRPr lang="fr-FR" sz="1800" dirty="0"/>
          </a:p>
        </p:txBody>
      </p:sp>
      <p:sp>
        <p:nvSpPr>
          <p:cNvPr id="258106" name="AutoShape 58"/>
          <p:cNvSpPr>
            <a:spLocks noChangeArrowheads="1"/>
          </p:cNvSpPr>
          <p:nvPr/>
        </p:nvSpPr>
        <p:spPr bwMode="auto">
          <a:xfrm>
            <a:off x="684213" y="3860800"/>
            <a:ext cx="360362" cy="360363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800"/>
              <a:t> </a:t>
            </a:r>
          </a:p>
        </p:txBody>
      </p:sp>
      <p:sp>
        <p:nvSpPr>
          <p:cNvPr id="258107" name="Text Box 59"/>
          <p:cNvSpPr txBox="1">
            <a:spLocks noChangeArrowheads="1"/>
          </p:cNvSpPr>
          <p:nvPr/>
        </p:nvSpPr>
        <p:spPr bwMode="auto">
          <a:xfrm>
            <a:off x="1077913" y="3860800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dirty="0" smtClean="0"/>
              <a:t>anthracologie</a:t>
            </a:r>
            <a:endParaRPr lang="fr-FR" sz="1800" dirty="0"/>
          </a:p>
        </p:txBody>
      </p:sp>
      <p:sp>
        <p:nvSpPr>
          <p:cNvPr id="258108" name="AutoShape 60"/>
          <p:cNvSpPr>
            <a:spLocks noChangeArrowheads="1"/>
          </p:cNvSpPr>
          <p:nvPr/>
        </p:nvSpPr>
        <p:spPr bwMode="auto">
          <a:xfrm>
            <a:off x="4427538" y="2997200"/>
            <a:ext cx="360362" cy="360363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800"/>
              <a:t> </a:t>
            </a:r>
          </a:p>
        </p:txBody>
      </p:sp>
      <p:sp>
        <p:nvSpPr>
          <p:cNvPr id="258109" name="AutoShape 61"/>
          <p:cNvSpPr>
            <a:spLocks noChangeArrowheads="1"/>
          </p:cNvSpPr>
          <p:nvPr/>
        </p:nvSpPr>
        <p:spPr bwMode="auto">
          <a:xfrm>
            <a:off x="5940425" y="2636838"/>
            <a:ext cx="360363" cy="360362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800"/>
              <a:t> </a:t>
            </a:r>
          </a:p>
        </p:txBody>
      </p:sp>
      <p:sp>
        <p:nvSpPr>
          <p:cNvPr id="258110" name="AutoShape 62"/>
          <p:cNvSpPr>
            <a:spLocks noChangeArrowheads="1"/>
          </p:cNvSpPr>
          <p:nvPr/>
        </p:nvSpPr>
        <p:spPr bwMode="auto">
          <a:xfrm>
            <a:off x="5724525" y="5157788"/>
            <a:ext cx="360363" cy="360362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800"/>
              <a:t> </a:t>
            </a:r>
          </a:p>
        </p:txBody>
      </p:sp>
      <p:sp>
        <p:nvSpPr>
          <p:cNvPr id="258112" name="Text Box 64"/>
          <p:cNvSpPr txBox="1">
            <a:spLocks noChangeArrowheads="1"/>
          </p:cNvSpPr>
          <p:nvPr/>
        </p:nvSpPr>
        <p:spPr bwMode="auto">
          <a:xfrm>
            <a:off x="1077913" y="4437063"/>
            <a:ext cx="1300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dirty="0" smtClean="0"/>
              <a:t>Carpologie</a:t>
            </a:r>
            <a:endParaRPr lang="fr-FR" sz="1800" dirty="0"/>
          </a:p>
        </p:txBody>
      </p:sp>
      <p:sp>
        <p:nvSpPr>
          <p:cNvPr id="258114" name="AutoShape 66"/>
          <p:cNvSpPr>
            <a:spLocks noChangeArrowheads="1"/>
          </p:cNvSpPr>
          <p:nvPr/>
        </p:nvSpPr>
        <p:spPr bwMode="auto">
          <a:xfrm>
            <a:off x="684213" y="4437063"/>
            <a:ext cx="338137" cy="320675"/>
          </a:xfrm>
          <a:prstGeom prst="pentagon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8115" name="AutoShape 67"/>
          <p:cNvSpPr>
            <a:spLocks noChangeArrowheads="1"/>
          </p:cNvSpPr>
          <p:nvPr/>
        </p:nvSpPr>
        <p:spPr bwMode="auto">
          <a:xfrm>
            <a:off x="5819775" y="5410200"/>
            <a:ext cx="265113" cy="250825"/>
          </a:xfrm>
          <a:prstGeom prst="pentagon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626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Diapo prélèvement </a:t>
            </a:r>
            <a:r>
              <a:rPr lang="fr-FR" dirty="0" err="1" smtClean="0"/>
              <a:t>palyno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74303"/>
            <a:ext cx="2448272" cy="362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tourbière pla or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167"/>
          <a:stretch>
            <a:fillRect/>
          </a:stretch>
        </p:blipFill>
        <p:spPr bwMode="auto">
          <a:xfrm>
            <a:off x="0" y="0"/>
            <a:ext cx="9144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étail carotte palyno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565" y="3212976"/>
            <a:ext cx="2476507" cy="353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22" r="73456" b="6068"/>
          <a:stretch>
            <a:fillRect/>
          </a:stretch>
        </p:blipFill>
        <p:spPr bwMode="auto">
          <a:xfrm>
            <a:off x="5724277" y="3501008"/>
            <a:ext cx="15113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652120" y="5949280"/>
            <a:ext cx="338437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900" i="1" dirty="0"/>
              <a:t> a) </a:t>
            </a:r>
            <a:r>
              <a:rPr lang="fr-FR" sz="900" i="1" dirty="0" err="1"/>
              <a:t>Debarya</a:t>
            </a:r>
            <a:r>
              <a:rPr lang="fr-FR" sz="900" i="1" dirty="0"/>
              <a:t> (algue indicatrice des zones temporairement asséchées) ; b) Glomus </a:t>
            </a:r>
            <a:r>
              <a:rPr lang="fr-FR" sz="900" i="1" dirty="0" err="1"/>
              <a:t>sp</a:t>
            </a:r>
            <a:r>
              <a:rPr lang="fr-FR" sz="900" i="1" dirty="0"/>
              <a:t>. (indicateur des processus érosifs) ; c) </a:t>
            </a:r>
            <a:r>
              <a:rPr lang="fr-FR" sz="900" i="1" dirty="0" err="1"/>
              <a:t>Sporormiella</a:t>
            </a:r>
            <a:r>
              <a:rPr lang="fr-FR" sz="900" i="1" dirty="0"/>
              <a:t> </a:t>
            </a:r>
            <a:r>
              <a:rPr lang="fr-FR" sz="900" i="1" dirty="0" err="1"/>
              <a:t>sp</a:t>
            </a:r>
            <a:r>
              <a:rPr lang="fr-FR" sz="900" i="1" dirty="0"/>
              <a:t>. (spore de champignon coprophile marqueur de l’activité pastorale et indicateur local de la présence de déjections d’herbivore) (Cl. D. Galop, C. </a:t>
            </a:r>
            <a:r>
              <a:rPr lang="fr-FR" sz="900" i="1" dirty="0" err="1"/>
              <a:t>Cugny</a:t>
            </a:r>
            <a:r>
              <a:rPr lang="fr-FR" sz="900" i="1" dirty="0"/>
              <a:t>)</a:t>
            </a: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26" t="4222" r="43555" b="6068"/>
          <a:stretch>
            <a:fillRect/>
          </a:stretch>
        </p:blipFill>
        <p:spPr bwMode="auto">
          <a:xfrm>
            <a:off x="7380039" y="3501008"/>
            <a:ext cx="13684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338" t="4222" r="1717" b="6068"/>
          <a:stretch>
            <a:fillRect/>
          </a:stretch>
        </p:blipFill>
        <p:spPr bwMode="auto">
          <a:xfrm>
            <a:off x="5724277" y="4797152"/>
            <a:ext cx="21605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835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7800785" y="3418420"/>
            <a:ext cx="13783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 dirty="0">
                <a:latin typeface="Arial" pitchFamily="34" charset="0"/>
              </a:rPr>
              <a:t>M.-P. Ruas, 2003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5770990" y="719943"/>
            <a:ext cx="2848523" cy="2434972"/>
            <a:chOff x="3333509" y="1388321"/>
            <a:chExt cx="5416952" cy="4630514"/>
          </a:xfrm>
        </p:grpSpPr>
        <p:pic>
          <p:nvPicPr>
            <p:cNvPr id="26214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47" t="7038" r="3599" b="4148"/>
            <a:stretch/>
          </p:blipFill>
          <p:spPr bwMode="auto">
            <a:xfrm>
              <a:off x="3333509" y="1817225"/>
              <a:ext cx="5416952" cy="4201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2147" name="AutoShape 3"/>
            <p:cNvSpPr>
              <a:spLocks noChangeArrowheads="1"/>
            </p:cNvSpPr>
            <p:nvPr/>
          </p:nvSpPr>
          <p:spPr bwMode="auto">
            <a:xfrm rot="-13690455">
              <a:off x="4508789" y="2039874"/>
              <a:ext cx="1590444" cy="28733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2152" name="Text Box 8"/>
            <p:cNvSpPr txBox="1">
              <a:spLocks noChangeArrowheads="1"/>
            </p:cNvSpPr>
            <p:nvPr/>
          </p:nvSpPr>
          <p:spPr bwMode="auto">
            <a:xfrm>
              <a:off x="5868144" y="1393031"/>
              <a:ext cx="69121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b="1" dirty="0" smtClean="0">
                  <a:latin typeface="Arial" pitchFamily="34" charset="0"/>
                </a:rPr>
                <a:t>seigle</a:t>
              </a:r>
              <a:endParaRPr lang="fr-FR" sz="1400" b="1" dirty="0">
                <a:latin typeface="Arial" pitchFamily="34" charset="0"/>
              </a:endParaRPr>
            </a:p>
          </p:txBody>
        </p:sp>
      </p:grpSp>
      <p:sp>
        <p:nvSpPr>
          <p:cNvPr id="262154" name="Line 10"/>
          <p:cNvSpPr>
            <a:spLocks noChangeShapeType="1"/>
          </p:cNvSpPr>
          <p:nvPr/>
        </p:nvSpPr>
        <p:spPr bwMode="auto">
          <a:xfrm>
            <a:off x="0" y="8366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2155" name="Text Box 11"/>
          <p:cNvSpPr txBox="1">
            <a:spLocks noChangeArrowheads="1"/>
          </p:cNvSpPr>
          <p:nvPr/>
        </p:nvSpPr>
        <p:spPr bwMode="auto">
          <a:xfrm>
            <a:off x="232895" y="877055"/>
            <a:ext cx="518312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Données</a:t>
            </a:r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paléobotaniques</a:t>
            </a:r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à </a:t>
            </a:r>
            <a:r>
              <a:rPr lang="en-GB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l’Orri</a:t>
            </a:r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d’en</a:t>
            </a:r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Corbill</a:t>
            </a:r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(1900 m)</a:t>
            </a:r>
            <a:endParaRPr lang="en-GB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4"/>
          <p:cNvSpPr>
            <a:spLocks noChangeAspect="1" noChangeArrowheads="1"/>
          </p:cNvSpPr>
          <p:nvPr/>
        </p:nvSpPr>
        <p:spPr bwMode="auto">
          <a:xfrm>
            <a:off x="914400" y="-243408"/>
            <a:ext cx="689796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2e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étape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paléoenvironnement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archéobotanique</a:t>
            </a:r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fr-F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805939" y="3155720"/>
            <a:ext cx="277862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Carpologie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d’un </a:t>
            </a:r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niveau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incendié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(8e-10e s. de </a:t>
            </a:r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notre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ère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GB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652120" y="6309320"/>
            <a:ext cx="275166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 (</a:t>
            </a:r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marron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et </a:t>
            </a:r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genêt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vert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</a:p>
          <a:p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</a:t>
            </a:r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l’Age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du </a:t>
            </a:r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au 19e s.</a:t>
            </a:r>
            <a:endParaRPr lang="en-GB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770990" y="3825044"/>
            <a:ext cx="2597246" cy="2520280"/>
            <a:chOff x="4968044" y="1861238"/>
            <a:chExt cx="4032448" cy="3994548"/>
          </a:xfrm>
        </p:grpSpPr>
        <p:graphicFrame>
          <p:nvGraphicFramePr>
            <p:cNvPr id="3" name="Obje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531108221"/>
                </p:ext>
              </p:extLst>
            </p:nvPr>
          </p:nvGraphicFramePr>
          <p:xfrm>
            <a:off x="4968044" y="2786950"/>
            <a:ext cx="4032448" cy="685800"/>
          </p:xfrm>
          <a:graphic>
            <a:graphicData uri="http://schemas.openxmlformats.org/presentationml/2006/ole">
              <p:oleObj spid="_x0000_s2143" name="Image" r:id="rId5" imgW="4876800" imgH="1095375" progId="Word.Picture.8">
                <p:embed/>
              </p:oleObj>
            </a:graphicData>
          </a:graphic>
        </p:graphicFrame>
        <p:graphicFrame>
          <p:nvGraphicFramePr>
            <p:cNvPr id="4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257851154"/>
                </p:ext>
              </p:extLst>
            </p:nvPr>
          </p:nvGraphicFramePr>
          <p:xfrm>
            <a:off x="4988197" y="1861238"/>
            <a:ext cx="3976291" cy="800100"/>
          </p:xfrm>
          <a:graphic>
            <a:graphicData uri="http://schemas.openxmlformats.org/presentationml/2006/ole">
              <p:oleObj spid="_x0000_s2144" name="Image" r:id="rId6" imgW="4867275" imgH="1104900" progId="Word.Picture.8">
                <p:embed/>
              </p:oleObj>
            </a:graphicData>
          </a:graphic>
        </p:graphicFrame>
        <p:graphicFrame>
          <p:nvGraphicFramePr>
            <p:cNvPr id="5" name="Obje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933628569"/>
                </p:ext>
              </p:extLst>
            </p:nvPr>
          </p:nvGraphicFramePr>
          <p:xfrm>
            <a:off x="4988197" y="3598361"/>
            <a:ext cx="3976291" cy="2257425"/>
          </p:xfrm>
          <a:graphic>
            <a:graphicData uri="http://schemas.openxmlformats.org/presentationml/2006/ole">
              <p:oleObj spid="_x0000_s2145" name="Image" r:id="rId7" imgW="4867275" imgH="2867025" progId="Word.Picture.8">
                <p:embed/>
              </p:oleObj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5724128" y="2996964"/>
              <a:ext cx="1759614" cy="108000"/>
            </a:xfrm>
            <a:prstGeom prst="rect">
              <a:avLst/>
            </a:prstGeom>
            <a:solidFill>
              <a:srgbClr val="1A9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25430" y="2155347"/>
              <a:ext cx="1294842" cy="108000"/>
            </a:xfrm>
            <a:prstGeom prst="rect">
              <a:avLst/>
            </a:prstGeom>
            <a:solidFill>
              <a:srgbClr val="1A9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29024" y="2263347"/>
              <a:ext cx="823196" cy="10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724127" y="3082206"/>
              <a:ext cx="293269" cy="10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729024" y="3969060"/>
              <a:ext cx="2119340" cy="10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729024" y="4257092"/>
              <a:ext cx="1752774" cy="108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733402" y="4529804"/>
              <a:ext cx="1973380" cy="11343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733403" y="4689140"/>
              <a:ext cx="66969" cy="108012"/>
            </a:xfrm>
            <a:prstGeom prst="rect">
              <a:avLst/>
            </a:prstGeom>
            <a:solidFill>
              <a:srgbClr val="1A9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30968" y="4142116"/>
              <a:ext cx="497216" cy="108012"/>
            </a:xfrm>
            <a:prstGeom prst="rect">
              <a:avLst/>
            </a:prstGeom>
            <a:solidFill>
              <a:srgbClr val="1A9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724127" y="4421792"/>
              <a:ext cx="286428" cy="108012"/>
            </a:xfrm>
            <a:prstGeom prst="rect">
              <a:avLst/>
            </a:prstGeom>
            <a:solidFill>
              <a:srgbClr val="1A9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733402" y="4797152"/>
              <a:ext cx="2114962" cy="11343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733402" y="5085184"/>
              <a:ext cx="2222974" cy="11343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733403" y="5349110"/>
              <a:ext cx="2114962" cy="11343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733403" y="3861048"/>
              <a:ext cx="133938" cy="108012"/>
            </a:xfrm>
            <a:prstGeom prst="rect">
              <a:avLst/>
            </a:prstGeom>
            <a:solidFill>
              <a:srgbClr val="1A9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136395" y="5278132"/>
              <a:ext cx="66969" cy="72008"/>
            </a:xfrm>
            <a:prstGeom prst="rect">
              <a:avLst/>
            </a:prstGeom>
            <a:solidFill>
              <a:srgbClr val="1A9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131919" y="5369824"/>
              <a:ext cx="66969" cy="7200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</p:grp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7704348" y="6525344"/>
            <a:ext cx="14285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 dirty="0" smtClean="0">
                <a:latin typeface="Arial" pitchFamily="34" charset="0"/>
              </a:rPr>
              <a:t>B. </a:t>
            </a:r>
            <a:r>
              <a:rPr lang="fr-FR" sz="1200" b="1" dirty="0" err="1" smtClean="0">
                <a:latin typeface="Arial" pitchFamily="34" charset="0"/>
              </a:rPr>
              <a:t>Davasse</a:t>
            </a:r>
            <a:r>
              <a:rPr lang="fr-FR" sz="1200" b="1" dirty="0" smtClean="0">
                <a:latin typeface="Arial" pitchFamily="34" charset="0"/>
              </a:rPr>
              <a:t>, </a:t>
            </a:r>
            <a:r>
              <a:rPr lang="fr-FR" sz="1200" b="1" dirty="0">
                <a:latin typeface="Arial" pitchFamily="34" charset="0"/>
              </a:rPr>
              <a:t>2003</a:t>
            </a:r>
          </a:p>
        </p:txBody>
      </p:sp>
      <p:pic>
        <p:nvPicPr>
          <p:cNvPr id="42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393" y="1700808"/>
            <a:ext cx="3476511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2" descr="courbe IPP céréales P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06"/>
          <a:stretch>
            <a:fillRect/>
          </a:stretch>
        </p:blipFill>
        <p:spPr bwMode="auto">
          <a:xfrm>
            <a:off x="3948221" y="1432295"/>
            <a:ext cx="1493024" cy="48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4175956" y="2050198"/>
            <a:ext cx="1080120" cy="1017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3894022" y="6345291"/>
            <a:ext cx="165008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Palynologie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</a:t>
            </a:r>
            <a:r>
              <a:rPr lang="en-GB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GB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l’Orri</a:t>
            </a:r>
            <a:endParaRPr lang="en-GB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4342394" y="6572381"/>
            <a:ext cx="12458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 dirty="0" smtClean="0">
                <a:latin typeface="Arial" pitchFamily="34" charset="0"/>
              </a:rPr>
              <a:t>D. Galop, 2006</a:t>
            </a:r>
            <a:endParaRPr lang="fr-FR" sz="12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59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Line 3"/>
          <p:cNvSpPr>
            <a:spLocks noChangeShapeType="1"/>
          </p:cNvSpPr>
          <p:nvPr/>
        </p:nvSpPr>
        <p:spPr bwMode="auto">
          <a:xfrm>
            <a:off x="0" y="10525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663575" y="1125538"/>
            <a:ext cx="48910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 err="1" smtClean="0"/>
              <a:t>Qu’est-ce</a:t>
            </a:r>
            <a:r>
              <a:rPr lang="en-GB" sz="1800" dirty="0" smtClean="0"/>
              <a:t> </a:t>
            </a:r>
            <a:r>
              <a:rPr lang="en-GB" sz="1800" dirty="0" err="1" smtClean="0"/>
              <a:t>qu’une</a:t>
            </a:r>
            <a:r>
              <a:rPr lang="en-GB" sz="1800" dirty="0" smtClean="0"/>
              <a:t> </a:t>
            </a:r>
            <a:r>
              <a:rPr lang="en-GB" sz="1800" dirty="0" err="1" smtClean="0"/>
              <a:t>pratique</a:t>
            </a:r>
            <a:r>
              <a:rPr lang="en-GB" sz="1800" dirty="0" smtClean="0"/>
              <a:t> ?</a:t>
            </a:r>
            <a:endParaRPr lang="en-GB" sz="1800" dirty="0"/>
          </a:p>
          <a:p>
            <a:r>
              <a:rPr lang="en-GB" sz="1800" dirty="0"/>
              <a:t>- </a:t>
            </a:r>
            <a:r>
              <a:rPr lang="en-GB" sz="1800" dirty="0" smtClean="0"/>
              <a:t>La structure </a:t>
            </a:r>
            <a:r>
              <a:rPr lang="en-GB" sz="1800" dirty="0" err="1" smtClean="0"/>
              <a:t>sociale</a:t>
            </a:r>
            <a:r>
              <a:rPr lang="en-GB" sz="1800" dirty="0" smtClean="0"/>
              <a:t> </a:t>
            </a:r>
            <a:r>
              <a:rPr lang="en-GB" sz="1800" dirty="0" err="1" smtClean="0"/>
              <a:t>élémentaire</a:t>
            </a:r>
            <a:r>
              <a:rPr lang="en-GB" sz="1800" dirty="0" smtClean="0"/>
              <a:t> (D</a:t>
            </a:r>
            <a:r>
              <a:rPr lang="en-GB" sz="1800" dirty="0"/>
              <a:t>. Moreno)</a:t>
            </a:r>
          </a:p>
        </p:txBody>
      </p:sp>
      <p:sp>
        <p:nvSpPr>
          <p:cNvPr id="271369" name="Oval 9"/>
          <p:cNvSpPr>
            <a:spLocks noChangeArrowheads="1"/>
          </p:cNvSpPr>
          <p:nvPr/>
        </p:nvSpPr>
        <p:spPr bwMode="auto">
          <a:xfrm>
            <a:off x="4670425" y="3603625"/>
            <a:ext cx="2043113" cy="698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800" b="1"/>
              <a:t>gesture</a:t>
            </a:r>
          </a:p>
        </p:txBody>
      </p:sp>
      <p:sp>
        <p:nvSpPr>
          <p:cNvPr id="271371" name="AutoShape 11"/>
          <p:cNvSpPr>
            <a:spLocks noChangeArrowheads="1"/>
          </p:cNvSpPr>
          <p:nvPr/>
        </p:nvSpPr>
        <p:spPr bwMode="auto">
          <a:xfrm rot="2657720">
            <a:off x="4348163" y="3119438"/>
            <a:ext cx="644525" cy="3222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fr-FR"/>
          </a:p>
        </p:txBody>
      </p:sp>
      <p:sp>
        <p:nvSpPr>
          <p:cNvPr id="271372" name="AutoShape 12"/>
          <p:cNvSpPr>
            <a:spLocks noChangeArrowheads="1"/>
          </p:cNvSpPr>
          <p:nvPr/>
        </p:nvSpPr>
        <p:spPr bwMode="auto">
          <a:xfrm rot="7674425">
            <a:off x="6282531" y="3120232"/>
            <a:ext cx="644525" cy="3222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fr-FR"/>
          </a:p>
        </p:txBody>
      </p:sp>
      <p:sp>
        <p:nvSpPr>
          <p:cNvPr id="271373" name="AutoShape 13"/>
          <p:cNvSpPr>
            <a:spLocks noChangeArrowheads="1"/>
          </p:cNvSpPr>
          <p:nvPr/>
        </p:nvSpPr>
        <p:spPr bwMode="auto">
          <a:xfrm rot="13254005">
            <a:off x="6443663" y="4516438"/>
            <a:ext cx="644525" cy="3222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fr-FR"/>
          </a:p>
        </p:txBody>
      </p:sp>
      <p:sp>
        <p:nvSpPr>
          <p:cNvPr id="271374" name="AutoShape 14"/>
          <p:cNvSpPr>
            <a:spLocks noChangeArrowheads="1"/>
          </p:cNvSpPr>
          <p:nvPr/>
        </p:nvSpPr>
        <p:spPr bwMode="auto">
          <a:xfrm rot="-2796760">
            <a:off x="4347369" y="4517231"/>
            <a:ext cx="644525" cy="3222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fr-FR"/>
          </a:p>
        </p:txBody>
      </p:sp>
      <p:sp>
        <p:nvSpPr>
          <p:cNvPr id="271375" name="Oval 15"/>
          <p:cNvSpPr>
            <a:spLocks noChangeArrowheads="1"/>
          </p:cNvSpPr>
          <p:nvPr/>
        </p:nvSpPr>
        <p:spPr bwMode="auto">
          <a:xfrm>
            <a:off x="4670425" y="3603625"/>
            <a:ext cx="2043113" cy="698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800" b="1"/>
              <a:t>gesture</a:t>
            </a:r>
          </a:p>
        </p:txBody>
      </p:sp>
      <p:sp>
        <p:nvSpPr>
          <p:cNvPr id="271376" name="Oval 16"/>
          <p:cNvSpPr>
            <a:spLocks noChangeArrowheads="1"/>
          </p:cNvSpPr>
          <p:nvPr/>
        </p:nvSpPr>
        <p:spPr bwMode="auto">
          <a:xfrm>
            <a:off x="4670425" y="3603625"/>
            <a:ext cx="2043113" cy="698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800" b="1"/>
              <a:t>gesture</a:t>
            </a:r>
          </a:p>
        </p:txBody>
      </p:sp>
      <p:sp>
        <p:nvSpPr>
          <p:cNvPr id="271377" name="Oval 17"/>
          <p:cNvSpPr>
            <a:spLocks noChangeArrowheads="1"/>
          </p:cNvSpPr>
          <p:nvPr/>
        </p:nvSpPr>
        <p:spPr bwMode="auto">
          <a:xfrm>
            <a:off x="4670425" y="3603625"/>
            <a:ext cx="2043113" cy="698500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GB" sz="1800" b="1" dirty="0" err="1" smtClean="0"/>
              <a:t>geste</a:t>
            </a:r>
            <a:endParaRPr lang="en-GB" sz="1800" b="1" dirty="0"/>
          </a:p>
        </p:txBody>
      </p:sp>
      <p:sp>
        <p:nvSpPr>
          <p:cNvPr id="271378" name="Text Box 18"/>
          <p:cNvSpPr txBox="1">
            <a:spLocks noChangeArrowheads="1"/>
          </p:cNvSpPr>
          <p:nvPr/>
        </p:nvSpPr>
        <p:spPr bwMode="auto">
          <a:xfrm>
            <a:off x="2843213" y="2636838"/>
            <a:ext cx="26597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err="1"/>
              <a:t>s</a:t>
            </a:r>
            <a:r>
              <a:rPr lang="en-GB" sz="1800" b="1" dirty="0" err="1" smtClean="0"/>
              <a:t>ociale</a:t>
            </a:r>
            <a:r>
              <a:rPr lang="en-GB" sz="1800" b="1" dirty="0" smtClean="0"/>
              <a:t> et </a:t>
            </a:r>
            <a:r>
              <a:rPr lang="en-GB" sz="1800" b="1" dirty="0" err="1" smtClean="0"/>
              <a:t>économique</a:t>
            </a:r>
            <a:endParaRPr lang="en-GB" sz="1800" b="1" dirty="0"/>
          </a:p>
        </p:txBody>
      </p:sp>
      <p:sp>
        <p:nvSpPr>
          <p:cNvPr id="271381" name="Text Box 21"/>
          <p:cNvSpPr txBox="1">
            <a:spLocks noChangeArrowheads="1"/>
          </p:cNvSpPr>
          <p:nvPr/>
        </p:nvSpPr>
        <p:spPr bwMode="auto">
          <a:xfrm>
            <a:off x="6359525" y="2690813"/>
            <a:ext cx="1274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dirty="0" smtClean="0"/>
              <a:t>technique</a:t>
            </a:r>
            <a:endParaRPr lang="en-GB" sz="1800" b="1" dirty="0"/>
          </a:p>
        </p:txBody>
      </p:sp>
      <p:sp>
        <p:nvSpPr>
          <p:cNvPr id="271382" name="Text Box 22"/>
          <p:cNvSpPr txBox="1">
            <a:spLocks noChangeArrowheads="1"/>
          </p:cNvSpPr>
          <p:nvPr/>
        </p:nvSpPr>
        <p:spPr bwMode="auto">
          <a:xfrm>
            <a:off x="6713538" y="5000625"/>
            <a:ext cx="1146468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dirty="0" err="1" smtClean="0"/>
              <a:t>naturelle</a:t>
            </a:r>
            <a:endParaRPr lang="en-GB" sz="1800" b="1" dirty="0"/>
          </a:p>
        </p:txBody>
      </p:sp>
      <p:sp>
        <p:nvSpPr>
          <p:cNvPr id="271383" name="Text Box 23"/>
          <p:cNvSpPr txBox="1">
            <a:spLocks noChangeArrowheads="1"/>
          </p:cNvSpPr>
          <p:nvPr/>
        </p:nvSpPr>
        <p:spPr bwMode="auto">
          <a:xfrm>
            <a:off x="3863975" y="5000625"/>
            <a:ext cx="1467068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 dirty="0" smtClean="0"/>
              <a:t>symbolique</a:t>
            </a:r>
            <a:endParaRPr lang="fr-FR" sz="1800" b="1" dirty="0"/>
          </a:p>
        </p:txBody>
      </p:sp>
      <p:sp>
        <p:nvSpPr>
          <p:cNvPr id="271384" name="Text Box 24"/>
          <p:cNvSpPr txBox="1">
            <a:spLocks noChangeArrowheads="1"/>
          </p:cNvSpPr>
          <p:nvPr/>
        </p:nvSpPr>
        <p:spPr bwMode="auto">
          <a:xfrm>
            <a:off x="735013" y="1763524"/>
            <a:ext cx="4258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/>
              <a:t>- </a:t>
            </a:r>
            <a:r>
              <a:rPr lang="en-GB" sz="1800" dirty="0" smtClean="0"/>
              <a:t>Le </a:t>
            </a:r>
            <a:r>
              <a:rPr lang="en-GB" sz="1800" dirty="0" err="1" smtClean="0"/>
              <a:t>carrefour</a:t>
            </a:r>
            <a:r>
              <a:rPr lang="en-GB" sz="1800" dirty="0" smtClean="0"/>
              <a:t> de </a:t>
            </a:r>
            <a:r>
              <a:rPr lang="en-GB" sz="1800" dirty="0" err="1" smtClean="0"/>
              <a:t>différentes</a:t>
            </a:r>
            <a:r>
              <a:rPr lang="en-GB" sz="1800" dirty="0" smtClean="0"/>
              <a:t> dimensions</a:t>
            </a:r>
            <a:endParaRPr lang="en-GB" sz="1800" dirty="0"/>
          </a:p>
        </p:txBody>
      </p:sp>
      <p:sp>
        <p:nvSpPr>
          <p:cNvPr id="271386" name="Text Box 26"/>
          <p:cNvSpPr txBox="1">
            <a:spLocks noChangeArrowheads="1"/>
          </p:cNvSpPr>
          <p:nvPr/>
        </p:nvSpPr>
        <p:spPr bwMode="auto">
          <a:xfrm>
            <a:off x="735013" y="5805488"/>
            <a:ext cx="5647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/>
              <a:t>=&gt; </a:t>
            </a:r>
            <a:r>
              <a:rPr lang="en-GB" sz="1800" dirty="0" smtClean="0"/>
              <a:t>Un objet </a:t>
            </a:r>
            <a:r>
              <a:rPr lang="fr-FR" sz="1800" dirty="0" smtClean="0"/>
              <a:t>complexe</a:t>
            </a:r>
            <a:r>
              <a:rPr lang="en-GB" sz="1800" dirty="0" smtClean="0"/>
              <a:t> qui </a:t>
            </a:r>
            <a:r>
              <a:rPr lang="fr-FR" sz="1800" dirty="0" smtClean="0"/>
              <a:t>requiert</a:t>
            </a:r>
            <a:r>
              <a:rPr lang="en-GB" sz="1800" dirty="0" smtClean="0"/>
              <a:t> </a:t>
            </a:r>
            <a:r>
              <a:rPr lang="fr-FR" sz="1800" dirty="0" smtClean="0"/>
              <a:t>l’interdisciplinarité</a:t>
            </a:r>
            <a:endParaRPr lang="fr-FR" sz="1800" dirty="0"/>
          </a:p>
        </p:txBody>
      </p:sp>
      <p:sp>
        <p:nvSpPr>
          <p:cNvPr id="20" name="Rectangle 2"/>
          <p:cNvSpPr>
            <a:spLocks noChangeAspect="1" noChangeArrowheads="1"/>
          </p:cNvSpPr>
          <p:nvPr/>
        </p:nvSpPr>
        <p:spPr bwMode="auto">
          <a:xfrm>
            <a:off x="216348" y="1"/>
            <a:ext cx="7999411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3e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étape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comprendre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changement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l’échelle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la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pratique</a:t>
            </a:r>
            <a:endParaRPr lang="fr-F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24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xmlns="" val="153275476"/>
              </p:ext>
            </p:extLst>
          </p:nvPr>
        </p:nvGraphicFramePr>
        <p:xfrm>
          <a:off x="1332361" y="1246188"/>
          <a:ext cx="7499350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8530" name="Rectangle 2"/>
          <p:cNvSpPr>
            <a:spLocks noChangeAspect="1" noChangeArrowheads="1"/>
          </p:cNvSpPr>
          <p:nvPr/>
        </p:nvSpPr>
        <p:spPr bwMode="auto">
          <a:xfrm>
            <a:off x="216348" y="1"/>
            <a:ext cx="7999411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3e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étape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comprendre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changement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l’échelle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la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pratique</a:t>
            </a:r>
            <a:endParaRPr lang="fr-F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8531" name="Line 3"/>
          <p:cNvSpPr>
            <a:spLocks noChangeShapeType="1"/>
          </p:cNvSpPr>
          <p:nvPr/>
        </p:nvSpPr>
        <p:spPr bwMode="auto">
          <a:xfrm>
            <a:off x="216348" y="10525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324298" y="1125538"/>
            <a:ext cx="38443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dirty="0" err="1" smtClean="0"/>
              <a:t>Qu’est-ce</a:t>
            </a:r>
            <a:r>
              <a:rPr lang="en-GB" sz="1600" dirty="0" smtClean="0"/>
              <a:t> </a:t>
            </a:r>
            <a:r>
              <a:rPr lang="en-GB" sz="1600" dirty="0" err="1" smtClean="0"/>
              <a:t>que</a:t>
            </a:r>
            <a:r>
              <a:rPr lang="en-GB" sz="1600" dirty="0" smtClean="0"/>
              <a:t> la </a:t>
            </a:r>
            <a:r>
              <a:rPr lang="en-GB" sz="1600" dirty="0" err="1" smtClean="0"/>
              <a:t>pratique</a:t>
            </a:r>
            <a:r>
              <a:rPr lang="en-GB" sz="1600" dirty="0" smtClean="0"/>
              <a:t> de </a:t>
            </a:r>
            <a:r>
              <a:rPr lang="en-GB" sz="1600" dirty="0" err="1" smtClean="0"/>
              <a:t>l’estivage</a:t>
            </a:r>
            <a:r>
              <a:rPr lang="en-GB" sz="1600" dirty="0" smtClean="0"/>
              <a:t> ?</a:t>
            </a:r>
            <a:endParaRPr lang="en-GB" sz="1600" dirty="0"/>
          </a:p>
        </p:txBody>
      </p:sp>
      <p:sp>
        <p:nvSpPr>
          <p:cNvPr id="278533" name="Line 5"/>
          <p:cNvSpPr>
            <a:spLocks noChangeShapeType="1"/>
          </p:cNvSpPr>
          <p:nvPr/>
        </p:nvSpPr>
        <p:spPr bwMode="auto">
          <a:xfrm>
            <a:off x="3851723" y="4292600"/>
            <a:ext cx="792163" cy="8651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sp>
        <p:nvSpPr>
          <p:cNvPr id="278534" name="Line 6"/>
          <p:cNvSpPr>
            <a:spLocks noChangeShapeType="1"/>
          </p:cNvSpPr>
          <p:nvPr/>
        </p:nvSpPr>
        <p:spPr bwMode="auto">
          <a:xfrm flipV="1">
            <a:off x="3708848" y="2636838"/>
            <a:ext cx="935038" cy="7207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sp>
        <p:nvSpPr>
          <p:cNvPr id="278535" name="Line 7"/>
          <p:cNvSpPr>
            <a:spLocks noChangeShapeType="1"/>
          </p:cNvSpPr>
          <p:nvPr/>
        </p:nvSpPr>
        <p:spPr bwMode="auto">
          <a:xfrm flipV="1">
            <a:off x="5580511" y="4365625"/>
            <a:ext cx="935037" cy="7207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sp>
        <p:nvSpPr>
          <p:cNvPr id="278536" name="Line 8"/>
          <p:cNvSpPr>
            <a:spLocks noChangeShapeType="1"/>
          </p:cNvSpPr>
          <p:nvPr/>
        </p:nvSpPr>
        <p:spPr bwMode="auto">
          <a:xfrm>
            <a:off x="5580511" y="2565400"/>
            <a:ext cx="792162" cy="8651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grpSp>
        <p:nvGrpSpPr>
          <p:cNvPr id="278609" name="Group 81"/>
          <p:cNvGrpSpPr>
            <a:grpSpLocks/>
          </p:cNvGrpSpPr>
          <p:nvPr/>
        </p:nvGrpSpPr>
        <p:grpSpPr bwMode="auto">
          <a:xfrm>
            <a:off x="541787" y="2205038"/>
            <a:ext cx="7673972" cy="4403725"/>
            <a:chOff x="205" y="1389"/>
            <a:chExt cx="4834" cy="2774"/>
          </a:xfrm>
        </p:grpSpPr>
        <p:sp>
          <p:nvSpPr>
            <p:cNvPr id="278537" name="Text Box 9"/>
            <p:cNvSpPr txBox="1">
              <a:spLocks noChangeArrowheads="1"/>
            </p:cNvSpPr>
            <p:nvPr/>
          </p:nvSpPr>
          <p:spPr bwMode="auto">
            <a:xfrm>
              <a:off x="1362" y="3929"/>
              <a:ext cx="3115" cy="2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r>
                <a:rPr lang="en-GB" sz="1800" dirty="0" err="1" smtClean="0"/>
                <a:t>Comparaisons</a:t>
              </a:r>
              <a:r>
                <a:rPr lang="en-GB" sz="1800" dirty="0" smtClean="0"/>
                <a:t> </a:t>
              </a:r>
              <a:r>
                <a:rPr lang="en-GB" sz="1800" dirty="0" err="1" smtClean="0"/>
                <a:t>historiques</a:t>
              </a:r>
              <a:r>
                <a:rPr lang="en-GB" sz="1800" dirty="0" smtClean="0"/>
                <a:t> et </a:t>
              </a:r>
              <a:r>
                <a:rPr lang="en-GB" sz="1800" dirty="0" err="1" smtClean="0"/>
                <a:t>ethnographiques</a:t>
              </a:r>
              <a:endParaRPr lang="en-GB" sz="1800" dirty="0"/>
            </a:p>
          </p:txBody>
        </p:sp>
        <p:sp>
          <p:nvSpPr>
            <p:cNvPr id="278538" name="Text Box 10"/>
            <p:cNvSpPr txBox="1">
              <a:spLocks noChangeArrowheads="1"/>
            </p:cNvSpPr>
            <p:nvPr/>
          </p:nvSpPr>
          <p:spPr bwMode="auto">
            <a:xfrm>
              <a:off x="793" y="3249"/>
              <a:ext cx="866" cy="2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800" dirty="0" err="1" smtClean="0"/>
                <a:t>archéologie</a:t>
              </a:r>
              <a:endParaRPr lang="en-GB" sz="1800" dirty="0"/>
            </a:p>
          </p:txBody>
        </p:sp>
        <p:sp>
          <p:nvSpPr>
            <p:cNvPr id="278539" name="Text Box 11"/>
            <p:cNvSpPr txBox="1">
              <a:spLocks noChangeArrowheads="1"/>
            </p:cNvSpPr>
            <p:nvPr/>
          </p:nvSpPr>
          <p:spPr bwMode="auto">
            <a:xfrm>
              <a:off x="3923" y="1389"/>
              <a:ext cx="1116" cy="2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800" dirty="0" err="1" smtClean="0"/>
                <a:t>Archéozoologie</a:t>
              </a:r>
              <a:endParaRPr lang="en-GB" sz="1800" dirty="0"/>
            </a:p>
          </p:txBody>
        </p:sp>
        <p:sp>
          <p:nvSpPr>
            <p:cNvPr id="278540" name="Text Box 12"/>
            <p:cNvSpPr txBox="1">
              <a:spLocks noChangeArrowheads="1"/>
            </p:cNvSpPr>
            <p:nvPr/>
          </p:nvSpPr>
          <p:spPr bwMode="auto">
            <a:xfrm>
              <a:off x="4195" y="3294"/>
              <a:ext cx="583" cy="2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800" dirty="0" smtClean="0"/>
                <a:t>histoire</a:t>
              </a:r>
              <a:endParaRPr lang="en-GB" sz="1800" dirty="0"/>
            </a:p>
          </p:txBody>
        </p:sp>
        <p:sp>
          <p:nvSpPr>
            <p:cNvPr id="278541" name="Text Box 13"/>
            <p:cNvSpPr txBox="1">
              <a:spLocks noChangeArrowheads="1"/>
            </p:cNvSpPr>
            <p:nvPr/>
          </p:nvSpPr>
          <p:spPr bwMode="auto">
            <a:xfrm>
              <a:off x="793" y="1570"/>
              <a:ext cx="1431" cy="2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dirty="0" err="1"/>
                <a:t>p</a:t>
              </a:r>
              <a:r>
                <a:rPr lang="en-GB" sz="1800" dirty="0" err="1" smtClean="0"/>
                <a:t>aléoenvironnement</a:t>
              </a:r>
              <a:endParaRPr lang="en-GB" sz="1800" dirty="0"/>
            </a:p>
          </p:txBody>
        </p:sp>
        <p:sp>
          <p:nvSpPr>
            <p:cNvPr id="278542" name="Text Box 14"/>
            <p:cNvSpPr txBox="1">
              <a:spLocks noChangeArrowheads="1"/>
            </p:cNvSpPr>
            <p:nvPr/>
          </p:nvSpPr>
          <p:spPr bwMode="auto">
            <a:xfrm>
              <a:off x="205" y="2178"/>
              <a:ext cx="1197" cy="2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800" dirty="0" err="1" smtClean="0"/>
                <a:t>archéobotanique</a:t>
              </a:r>
              <a:endParaRPr lang="en-GB" sz="1800" dirty="0"/>
            </a:p>
          </p:txBody>
        </p:sp>
        <p:cxnSp>
          <p:nvCxnSpPr>
            <p:cNvPr id="278543" name="AutoShape 15"/>
            <p:cNvCxnSpPr>
              <a:cxnSpLocks noChangeShapeType="1"/>
              <a:stCxn id="278542" idx="1"/>
              <a:endCxn id="278537" idx="1"/>
            </p:cNvCxnSpPr>
            <p:nvPr/>
          </p:nvCxnSpPr>
          <p:spPr bwMode="auto">
            <a:xfrm rot="10800000" flipH="1" flipV="1">
              <a:off x="205" y="2295"/>
              <a:ext cx="1157" cy="1751"/>
            </a:xfrm>
            <a:prstGeom prst="bentConnector3">
              <a:avLst>
                <a:gd name="adj1" fmla="val -12446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8572" name="AutoShape 44"/>
            <p:cNvCxnSpPr>
              <a:cxnSpLocks noChangeShapeType="1"/>
              <a:stCxn id="278541" idx="1"/>
              <a:endCxn id="278537" idx="1"/>
            </p:cNvCxnSpPr>
            <p:nvPr/>
          </p:nvCxnSpPr>
          <p:spPr bwMode="auto">
            <a:xfrm rot="10800000" flipH="1" flipV="1">
              <a:off x="793" y="1687"/>
              <a:ext cx="569" cy="2359"/>
            </a:xfrm>
            <a:prstGeom prst="bentConnector3">
              <a:avLst>
                <a:gd name="adj1" fmla="val -25308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8573" name="AutoShape 45"/>
            <p:cNvCxnSpPr>
              <a:cxnSpLocks noChangeShapeType="1"/>
              <a:stCxn id="278538" idx="1"/>
              <a:endCxn id="278537" idx="1"/>
            </p:cNvCxnSpPr>
            <p:nvPr/>
          </p:nvCxnSpPr>
          <p:spPr bwMode="auto">
            <a:xfrm rot="10800000" flipH="1" flipV="1">
              <a:off x="793" y="3366"/>
              <a:ext cx="569" cy="680"/>
            </a:xfrm>
            <a:prstGeom prst="bentConnector3">
              <a:avLst>
                <a:gd name="adj1" fmla="val -25308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8574" name="AutoShape 46"/>
            <p:cNvCxnSpPr>
              <a:cxnSpLocks noChangeShapeType="1"/>
              <a:stCxn id="278539" idx="3"/>
              <a:endCxn id="278537" idx="3"/>
            </p:cNvCxnSpPr>
            <p:nvPr/>
          </p:nvCxnSpPr>
          <p:spPr bwMode="auto">
            <a:xfrm flipH="1">
              <a:off x="4477" y="1506"/>
              <a:ext cx="562" cy="2540"/>
            </a:xfrm>
            <a:prstGeom prst="bentConnector3">
              <a:avLst>
                <a:gd name="adj1" fmla="val -25623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8575" name="AutoShape 47"/>
            <p:cNvCxnSpPr>
              <a:cxnSpLocks noChangeShapeType="1"/>
              <a:stCxn id="278540" idx="3"/>
              <a:endCxn id="278537" idx="3"/>
            </p:cNvCxnSpPr>
            <p:nvPr/>
          </p:nvCxnSpPr>
          <p:spPr bwMode="auto">
            <a:xfrm flipH="1">
              <a:off x="4477" y="3411"/>
              <a:ext cx="301" cy="635"/>
            </a:xfrm>
            <a:prstGeom prst="bentConnector3">
              <a:avLst>
                <a:gd name="adj1" fmla="val -47840"/>
              </a:avLst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8579" name="Group 51"/>
          <p:cNvGrpSpPr>
            <a:grpSpLocks/>
          </p:cNvGrpSpPr>
          <p:nvPr/>
        </p:nvGrpSpPr>
        <p:grpSpPr bwMode="auto">
          <a:xfrm>
            <a:off x="2419798" y="1844675"/>
            <a:ext cx="4878388" cy="4224338"/>
            <a:chOff x="1388" y="1162"/>
            <a:chExt cx="3073" cy="2661"/>
          </a:xfrm>
        </p:grpSpPr>
        <p:grpSp>
          <p:nvGrpSpPr>
            <p:cNvPr id="278557" name="Group 29"/>
            <p:cNvGrpSpPr>
              <a:grpSpLocks/>
            </p:cNvGrpSpPr>
            <p:nvPr/>
          </p:nvGrpSpPr>
          <p:grpSpPr bwMode="auto">
            <a:xfrm>
              <a:off x="1429" y="1162"/>
              <a:ext cx="2988" cy="2661"/>
              <a:chOff x="1429" y="1142"/>
              <a:chExt cx="2988" cy="2661"/>
            </a:xfrm>
          </p:grpSpPr>
          <p:grpSp>
            <p:nvGrpSpPr>
              <p:cNvPr id="278558" name="Group 30"/>
              <p:cNvGrpSpPr>
                <a:grpSpLocks/>
              </p:cNvGrpSpPr>
              <p:nvPr/>
            </p:nvGrpSpPr>
            <p:grpSpPr bwMode="auto">
              <a:xfrm>
                <a:off x="1429" y="1253"/>
                <a:ext cx="2988" cy="2550"/>
                <a:chOff x="1429" y="1253"/>
                <a:chExt cx="2988" cy="2550"/>
              </a:xfrm>
            </p:grpSpPr>
            <p:sp>
              <p:nvSpPr>
                <p:cNvPr id="278559" name="AutoShape 31"/>
                <p:cNvSpPr>
                  <a:spLocks noChangeArrowheads="1"/>
                </p:cNvSpPr>
                <p:nvPr/>
              </p:nvSpPr>
              <p:spPr bwMode="auto">
                <a:xfrm rot="-28016494">
                  <a:off x="1824" y="1700"/>
                  <a:ext cx="751" cy="144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  <p:sp>
              <p:nvSpPr>
                <p:cNvPr id="278560" name="AutoShape 32"/>
                <p:cNvSpPr>
                  <a:spLocks noChangeArrowheads="1"/>
                </p:cNvSpPr>
                <p:nvPr/>
              </p:nvSpPr>
              <p:spPr bwMode="auto">
                <a:xfrm rot="-2772138">
                  <a:off x="1885" y="1668"/>
                  <a:ext cx="907" cy="10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  <p:sp>
              <p:nvSpPr>
                <p:cNvPr id="278561" name="AutoShape 33"/>
                <p:cNvSpPr>
                  <a:spLocks noChangeArrowheads="1"/>
                </p:cNvSpPr>
                <p:nvPr/>
              </p:nvSpPr>
              <p:spPr bwMode="auto">
                <a:xfrm rot="-5780437">
                  <a:off x="2336" y="1071"/>
                  <a:ext cx="408" cy="104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  <p:sp>
              <p:nvSpPr>
                <p:cNvPr id="278562" name="AutoShape 34"/>
                <p:cNvSpPr>
                  <a:spLocks noChangeArrowheads="1"/>
                </p:cNvSpPr>
                <p:nvPr/>
              </p:nvSpPr>
              <p:spPr bwMode="auto">
                <a:xfrm rot="23248931">
                  <a:off x="3379" y="1389"/>
                  <a:ext cx="953" cy="131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  <p:sp>
              <p:nvSpPr>
                <p:cNvPr id="278563" name="AutoShape 35"/>
                <p:cNvSpPr>
                  <a:spLocks noChangeArrowheads="1"/>
                </p:cNvSpPr>
                <p:nvPr/>
              </p:nvSpPr>
              <p:spPr bwMode="auto">
                <a:xfrm rot="26014043">
                  <a:off x="3175" y="1185"/>
                  <a:ext cx="907" cy="10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  <p:sp>
              <p:nvSpPr>
                <p:cNvPr id="278564" name="AutoShape 36"/>
                <p:cNvSpPr>
                  <a:spLocks noChangeArrowheads="1"/>
                </p:cNvSpPr>
                <p:nvPr/>
              </p:nvSpPr>
              <p:spPr bwMode="auto">
                <a:xfrm rot="27384067">
                  <a:off x="3315" y="2828"/>
                  <a:ext cx="907" cy="10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  <p:sp>
              <p:nvSpPr>
                <p:cNvPr id="278565" name="AutoShape 37"/>
                <p:cNvSpPr>
                  <a:spLocks noChangeArrowheads="1"/>
                </p:cNvSpPr>
                <p:nvPr/>
              </p:nvSpPr>
              <p:spPr bwMode="auto">
                <a:xfrm rot="16200000">
                  <a:off x="1968" y="2717"/>
                  <a:ext cx="654" cy="127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  <p:sp>
              <p:nvSpPr>
                <p:cNvPr id="278566" name="AutoShape 38"/>
                <p:cNvSpPr>
                  <a:spLocks noChangeArrowheads="1"/>
                </p:cNvSpPr>
                <p:nvPr/>
              </p:nvSpPr>
              <p:spPr bwMode="auto">
                <a:xfrm rot="36333622">
                  <a:off x="2517" y="1707"/>
                  <a:ext cx="499" cy="231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  <p:sp>
              <p:nvSpPr>
                <p:cNvPr id="278567" name="AutoShape 39"/>
                <p:cNvSpPr>
                  <a:spLocks noChangeArrowheads="1"/>
                </p:cNvSpPr>
                <p:nvPr/>
              </p:nvSpPr>
              <p:spPr bwMode="auto">
                <a:xfrm rot="56108635">
                  <a:off x="2154" y="1253"/>
                  <a:ext cx="499" cy="231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  <p:sp>
              <p:nvSpPr>
                <p:cNvPr id="278568" name="AutoShape 40"/>
                <p:cNvSpPr>
                  <a:spLocks noChangeArrowheads="1"/>
                </p:cNvSpPr>
                <p:nvPr/>
              </p:nvSpPr>
              <p:spPr bwMode="auto">
                <a:xfrm rot="17521454">
                  <a:off x="2068" y="2156"/>
                  <a:ext cx="264" cy="154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  <p:sp>
              <p:nvSpPr>
                <p:cNvPr id="278569" name="AutoShape 41"/>
                <p:cNvSpPr>
                  <a:spLocks noChangeArrowheads="1"/>
                </p:cNvSpPr>
                <p:nvPr/>
              </p:nvSpPr>
              <p:spPr bwMode="auto">
                <a:xfrm rot="6716093">
                  <a:off x="2970" y="1803"/>
                  <a:ext cx="635" cy="2259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  <p:sp>
              <p:nvSpPr>
                <p:cNvPr id="278570" name="AutoShape 42"/>
                <p:cNvSpPr>
                  <a:spLocks noChangeArrowheads="1"/>
                </p:cNvSpPr>
                <p:nvPr/>
              </p:nvSpPr>
              <p:spPr bwMode="auto">
                <a:xfrm rot="45101005">
                  <a:off x="3441" y="1464"/>
                  <a:ext cx="499" cy="190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>
                    <a:alpha val="35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fr-FR"/>
                </a:p>
              </p:txBody>
            </p:sp>
          </p:grpSp>
          <p:sp>
            <p:nvSpPr>
              <p:cNvPr id="278571" name="AutoShape 43"/>
              <p:cNvSpPr>
                <a:spLocks noChangeArrowheads="1"/>
              </p:cNvSpPr>
              <p:nvPr/>
            </p:nvSpPr>
            <p:spPr bwMode="auto">
              <a:xfrm rot="51940452">
                <a:off x="3260" y="1142"/>
                <a:ext cx="589" cy="2295"/>
              </a:xfrm>
              <a:prstGeom prst="triangle">
                <a:avLst>
                  <a:gd name="adj" fmla="val 50000"/>
                </a:avLst>
              </a:prstGeom>
              <a:solidFill>
                <a:srgbClr val="FFFF00">
                  <a:alpha val="35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fr-FR"/>
              </a:p>
            </p:txBody>
          </p:sp>
        </p:grpSp>
        <p:sp>
          <p:nvSpPr>
            <p:cNvPr id="278577" name="AutoShape 49"/>
            <p:cNvSpPr>
              <a:spLocks noChangeArrowheads="1"/>
            </p:cNvSpPr>
            <p:nvPr/>
          </p:nvSpPr>
          <p:spPr bwMode="auto">
            <a:xfrm rot="-7849350">
              <a:off x="2164" y="1021"/>
              <a:ext cx="264" cy="1815"/>
            </a:xfrm>
            <a:prstGeom prst="triangle">
              <a:avLst>
                <a:gd name="adj" fmla="val 50000"/>
              </a:avLst>
            </a:prstGeom>
            <a:solidFill>
              <a:srgbClr val="FFFF00">
                <a:alpha val="35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278578" name="AutoShape 50"/>
            <p:cNvSpPr>
              <a:spLocks noChangeArrowheads="1"/>
            </p:cNvSpPr>
            <p:nvPr/>
          </p:nvSpPr>
          <p:spPr bwMode="auto">
            <a:xfrm rot="30898938">
              <a:off x="3737" y="2601"/>
              <a:ext cx="724" cy="882"/>
            </a:xfrm>
            <a:prstGeom prst="triangle">
              <a:avLst>
                <a:gd name="adj" fmla="val 50000"/>
              </a:avLst>
            </a:prstGeom>
            <a:solidFill>
              <a:srgbClr val="FFFF00">
                <a:alpha val="35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</p:grpSp>
      <p:sp>
        <p:nvSpPr>
          <p:cNvPr id="278582" name="Text Box 54"/>
          <p:cNvSpPr txBox="1">
            <a:spLocks noChangeArrowheads="1"/>
          </p:cNvSpPr>
          <p:nvPr/>
        </p:nvSpPr>
        <p:spPr bwMode="auto">
          <a:xfrm>
            <a:off x="6160515" y="1218784"/>
            <a:ext cx="28039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dirty="0" smtClean="0"/>
              <a:t>Comment </a:t>
            </a:r>
            <a:r>
              <a:rPr lang="en-GB" sz="1600" dirty="0" err="1" smtClean="0"/>
              <a:t>l’interdisciplinarité</a:t>
            </a:r>
            <a:r>
              <a:rPr lang="en-GB" sz="1600" dirty="0" smtClean="0"/>
              <a:t> </a:t>
            </a:r>
          </a:p>
          <a:p>
            <a:r>
              <a:rPr lang="en-GB" sz="1600" dirty="0" err="1" smtClean="0"/>
              <a:t>l’éclaire</a:t>
            </a:r>
            <a:r>
              <a:rPr lang="en-GB" sz="1600" dirty="0" smtClean="0"/>
              <a:t>-t-</a:t>
            </a:r>
            <a:r>
              <a:rPr lang="en-GB" sz="1600" dirty="0" err="1" smtClean="0"/>
              <a:t>elle</a:t>
            </a:r>
            <a:r>
              <a:rPr lang="en-GB" sz="1600" dirty="0" smtClean="0"/>
              <a:t> ?</a:t>
            </a:r>
            <a:endParaRPr lang="en-GB" sz="1600" dirty="0"/>
          </a:p>
        </p:txBody>
      </p:sp>
      <p:sp>
        <p:nvSpPr>
          <p:cNvPr id="278586" name="Text Box 58"/>
          <p:cNvSpPr txBox="1">
            <a:spLocks noChangeArrowheads="1"/>
          </p:cNvSpPr>
          <p:nvPr/>
        </p:nvSpPr>
        <p:spPr bwMode="auto">
          <a:xfrm>
            <a:off x="324298" y="1557338"/>
            <a:ext cx="2908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dirty="0" err="1" smtClean="0"/>
              <a:t>Partiellement</a:t>
            </a:r>
            <a:r>
              <a:rPr lang="en-GB" sz="1600" dirty="0" smtClean="0"/>
              <a:t>, </a:t>
            </a:r>
            <a:r>
              <a:rPr lang="en-GB" sz="1600" dirty="0" err="1" smtClean="0"/>
              <a:t>mais</a:t>
            </a:r>
            <a:r>
              <a:rPr lang="en-GB" sz="1600" dirty="0" smtClean="0"/>
              <a:t> de </a:t>
            </a:r>
          </a:p>
          <a:p>
            <a:r>
              <a:rPr lang="en-GB" sz="1600" dirty="0" smtClean="0"/>
              <a:t>nouveaux </a:t>
            </a:r>
            <a:r>
              <a:rPr lang="en-GB" sz="1600" dirty="0" err="1" smtClean="0"/>
              <a:t>objets</a:t>
            </a:r>
            <a:r>
              <a:rPr lang="en-GB" sz="1600" dirty="0" smtClean="0"/>
              <a:t> </a:t>
            </a:r>
            <a:r>
              <a:rPr lang="en-GB" sz="1600" dirty="0" err="1" smtClean="0"/>
              <a:t>apparaissent</a:t>
            </a:r>
            <a:endParaRPr lang="en-GB" sz="1600" dirty="0"/>
          </a:p>
        </p:txBody>
      </p:sp>
      <p:grpSp>
        <p:nvGrpSpPr>
          <p:cNvPr id="278608" name="Group 80"/>
          <p:cNvGrpSpPr>
            <a:grpSpLocks/>
          </p:cNvGrpSpPr>
          <p:nvPr/>
        </p:nvGrpSpPr>
        <p:grpSpPr bwMode="auto">
          <a:xfrm>
            <a:off x="2556323" y="2636838"/>
            <a:ext cx="4103688" cy="2592387"/>
            <a:chOff x="1474" y="1661"/>
            <a:chExt cx="2585" cy="1633"/>
          </a:xfrm>
        </p:grpSpPr>
        <p:sp>
          <p:nvSpPr>
            <p:cNvPr id="278598" name="AutoShape 70"/>
            <p:cNvSpPr>
              <a:spLocks noChangeArrowheads="1"/>
            </p:cNvSpPr>
            <p:nvPr/>
          </p:nvSpPr>
          <p:spPr bwMode="auto">
            <a:xfrm>
              <a:off x="2336" y="2840"/>
              <a:ext cx="726" cy="363"/>
            </a:xfrm>
            <a:prstGeom prst="cloudCallout">
              <a:avLst>
                <a:gd name="adj1" fmla="val -38704"/>
                <a:gd name="adj2" fmla="val -1241"/>
              </a:avLst>
            </a:prstGeom>
            <a:solidFill>
              <a:schemeClr val="tx1">
                <a:alpha val="70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algn="ctr"/>
              <a:r>
                <a:rPr lang="en-GB" sz="1100" dirty="0" err="1" smtClean="0">
                  <a:solidFill>
                    <a:srgbClr val="000000"/>
                  </a:solidFill>
                </a:rPr>
                <a:t>Conduite</a:t>
              </a:r>
              <a:r>
                <a:rPr lang="en-GB" sz="1100" dirty="0" smtClean="0">
                  <a:solidFill>
                    <a:srgbClr val="000000"/>
                  </a:solidFill>
                </a:rPr>
                <a:t> </a:t>
              </a:r>
              <a:r>
                <a:rPr lang="en-GB" sz="1100" dirty="0" err="1" smtClean="0">
                  <a:solidFill>
                    <a:srgbClr val="000000"/>
                  </a:solidFill>
                </a:rPr>
                <a:t>troupeaux</a:t>
              </a:r>
              <a:endParaRPr lang="en-GB" sz="1100" dirty="0">
                <a:solidFill>
                  <a:srgbClr val="000000"/>
                </a:solidFill>
              </a:endParaRPr>
            </a:p>
          </p:txBody>
        </p:sp>
        <p:sp>
          <p:nvSpPr>
            <p:cNvPr id="278599" name="AutoShape 71"/>
            <p:cNvSpPr>
              <a:spLocks noChangeArrowheads="1"/>
            </p:cNvSpPr>
            <p:nvPr/>
          </p:nvSpPr>
          <p:spPr bwMode="auto">
            <a:xfrm>
              <a:off x="3288" y="2886"/>
              <a:ext cx="771" cy="408"/>
            </a:xfrm>
            <a:prstGeom prst="cloudCallout">
              <a:avLst>
                <a:gd name="adj1" fmla="val -35731"/>
                <a:gd name="adj2" fmla="val 15931"/>
              </a:avLst>
            </a:prstGeom>
            <a:solidFill>
              <a:schemeClr val="tx1">
                <a:alpha val="70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algn="ctr"/>
              <a:r>
                <a:rPr lang="en-GB" sz="1000" dirty="0" err="1" smtClean="0">
                  <a:solidFill>
                    <a:srgbClr val="000000"/>
                  </a:solidFill>
                </a:rPr>
                <a:t>Partage</a:t>
              </a:r>
              <a:r>
                <a:rPr lang="en-GB" sz="1000" dirty="0" smtClean="0">
                  <a:solidFill>
                    <a:srgbClr val="000000"/>
                  </a:solidFill>
                </a:rPr>
                <a:t> des </a:t>
              </a:r>
              <a:r>
                <a:rPr lang="en-GB" sz="1000" dirty="0" err="1" smtClean="0">
                  <a:solidFill>
                    <a:srgbClr val="000000"/>
                  </a:solidFill>
                </a:rPr>
                <a:t>territoires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  <p:sp>
          <p:nvSpPr>
            <p:cNvPr id="278601" name="AutoShape 73"/>
            <p:cNvSpPr>
              <a:spLocks noChangeArrowheads="1"/>
            </p:cNvSpPr>
            <p:nvPr/>
          </p:nvSpPr>
          <p:spPr bwMode="auto">
            <a:xfrm>
              <a:off x="3198" y="1661"/>
              <a:ext cx="726" cy="363"/>
            </a:xfrm>
            <a:prstGeom prst="cloudCallout">
              <a:avLst>
                <a:gd name="adj1" fmla="val -34847"/>
                <a:gd name="adj2" fmla="val 24106"/>
              </a:avLst>
            </a:prstGeom>
            <a:solidFill>
              <a:schemeClr val="tx1">
                <a:alpha val="70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algn="ctr"/>
              <a:r>
                <a:rPr lang="en-GB" sz="1100" dirty="0" err="1" smtClean="0">
                  <a:solidFill>
                    <a:srgbClr val="000000"/>
                  </a:solidFill>
                </a:rPr>
                <a:t>traite</a:t>
              </a:r>
              <a:endParaRPr lang="en-GB" sz="1100" dirty="0">
                <a:solidFill>
                  <a:srgbClr val="000000"/>
                </a:solidFill>
              </a:endParaRPr>
            </a:p>
          </p:txBody>
        </p:sp>
        <p:sp>
          <p:nvSpPr>
            <p:cNvPr id="278605" name="AutoShape 77"/>
            <p:cNvSpPr>
              <a:spLocks noChangeArrowheads="1"/>
            </p:cNvSpPr>
            <p:nvPr/>
          </p:nvSpPr>
          <p:spPr bwMode="auto">
            <a:xfrm>
              <a:off x="2224" y="1888"/>
              <a:ext cx="905" cy="348"/>
            </a:xfrm>
            <a:prstGeom prst="cloudCallout">
              <a:avLst>
                <a:gd name="adj1" fmla="val -47384"/>
                <a:gd name="adj2" fmla="val 34856"/>
              </a:avLst>
            </a:prstGeom>
            <a:solidFill>
              <a:schemeClr val="tx1">
                <a:alpha val="70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algn="ctr"/>
              <a:r>
                <a:rPr lang="en-GB" sz="1100" dirty="0" err="1" smtClean="0">
                  <a:solidFill>
                    <a:srgbClr val="000000"/>
                  </a:solidFill>
                </a:rPr>
                <a:t>fourrages</a:t>
              </a:r>
              <a:endParaRPr lang="en-GB" sz="1100" dirty="0">
                <a:solidFill>
                  <a:srgbClr val="000000"/>
                </a:solidFill>
              </a:endParaRPr>
            </a:p>
          </p:txBody>
        </p:sp>
        <p:sp>
          <p:nvSpPr>
            <p:cNvPr id="278607" name="AutoShape 79"/>
            <p:cNvSpPr>
              <a:spLocks noChangeArrowheads="1"/>
            </p:cNvSpPr>
            <p:nvPr/>
          </p:nvSpPr>
          <p:spPr bwMode="auto">
            <a:xfrm>
              <a:off x="1474" y="2705"/>
              <a:ext cx="865" cy="342"/>
            </a:xfrm>
            <a:prstGeom prst="cloudCallout">
              <a:avLst>
                <a:gd name="adj1" fmla="val -41046"/>
                <a:gd name="adj2" fmla="val 38014"/>
              </a:avLst>
            </a:prstGeom>
            <a:solidFill>
              <a:schemeClr val="tx1">
                <a:alpha val="70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 algn="ctr"/>
              <a:r>
                <a:rPr lang="en-GB" sz="1100" dirty="0" smtClean="0">
                  <a:solidFill>
                    <a:srgbClr val="000000"/>
                  </a:solidFill>
                </a:rPr>
                <a:t>Agriculture </a:t>
              </a:r>
              <a:r>
                <a:rPr lang="en-GB" sz="1100" dirty="0" err="1" smtClean="0">
                  <a:solidFill>
                    <a:srgbClr val="000000"/>
                  </a:solidFill>
                </a:rPr>
                <a:t>temporaire</a:t>
              </a:r>
              <a:endParaRPr lang="en-GB" sz="1100" dirty="0" smtClean="0">
                <a:solidFill>
                  <a:srgbClr val="000000"/>
                </a:solidFill>
              </a:endParaRPr>
            </a:p>
            <a:p>
              <a:pPr algn="ctr"/>
              <a:endParaRPr lang="en-GB" sz="11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3616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82" grpId="0"/>
      <p:bldP spid="2785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7" name="Line 5"/>
          <p:cNvSpPr>
            <a:spLocks noChangeShapeType="1"/>
          </p:cNvSpPr>
          <p:nvPr/>
        </p:nvSpPr>
        <p:spPr bwMode="auto">
          <a:xfrm>
            <a:off x="0" y="10525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4198" name="Text Box 6"/>
          <p:cNvSpPr txBox="1">
            <a:spLocks noChangeArrowheads="1"/>
          </p:cNvSpPr>
          <p:nvPr/>
        </p:nvSpPr>
        <p:spPr bwMode="auto">
          <a:xfrm>
            <a:off x="611188" y="1190625"/>
            <a:ext cx="18303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 err="1" smtClean="0"/>
              <a:t>Traire</a:t>
            </a:r>
            <a:r>
              <a:rPr lang="en-GB" sz="1800" dirty="0" smtClean="0"/>
              <a:t> les </a:t>
            </a:r>
            <a:r>
              <a:rPr lang="en-GB" sz="1800" dirty="0" err="1" smtClean="0"/>
              <a:t>brebis</a:t>
            </a:r>
            <a:endParaRPr lang="en-GB" sz="1800" dirty="0"/>
          </a:p>
        </p:txBody>
      </p:sp>
      <p:pic>
        <p:nvPicPr>
          <p:cNvPr id="264199" name="Picture 7" descr="Crèt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06550"/>
            <a:ext cx="4062412" cy="30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420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06550"/>
            <a:ext cx="4427537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4203" name="Text Box 11"/>
          <p:cNvSpPr txBox="1">
            <a:spLocks noChangeArrowheads="1"/>
          </p:cNvSpPr>
          <p:nvPr/>
        </p:nvSpPr>
        <p:spPr bwMode="auto">
          <a:xfrm>
            <a:off x="395288" y="5013176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 err="1"/>
              <a:t>Crète</a:t>
            </a:r>
            <a:endParaRPr lang="en-GB" sz="1800" dirty="0"/>
          </a:p>
        </p:txBody>
      </p:sp>
      <p:sp>
        <p:nvSpPr>
          <p:cNvPr id="264204" name="Text Box 12"/>
          <p:cNvSpPr txBox="1">
            <a:spLocks noChangeArrowheads="1"/>
          </p:cNvSpPr>
          <p:nvPr/>
        </p:nvSpPr>
        <p:spPr bwMode="auto">
          <a:xfrm>
            <a:off x="4643438" y="5013325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 smtClean="0"/>
              <a:t>Montagne </a:t>
            </a:r>
            <a:r>
              <a:rPr lang="en-GB" sz="1800" dirty="0" err="1" smtClean="0"/>
              <a:t>basque</a:t>
            </a:r>
            <a:endParaRPr lang="en-GB" sz="1800" dirty="0"/>
          </a:p>
        </p:txBody>
      </p:sp>
      <p:pic>
        <p:nvPicPr>
          <p:cNvPr id="264205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797425"/>
            <a:ext cx="149066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spect="1" noChangeArrowheads="1"/>
          </p:cNvSpPr>
          <p:nvPr/>
        </p:nvSpPr>
        <p:spPr bwMode="auto">
          <a:xfrm>
            <a:off x="0" y="1"/>
            <a:ext cx="7999411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3e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étape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comprendre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changement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l’échelle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la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pratique</a:t>
            </a:r>
            <a:endParaRPr lang="fr-F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41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5220" name="Picture 4" descr="Couloir2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88" y="849313"/>
            <a:ext cx="8748712" cy="603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5221" name="Picture 5" descr="F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0" t="25131" r="34044" b="56509"/>
          <a:stretch>
            <a:fillRect/>
          </a:stretch>
        </p:blipFill>
        <p:spPr bwMode="auto">
          <a:xfrm>
            <a:off x="192088" y="65088"/>
            <a:ext cx="876617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425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49" r="1"/>
          <a:stretch/>
        </p:blipFill>
        <p:spPr bwMode="auto">
          <a:xfrm>
            <a:off x="0" y="163648"/>
            <a:ext cx="4375434" cy="367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7" t="31310" r="53924" b="26870"/>
          <a:stretch/>
        </p:blipFill>
        <p:spPr bwMode="auto">
          <a:xfrm>
            <a:off x="4543261" y="3501008"/>
            <a:ext cx="4573584" cy="328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80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fromag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96" t="17570" r="7353" b="14204"/>
          <a:stretch>
            <a:fillRect/>
          </a:stretch>
        </p:blipFill>
        <p:spPr bwMode="auto">
          <a:xfrm>
            <a:off x="2965450" y="368300"/>
            <a:ext cx="1884363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3237" name="Picture 5" descr="fromage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03" t="6760" r="16626" b="43269"/>
          <a:stretch>
            <a:fillRect/>
          </a:stretch>
        </p:blipFill>
        <p:spPr bwMode="auto">
          <a:xfrm>
            <a:off x="7172325" y="1080294"/>
            <a:ext cx="1971675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3238" name="Picture 6" descr="fromag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7" t="4720" r="16626" b="10170"/>
          <a:stretch>
            <a:fillRect/>
          </a:stretch>
        </p:blipFill>
        <p:spPr bwMode="auto">
          <a:xfrm>
            <a:off x="5053013" y="368300"/>
            <a:ext cx="1989137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3240" name="Group 8"/>
          <p:cNvGrpSpPr>
            <a:grpSpLocks/>
          </p:cNvGrpSpPr>
          <p:nvPr/>
        </p:nvGrpSpPr>
        <p:grpSpPr bwMode="auto">
          <a:xfrm>
            <a:off x="0" y="404813"/>
            <a:ext cx="2628900" cy="2795587"/>
            <a:chOff x="4104" y="2559"/>
            <a:chExt cx="1656" cy="1761"/>
          </a:xfrm>
        </p:grpSpPr>
        <p:pic>
          <p:nvPicPr>
            <p:cNvPr id="223241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233" t="3128" r="35858" b="58144"/>
            <a:stretch>
              <a:fillRect/>
            </a:stretch>
          </p:blipFill>
          <p:spPr bwMode="auto">
            <a:xfrm>
              <a:off x="4104" y="2559"/>
              <a:ext cx="1656" cy="176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23242" name="Rectangle 10"/>
            <p:cNvSpPr>
              <a:spLocks noChangeArrowheads="1"/>
            </p:cNvSpPr>
            <p:nvPr/>
          </p:nvSpPr>
          <p:spPr bwMode="auto">
            <a:xfrm>
              <a:off x="4797" y="4199"/>
              <a:ext cx="345" cy="1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23243" name="Oval 11"/>
          <p:cNvSpPr>
            <a:spLocks noChangeArrowheads="1"/>
          </p:cNvSpPr>
          <p:nvPr/>
        </p:nvSpPr>
        <p:spPr bwMode="auto">
          <a:xfrm>
            <a:off x="1763713" y="2638425"/>
            <a:ext cx="287337" cy="142875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5715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3244" name="Oval 12"/>
          <p:cNvSpPr>
            <a:spLocks noChangeArrowheads="1"/>
          </p:cNvSpPr>
          <p:nvPr/>
        </p:nvSpPr>
        <p:spPr bwMode="auto">
          <a:xfrm>
            <a:off x="1763713" y="2060575"/>
            <a:ext cx="215900" cy="215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5715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3245" name="Text Box 13"/>
          <p:cNvSpPr txBox="1">
            <a:spLocks noChangeArrowheads="1"/>
          </p:cNvSpPr>
          <p:nvPr/>
        </p:nvSpPr>
        <p:spPr bwMode="auto">
          <a:xfrm>
            <a:off x="519113" y="6324600"/>
            <a:ext cx="20954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 smtClean="0"/>
              <a:t>Faire les </a:t>
            </a:r>
            <a:r>
              <a:rPr lang="en-GB" sz="1800" dirty="0" err="1" smtClean="0"/>
              <a:t>fromages</a:t>
            </a:r>
            <a:endParaRPr lang="en-GB" sz="1800" dirty="0"/>
          </a:p>
        </p:txBody>
      </p:sp>
      <p:pic>
        <p:nvPicPr>
          <p:cNvPr id="17" name="Picture 8" descr="00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31" y="3794472"/>
            <a:ext cx="2916820" cy="233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3063110" y="3753036"/>
            <a:ext cx="3165074" cy="263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fr-FR" sz="1600" dirty="0">
                <a:latin typeface="Times" pitchFamily="-48" charset="0"/>
              </a:rPr>
              <a:t>« Les bergers basques, pour cette opération de chauffage du lait, emploient un système beaucoup plus primitif que celui du feu, utilisé dans toutes les autres régions des Pyrénées : ils effectuent la cuisson par le moyen de pierres chauffées qu’ils introduisent dans le lait.. » (Ramon Violant i </a:t>
            </a:r>
            <a:r>
              <a:rPr lang="fr-FR" sz="1600" dirty="0" err="1">
                <a:latin typeface="Times" pitchFamily="-48" charset="0"/>
              </a:rPr>
              <a:t>Simorra</a:t>
            </a:r>
            <a:r>
              <a:rPr lang="fr-FR" sz="1600" dirty="0">
                <a:latin typeface="Times" pitchFamily="-48" charset="0"/>
              </a:rPr>
              <a:t>)</a:t>
            </a:r>
          </a:p>
          <a:p>
            <a:pPr algn="just" eaLnBrk="1" hangingPunct="1">
              <a:spcBef>
                <a:spcPct val="20000"/>
              </a:spcBef>
            </a:pPr>
            <a:endParaRPr lang="fr-FR" sz="1600" dirty="0">
              <a:latin typeface="Times" pitchFamily="-48" charset="0"/>
            </a:endParaRP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1" r="7260" b="13193"/>
          <a:stretch>
            <a:fillRect/>
          </a:stretch>
        </p:blipFill>
        <p:spPr bwMode="auto">
          <a:xfrm>
            <a:off x="6724162" y="5198752"/>
            <a:ext cx="2032496" cy="144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16" t="22018" r="9357"/>
          <a:stretch>
            <a:fillRect/>
          </a:stretch>
        </p:blipFill>
        <p:spPr bwMode="auto">
          <a:xfrm>
            <a:off x="6660232" y="3573074"/>
            <a:ext cx="2160356" cy="147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4828" y="3269259"/>
            <a:ext cx="17408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(clichés </a:t>
            </a:r>
            <a:r>
              <a:rPr lang="en-GB" sz="1400" dirty="0"/>
              <a:t>J. Blot)</a:t>
            </a:r>
          </a:p>
        </p:txBody>
      </p:sp>
    </p:spTree>
    <p:extLst>
      <p:ext uri="{BB962C8B-B14F-4D97-AF65-F5344CB8AC3E}">
        <p14:creationId xmlns:p14="http://schemas.microsoft.com/office/powerpoint/2010/main" xmlns="" val="2728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ChangeAspect="1" noChangeArrowheads="1"/>
          </p:cNvSpPr>
          <p:nvPr/>
        </p:nvSpPr>
        <p:spPr bwMode="auto">
          <a:xfrm>
            <a:off x="0" y="0"/>
            <a:ext cx="781236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intégration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des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données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l’interdisciplinarité</a:t>
            </a:r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fr-F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4675" name="Line 3"/>
          <p:cNvSpPr>
            <a:spLocks noChangeShapeType="1"/>
          </p:cNvSpPr>
          <p:nvPr/>
        </p:nvSpPr>
        <p:spPr bwMode="auto">
          <a:xfrm>
            <a:off x="0" y="10525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468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3357562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GB" sz="2000" b="1" dirty="0"/>
          </a:p>
          <a:p>
            <a:pPr>
              <a:lnSpc>
                <a:spcPct val="80000"/>
              </a:lnSpc>
            </a:pPr>
            <a:r>
              <a:rPr lang="en-GB" sz="2000" b="1" dirty="0" err="1" smtClean="0"/>
              <a:t>Chaque</a:t>
            </a:r>
            <a:r>
              <a:rPr lang="en-GB" sz="2000" b="1" dirty="0" smtClean="0"/>
              <a:t> discipline </a:t>
            </a:r>
            <a:r>
              <a:rPr lang="en-GB" sz="2000" b="1" dirty="0" err="1" smtClean="0"/>
              <a:t>élabore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ses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propres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modèles</a:t>
            </a:r>
            <a:r>
              <a:rPr lang="en-GB" sz="2000" b="1" dirty="0" smtClean="0"/>
              <a:t> /</a:t>
            </a:r>
            <a:r>
              <a:rPr lang="en-GB" sz="2000" b="1" dirty="0" err="1" smtClean="0"/>
              <a:t>séquences</a:t>
            </a:r>
            <a:endParaRPr lang="en-GB" sz="2000" b="1" dirty="0"/>
          </a:p>
          <a:p>
            <a:pPr>
              <a:lnSpc>
                <a:spcPct val="80000"/>
              </a:lnSpc>
            </a:pPr>
            <a:endParaRPr lang="en-GB" sz="2000" b="1" dirty="0"/>
          </a:p>
          <a:p>
            <a:pPr>
              <a:lnSpc>
                <a:spcPct val="80000"/>
              </a:lnSpc>
            </a:pPr>
            <a:r>
              <a:rPr lang="en-GB" sz="2000" b="1" dirty="0" smtClean="0"/>
              <a:t>Les </a:t>
            </a:r>
            <a:r>
              <a:rPr lang="en-GB" sz="2000" b="1" dirty="0" err="1" smtClean="0"/>
              <a:t>changements</a:t>
            </a:r>
            <a:r>
              <a:rPr lang="en-GB" sz="2000" b="1" dirty="0" smtClean="0"/>
              <a:t> et </a:t>
            </a:r>
            <a:r>
              <a:rPr lang="en-GB" sz="2000" b="1" dirty="0" err="1" smtClean="0"/>
              <a:t>leur</a:t>
            </a:r>
            <a:r>
              <a:rPr lang="en-GB" sz="2000" b="1" dirty="0" smtClean="0"/>
              <a:t> signification </a:t>
            </a:r>
            <a:r>
              <a:rPr lang="en-GB" sz="2000" b="1" dirty="0" err="1" smtClean="0"/>
              <a:t>apparaissent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souvent</a:t>
            </a:r>
            <a:r>
              <a:rPr lang="en-GB" sz="2000" b="1" dirty="0" smtClean="0"/>
              <a:t> :</a:t>
            </a:r>
            <a:endParaRPr lang="en-GB" sz="2000" b="1" dirty="0"/>
          </a:p>
          <a:p>
            <a:pPr lvl="1">
              <a:lnSpc>
                <a:spcPct val="80000"/>
              </a:lnSpc>
            </a:pPr>
            <a:r>
              <a:rPr lang="en-GB" sz="1800" dirty="0" err="1" smtClean="0"/>
              <a:t>Dans</a:t>
            </a:r>
            <a:r>
              <a:rPr lang="en-GB" sz="1800" dirty="0" smtClean="0"/>
              <a:t> la </a:t>
            </a:r>
            <a:r>
              <a:rPr lang="en-GB" sz="1800" dirty="0" err="1" smtClean="0"/>
              <a:t>comparaison</a:t>
            </a:r>
            <a:r>
              <a:rPr lang="en-GB" sz="1800" dirty="0" smtClean="0"/>
              <a:t> </a:t>
            </a:r>
            <a:r>
              <a:rPr lang="en-GB" sz="1800" dirty="0" err="1" smtClean="0"/>
              <a:t>diachronique</a:t>
            </a:r>
            <a:r>
              <a:rPr lang="en-GB" sz="1800" dirty="0" smtClean="0"/>
              <a:t>, par </a:t>
            </a:r>
            <a:r>
              <a:rPr lang="en-GB" sz="1800" dirty="0" err="1" smtClean="0"/>
              <a:t>téléscopage</a:t>
            </a:r>
            <a:r>
              <a:rPr lang="en-GB" sz="1800" dirty="0" smtClean="0"/>
              <a:t> des </a:t>
            </a:r>
            <a:r>
              <a:rPr lang="en-GB" sz="1800" dirty="0" err="1" smtClean="0"/>
              <a:t>périodes</a:t>
            </a:r>
            <a:endParaRPr lang="en-GB" sz="1800" dirty="0"/>
          </a:p>
          <a:p>
            <a:pPr lvl="1">
              <a:lnSpc>
                <a:spcPct val="80000"/>
              </a:lnSpc>
            </a:pPr>
            <a:r>
              <a:rPr lang="en-GB" sz="1800" dirty="0" err="1" smtClean="0"/>
              <a:t>Autour</a:t>
            </a:r>
            <a:r>
              <a:rPr lang="en-GB" sz="1800" dirty="0" smtClean="0"/>
              <a:t> des contradictions entre les </a:t>
            </a:r>
            <a:r>
              <a:rPr lang="en-GB" sz="1800" dirty="0" err="1" smtClean="0"/>
              <a:t>modèles</a:t>
            </a:r>
            <a:r>
              <a:rPr lang="en-GB" sz="1800" dirty="0" smtClean="0"/>
              <a:t> </a:t>
            </a:r>
            <a:r>
              <a:rPr lang="en-GB" sz="1800" dirty="0" err="1" smtClean="0"/>
              <a:t>proposés</a:t>
            </a:r>
            <a:r>
              <a:rPr lang="en-GB" sz="1800" dirty="0" smtClean="0"/>
              <a:t> par les </a:t>
            </a:r>
            <a:r>
              <a:rPr lang="en-GB" sz="1800" dirty="0" err="1" smtClean="0"/>
              <a:t>différentes</a:t>
            </a:r>
            <a:r>
              <a:rPr lang="en-GB" sz="1800" dirty="0" smtClean="0"/>
              <a:t> disciplines</a:t>
            </a:r>
            <a:endParaRPr lang="en-GB" sz="1800" dirty="0"/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GB" sz="1800" dirty="0"/>
          </a:p>
          <a:p>
            <a:pPr>
              <a:lnSpc>
                <a:spcPct val="80000"/>
              </a:lnSpc>
            </a:pPr>
            <a:r>
              <a:rPr lang="en-GB" sz="2000" b="1" dirty="0" err="1" smtClean="0"/>
              <a:t>Deux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exemples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d’identification</a:t>
            </a:r>
            <a:r>
              <a:rPr lang="en-GB" sz="2000" b="1" dirty="0" smtClean="0"/>
              <a:t> du </a:t>
            </a:r>
            <a:r>
              <a:rPr lang="en-GB" sz="2000" b="1" dirty="0" err="1" smtClean="0"/>
              <a:t>changement</a:t>
            </a:r>
            <a:endParaRPr lang="en-GB" sz="2000" b="1" dirty="0"/>
          </a:p>
          <a:p>
            <a:pPr lvl="1">
              <a:lnSpc>
                <a:spcPct val="80000"/>
              </a:lnSpc>
            </a:pPr>
            <a:r>
              <a:rPr lang="en-GB" sz="1800" dirty="0" err="1" smtClean="0"/>
              <a:t>Deux</a:t>
            </a:r>
            <a:r>
              <a:rPr lang="en-GB" sz="1800" dirty="0" smtClean="0"/>
              <a:t> </a:t>
            </a:r>
            <a:r>
              <a:rPr lang="en-GB" sz="1800" dirty="0" err="1" smtClean="0"/>
              <a:t>schémas</a:t>
            </a:r>
            <a:r>
              <a:rPr lang="en-GB" sz="1800" dirty="0" smtClean="0"/>
              <a:t> pour </a:t>
            </a:r>
            <a:r>
              <a:rPr lang="en-GB" sz="1800" dirty="0" err="1" smtClean="0"/>
              <a:t>une</a:t>
            </a:r>
            <a:r>
              <a:rPr lang="en-GB" sz="1800" dirty="0" smtClean="0"/>
              <a:t> agriculture </a:t>
            </a:r>
            <a:r>
              <a:rPr lang="en-GB" sz="1800" dirty="0" err="1" smtClean="0"/>
              <a:t>temporaire</a:t>
            </a:r>
            <a:r>
              <a:rPr lang="en-GB" sz="1800" dirty="0" smtClean="0"/>
              <a:t> </a:t>
            </a:r>
            <a:r>
              <a:rPr lang="en-GB" sz="1800" dirty="0" err="1" smtClean="0"/>
              <a:t>sur</a:t>
            </a:r>
            <a:r>
              <a:rPr lang="en-GB" sz="1800" dirty="0" smtClean="0"/>
              <a:t> le versant (8e / 17e s.)</a:t>
            </a:r>
          </a:p>
          <a:p>
            <a:pPr lvl="1">
              <a:lnSpc>
                <a:spcPct val="80000"/>
              </a:lnSpc>
            </a:pPr>
            <a:r>
              <a:rPr lang="en-GB" sz="1800" dirty="0" smtClean="0"/>
              <a:t>Contradiction entre </a:t>
            </a:r>
            <a:r>
              <a:rPr lang="en-GB" sz="1800" dirty="0" err="1" smtClean="0"/>
              <a:t>archéologie</a:t>
            </a:r>
            <a:r>
              <a:rPr lang="en-GB" sz="1800" dirty="0" smtClean="0"/>
              <a:t> et </a:t>
            </a:r>
            <a:r>
              <a:rPr lang="en-GB" sz="1800" dirty="0" err="1" smtClean="0"/>
              <a:t>palynologie</a:t>
            </a:r>
            <a:r>
              <a:rPr lang="en-GB" sz="1800" dirty="0" smtClean="0"/>
              <a:t> 11e-16e s. </a:t>
            </a:r>
            <a:r>
              <a:rPr lang="en-GB" sz="1800" dirty="0" err="1"/>
              <a:t>cal</a:t>
            </a:r>
            <a:r>
              <a:rPr lang="en-GB" sz="1800" dirty="0"/>
              <a:t> </a:t>
            </a:r>
            <a:r>
              <a:rPr lang="en-GB" sz="1800" dirty="0" smtClean="0"/>
              <a:t>AD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xmlns="" val="26766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91" b="59445"/>
          <a:stretch>
            <a:fillRect/>
          </a:stretch>
        </p:blipFill>
        <p:spPr bwMode="auto">
          <a:xfrm>
            <a:off x="478395" y="303097"/>
            <a:ext cx="4662457" cy="252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68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975" r="-4820" b="31111"/>
          <a:stretch>
            <a:fillRect/>
          </a:stretch>
        </p:blipFill>
        <p:spPr bwMode="auto">
          <a:xfrm>
            <a:off x="215516" y="150461"/>
            <a:ext cx="5120158" cy="454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683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975" r="-9311"/>
          <a:stretch>
            <a:fillRect/>
          </a:stretch>
        </p:blipFill>
        <p:spPr bwMode="auto">
          <a:xfrm>
            <a:off x="252462" y="150461"/>
            <a:ext cx="5327650" cy="659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04148" y="548680"/>
            <a:ext cx="2198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L’</a:t>
            </a:r>
            <a:r>
              <a:rPr lang="fr-FR" b="1" dirty="0" err="1">
                <a:solidFill>
                  <a:schemeClr val="tx2"/>
                </a:solidFill>
              </a:rPr>
              <a:t>Orri</a:t>
            </a:r>
            <a:r>
              <a:rPr lang="fr-FR" b="1" dirty="0">
                <a:solidFill>
                  <a:schemeClr val="tx2"/>
                </a:solidFill>
              </a:rPr>
              <a:t> d’en </a:t>
            </a:r>
            <a:r>
              <a:rPr lang="fr-FR" b="1" dirty="0" err="1">
                <a:solidFill>
                  <a:schemeClr val="tx2"/>
                </a:solidFill>
              </a:rPr>
              <a:t>Corbill</a:t>
            </a:r>
            <a:r>
              <a:rPr lang="fr-FR" b="1" dirty="0">
                <a:solidFill>
                  <a:schemeClr val="tx2"/>
                </a:solidFill>
              </a:rPr>
              <a:t> </a:t>
            </a:r>
            <a:endParaRPr lang="fr-FR" b="1" dirty="0" smtClean="0">
              <a:solidFill>
                <a:schemeClr val="tx2"/>
              </a:solidFill>
            </a:endParaRPr>
          </a:p>
          <a:p>
            <a:r>
              <a:rPr lang="fr-FR" b="1" dirty="0" smtClean="0">
                <a:solidFill>
                  <a:schemeClr val="tx2"/>
                </a:solidFill>
              </a:rPr>
              <a:t>à </a:t>
            </a:r>
            <a:r>
              <a:rPr lang="fr-FR" b="1" dirty="0">
                <a:solidFill>
                  <a:schemeClr val="tx2"/>
                </a:solidFill>
              </a:rPr>
              <a:t>1000 ans </a:t>
            </a:r>
            <a:r>
              <a:rPr lang="fr-FR" b="1" dirty="0" smtClean="0">
                <a:solidFill>
                  <a:schemeClr val="tx2"/>
                </a:solidFill>
              </a:rPr>
              <a:t>d’écart</a:t>
            </a:r>
            <a:endParaRPr lang="fr-F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7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Line 3"/>
          <p:cNvSpPr>
            <a:spLocks noChangeShapeType="1"/>
          </p:cNvSpPr>
          <p:nvPr/>
        </p:nvSpPr>
        <p:spPr bwMode="auto">
          <a:xfrm>
            <a:off x="0" y="10525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724" name="Text Box 4"/>
          <p:cNvSpPr txBox="1">
            <a:spLocks noChangeArrowheads="1"/>
          </p:cNvSpPr>
          <p:nvPr/>
        </p:nvSpPr>
        <p:spPr bwMode="auto">
          <a:xfrm>
            <a:off x="277451" y="1125538"/>
            <a:ext cx="3634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 smtClean="0"/>
              <a:t>Cultures </a:t>
            </a:r>
            <a:r>
              <a:rPr lang="en-GB" sz="1800" dirty="0" err="1" smtClean="0"/>
              <a:t>temporaires</a:t>
            </a:r>
            <a:r>
              <a:rPr lang="en-GB" sz="1800" dirty="0" smtClean="0"/>
              <a:t> : </a:t>
            </a:r>
            <a:r>
              <a:rPr lang="en-GB" sz="1800" dirty="0" err="1" smtClean="0"/>
              <a:t>l’essartage</a:t>
            </a:r>
            <a:endParaRPr lang="en-GB" sz="1800" dirty="0"/>
          </a:p>
        </p:txBody>
      </p:sp>
      <p:pic>
        <p:nvPicPr>
          <p:cNvPr id="5" name="Picture 2" descr="essartage gaussen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0" t="9937" r="31243" b="3498"/>
          <a:stretch/>
        </p:blipFill>
        <p:spPr bwMode="auto">
          <a:xfrm>
            <a:off x="588722" y="1736828"/>
            <a:ext cx="3351074" cy="251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533597" y="4542991"/>
            <a:ext cx="3683687" cy="1940197"/>
            <a:chOff x="2745" y="2079"/>
            <a:chExt cx="3015" cy="1588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3152" y="2351"/>
              <a:ext cx="1316" cy="1316"/>
            </a:xfrm>
            <a:prstGeom prst="ellips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377" y="2487"/>
              <a:ext cx="90" cy="318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 flipH="1">
              <a:off x="4468" y="3206"/>
              <a:ext cx="1292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fr-FR" sz="2000" b="1" dirty="0" err="1"/>
                <a:t>Taillados</a:t>
              </a:r>
              <a:endParaRPr lang="fr-FR" sz="2000" b="1" dirty="0"/>
            </a:p>
            <a:p>
              <a:pPr>
                <a:spcBef>
                  <a:spcPct val="10000"/>
                </a:spcBef>
              </a:pPr>
              <a:r>
                <a:rPr lang="fr-FR" sz="2000" b="1" dirty="0"/>
                <a:t>forêt</a:t>
              </a:r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3016" y="2623"/>
              <a:ext cx="363" cy="3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3198" y="2442"/>
              <a:ext cx="272" cy="27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3425" y="2306"/>
              <a:ext cx="272" cy="2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4332" y="2850"/>
              <a:ext cx="90" cy="318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4241" y="3122"/>
              <a:ext cx="90" cy="318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4014" y="3349"/>
              <a:ext cx="90" cy="318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4242" y="2260"/>
              <a:ext cx="90" cy="318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4060" y="2124"/>
              <a:ext cx="90" cy="318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2745" y="2442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b="1"/>
                <a:t>An 1</a:t>
              </a: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3198" y="2079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b="1"/>
                <a:t>An 2</a:t>
              </a: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3607" y="2215"/>
              <a:ext cx="272" cy="27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3381" y="2805"/>
              <a:ext cx="86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sz="1200" b="1"/>
                <a:t>ébranchage + arbrisseaux</a:t>
              </a: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3607" y="2533"/>
              <a:ext cx="8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sz="1200" b="1" dirty="0"/>
                <a:t>rejets</a:t>
              </a:r>
            </a:p>
          </p:txBody>
        </p:sp>
      </p:grpSp>
      <p:pic>
        <p:nvPicPr>
          <p:cNvPr id="38" name="Picture 7" descr="Bouhi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010" y="1569460"/>
            <a:ext cx="3457422" cy="498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4970120" y="1125538"/>
            <a:ext cx="3634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 smtClean="0"/>
              <a:t>Cultures </a:t>
            </a:r>
            <a:r>
              <a:rPr lang="en-GB" sz="1800" dirty="0" err="1" smtClean="0"/>
              <a:t>temporaires</a:t>
            </a:r>
            <a:r>
              <a:rPr lang="en-GB" sz="1800" dirty="0" smtClean="0"/>
              <a:t> : </a:t>
            </a:r>
            <a:r>
              <a:rPr lang="en-GB" sz="1800" dirty="0" err="1" smtClean="0"/>
              <a:t>l’écobuage</a:t>
            </a:r>
            <a:endParaRPr lang="en-GB" sz="1800" dirty="0"/>
          </a:p>
        </p:txBody>
      </p:sp>
      <p:sp>
        <p:nvSpPr>
          <p:cNvPr id="2" name="ZoneTexte 1"/>
          <p:cNvSpPr txBox="1"/>
          <p:nvPr/>
        </p:nvSpPr>
        <p:spPr>
          <a:xfrm>
            <a:off x="2951821" y="4221088"/>
            <a:ext cx="1476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Gaussen, 1920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984268" y="6483188"/>
            <a:ext cx="1476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Bouhier</a:t>
            </a:r>
            <a:r>
              <a:rPr lang="fr-FR" sz="1400" dirty="0" smtClean="0"/>
              <a:t>, 1979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xmlns="" val="16435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Line 3"/>
          <p:cNvSpPr>
            <a:spLocks noChangeShapeType="1"/>
          </p:cNvSpPr>
          <p:nvPr/>
        </p:nvSpPr>
        <p:spPr bwMode="auto">
          <a:xfrm>
            <a:off x="0" y="8366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9798" name="Text Box 6"/>
          <p:cNvSpPr txBox="1">
            <a:spLocks noChangeArrowheads="1"/>
          </p:cNvSpPr>
          <p:nvPr/>
        </p:nvSpPr>
        <p:spPr bwMode="auto">
          <a:xfrm>
            <a:off x="61105" y="890085"/>
            <a:ext cx="1246216" cy="371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800" b="1" dirty="0" smtClean="0"/>
              <a:t>11e-16e s</a:t>
            </a:r>
            <a:endParaRPr lang="en-GB" sz="1800" b="1" dirty="0"/>
          </a:p>
        </p:txBody>
      </p:sp>
      <p:sp>
        <p:nvSpPr>
          <p:cNvPr id="289810" name="Text Box 18"/>
          <p:cNvSpPr txBox="1">
            <a:spLocks noChangeArrowheads="1"/>
          </p:cNvSpPr>
          <p:nvPr/>
        </p:nvSpPr>
        <p:spPr bwMode="auto">
          <a:xfrm>
            <a:off x="323528" y="1582738"/>
            <a:ext cx="136637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 b="1" dirty="0" err="1" smtClean="0"/>
              <a:t>Archéologie</a:t>
            </a:r>
            <a:endParaRPr lang="en-GB" sz="1600" dirty="0"/>
          </a:p>
        </p:txBody>
      </p:sp>
      <p:grpSp>
        <p:nvGrpSpPr>
          <p:cNvPr id="289836" name="Group 44"/>
          <p:cNvGrpSpPr>
            <a:grpSpLocks/>
          </p:cNvGrpSpPr>
          <p:nvPr/>
        </p:nvGrpSpPr>
        <p:grpSpPr bwMode="auto">
          <a:xfrm>
            <a:off x="2590800" y="1295400"/>
            <a:ext cx="2017713" cy="1384300"/>
            <a:chOff x="2018" y="1797"/>
            <a:chExt cx="1271" cy="872"/>
          </a:xfrm>
        </p:grpSpPr>
        <p:sp>
          <p:nvSpPr>
            <p:cNvPr id="289800" name="Rectangle 8"/>
            <p:cNvSpPr>
              <a:spLocks noChangeArrowheads="1"/>
            </p:cNvSpPr>
            <p:nvPr/>
          </p:nvSpPr>
          <p:spPr bwMode="auto">
            <a:xfrm>
              <a:off x="2019" y="1797"/>
              <a:ext cx="1270" cy="8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en-GB" sz="1800"/>
            </a:p>
          </p:txBody>
        </p:sp>
        <p:pic>
          <p:nvPicPr>
            <p:cNvPr id="289811" name="Picture 19" descr="Fi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20" t="9714" r="7364" b="3003"/>
            <a:stretch>
              <a:fillRect/>
            </a:stretch>
          </p:blipFill>
          <p:spPr bwMode="auto">
            <a:xfrm>
              <a:off x="2049" y="2301"/>
              <a:ext cx="469" cy="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289812" name="Picture 20" descr="Jean Blan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" t="34259" r="2635" b="35301"/>
            <a:stretch>
              <a:fillRect/>
            </a:stretch>
          </p:blipFill>
          <p:spPr bwMode="auto">
            <a:xfrm>
              <a:off x="2563" y="2205"/>
              <a:ext cx="726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9813" name="AutoShape 21"/>
            <p:cNvSpPr>
              <a:spLocks noChangeArrowheads="1"/>
            </p:cNvSpPr>
            <p:nvPr/>
          </p:nvSpPr>
          <p:spPr bwMode="auto">
            <a:xfrm>
              <a:off x="2019" y="2069"/>
              <a:ext cx="1270" cy="136"/>
            </a:xfrm>
            <a:prstGeom prst="leftRightArrow">
              <a:avLst>
                <a:gd name="adj1" fmla="val 50000"/>
                <a:gd name="adj2" fmla="val 186765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289818" name="Rectangle 26"/>
            <p:cNvSpPr>
              <a:spLocks noChangeArrowheads="1"/>
            </p:cNvSpPr>
            <p:nvPr/>
          </p:nvSpPr>
          <p:spPr bwMode="auto">
            <a:xfrm>
              <a:off x="2018" y="1847"/>
              <a:ext cx="1120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200" dirty="0" err="1" smtClean="0">
                  <a:solidFill>
                    <a:srgbClr val="000000"/>
                  </a:solidFill>
                </a:rPr>
                <a:t>Uniformité</a:t>
              </a:r>
              <a:r>
                <a:rPr lang="en-GB" sz="1200" dirty="0" smtClean="0">
                  <a:solidFill>
                    <a:srgbClr val="000000"/>
                  </a:solidFill>
                </a:rPr>
                <a:t>: bois et </a:t>
              </a:r>
              <a:r>
                <a:rPr lang="en-GB" sz="1200" dirty="0" err="1" smtClean="0">
                  <a:solidFill>
                    <a:srgbClr val="000000"/>
                  </a:solidFill>
                </a:rPr>
                <a:t>terre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89835" name="Group 43"/>
          <p:cNvGrpSpPr>
            <a:grpSpLocks/>
          </p:cNvGrpSpPr>
          <p:nvPr/>
        </p:nvGrpSpPr>
        <p:grpSpPr bwMode="auto">
          <a:xfrm>
            <a:off x="4679950" y="1295400"/>
            <a:ext cx="2141538" cy="1368425"/>
            <a:chOff x="612" y="1797"/>
            <a:chExt cx="1349" cy="862"/>
          </a:xfrm>
        </p:grpSpPr>
        <p:sp>
          <p:nvSpPr>
            <p:cNvPr id="289808" name="Rectangle 16"/>
            <p:cNvSpPr>
              <a:spLocks noChangeArrowheads="1"/>
            </p:cNvSpPr>
            <p:nvPr/>
          </p:nvSpPr>
          <p:spPr bwMode="auto">
            <a:xfrm>
              <a:off x="657" y="1797"/>
              <a:ext cx="1270" cy="8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pic>
          <p:nvPicPr>
            <p:cNvPr id="289821" name="Picture 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483" t="37561" r="24942" b="26176"/>
            <a:stretch>
              <a:fillRect/>
            </a:stretch>
          </p:blipFill>
          <p:spPr bwMode="auto">
            <a:xfrm>
              <a:off x="1335" y="2273"/>
              <a:ext cx="592" cy="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9820" name="AutoShape 28"/>
            <p:cNvSpPr>
              <a:spLocks noChangeArrowheads="1"/>
            </p:cNvSpPr>
            <p:nvPr/>
          </p:nvSpPr>
          <p:spPr bwMode="auto">
            <a:xfrm rot="-1589503">
              <a:off x="691" y="2108"/>
              <a:ext cx="1270" cy="182"/>
            </a:xfrm>
            <a:prstGeom prst="rightArrow">
              <a:avLst>
                <a:gd name="adj1" fmla="val 50000"/>
                <a:gd name="adj2" fmla="val 174451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289822" name="Rectangle 30"/>
            <p:cNvSpPr>
              <a:spLocks noChangeArrowheads="1"/>
            </p:cNvSpPr>
            <p:nvPr/>
          </p:nvSpPr>
          <p:spPr bwMode="auto">
            <a:xfrm>
              <a:off x="612" y="1797"/>
              <a:ext cx="1124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200" dirty="0" smtClean="0">
                  <a:solidFill>
                    <a:srgbClr val="000000"/>
                  </a:solidFill>
                </a:rPr>
                <a:t>Diversification des sites</a:t>
              </a:r>
            </a:p>
            <a:p>
              <a:r>
                <a:rPr lang="en-GB" sz="1200" dirty="0" err="1" smtClean="0">
                  <a:solidFill>
                    <a:srgbClr val="000000"/>
                  </a:solidFill>
                </a:rPr>
                <a:t>pérennisation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89824" name="Rectangle 32"/>
          <p:cNvSpPr>
            <a:spLocks noChangeArrowheads="1"/>
          </p:cNvSpPr>
          <p:nvPr/>
        </p:nvSpPr>
        <p:spPr bwMode="auto">
          <a:xfrm>
            <a:off x="4751388" y="2735263"/>
            <a:ext cx="2016125" cy="14398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25" name="Text Box 33"/>
          <p:cNvSpPr txBox="1">
            <a:spLocks noChangeArrowheads="1"/>
          </p:cNvSpPr>
          <p:nvPr/>
        </p:nvSpPr>
        <p:spPr bwMode="auto">
          <a:xfrm>
            <a:off x="323528" y="2879725"/>
            <a:ext cx="1390422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 b="1" dirty="0" err="1" smtClean="0"/>
              <a:t>Palynologie</a:t>
            </a:r>
            <a:r>
              <a:rPr lang="en-GB" sz="1600" b="1" dirty="0" smtClean="0"/>
              <a:t> </a:t>
            </a:r>
          </a:p>
          <a:p>
            <a:r>
              <a:rPr lang="en-GB" sz="1600" b="1" dirty="0"/>
              <a:t>e</a:t>
            </a:r>
            <a:r>
              <a:rPr lang="en-GB" sz="1600" b="1" dirty="0" smtClean="0"/>
              <a:t>t </a:t>
            </a:r>
            <a:r>
              <a:rPr lang="en-GB" sz="1600" b="1" dirty="0" err="1" smtClean="0"/>
              <a:t>textes</a:t>
            </a:r>
            <a:endParaRPr lang="en-GB" sz="1600" dirty="0"/>
          </a:p>
        </p:txBody>
      </p:sp>
      <p:sp>
        <p:nvSpPr>
          <p:cNvPr id="289823" name="Rectangle 31"/>
          <p:cNvSpPr>
            <a:spLocks noChangeArrowheads="1"/>
          </p:cNvSpPr>
          <p:nvPr/>
        </p:nvSpPr>
        <p:spPr bwMode="auto">
          <a:xfrm>
            <a:off x="2590800" y="2735263"/>
            <a:ext cx="2016125" cy="14398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endParaRPr lang="en-GB" sz="1800"/>
          </a:p>
        </p:txBody>
      </p:sp>
      <p:sp>
        <p:nvSpPr>
          <p:cNvPr id="289826" name="AutoShape 34"/>
          <p:cNvSpPr>
            <a:spLocks noChangeArrowheads="1"/>
          </p:cNvSpPr>
          <p:nvPr/>
        </p:nvSpPr>
        <p:spPr bwMode="auto">
          <a:xfrm rot="-1589503">
            <a:off x="2590800" y="3100388"/>
            <a:ext cx="2016125" cy="288925"/>
          </a:xfrm>
          <a:prstGeom prst="rightArrow">
            <a:avLst>
              <a:gd name="adj1" fmla="val 50000"/>
              <a:gd name="adj2" fmla="val 17445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29" name="Rectangle 37"/>
          <p:cNvSpPr>
            <a:spLocks noChangeArrowheads="1"/>
          </p:cNvSpPr>
          <p:nvPr/>
        </p:nvSpPr>
        <p:spPr bwMode="auto">
          <a:xfrm rot="-1541288">
            <a:off x="2542175" y="2955242"/>
            <a:ext cx="162125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200" dirty="0" err="1" smtClean="0">
                <a:solidFill>
                  <a:srgbClr val="000000"/>
                </a:solidFill>
              </a:rPr>
              <a:t>Croissance</a:t>
            </a:r>
            <a:r>
              <a:rPr lang="en-GB" sz="1200" dirty="0" smtClean="0">
                <a:solidFill>
                  <a:srgbClr val="000000"/>
                </a:solidFill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</a:rPr>
              <a:t>pastorale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89830" name="AutoShape 38"/>
          <p:cNvSpPr>
            <a:spLocks noChangeArrowheads="1"/>
          </p:cNvSpPr>
          <p:nvPr/>
        </p:nvSpPr>
        <p:spPr bwMode="auto">
          <a:xfrm rot="1581649">
            <a:off x="3382963" y="3743325"/>
            <a:ext cx="936625" cy="282575"/>
          </a:xfrm>
          <a:prstGeom prst="rightArrow">
            <a:avLst>
              <a:gd name="adj1" fmla="val 50000"/>
              <a:gd name="adj2" fmla="val 82865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31" name="Rectangle 39"/>
          <p:cNvSpPr>
            <a:spLocks noChangeArrowheads="1"/>
          </p:cNvSpPr>
          <p:nvPr/>
        </p:nvSpPr>
        <p:spPr bwMode="auto">
          <a:xfrm rot="1468530">
            <a:off x="3324225" y="3541713"/>
            <a:ext cx="106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200">
                <a:solidFill>
                  <a:srgbClr val="000000"/>
                </a:solidFill>
              </a:rPr>
              <a:t>deforestation</a:t>
            </a:r>
          </a:p>
        </p:txBody>
      </p:sp>
      <p:grpSp>
        <p:nvGrpSpPr>
          <p:cNvPr id="289840" name="Group 48"/>
          <p:cNvGrpSpPr>
            <a:grpSpLocks/>
          </p:cNvGrpSpPr>
          <p:nvPr/>
        </p:nvGrpSpPr>
        <p:grpSpPr bwMode="auto">
          <a:xfrm>
            <a:off x="2519363" y="908050"/>
            <a:ext cx="4191000" cy="304800"/>
            <a:chOff x="839" y="1417"/>
            <a:chExt cx="2640" cy="192"/>
          </a:xfrm>
        </p:grpSpPr>
        <p:sp>
          <p:nvSpPr>
            <p:cNvPr id="289803" name="Text Box 11"/>
            <p:cNvSpPr txBox="1">
              <a:spLocks noChangeArrowheads="1"/>
            </p:cNvSpPr>
            <p:nvPr/>
          </p:nvSpPr>
          <p:spPr bwMode="auto">
            <a:xfrm>
              <a:off x="1292" y="1417"/>
              <a:ext cx="2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400"/>
                <a:t>12</a:t>
              </a:r>
            </a:p>
          </p:txBody>
        </p:sp>
        <p:sp>
          <p:nvSpPr>
            <p:cNvPr id="289804" name="Text Box 12"/>
            <p:cNvSpPr txBox="1">
              <a:spLocks noChangeArrowheads="1"/>
            </p:cNvSpPr>
            <p:nvPr/>
          </p:nvSpPr>
          <p:spPr bwMode="auto">
            <a:xfrm>
              <a:off x="1791" y="1417"/>
              <a:ext cx="2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400"/>
                <a:t>13</a:t>
              </a:r>
            </a:p>
          </p:txBody>
        </p:sp>
        <p:sp>
          <p:nvSpPr>
            <p:cNvPr id="289805" name="Text Box 13"/>
            <p:cNvSpPr txBox="1">
              <a:spLocks noChangeArrowheads="1"/>
            </p:cNvSpPr>
            <p:nvPr/>
          </p:nvSpPr>
          <p:spPr bwMode="auto">
            <a:xfrm>
              <a:off x="2245" y="1417"/>
              <a:ext cx="2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400"/>
                <a:t>14</a:t>
              </a:r>
            </a:p>
          </p:txBody>
        </p:sp>
        <p:sp>
          <p:nvSpPr>
            <p:cNvPr id="289806" name="Text Box 14"/>
            <p:cNvSpPr txBox="1">
              <a:spLocks noChangeArrowheads="1"/>
            </p:cNvSpPr>
            <p:nvPr/>
          </p:nvSpPr>
          <p:spPr bwMode="auto">
            <a:xfrm>
              <a:off x="2744" y="1417"/>
              <a:ext cx="2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400"/>
                <a:t>15</a:t>
              </a:r>
            </a:p>
          </p:txBody>
        </p:sp>
        <p:sp>
          <p:nvSpPr>
            <p:cNvPr id="289809" name="Text Box 17"/>
            <p:cNvSpPr txBox="1">
              <a:spLocks noChangeArrowheads="1"/>
            </p:cNvSpPr>
            <p:nvPr/>
          </p:nvSpPr>
          <p:spPr bwMode="auto">
            <a:xfrm>
              <a:off x="3243" y="1417"/>
              <a:ext cx="2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400"/>
                <a:t>16</a:t>
              </a:r>
            </a:p>
          </p:txBody>
        </p:sp>
        <p:sp>
          <p:nvSpPr>
            <p:cNvPr id="289837" name="Text Box 45"/>
            <p:cNvSpPr txBox="1">
              <a:spLocks noChangeArrowheads="1"/>
            </p:cNvSpPr>
            <p:nvPr/>
          </p:nvSpPr>
          <p:spPr bwMode="auto">
            <a:xfrm>
              <a:off x="839" y="1417"/>
              <a:ext cx="2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400"/>
                <a:t>11</a:t>
              </a:r>
            </a:p>
          </p:txBody>
        </p:sp>
      </p:grpSp>
      <p:sp>
        <p:nvSpPr>
          <p:cNvPr id="289843" name="AutoShape 51"/>
          <p:cNvSpPr>
            <a:spLocks noChangeArrowheads="1"/>
          </p:cNvSpPr>
          <p:nvPr/>
        </p:nvSpPr>
        <p:spPr bwMode="auto">
          <a:xfrm rot="1862226">
            <a:off x="4679950" y="3167063"/>
            <a:ext cx="2016125" cy="288925"/>
          </a:xfrm>
          <a:prstGeom prst="rightArrow">
            <a:avLst>
              <a:gd name="adj1" fmla="val 50000"/>
              <a:gd name="adj2" fmla="val 17445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44" name="Rectangle 52"/>
          <p:cNvSpPr>
            <a:spLocks noChangeArrowheads="1"/>
          </p:cNvSpPr>
          <p:nvPr/>
        </p:nvSpPr>
        <p:spPr bwMode="auto">
          <a:xfrm rot="1892219">
            <a:off x="4946860" y="2905821"/>
            <a:ext cx="138240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200" dirty="0" err="1" smtClean="0">
                <a:solidFill>
                  <a:srgbClr val="000000"/>
                </a:solidFill>
              </a:rPr>
              <a:t>Déprise</a:t>
            </a:r>
            <a:r>
              <a:rPr lang="en-GB" sz="1200" dirty="0" smtClean="0">
                <a:solidFill>
                  <a:srgbClr val="000000"/>
                </a:solidFill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</a:rPr>
              <a:t>pastorale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89845" name="AutoShape 53"/>
          <p:cNvSpPr>
            <a:spLocks noChangeArrowheads="1"/>
          </p:cNvSpPr>
          <p:nvPr/>
        </p:nvSpPr>
        <p:spPr bwMode="auto">
          <a:xfrm rot="-1828876">
            <a:off x="5026025" y="3671888"/>
            <a:ext cx="936625" cy="282575"/>
          </a:xfrm>
          <a:prstGeom prst="rightArrow">
            <a:avLst>
              <a:gd name="adj1" fmla="val 50000"/>
              <a:gd name="adj2" fmla="val 82865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46" name="Rectangle 54"/>
          <p:cNvSpPr>
            <a:spLocks noChangeArrowheads="1"/>
          </p:cNvSpPr>
          <p:nvPr/>
        </p:nvSpPr>
        <p:spPr bwMode="auto">
          <a:xfrm rot="-1953306">
            <a:off x="4822825" y="3527425"/>
            <a:ext cx="1038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200">
                <a:solidFill>
                  <a:srgbClr val="000000"/>
                </a:solidFill>
              </a:rPr>
              <a:t>reforestation</a:t>
            </a:r>
          </a:p>
        </p:txBody>
      </p:sp>
      <p:sp>
        <p:nvSpPr>
          <p:cNvPr id="289848" name="Text Box 56"/>
          <p:cNvSpPr txBox="1">
            <a:spLocks noChangeArrowheads="1"/>
          </p:cNvSpPr>
          <p:nvPr/>
        </p:nvSpPr>
        <p:spPr bwMode="auto">
          <a:xfrm>
            <a:off x="6804025" y="1407980"/>
            <a:ext cx="2160463" cy="94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en-GB" sz="1100" dirty="0" err="1" smtClean="0"/>
              <a:t>Ethnologie</a:t>
            </a:r>
            <a:r>
              <a:rPr lang="en-GB" sz="1100" dirty="0" smtClean="0"/>
              <a:t> : </a:t>
            </a:r>
            <a:r>
              <a:rPr lang="en-GB" sz="1100" dirty="0" err="1" smtClean="0"/>
              <a:t>l’interdiction</a:t>
            </a:r>
            <a:r>
              <a:rPr lang="en-GB" sz="1100" dirty="0" smtClean="0"/>
              <a:t> de </a:t>
            </a:r>
            <a:r>
              <a:rPr lang="en-GB" sz="1100" dirty="0" err="1" smtClean="0"/>
              <a:t>construire</a:t>
            </a:r>
            <a:r>
              <a:rPr lang="en-GB" sz="1100" dirty="0" smtClean="0"/>
              <a:t> des </a:t>
            </a:r>
            <a:r>
              <a:rPr lang="en-GB" sz="1100" dirty="0" err="1" smtClean="0"/>
              <a:t>toits</a:t>
            </a:r>
            <a:r>
              <a:rPr lang="en-GB" sz="1100" dirty="0" smtClean="0"/>
              <a:t> en </a:t>
            </a:r>
            <a:r>
              <a:rPr lang="en-GB" sz="1100" dirty="0" err="1" smtClean="0"/>
              <a:t>dur</a:t>
            </a:r>
            <a:r>
              <a:rPr lang="en-GB" sz="1100" dirty="0" smtClean="0"/>
              <a:t> </a:t>
            </a:r>
            <a:r>
              <a:rPr lang="en-GB" sz="1100" dirty="0" err="1" smtClean="0"/>
              <a:t>explicite</a:t>
            </a:r>
            <a:r>
              <a:rPr lang="en-GB" sz="1100" dirty="0" smtClean="0"/>
              <a:t> </a:t>
            </a:r>
            <a:r>
              <a:rPr lang="en-GB" sz="1100" dirty="0" err="1" smtClean="0"/>
              <a:t>l’interdiction</a:t>
            </a:r>
            <a:r>
              <a:rPr lang="en-GB" sz="1100" dirty="0" smtClean="0"/>
              <a:t> </a:t>
            </a:r>
            <a:r>
              <a:rPr lang="en-GB" sz="1100" dirty="0" err="1" smtClean="0"/>
              <a:t>d’appropriation</a:t>
            </a:r>
            <a:r>
              <a:rPr lang="en-GB" sz="1100" dirty="0" smtClean="0"/>
              <a:t> des </a:t>
            </a:r>
            <a:r>
              <a:rPr lang="en-GB" sz="1100" dirty="0" err="1" smtClean="0"/>
              <a:t>cabanes</a:t>
            </a:r>
            <a:r>
              <a:rPr lang="en-GB" sz="1100" dirty="0" smtClean="0"/>
              <a:t> et des </a:t>
            </a:r>
            <a:r>
              <a:rPr lang="en-GB" sz="1100" dirty="0" err="1" smtClean="0"/>
              <a:t>parcours</a:t>
            </a:r>
            <a:endParaRPr lang="en-GB" sz="1100" dirty="0"/>
          </a:p>
        </p:txBody>
      </p:sp>
      <p:sp>
        <p:nvSpPr>
          <p:cNvPr id="289849" name="Text Box 57"/>
          <p:cNvSpPr txBox="1">
            <a:spLocks noChangeArrowheads="1"/>
          </p:cNvSpPr>
          <p:nvPr/>
        </p:nvSpPr>
        <p:spPr bwMode="auto">
          <a:xfrm>
            <a:off x="6804025" y="2534543"/>
            <a:ext cx="2016125" cy="7716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just"/>
            <a:r>
              <a:rPr lang="en-GB" sz="1100" dirty="0" smtClean="0"/>
              <a:t>Sources </a:t>
            </a:r>
            <a:r>
              <a:rPr lang="en-GB" sz="1100" dirty="0" err="1" smtClean="0"/>
              <a:t>écrites</a:t>
            </a:r>
            <a:r>
              <a:rPr lang="en-GB" sz="1100" dirty="0" smtClean="0"/>
              <a:t> : les sites </a:t>
            </a:r>
            <a:r>
              <a:rPr lang="en-GB" sz="1100" dirty="0" err="1" smtClean="0"/>
              <a:t>pastoraux</a:t>
            </a:r>
            <a:r>
              <a:rPr lang="en-GB" sz="1100" dirty="0" smtClean="0"/>
              <a:t> </a:t>
            </a:r>
            <a:r>
              <a:rPr lang="en-GB" sz="1100" dirty="0" err="1" smtClean="0"/>
              <a:t>modernes</a:t>
            </a:r>
            <a:r>
              <a:rPr lang="en-GB" sz="1100" dirty="0" smtClean="0"/>
              <a:t> </a:t>
            </a:r>
            <a:r>
              <a:rPr lang="en-GB" sz="1100" dirty="0" err="1" smtClean="0"/>
              <a:t>ont</a:t>
            </a:r>
            <a:r>
              <a:rPr lang="en-GB" sz="1100" dirty="0" smtClean="0"/>
              <a:t> les </a:t>
            </a:r>
            <a:r>
              <a:rPr lang="en-GB" sz="1100" dirty="0" err="1" smtClean="0"/>
              <a:t>noms</a:t>
            </a:r>
            <a:r>
              <a:rPr lang="en-GB" sz="1100" dirty="0" smtClean="0"/>
              <a:t> des </a:t>
            </a:r>
            <a:r>
              <a:rPr lang="en-GB" sz="1100" dirty="0" err="1" smtClean="0"/>
              <a:t>grandes</a:t>
            </a:r>
            <a:r>
              <a:rPr lang="en-GB" sz="1100" dirty="0" smtClean="0"/>
              <a:t> </a:t>
            </a:r>
            <a:r>
              <a:rPr lang="en-GB" sz="1100" dirty="0" err="1" smtClean="0"/>
              <a:t>maisons</a:t>
            </a:r>
            <a:r>
              <a:rPr lang="en-GB" sz="1100" dirty="0" smtClean="0"/>
              <a:t> des </a:t>
            </a:r>
            <a:r>
              <a:rPr lang="en-GB" sz="1100" dirty="0" err="1" smtClean="0"/>
              <a:t>hameaux</a:t>
            </a:r>
            <a:endParaRPr lang="en-GB" sz="1100" dirty="0"/>
          </a:p>
        </p:txBody>
      </p:sp>
      <p:cxnSp>
        <p:nvCxnSpPr>
          <p:cNvPr id="289853" name="AutoShape 61"/>
          <p:cNvCxnSpPr>
            <a:cxnSpLocks noChangeShapeType="1"/>
            <a:stCxn id="289823" idx="2"/>
            <a:endCxn id="289824" idx="2"/>
          </p:cNvCxnSpPr>
          <p:nvPr/>
        </p:nvCxnSpPr>
        <p:spPr bwMode="auto">
          <a:xfrm rot="16200000" flipH="1">
            <a:off x="4678363" y="3095625"/>
            <a:ext cx="1588" cy="2160587"/>
          </a:xfrm>
          <a:prstGeom prst="bentConnector3">
            <a:avLst>
              <a:gd name="adj1" fmla="val 7100000"/>
            </a:avLst>
          </a:prstGeom>
          <a:noFill/>
          <a:ln w="381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9856" name="Text Box 64"/>
          <p:cNvSpPr txBox="1">
            <a:spLocks noChangeArrowheads="1"/>
          </p:cNvSpPr>
          <p:nvPr/>
        </p:nvSpPr>
        <p:spPr bwMode="auto">
          <a:xfrm>
            <a:off x="2628900" y="4724400"/>
            <a:ext cx="1565150" cy="525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400" dirty="0" smtClean="0"/>
              <a:t>Expansion </a:t>
            </a:r>
            <a:r>
              <a:rPr lang="en-GB" sz="1400" dirty="0" err="1" smtClean="0"/>
              <a:t>rapide</a:t>
            </a:r>
            <a:endParaRPr lang="en-GB" sz="1400" dirty="0" smtClean="0"/>
          </a:p>
          <a:p>
            <a:r>
              <a:rPr lang="en-GB" sz="1400" dirty="0" err="1" smtClean="0"/>
              <a:t>Système</a:t>
            </a:r>
            <a:r>
              <a:rPr lang="en-GB" sz="1400" dirty="0" smtClean="0"/>
              <a:t> </a:t>
            </a:r>
            <a:r>
              <a:rPr lang="en-GB" sz="1400" dirty="0" err="1" smtClean="0"/>
              <a:t>extensif</a:t>
            </a:r>
            <a:endParaRPr lang="en-GB" sz="1400" dirty="0"/>
          </a:p>
        </p:txBody>
      </p:sp>
      <p:sp>
        <p:nvSpPr>
          <p:cNvPr id="289857" name="Text Box 65"/>
          <p:cNvSpPr txBox="1">
            <a:spLocks noChangeArrowheads="1"/>
          </p:cNvSpPr>
          <p:nvPr/>
        </p:nvSpPr>
        <p:spPr bwMode="auto">
          <a:xfrm>
            <a:off x="4992688" y="4724400"/>
            <a:ext cx="1296987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400"/>
              <a:t>appropriation</a:t>
            </a:r>
          </a:p>
          <a:p>
            <a:r>
              <a:rPr lang="en-GB" sz="1400"/>
              <a:t>Intensification</a:t>
            </a:r>
          </a:p>
        </p:txBody>
      </p:sp>
      <p:cxnSp>
        <p:nvCxnSpPr>
          <p:cNvPr id="289858" name="AutoShape 66"/>
          <p:cNvCxnSpPr>
            <a:cxnSpLocks noChangeShapeType="1"/>
          </p:cNvCxnSpPr>
          <p:nvPr/>
        </p:nvCxnSpPr>
        <p:spPr bwMode="auto">
          <a:xfrm rot="5400000" flipV="1">
            <a:off x="4633913" y="3438525"/>
            <a:ext cx="1587" cy="2430463"/>
          </a:xfrm>
          <a:prstGeom prst="bentConnector3">
            <a:avLst>
              <a:gd name="adj1" fmla="val -14400000"/>
            </a:avLst>
          </a:prstGeom>
          <a:noFill/>
          <a:ln w="381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9859" name="AutoShape 67"/>
          <p:cNvCxnSpPr>
            <a:cxnSpLocks noChangeShapeType="1"/>
          </p:cNvCxnSpPr>
          <p:nvPr/>
        </p:nvCxnSpPr>
        <p:spPr bwMode="auto">
          <a:xfrm>
            <a:off x="4716463" y="4292600"/>
            <a:ext cx="1587" cy="144463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9861" name="Text Box 69"/>
          <p:cNvSpPr txBox="1">
            <a:spLocks noChangeArrowheads="1"/>
          </p:cNvSpPr>
          <p:nvPr/>
        </p:nvSpPr>
        <p:spPr bwMode="auto">
          <a:xfrm>
            <a:off x="322398" y="5415728"/>
            <a:ext cx="158530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en-GB" sz="1600" b="1" dirty="0" err="1" smtClean="0"/>
              <a:t>Deux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modèles</a:t>
            </a:r>
            <a:endParaRPr lang="en-GB" sz="1600" b="1" dirty="0" smtClean="0"/>
          </a:p>
          <a:p>
            <a:r>
              <a:rPr lang="en-GB" sz="1600" b="1" dirty="0" smtClean="0"/>
              <a:t>de </a:t>
            </a:r>
            <a:r>
              <a:rPr lang="en-GB" sz="1600" b="1" dirty="0" err="1" smtClean="0"/>
              <a:t>parcours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pastoraux</a:t>
            </a:r>
            <a:endParaRPr lang="en-GB" sz="1600" dirty="0"/>
          </a:p>
        </p:txBody>
      </p:sp>
      <p:sp>
        <p:nvSpPr>
          <p:cNvPr id="289862" name="Oval 70"/>
          <p:cNvSpPr>
            <a:spLocks noChangeArrowheads="1"/>
          </p:cNvSpPr>
          <p:nvPr/>
        </p:nvSpPr>
        <p:spPr bwMode="auto">
          <a:xfrm>
            <a:off x="2268538" y="5734050"/>
            <a:ext cx="1439862" cy="5762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63" name="Oval 71"/>
          <p:cNvSpPr>
            <a:spLocks noChangeArrowheads="1"/>
          </p:cNvSpPr>
          <p:nvPr/>
        </p:nvSpPr>
        <p:spPr bwMode="auto">
          <a:xfrm>
            <a:off x="3203575" y="5734050"/>
            <a:ext cx="1439863" cy="5762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64" name="Oval 72"/>
          <p:cNvSpPr>
            <a:spLocks noChangeArrowheads="1"/>
          </p:cNvSpPr>
          <p:nvPr/>
        </p:nvSpPr>
        <p:spPr bwMode="auto">
          <a:xfrm>
            <a:off x="4356100" y="5949950"/>
            <a:ext cx="201613" cy="201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65" name="Oval 73"/>
          <p:cNvSpPr>
            <a:spLocks noChangeArrowheads="1"/>
          </p:cNvSpPr>
          <p:nvPr/>
        </p:nvSpPr>
        <p:spPr bwMode="auto">
          <a:xfrm>
            <a:off x="2411413" y="5876925"/>
            <a:ext cx="201612" cy="201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66" name="Rectangle 74"/>
          <p:cNvSpPr>
            <a:spLocks noChangeArrowheads="1"/>
          </p:cNvSpPr>
          <p:nvPr/>
        </p:nvSpPr>
        <p:spPr bwMode="auto">
          <a:xfrm>
            <a:off x="3203575" y="5661025"/>
            <a:ext cx="504825" cy="720725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67" name="Text Box 75"/>
          <p:cNvSpPr txBox="1">
            <a:spLocks noChangeArrowheads="1"/>
          </p:cNvSpPr>
          <p:nvPr/>
        </p:nvSpPr>
        <p:spPr bwMode="auto">
          <a:xfrm>
            <a:off x="2681288" y="6446838"/>
            <a:ext cx="1932237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400" dirty="0" smtClean="0"/>
              <a:t>Zones de co-</a:t>
            </a:r>
            <a:r>
              <a:rPr lang="en-GB" sz="1400" dirty="0" err="1" smtClean="0"/>
              <a:t>spatialité</a:t>
            </a:r>
            <a:endParaRPr lang="en-GB" sz="1400" dirty="0"/>
          </a:p>
        </p:txBody>
      </p:sp>
      <p:sp>
        <p:nvSpPr>
          <p:cNvPr id="289868" name="Oval 76"/>
          <p:cNvSpPr>
            <a:spLocks noChangeArrowheads="1"/>
          </p:cNvSpPr>
          <p:nvPr/>
        </p:nvSpPr>
        <p:spPr bwMode="auto">
          <a:xfrm>
            <a:off x="5005388" y="5734050"/>
            <a:ext cx="1006475" cy="5746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69" name="Oval 77"/>
          <p:cNvSpPr>
            <a:spLocks noChangeArrowheads="1"/>
          </p:cNvSpPr>
          <p:nvPr/>
        </p:nvSpPr>
        <p:spPr bwMode="auto">
          <a:xfrm>
            <a:off x="6300788" y="5734050"/>
            <a:ext cx="1079500" cy="5746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70" name="Oval 78"/>
          <p:cNvSpPr>
            <a:spLocks noChangeArrowheads="1"/>
          </p:cNvSpPr>
          <p:nvPr/>
        </p:nvSpPr>
        <p:spPr bwMode="auto">
          <a:xfrm>
            <a:off x="7092950" y="5949950"/>
            <a:ext cx="201613" cy="201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71" name="Oval 79"/>
          <p:cNvSpPr>
            <a:spLocks noChangeArrowheads="1"/>
          </p:cNvSpPr>
          <p:nvPr/>
        </p:nvSpPr>
        <p:spPr bwMode="auto">
          <a:xfrm>
            <a:off x="5148263" y="5876925"/>
            <a:ext cx="201612" cy="201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289874" name="Line 82"/>
          <p:cNvSpPr>
            <a:spLocks noChangeShapeType="1"/>
          </p:cNvSpPr>
          <p:nvPr/>
        </p:nvSpPr>
        <p:spPr bwMode="auto">
          <a:xfrm flipH="1">
            <a:off x="6084888" y="5516563"/>
            <a:ext cx="144462" cy="86518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sp>
        <p:nvSpPr>
          <p:cNvPr id="289875" name="Text Box 83"/>
          <p:cNvSpPr txBox="1">
            <a:spLocks noChangeArrowheads="1"/>
          </p:cNvSpPr>
          <p:nvPr/>
        </p:nvSpPr>
        <p:spPr bwMode="auto">
          <a:xfrm>
            <a:off x="5310188" y="6446838"/>
            <a:ext cx="272893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400" dirty="0" err="1" smtClean="0"/>
              <a:t>Délimitation</a:t>
            </a:r>
            <a:r>
              <a:rPr lang="en-GB" sz="1400" dirty="0" smtClean="0"/>
              <a:t> </a:t>
            </a:r>
            <a:r>
              <a:rPr lang="en-GB" sz="1400" dirty="0" err="1" smtClean="0"/>
              <a:t>stricte</a:t>
            </a:r>
            <a:r>
              <a:rPr lang="en-GB" sz="1400" dirty="0" smtClean="0"/>
              <a:t> des </a:t>
            </a:r>
            <a:r>
              <a:rPr lang="en-GB" sz="1400" dirty="0" err="1" smtClean="0"/>
              <a:t>parcours</a:t>
            </a:r>
            <a:endParaRPr lang="en-GB" sz="1400" dirty="0"/>
          </a:p>
        </p:txBody>
      </p:sp>
      <p:sp>
        <p:nvSpPr>
          <p:cNvPr id="56" name="Rectangle 2"/>
          <p:cNvSpPr>
            <a:spLocks noChangeAspect="1" noChangeArrowheads="1"/>
          </p:cNvSpPr>
          <p:nvPr/>
        </p:nvSpPr>
        <p:spPr bwMode="auto">
          <a:xfrm>
            <a:off x="0" y="1"/>
            <a:ext cx="7812360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4e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étape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intégration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des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données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l’interdisciplinarité</a:t>
            </a:r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fr-F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424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Line 3"/>
          <p:cNvSpPr>
            <a:spLocks noChangeShapeType="1"/>
          </p:cNvSpPr>
          <p:nvPr/>
        </p:nvSpPr>
        <p:spPr bwMode="auto">
          <a:xfrm>
            <a:off x="0" y="10525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663575" y="1125538"/>
            <a:ext cx="34034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 err="1" smtClean="0"/>
              <a:t>Parcours</a:t>
            </a:r>
            <a:r>
              <a:rPr lang="en-GB" sz="1800" dirty="0" smtClean="0"/>
              <a:t> : </a:t>
            </a:r>
            <a:r>
              <a:rPr lang="en-GB" sz="1800" dirty="0" err="1" smtClean="0"/>
              <a:t>conduire</a:t>
            </a:r>
            <a:r>
              <a:rPr lang="en-GB" sz="1800" dirty="0" smtClean="0"/>
              <a:t> le </a:t>
            </a:r>
            <a:r>
              <a:rPr lang="en-GB" sz="1800" dirty="0" err="1" smtClean="0"/>
              <a:t>troupeau</a:t>
            </a:r>
            <a:endParaRPr lang="en-GB" sz="1800" dirty="0"/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3687763" y="6108700"/>
            <a:ext cx="1608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 err="1" smtClean="0"/>
              <a:t>Parcours</a:t>
            </a:r>
            <a:r>
              <a:rPr lang="en-GB" sz="1800" dirty="0" smtClean="0"/>
              <a:t> </a:t>
            </a:r>
            <a:r>
              <a:rPr lang="en-GB" sz="1800" dirty="0" err="1" smtClean="0"/>
              <a:t>libre</a:t>
            </a:r>
            <a:endParaRPr lang="en-GB" sz="1800" dirty="0"/>
          </a:p>
          <a:p>
            <a:endParaRPr lang="en-GB" sz="1800" dirty="0"/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948488" y="5589588"/>
            <a:ext cx="19446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800" dirty="0" err="1" smtClean="0"/>
              <a:t>Parcours</a:t>
            </a:r>
            <a:r>
              <a:rPr lang="en-GB" sz="1800" dirty="0" smtClean="0"/>
              <a:t> </a:t>
            </a:r>
            <a:r>
              <a:rPr lang="en-GB" sz="1800" dirty="0" err="1" smtClean="0"/>
              <a:t>gardé</a:t>
            </a:r>
            <a:endParaRPr lang="en-GB" sz="1800" dirty="0"/>
          </a:p>
        </p:txBody>
      </p:sp>
      <p:pic>
        <p:nvPicPr>
          <p:cNvPr id="26727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8" y="1628775"/>
            <a:ext cx="37084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74813"/>
            <a:ext cx="5219700" cy="391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7965" y="1862116"/>
            <a:ext cx="4823656" cy="363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80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02" y="904937"/>
            <a:ext cx="7881931" cy="2744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3545" name="Picture 9" descr="Fig Pyr Autriche 1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252" t="1" b="-1"/>
          <a:stretch/>
        </p:blipFill>
        <p:spPr bwMode="auto">
          <a:xfrm>
            <a:off x="5717894" y="4509120"/>
            <a:ext cx="3138582" cy="13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3546" name="Picture 10" descr="Fig Pyr Autrich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602" y="904937"/>
            <a:ext cx="7881931" cy="27446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3548" name="Oval 12"/>
          <p:cNvSpPr>
            <a:spLocks noChangeArrowheads="1"/>
          </p:cNvSpPr>
          <p:nvPr/>
        </p:nvSpPr>
        <p:spPr bwMode="auto">
          <a:xfrm>
            <a:off x="4427984" y="2549646"/>
            <a:ext cx="1152525" cy="5762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3549" name="Oval 13"/>
          <p:cNvSpPr>
            <a:spLocks noChangeArrowheads="1"/>
          </p:cNvSpPr>
          <p:nvPr/>
        </p:nvSpPr>
        <p:spPr bwMode="auto">
          <a:xfrm>
            <a:off x="1979712" y="1604169"/>
            <a:ext cx="698500" cy="7699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3550" name="Oval 14"/>
          <p:cNvSpPr>
            <a:spLocks noChangeArrowheads="1"/>
          </p:cNvSpPr>
          <p:nvPr/>
        </p:nvSpPr>
        <p:spPr bwMode="auto">
          <a:xfrm>
            <a:off x="1363663" y="1293019"/>
            <a:ext cx="698500" cy="7699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664574" y="3789040"/>
            <a:ext cx="37084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Un rapport à l’espace particulier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292080" y="5985284"/>
            <a:ext cx="340876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Différents étages de ressources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5741101" y="4607840"/>
            <a:ext cx="2791339" cy="590582"/>
            <a:chOff x="5741101" y="4607840"/>
            <a:chExt cx="2791339" cy="590582"/>
          </a:xfrm>
        </p:grpSpPr>
        <p:sp>
          <p:nvSpPr>
            <p:cNvPr id="4" name="Ellipse 3"/>
            <p:cNvSpPr/>
            <p:nvPr/>
          </p:nvSpPr>
          <p:spPr>
            <a:xfrm>
              <a:off x="5741101" y="4905164"/>
              <a:ext cx="1569291" cy="29293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6899463" y="4815362"/>
              <a:ext cx="1569291" cy="29293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235024" y="4653136"/>
              <a:ext cx="1569291" cy="292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758152" y="4607840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</a:rPr>
                <a:t>bois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7390781" y="4789661"/>
              <a:ext cx="11416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</a:rPr>
                <a:t>agriculture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961354" y="4859868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</a:rPr>
                <a:t>parcours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357780" y="5985284"/>
            <a:ext cx="340876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Différents ayants droit</a:t>
            </a:r>
            <a:endParaRPr lang="fr-FR" dirty="0"/>
          </a:p>
        </p:txBody>
      </p:sp>
      <p:sp>
        <p:nvSpPr>
          <p:cNvPr id="22" name="Ellipse 21"/>
          <p:cNvSpPr/>
          <p:nvPr/>
        </p:nvSpPr>
        <p:spPr>
          <a:xfrm>
            <a:off x="1115616" y="4581128"/>
            <a:ext cx="1569291" cy="421305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1893566" y="4607840"/>
            <a:ext cx="1569291" cy="421305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1076674" y="4633391"/>
            <a:ext cx="723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Com A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2650935" y="4633391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Com B</a:t>
            </a:r>
            <a:endParaRPr lang="fr-FR" sz="1400" dirty="0"/>
          </a:p>
        </p:txBody>
      </p:sp>
      <p:sp>
        <p:nvSpPr>
          <p:cNvPr id="32" name="Ellipse 31"/>
          <p:cNvSpPr/>
          <p:nvPr/>
        </p:nvSpPr>
        <p:spPr>
          <a:xfrm>
            <a:off x="1363663" y="5337212"/>
            <a:ext cx="1569291" cy="421305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1688742" y="5369916"/>
            <a:ext cx="723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Com A</a:t>
            </a:r>
            <a:endParaRPr lang="fr-FR" sz="1400" dirty="0"/>
          </a:p>
        </p:txBody>
      </p:sp>
      <p:sp>
        <p:nvSpPr>
          <p:cNvPr id="9" name="Ellipse 8"/>
          <p:cNvSpPr/>
          <p:nvPr/>
        </p:nvSpPr>
        <p:spPr>
          <a:xfrm>
            <a:off x="210602" y="5504714"/>
            <a:ext cx="765712" cy="345958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3462857" y="5231153"/>
            <a:ext cx="765712" cy="345958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en arc 15"/>
          <p:cNvCxnSpPr>
            <a:stCxn id="32" idx="2"/>
          </p:cNvCxnSpPr>
          <p:nvPr/>
        </p:nvCxnSpPr>
        <p:spPr>
          <a:xfrm rot="10800000" flipV="1">
            <a:off x="755577" y="5547865"/>
            <a:ext cx="608086" cy="129828"/>
          </a:xfrm>
          <a:prstGeom prst="curvedConnector3">
            <a:avLst/>
          </a:prstGeom>
          <a:ln w="38100">
            <a:solidFill>
              <a:schemeClr val="tx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rc 29"/>
          <p:cNvCxnSpPr>
            <a:stCxn id="32" idx="6"/>
          </p:cNvCxnSpPr>
          <p:nvPr/>
        </p:nvCxnSpPr>
        <p:spPr>
          <a:xfrm flipV="1">
            <a:off x="2932954" y="5404132"/>
            <a:ext cx="833592" cy="143733"/>
          </a:xfrm>
          <a:prstGeom prst="curvedConnector3">
            <a:avLst/>
          </a:prstGeom>
          <a:ln w="38100">
            <a:solidFill>
              <a:schemeClr val="tx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275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244" y="180020"/>
            <a:ext cx="7993164" cy="728700"/>
          </a:xfrm>
        </p:spPr>
        <p:txBody>
          <a:bodyPr>
            <a:normAutofit/>
          </a:bodyPr>
          <a:lstStyle/>
          <a:p>
            <a:r>
              <a:rPr lang="fr-FR" sz="2000" i="1" dirty="0" smtClean="0"/>
              <a:t>Recherche sur les vallées d’Ossau et d’Aspe en Béarn </a:t>
            </a:r>
            <a:br>
              <a:rPr lang="fr-FR" sz="2000" i="1" dirty="0" smtClean="0"/>
            </a:br>
            <a:r>
              <a:rPr lang="fr-FR" sz="2000" i="1" dirty="0" smtClean="0"/>
              <a:t>(thèse M. Le Couédic, 2010)</a:t>
            </a:r>
            <a:endParaRPr lang="fr-FR" sz="2000" i="1" dirty="0"/>
          </a:p>
        </p:txBody>
      </p:sp>
      <p:pic>
        <p:nvPicPr>
          <p:cNvPr id="218115" name="Picture 3" descr="2008_09_22_doc_archeo_Localisation_sources_couleur [Converti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6" t="21490" r="23662" b="2045"/>
          <a:stretch>
            <a:fillRect/>
          </a:stretch>
        </p:blipFill>
        <p:spPr bwMode="auto">
          <a:xfrm>
            <a:off x="5220072" y="1484784"/>
            <a:ext cx="3276240" cy="475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Droits Ossau [Converti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8" t="4979" r="4369" b="4878"/>
          <a:stretch>
            <a:fillRect/>
          </a:stretch>
        </p:blipFill>
        <p:spPr bwMode="auto">
          <a:xfrm>
            <a:off x="251520" y="1011966"/>
            <a:ext cx="4164013" cy="56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8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301625" y="1484313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fr-FR" sz="2400"/>
          </a:p>
        </p:txBody>
      </p:sp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611188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i="1" dirty="0">
                <a:solidFill>
                  <a:schemeClr val="tx2"/>
                </a:solidFill>
              </a:rPr>
              <a:t>Sources ethnographiques</a:t>
            </a:r>
            <a:br>
              <a:rPr lang="fr-FR" i="1" dirty="0">
                <a:solidFill>
                  <a:schemeClr val="tx2"/>
                </a:solidFill>
              </a:rPr>
            </a:br>
            <a:r>
              <a:rPr lang="fr-FR" dirty="0">
                <a:solidFill>
                  <a:schemeClr val="tx2"/>
                </a:solidFill>
              </a:rPr>
              <a:t>Cartographie des aires de dépaissance de 500 troupeaux à l’estive </a:t>
            </a:r>
            <a:endParaRPr lang="fr-FR" dirty="0" smtClean="0">
              <a:solidFill>
                <a:schemeClr val="tx2"/>
              </a:solidFill>
            </a:endParaRPr>
          </a:p>
          <a:p>
            <a:pPr algn="ctr"/>
            <a:r>
              <a:rPr lang="fr-FR" dirty="0" smtClean="0">
                <a:solidFill>
                  <a:schemeClr val="tx2"/>
                </a:solidFill>
              </a:rPr>
              <a:t>du </a:t>
            </a:r>
            <a:r>
              <a:rPr lang="fr-FR" dirty="0">
                <a:solidFill>
                  <a:schemeClr val="tx2"/>
                </a:solidFill>
              </a:rPr>
              <a:t>Parc National des </a:t>
            </a:r>
            <a:r>
              <a:rPr lang="fr-FR" dirty="0" smtClean="0">
                <a:solidFill>
                  <a:schemeClr val="tx2"/>
                </a:solidFill>
              </a:rPr>
              <a:t>Pyrénées (M. Le Couédic, 2010)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219140" name="Picture 4" descr="Parcours [Converti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87" t="6358" r="5246" b="954"/>
          <a:stretch>
            <a:fillRect/>
          </a:stretch>
        </p:blipFill>
        <p:spPr bwMode="auto">
          <a:xfrm>
            <a:off x="760413" y="1196975"/>
            <a:ext cx="7623175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82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 descr="étagement Ossa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66" t="1682" r="-582" b="28749"/>
          <a:stretch/>
        </p:blipFill>
        <p:spPr bwMode="auto">
          <a:xfrm>
            <a:off x="863588" y="1355351"/>
            <a:ext cx="5584528" cy="532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étagement Ossa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99" t="73110" r="39832" b="8479"/>
          <a:stretch/>
        </p:blipFill>
        <p:spPr bwMode="auto">
          <a:xfrm>
            <a:off x="6108307" y="4736260"/>
            <a:ext cx="2677347" cy="19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8366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Rectangle 2"/>
          <p:cNvSpPr>
            <a:spLocks noChangeAspect="1" noChangeArrowheads="1"/>
          </p:cNvSpPr>
          <p:nvPr/>
        </p:nvSpPr>
        <p:spPr bwMode="auto">
          <a:xfrm>
            <a:off x="0" y="382353"/>
            <a:ext cx="7812360" cy="38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Enquête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les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moyens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versants :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terrasses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bordes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cortals</a:t>
            </a:r>
            <a:endParaRPr lang="fr-F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37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0" y="116632"/>
            <a:ext cx="4104456" cy="1152128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Les transformations</a:t>
            </a:r>
            <a:br>
              <a:rPr lang="fr-FR" sz="2400" dirty="0" smtClean="0"/>
            </a:br>
            <a:r>
              <a:rPr lang="fr-FR" sz="2400" dirty="0" smtClean="0"/>
              <a:t>des systèmes d’estivage</a:t>
            </a:r>
            <a:endParaRPr lang="fr-FR" sz="2400" dirty="0"/>
          </a:p>
        </p:txBody>
      </p:sp>
      <p:pic>
        <p:nvPicPr>
          <p:cNvPr id="1026" name="Picture 2" descr="C:\Users\rendu\Documents\70 ans CNRS\Enveig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0076"/>
            <a:ext cx="4206594" cy="315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41" r="20497"/>
          <a:stretch/>
        </p:blipFill>
        <p:spPr bwMode="auto">
          <a:xfrm>
            <a:off x="4644008" y="1962031"/>
            <a:ext cx="2016224" cy="290712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41988"/>
            <a:ext cx="2016224" cy="298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54" t="22556" r="4882" b="58068"/>
          <a:stretch/>
        </p:blipFill>
        <p:spPr bwMode="auto">
          <a:xfrm>
            <a:off x="1972538" y="5033666"/>
            <a:ext cx="4663430" cy="1628757"/>
          </a:xfrm>
          <a:prstGeom prst="ellipse">
            <a:avLst/>
          </a:prstGeom>
          <a:ln w="285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141670" y="3810902"/>
            <a:ext cx="4286314" cy="1048241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/>
              <a:t>Une approche :</a:t>
            </a:r>
          </a:p>
          <a:p>
            <a:r>
              <a:rPr lang="fr-FR" sz="1400" dirty="0" smtClean="0"/>
              <a:t>systémique (relations entre les sites)</a:t>
            </a:r>
          </a:p>
          <a:p>
            <a:r>
              <a:rPr lang="fr-FR" sz="1400" dirty="0" smtClean="0"/>
              <a:t>diachronique</a:t>
            </a:r>
          </a:p>
          <a:p>
            <a:r>
              <a:rPr lang="fr-FR" sz="1400" dirty="0"/>
              <a:t>i</a:t>
            </a:r>
            <a:r>
              <a:rPr lang="fr-FR" sz="1400" dirty="0" smtClean="0"/>
              <a:t>nterdisciplinaire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69662" y="4859144"/>
            <a:ext cx="2160240" cy="2517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sz="1400" dirty="0"/>
          </a:p>
        </p:txBody>
      </p:sp>
      <p:sp>
        <p:nvSpPr>
          <p:cNvPr id="3" name="Rectangle 2"/>
          <p:cNvSpPr/>
          <p:nvPr/>
        </p:nvSpPr>
        <p:spPr>
          <a:xfrm>
            <a:off x="141670" y="5051718"/>
            <a:ext cx="1830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Archéologie</a:t>
            </a:r>
          </a:p>
          <a:p>
            <a:r>
              <a:rPr lang="fr-FR" sz="1400" dirty="0" smtClean="0"/>
              <a:t>histoire</a:t>
            </a:r>
          </a:p>
          <a:p>
            <a:r>
              <a:rPr lang="fr-FR" sz="1400" dirty="0" err="1"/>
              <a:t>P</a:t>
            </a:r>
            <a:r>
              <a:rPr lang="fr-FR" sz="1400" dirty="0" err="1" smtClean="0"/>
              <a:t>aléoenvironnement</a:t>
            </a:r>
            <a:endParaRPr lang="fr-FR" sz="1400" dirty="0"/>
          </a:p>
          <a:p>
            <a:r>
              <a:rPr lang="fr-FR" sz="1400" dirty="0"/>
              <a:t>E</a:t>
            </a:r>
            <a:r>
              <a:rPr lang="fr-FR" sz="1400" dirty="0" smtClean="0"/>
              <a:t>thnologie</a:t>
            </a:r>
          </a:p>
        </p:txBody>
      </p:sp>
    </p:spTree>
    <p:extLst>
      <p:ext uri="{BB962C8B-B14F-4D97-AF65-F5344CB8AC3E}">
        <p14:creationId xmlns:p14="http://schemas.microsoft.com/office/powerpoint/2010/main" xmlns="" val="6057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4385994" y="138620"/>
            <a:ext cx="3953612" cy="2987588"/>
            <a:chOff x="0" y="188913"/>
            <a:chExt cx="5003800" cy="3752850"/>
          </a:xfrm>
        </p:grpSpPr>
        <p:pic>
          <p:nvPicPr>
            <p:cNvPr id="198658" name="Picture 2" descr="versant rédu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8913"/>
              <a:ext cx="5003800" cy="375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8664" name="Rectangle 8"/>
            <p:cNvSpPr>
              <a:spLocks noChangeArrowheads="1"/>
            </p:cNvSpPr>
            <p:nvPr/>
          </p:nvSpPr>
          <p:spPr bwMode="auto">
            <a:xfrm>
              <a:off x="555626" y="1504156"/>
              <a:ext cx="215900" cy="21431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8665" name="Rectangle 9"/>
            <p:cNvSpPr>
              <a:spLocks noChangeArrowheads="1"/>
            </p:cNvSpPr>
            <p:nvPr/>
          </p:nvSpPr>
          <p:spPr bwMode="auto">
            <a:xfrm>
              <a:off x="857050" y="1504157"/>
              <a:ext cx="215900" cy="21431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8666" name="Rectangle 10"/>
            <p:cNvSpPr>
              <a:spLocks noChangeArrowheads="1"/>
            </p:cNvSpPr>
            <p:nvPr/>
          </p:nvSpPr>
          <p:spPr bwMode="auto">
            <a:xfrm>
              <a:off x="2916238" y="2183908"/>
              <a:ext cx="215900" cy="2143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bg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8667" name="Rectangle 11"/>
            <p:cNvSpPr>
              <a:spLocks noChangeArrowheads="1"/>
            </p:cNvSpPr>
            <p:nvPr/>
          </p:nvSpPr>
          <p:spPr bwMode="auto">
            <a:xfrm>
              <a:off x="3230563" y="1958182"/>
              <a:ext cx="215900" cy="21431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bg2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8672" name="AutoShape 16"/>
            <p:cNvSpPr>
              <a:spLocks noChangeArrowheads="1"/>
            </p:cNvSpPr>
            <p:nvPr/>
          </p:nvSpPr>
          <p:spPr bwMode="auto">
            <a:xfrm rot="5400000">
              <a:off x="2880519" y="631031"/>
              <a:ext cx="431800" cy="268288"/>
            </a:xfrm>
            <a:prstGeom prst="rightArrow">
              <a:avLst>
                <a:gd name="adj1" fmla="val 50000"/>
                <a:gd name="adj2" fmla="val 40237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8673" name="Text Box 17"/>
            <p:cNvSpPr txBox="1">
              <a:spLocks noChangeArrowheads="1"/>
            </p:cNvSpPr>
            <p:nvPr/>
          </p:nvSpPr>
          <p:spPr bwMode="auto">
            <a:xfrm>
              <a:off x="4219575" y="233363"/>
              <a:ext cx="7064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b="1">
                  <a:solidFill>
                    <a:srgbClr val="F616E6"/>
                  </a:solidFill>
                </a:rPr>
                <a:t>Maurà</a:t>
              </a:r>
            </a:p>
          </p:txBody>
        </p:sp>
        <p:sp>
          <p:nvSpPr>
            <p:cNvPr id="198674" name="Text Box 18"/>
            <p:cNvSpPr txBox="1">
              <a:spLocks noChangeArrowheads="1"/>
            </p:cNvSpPr>
            <p:nvPr/>
          </p:nvSpPr>
          <p:spPr bwMode="auto">
            <a:xfrm>
              <a:off x="2627313" y="188913"/>
              <a:ext cx="10810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b="1">
                  <a:solidFill>
                    <a:srgbClr val="F616E6"/>
                  </a:solidFill>
                </a:rPr>
                <a:t>La Padrilla</a:t>
              </a:r>
            </a:p>
          </p:txBody>
        </p:sp>
        <p:sp>
          <p:nvSpPr>
            <p:cNvPr id="198675" name="AutoShape 19"/>
            <p:cNvSpPr>
              <a:spLocks noChangeArrowheads="1"/>
            </p:cNvSpPr>
            <p:nvPr/>
          </p:nvSpPr>
          <p:spPr bwMode="auto">
            <a:xfrm rot="5400000">
              <a:off x="4345782" y="631031"/>
              <a:ext cx="431800" cy="268287"/>
            </a:xfrm>
            <a:prstGeom prst="rightArrow">
              <a:avLst>
                <a:gd name="adj1" fmla="val 50000"/>
                <a:gd name="adj2" fmla="val 40237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8677" name="AutoShape 21"/>
            <p:cNvSpPr>
              <a:spLocks noChangeArrowheads="1"/>
            </p:cNvSpPr>
            <p:nvPr/>
          </p:nvSpPr>
          <p:spPr bwMode="auto">
            <a:xfrm rot="5400000">
              <a:off x="313532" y="1134269"/>
              <a:ext cx="431800" cy="268287"/>
            </a:xfrm>
            <a:prstGeom prst="rightArrow">
              <a:avLst>
                <a:gd name="adj1" fmla="val 50000"/>
                <a:gd name="adj2" fmla="val 40237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8678" name="Text Box 22"/>
            <p:cNvSpPr txBox="1">
              <a:spLocks noChangeArrowheads="1"/>
            </p:cNvSpPr>
            <p:nvPr/>
          </p:nvSpPr>
          <p:spPr bwMode="auto">
            <a:xfrm>
              <a:off x="0" y="692150"/>
              <a:ext cx="7461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b="1">
                  <a:solidFill>
                    <a:srgbClr val="F616E6"/>
                  </a:solidFill>
                </a:rPr>
                <a:t>Corbill</a:t>
              </a:r>
            </a:p>
          </p:txBody>
        </p:sp>
        <p:sp>
          <p:nvSpPr>
            <p:cNvPr id="198684" name="AutoShape 28"/>
            <p:cNvSpPr>
              <a:spLocks noChangeArrowheads="1"/>
            </p:cNvSpPr>
            <p:nvPr/>
          </p:nvSpPr>
          <p:spPr bwMode="auto">
            <a:xfrm rot="5400000">
              <a:off x="1610519" y="702469"/>
              <a:ext cx="431800" cy="268288"/>
            </a:xfrm>
            <a:prstGeom prst="rightArrow">
              <a:avLst>
                <a:gd name="adj1" fmla="val 50000"/>
                <a:gd name="adj2" fmla="val 40237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8685" name="Text Box 29"/>
            <p:cNvSpPr txBox="1">
              <a:spLocks noChangeArrowheads="1"/>
            </p:cNvSpPr>
            <p:nvPr/>
          </p:nvSpPr>
          <p:spPr bwMode="auto">
            <a:xfrm>
              <a:off x="1357313" y="260350"/>
              <a:ext cx="11811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b="1">
                  <a:solidFill>
                    <a:srgbClr val="F616E6"/>
                  </a:solidFill>
                </a:rPr>
                <a:t>Pla de l’Orri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98049" y="185419"/>
            <a:ext cx="4100005" cy="2674908"/>
            <a:chOff x="100254" y="3391409"/>
            <a:chExt cx="4472471" cy="291791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0254" y="3391409"/>
              <a:ext cx="4448168" cy="291791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4" name="Forme libre 3"/>
            <p:cNvSpPr/>
            <p:nvPr/>
          </p:nvSpPr>
          <p:spPr>
            <a:xfrm>
              <a:off x="128004" y="5277665"/>
              <a:ext cx="1765187" cy="472418"/>
            </a:xfrm>
            <a:custGeom>
              <a:avLst/>
              <a:gdLst>
                <a:gd name="connsiteX0" fmla="*/ 0 w 1765187"/>
                <a:gd name="connsiteY0" fmla="*/ 472418 h 472418"/>
                <a:gd name="connsiteX1" fmla="*/ 1632031 w 1765187"/>
                <a:gd name="connsiteY1" fmla="*/ 32580 h 472418"/>
                <a:gd name="connsiteX2" fmla="*/ 1666755 w 1765187"/>
                <a:gd name="connsiteY2" fmla="*/ 32580 h 472418"/>
                <a:gd name="connsiteX3" fmla="*/ 1689904 w 1765187"/>
                <a:gd name="connsiteY3" fmla="*/ 32580 h 47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5187" h="472418">
                  <a:moveTo>
                    <a:pt x="0" y="472418"/>
                  </a:moveTo>
                  <a:lnTo>
                    <a:pt x="1632031" y="32580"/>
                  </a:lnTo>
                  <a:cubicBezTo>
                    <a:pt x="1909823" y="-40726"/>
                    <a:pt x="1666755" y="32580"/>
                    <a:pt x="1666755" y="32580"/>
                  </a:cubicBezTo>
                  <a:lnTo>
                    <a:pt x="1689904" y="32580"/>
                  </a:lnTo>
                </a:path>
              </a:pathLst>
            </a:custGeom>
            <a:ln w="381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orme libre 36"/>
            <p:cNvSpPr/>
            <p:nvPr/>
          </p:nvSpPr>
          <p:spPr>
            <a:xfrm>
              <a:off x="2728070" y="5085184"/>
              <a:ext cx="1844655" cy="236209"/>
            </a:xfrm>
            <a:custGeom>
              <a:avLst/>
              <a:gdLst>
                <a:gd name="connsiteX0" fmla="*/ 0 w 1765187"/>
                <a:gd name="connsiteY0" fmla="*/ 472418 h 472418"/>
                <a:gd name="connsiteX1" fmla="*/ 1632031 w 1765187"/>
                <a:gd name="connsiteY1" fmla="*/ 32580 h 472418"/>
                <a:gd name="connsiteX2" fmla="*/ 1666755 w 1765187"/>
                <a:gd name="connsiteY2" fmla="*/ 32580 h 472418"/>
                <a:gd name="connsiteX3" fmla="*/ 1689904 w 1765187"/>
                <a:gd name="connsiteY3" fmla="*/ 32580 h 47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5187" h="472418">
                  <a:moveTo>
                    <a:pt x="0" y="472418"/>
                  </a:moveTo>
                  <a:lnTo>
                    <a:pt x="1632031" y="32580"/>
                  </a:lnTo>
                  <a:cubicBezTo>
                    <a:pt x="1909823" y="-40726"/>
                    <a:pt x="1666755" y="32580"/>
                    <a:pt x="1666755" y="32580"/>
                  </a:cubicBezTo>
                  <a:lnTo>
                    <a:pt x="1689904" y="32580"/>
                  </a:lnTo>
                </a:path>
              </a:pathLst>
            </a:custGeom>
            <a:ln w="381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71" t="3211" r="1144" b="29566"/>
          <a:stretch/>
        </p:blipFill>
        <p:spPr>
          <a:xfrm>
            <a:off x="4391980" y="3471464"/>
            <a:ext cx="4039401" cy="2313264"/>
          </a:xfrm>
          <a:prstGeom prst="rect">
            <a:avLst/>
          </a:prstGeom>
        </p:spPr>
      </p:pic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123488" y="195490"/>
            <a:ext cx="170587" cy="170611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391980" y="6002704"/>
            <a:ext cx="19712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2"/>
                </a:solidFill>
              </a:rPr>
              <a:t>Lentille de charbon (sapin)  sur paléosol 20</a:t>
            </a:r>
            <a:r>
              <a:rPr lang="fr-FR" sz="1400" b="1" baseline="30000" dirty="0" smtClean="0">
                <a:solidFill>
                  <a:schemeClr val="tx2"/>
                </a:solidFill>
              </a:rPr>
              <a:t>e</a:t>
            </a:r>
            <a:r>
              <a:rPr lang="fr-FR" sz="1400" b="1" dirty="0" smtClean="0">
                <a:solidFill>
                  <a:schemeClr val="tx2"/>
                </a:solidFill>
              </a:rPr>
              <a:t>-19</a:t>
            </a:r>
            <a:r>
              <a:rPr lang="fr-FR" sz="1400" b="1" baseline="30000" dirty="0" smtClean="0">
                <a:solidFill>
                  <a:schemeClr val="tx2"/>
                </a:solidFill>
              </a:rPr>
              <a:t>e</a:t>
            </a:r>
            <a:r>
              <a:rPr lang="fr-FR" sz="1400" b="1" dirty="0" smtClean="0">
                <a:solidFill>
                  <a:schemeClr val="tx2"/>
                </a:solidFill>
              </a:rPr>
              <a:t> s. av. J.-C.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10" name="Flèche droite 9"/>
          <p:cNvSpPr/>
          <p:nvPr/>
        </p:nvSpPr>
        <p:spPr>
          <a:xfrm rot="16544704">
            <a:off x="4171707" y="5170572"/>
            <a:ext cx="1476022" cy="17037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4394175" y="3471464"/>
            <a:ext cx="170587" cy="170611"/>
          </a:xfrm>
          <a:prstGeom prst="rect">
            <a:avLst/>
          </a:prstGeom>
          <a:solidFill>
            <a:srgbClr val="FF9900"/>
          </a:solidFill>
          <a:ln w="9525">
            <a:solidFill>
              <a:schemeClr val="bg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6678614" y="5909402"/>
            <a:ext cx="1167753" cy="74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2"/>
                </a:solidFill>
              </a:rPr>
              <a:t>Mur ancienne terrasse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7913004" y="5956537"/>
            <a:ext cx="1167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2"/>
                </a:solidFill>
              </a:rPr>
              <a:t>Mur terrasse surface</a:t>
            </a:r>
            <a:endParaRPr lang="fr-FR" sz="1400" b="1" dirty="0">
              <a:solidFill>
                <a:schemeClr val="tx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49504" y="6633356"/>
            <a:ext cx="5089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Bal et al. </a:t>
            </a:r>
            <a:r>
              <a:rPr lang="fr-FR" sz="1400" dirty="0" smtClean="0"/>
              <a:t>2010, </a:t>
            </a:r>
            <a:r>
              <a:rPr lang="fr-FR" sz="1400" dirty="0" err="1" smtClean="0"/>
              <a:t>Harfouche</a:t>
            </a:r>
            <a:r>
              <a:rPr lang="fr-FR" sz="1400" dirty="0" smtClean="0"/>
              <a:t> </a:t>
            </a:r>
            <a:r>
              <a:rPr lang="fr-FR" sz="1400" dirty="0"/>
              <a:t>2005,  </a:t>
            </a:r>
            <a:r>
              <a:rPr lang="fr-FR" sz="1400" dirty="0" smtClean="0"/>
              <a:t>Rendu et </a:t>
            </a:r>
            <a:r>
              <a:rPr lang="fr-FR" sz="1400" dirty="0" err="1" smtClean="0"/>
              <a:t>Campmajo</a:t>
            </a:r>
            <a:r>
              <a:rPr lang="fr-FR" sz="1400" dirty="0" smtClean="0"/>
              <a:t>. 2003. </a:t>
            </a:r>
          </a:p>
        </p:txBody>
      </p:sp>
      <p:sp>
        <p:nvSpPr>
          <p:cNvPr id="49" name="Flèche droite 48"/>
          <p:cNvSpPr/>
          <p:nvPr/>
        </p:nvSpPr>
        <p:spPr>
          <a:xfrm rot="14664981" flipV="1">
            <a:off x="6162882" y="5272630"/>
            <a:ext cx="1194212" cy="13717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lèche droite 49"/>
          <p:cNvSpPr/>
          <p:nvPr/>
        </p:nvSpPr>
        <p:spPr>
          <a:xfrm rot="15765109" flipV="1">
            <a:off x="7624004" y="5245342"/>
            <a:ext cx="1365025" cy="7813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18" t="3133" r="-6" b="45187"/>
          <a:stretch/>
        </p:blipFill>
        <p:spPr>
          <a:xfrm>
            <a:off x="70043" y="3358286"/>
            <a:ext cx="4045593" cy="2432900"/>
          </a:xfrm>
          <a:prstGeom prst="rect">
            <a:avLst/>
          </a:prstGeom>
        </p:spPr>
      </p:pic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71500" y="3366401"/>
            <a:ext cx="170587" cy="170611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98050" y="5758155"/>
            <a:ext cx="4016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chemeClr val="tx2"/>
                </a:solidFill>
              </a:rPr>
              <a:t>Cerd</a:t>
            </a:r>
            <a:r>
              <a:rPr lang="fr-FR" sz="1400" b="1" dirty="0" smtClean="0">
                <a:solidFill>
                  <a:schemeClr val="tx2"/>
                </a:solidFill>
              </a:rPr>
              <a:t> 3bis : terrasse enfouie et paléosol</a:t>
            </a:r>
          </a:p>
          <a:p>
            <a:r>
              <a:rPr lang="fr-FR" sz="1400" b="1" dirty="0" smtClean="0">
                <a:solidFill>
                  <a:schemeClr val="tx2"/>
                </a:solidFill>
              </a:rPr>
              <a:t>Colluvions (mélange de charbons)</a:t>
            </a:r>
          </a:p>
          <a:p>
            <a:r>
              <a:rPr lang="fr-FR" sz="1400" b="1" dirty="0" smtClean="0">
                <a:solidFill>
                  <a:schemeClr val="tx2"/>
                </a:solidFill>
              </a:rPr>
              <a:t> dates du 28</a:t>
            </a:r>
            <a:r>
              <a:rPr lang="fr-FR" sz="1400" b="1" baseline="30000" dirty="0" smtClean="0">
                <a:solidFill>
                  <a:schemeClr val="tx2"/>
                </a:solidFill>
              </a:rPr>
              <a:t>e</a:t>
            </a:r>
            <a:r>
              <a:rPr lang="fr-FR" sz="1400" b="1" dirty="0" smtClean="0">
                <a:solidFill>
                  <a:schemeClr val="tx2"/>
                </a:solidFill>
              </a:rPr>
              <a:t> au 9</a:t>
            </a:r>
            <a:r>
              <a:rPr lang="fr-FR" sz="1400" b="1" baseline="30000" dirty="0" smtClean="0">
                <a:solidFill>
                  <a:schemeClr val="tx2"/>
                </a:solidFill>
              </a:rPr>
              <a:t>e</a:t>
            </a:r>
            <a:r>
              <a:rPr lang="fr-FR" sz="1400" b="1" dirty="0" smtClean="0">
                <a:solidFill>
                  <a:schemeClr val="tx2"/>
                </a:solidFill>
              </a:rPr>
              <a:t> s. av. J.-C. </a:t>
            </a:r>
            <a:endParaRPr lang="fr-FR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905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1" name="Picture 7" descr="cab 88 taille rédu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30" r="-494" b="562"/>
          <a:stretch>
            <a:fillRect/>
          </a:stretch>
        </p:blipFill>
        <p:spPr bwMode="auto">
          <a:xfrm>
            <a:off x="349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813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0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3" t="4126" r="3606"/>
          <a:stretch>
            <a:fillRect/>
          </a:stretch>
        </p:blipFill>
        <p:spPr bwMode="auto">
          <a:xfrm>
            <a:off x="5394325" y="404813"/>
            <a:ext cx="3749675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09" name="Picture 9" descr="photo vallée Llo, oppidum et site cort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338"/>
            <a:ext cx="4752975" cy="3040062"/>
          </a:xfrm>
          <a:prstGeom prst="rect">
            <a:avLst/>
          </a:prstGeom>
          <a:solidFill>
            <a:srgbClr val="EAF5F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4" name="Picture 14" descr="F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84538"/>
            <a:ext cx="4824412" cy="33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2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31" name="Picture 7" descr="Pou et Sirere-28-06-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6"/>
          <a:stretch>
            <a:fillRect/>
          </a:stretch>
        </p:blipFill>
        <p:spPr bwMode="auto">
          <a:xfrm>
            <a:off x="0" y="4392613"/>
            <a:ext cx="9144000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34" name="Picture 10" descr="Superficie_cortal2 [Converti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596" t="9293" b="-5977"/>
          <a:stretch>
            <a:fillRect/>
          </a:stretch>
        </p:blipFill>
        <p:spPr bwMode="auto">
          <a:xfrm>
            <a:off x="4500563" y="188913"/>
            <a:ext cx="4498975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oto couver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465638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837" name="Text Box 13"/>
          <p:cNvSpPr txBox="1">
            <a:spLocks noChangeArrowheads="1"/>
          </p:cNvSpPr>
          <p:nvPr/>
        </p:nvSpPr>
        <p:spPr bwMode="auto">
          <a:xfrm>
            <a:off x="468313" y="3644900"/>
            <a:ext cx="3819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Temporalités, rythmes, formes ?</a:t>
            </a:r>
          </a:p>
        </p:txBody>
      </p:sp>
    </p:spTree>
    <p:extLst>
      <p:ext uri="{BB962C8B-B14F-4D97-AF65-F5344CB8AC3E}">
        <p14:creationId xmlns:p14="http://schemas.microsoft.com/office/powerpoint/2010/main" xmlns="" val="7715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>
            <a:lum bright="18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73" b="4234"/>
          <a:stretch>
            <a:fillRect/>
          </a:stretch>
        </p:blipFill>
        <p:spPr bwMode="auto">
          <a:xfrm>
            <a:off x="323850" y="2349500"/>
            <a:ext cx="8496300" cy="351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2700338" y="3500438"/>
            <a:ext cx="819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chemeClr val="bg1"/>
                </a:solidFill>
              </a:rPr>
              <a:t>Ouristari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563938" y="3573463"/>
            <a:ext cx="8366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chemeClr val="bg1"/>
                </a:solidFill>
              </a:rPr>
              <a:t>Oilhartza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5076825" y="3370263"/>
            <a:ext cx="690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chemeClr val="bg1"/>
                </a:solidFill>
              </a:rPr>
              <a:t>Gaarzé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6084888" y="3284538"/>
            <a:ext cx="9636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chemeClr val="bg1"/>
                </a:solidFill>
              </a:rPr>
              <a:t>Aizlordena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1403350" y="2492375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sz="1400" b="1"/>
              <a:t>Pic de  Béhorléguy</a:t>
            </a:r>
          </a:p>
        </p:txBody>
      </p:sp>
      <p:sp>
        <p:nvSpPr>
          <p:cNvPr id="68619" name="Line 11"/>
          <p:cNvSpPr>
            <a:spLocks noChangeShapeType="1"/>
          </p:cNvSpPr>
          <p:nvPr/>
        </p:nvSpPr>
        <p:spPr bwMode="auto">
          <a:xfrm>
            <a:off x="3132138" y="3789363"/>
            <a:ext cx="71437" cy="1444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>
            <a:off x="3851275" y="3860800"/>
            <a:ext cx="0" cy="2873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>
            <a:off x="5508625" y="3644900"/>
            <a:ext cx="0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>
            <a:off x="6443663" y="3573463"/>
            <a:ext cx="0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818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CE7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/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5292725" y="2420938"/>
            <a:ext cx="793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Oihartza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900113" y="4581525"/>
            <a:ext cx="963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Aizlordena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H="1">
            <a:off x="395288" y="4797425"/>
            <a:ext cx="43180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5651500" y="4149725"/>
            <a:ext cx="690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Gaarzé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611188" y="3154363"/>
            <a:ext cx="793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Urtzidoy</a:t>
            </a: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395288" y="3429000"/>
            <a:ext cx="322262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479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33" t="43378" r="12390" b="9897"/>
          <a:stretch>
            <a:fillRect/>
          </a:stretch>
        </p:blipFill>
        <p:spPr bwMode="auto">
          <a:xfrm>
            <a:off x="323850" y="1125538"/>
            <a:ext cx="8675688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635375" y="2636838"/>
            <a:ext cx="157163" cy="1571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5219700" y="2565400"/>
            <a:ext cx="157163" cy="1571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5638800" y="3429000"/>
            <a:ext cx="157163" cy="1571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5435600" y="6092825"/>
            <a:ext cx="157163" cy="1571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3563938" y="6021388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Borde d’automne</a:t>
            </a: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5435600" y="6381750"/>
            <a:ext cx="157163" cy="157163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3563938" y="6364288"/>
            <a:ext cx="1277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Borde d’hiver </a:t>
            </a: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5940425" y="5734050"/>
            <a:ext cx="60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Idioin</a:t>
            </a:r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6156325" y="6381750"/>
            <a:ext cx="157163" cy="157163"/>
          </a:xfrm>
          <a:prstGeom prst="rect">
            <a:avLst/>
          </a:prstGeom>
          <a:solidFill>
            <a:schemeClr val="bg1"/>
          </a:solidFill>
          <a:ln w="508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6156325" y="6092825"/>
            <a:ext cx="157163" cy="1571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4702175" y="3776663"/>
            <a:ext cx="157163" cy="157162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6732588" y="4941888"/>
            <a:ext cx="157162" cy="157162"/>
          </a:xfrm>
          <a:prstGeom prst="rect">
            <a:avLst/>
          </a:prstGeom>
          <a:solidFill>
            <a:schemeClr val="bg1"/>
          </a:solidFill>
          <a:ln w="508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719" name="Rectangle 15"/>
          <p:cNvSpPr>
            <a:spLocks noChangeArrowheads="1"/>
          </p:cNvSpPr>
          <p:nvPr/>
        </p:nvSpPr>
        <p:spPr bwMode="auto">
          <a:xfrm>
            <a:off x="468313" y="6021388"/>
            <a:ext cx="157162" cy="1571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5148263" y="5734050"/>
            <a:ext cx="71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Idiartia</a:t>
            </a:r>
          </a:p>
        </p:txBody>
      </p: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827088" y="5876925"/>
            <a:ext cx="24606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Borde unique Automne Hiver</a:t>
            </a:r>
          </a:p>
          <a:p>
            <a:r>
              <a:rPr lang="en-GB" sz="1400"/>
              <a:t>De Arai (Araikoborda)</a:t>
            </a:r>
          </a:p>
        </p:txBody>
      </p:sp>
      <p:sp>
        <p:nvSpPr>
          <p:cNvPr id="72722" name="Text Box 18"/>
          <p:cNvSpPr txBox="1">
            <a:spLocks noChangeArrowheads="1"/>
          </p:cNvSpPr>
          <p:nvPr/>
        </p:nvSpPr>
        <p:spPr bwMode="auto">
          <a:xfrm>
            <a:off x="5435600" y="2398713"/>
            <a:ext cx="776288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</a:rPr>
              <a:t>Gaarzé</a:t>
            </a:r>
          </a:p>
        </p:txBody>
      </p:sp>
      <p:sp>
        <p:nvSpPr>
          <p:cNvPr id="72723" name="Text Box 19"/>
          <p:cNvSpPr txBox="1">
            <a:spLocks noChangeArrowheads="1"/>
          </p:cNvSpPr>
          <p:nvPr/>
        </p:nvSpPr>
        <p:spPr bwMode="auto">
          <a:xfrm>
            <a:off x="5867400" y="3406775"/>
            <a:ext cx="1090613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</a:rPr>
              <a:t>Aizlordena</a:t>
            </a:r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6877050" y="4702175"/>
            <a:ext cx="950913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</a:rPr>
              <a:t>Ilhonatzé</a:t>
            </a:r>
          </a:p>
        </p:txBody>
      </p:sp>
      <p:sp>
        <p:nvSpPr>
          <p:cNvPr id="72725" name="Text Box 21"/>
          <p:cNvSpPr txBox="1">
            <a:spLocks noChangeArrowheads="1"/>
          </p:cNvSpPr>
          <p:nvPr/>
        </p:nvSpPr>
        <p:spPr bwMode="auto">
          <a:xfrm>
            <a:off x="4859338" y="3716338"/>
            <a:ext cx="82391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err="1">
                <a:solidFill>
                  <a:schemeClr val="bg1"/>
                </a:solidFill>
              </a:rPr>
              <a:t>Utzidoy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2814638" y="2403475"/>
            <a:ext cx="8937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</a:rPr>
              <a:t>Oihartza</a:t>
            </a:r>
          </a:p>
        </p:txBody>
      </p:sp>
    </p:spTree>
    <p:extLst>
      <p:ext uri="{BB962C8B-B14F-4D97-AF65-F5344CB8AC3E}">
        <p14:creationId xmlns:p14="http://schemas.microsoft.com/office/powerpoint/2010/main" xmlns="" val="21775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6" t="18953" r="11824" b="13719"/>
          <a:stretch>
            <a:fillRect/>
          </a:stretch>
        </p:blipFill>
        <p:spPr bwMode="auto">
          <a:xfrm>
            <a:off x="3348038" y="3627438"/>
            <a:ext cx="5795962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825" cy="381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2843213" y="1268413"/>
            <a:ext cx="793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Oihartza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250825" y="2492375"/>
            <a:ext cx="963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Aizlordena</a:t>
            </a:r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 flipH="1">
            <a:off x="107950" y="2708275"/>
            <a:ext cx="43180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2843213" y="2276475"/>
            <a:ext cx="690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Gaarzé</a:t>
            </a: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0" y="1844675"/>
            <a:ext cx="793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Urtzidoy</a:t>
            </a:r>
          </a:p>
        </p:txBody>
      </p:sp>
      <p:sp>
        <p:nvSpPr>
          <p:cNvPr id="74763" name="Line 11"/>
          <p:cNvSpPr>
            <a:spLocks noChangeShapeType="1"/>
          </p:cNvSpPr>
          <p:nvPr/>
        </p:nvSpPr>
        <p:spPr bwMode="auto">
          <a:xfrm flipH="1">
            <a:off x="107950" y="2133600"/>
            <a:ext cx="322263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1695450" y="1558925"/>
            <a:ext cx="852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Aizpeleta</a:t>
            </a:r>
          </a:p>
        </p:txBody>
      </p:sp>
    </p:spTree>
    <p:extLst>
      <p:ext uri="{BB962C8B-B14F-4D97-AF65-F5344CB8AC3E}">
        <p14:creationId xmlns:p14="http://schemas.microsoft.com/office/powerpoint/2010/main" xmlns="" val="8851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158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chorème cayolar recompo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289" r="74538" b="-3157"/>
          <a:stretch>
            <a:fillRect/>
          </a:stretch>
        </p:blipFill>
        <p:spPr bwMode="auto">
          <a:xfrm>
            <a:off x="539750" y="981075"/>
            <a:ext cx="4679950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chorème cayolar recompo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89" t="49289" r="51227"/>
          <a:stretch>
            <a:fillRect/>
          </a:stretch>
        </p:blipFill>
        <p:spPr bwMode="auto">
          <a:xfrm>
            <a:off x="682625" y="1196975"/>
            <a:ext cx="4537075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chorème cayolar recompo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61" t="49289" r="26164"/>
          <a:stretch>
            <a:fillRect/>
          </a:stretch>
        </p:blipFill>
        <p:spPr bwMode="auto">
          <a:xfrm>
            <a:off x="539750" y="1268413"/>
            <a:ext cx="4535488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chorème cayolar recompo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622" t="49289" r="-84"/>
          <a:stretch>
            <a:fillRect/>
          </a:stretch>
        </p:blipFill>
        <p:spPr bwMode="auto">
          <a:xfrm>
            <a:off x="539750" y="1373188"/>
            <a:ext cx="4679950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855" name="AutoShape 7"/>
          <p:cNvSpPr>
            <a:spLocks noChangeArrowheads="1"/>
          </p:cNvSpPr>
          <p:nvPr/>
        </p:nvSpPr>
        <p:spPr bwMode="auto">
          <a:xfrm>
            <a:off x="6156325" y="5805488"/>
            <a:ext cx="360363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6675438" y="5876925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Cayolar</a:t>
            </a:r>
          </a:p>
        </p:txBody>
      </p:sp>
      <p:sp>
        <p:nvSpPr>
          <p:cNvPr id="78857" name="Oval 9"/>
          <p:cNvSpPr>
            <a:spLocks noChangeArrowheads="1"/>
          </p:cNvSpPr>
          <p:nvPr/>
        </p:nvSpPr>
        <p:spPr bwMode="auto">
          <a:xfrm>
            <a:off x="6156325" y="638175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6659563" y="630872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Village</a:t>
            </a:r>
          </a:p>
        </p:txBody>
      </p:sp>
      <p:sp>
        <p:nvSpPr>
          <p:cNvPr id="78859" name="Oval 11"/>
          <p:cNvSpPr>
            <a:spLocks noChangeArrowheads="1"/>
          </p:cNvSpPr>
          <p:nvPr/>
        </p:nvSpPr>
        <p:spPr bwMode="auto">
          <a:xfrm>
            <a:off x="6156325" y="5084763"/>
            <a:ext cx="360363" cy="3587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860" name="Text Box 12"/>
          <p:cNvSpPr txBox="1">
            <a:spLocks noChangeArrowheads="1"/>
          </p:cNvSpPr>
          <p:nvPr/>
        </p:nvSpPr>
        <p:spPr bwMode="auto">
          <a:xfrm>
            <a:off x="6659563" y="4797425"/>
            <a:ext cx="17081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Village ayant 1</a:t>
            </a:r>
          </a:p>
          <a:p>
            <a:r>
              <a:rPr lang="fr-FR"/>
              <a:t>ou des bergers</a:t>
            </a:r>
          </a:p>
          <a:p>
            <a:r>
              <a:rPr lang="fr-FR"/>
              <a:t>au cayolar</a:t>
            </a:r>
          </a:p>
        </p:txBody>
      </p:sp>
    </p:spTree>
    <p:extLst>
      <p:ext uri="{BB962C8B-B14F-4D97-AF65-F5344CB8AC3E}">
        <p14:creationId xmlns:p14="http://schemas.microsoft.com/office/powerpoint/2010/main" xmlns="" val="60784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5496" y="836712"/>
            <a:ext cx="4245472" cy="2571002"/>
            <a:chOff x="35496" y="1341438"/>
            <a:chExt cx="4755140" cy="2879650"/>
          </a:xfrm>
        </p:grpSpPr>
        <p:pic>
          <p:nvPicPr>
            <p:cNvPr id="189443" name="Picture 3" descr="cartpyr5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341438"/>
              <a:ext cx="4755140" cy="28796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9445" name="Oval 5"/>
            <p:cNvSpPr>
              <a:spLocks noChangeArrowheads="1"/>
            </p:cNvSpPr>
            <p:nvPr/>
          </p:nvSpPr>
          <p:spPr bwMode="auto">
            <a:xfrm>
              <a:off x="2413067" y="2420888"/>
              <a:ext cx="862790" cy="3603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683E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059832" y="-571500"/>
            <a:ext cx="8229600" cy="11430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La Cerdagne, à l’Est des Pyrénées</a:t>
            </a:r>
            <a:endParaRPr lang="fr-FR" sz="20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718049" cy="353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7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cartpyr5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16" b="38158"/>
          <a:stretch>
            <a:fillRect/>
          </a:stretch>
        </p:blipFill>
        <p:spPr bwMode="auto">
          <a:xfrm>
            <a:off x="1619250" y="2997200"/>
            <a:ext cx="5364163" cy="1751013"/>
          </a:xfrm>
          <a:prstGeom prst="rect">
            <a:avLst/>
          </a:prstGeom>
          <a:solidFill>
            <a:schemeClr val="bg1"/>
          </a:solidFill>
          <a:ln w="9525">
            <a:solidFill>
              <a:srgbClr val="33CCCC"/>
            </a:solidFill>
            <a:miter lim="800000"/>
            <a:headEnd/>
            <a:tailEnd/>
          </a:ln>
        </p:spPr>
      </p:pic>
      <p:pic>
        <p:nvPicPr>
          <p:cNvPr id="80900" name="Picture 4" descr="chorème cayolar recompo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201" r="74538" b="513"/>
          <a:stretch>
            <a:fillRect/>
          </a:stretch>
        </p:blipFill>
        <p:spPr bwMode="auto">
          <a:xfrm>
            <a:off x="323850" y="260350"/>
            <a:ext cx="2709863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901" name="Oval 5"/>
          <p:cNvSpPr>
            <a:spLocks noChangeArrowheads="1"/>
          </p:cNvSpPr>
          <p:nvPr/>
        </p:nvSpPr>
        <p:spPr bwMode="auto">
          <a:xfrm rot="-1099263">
            <a:off x="395288" y="1700213"/>
            <a:ext cx="2447925" cy="10080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80902" name="Picture 6" descr="chorème Cerdag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21"/>
          <a:stretch>
            <a:fillRect/>
          </a:stretch>
        </p:blipFill>
        <p:spPr bwMode="auto">
          <a:xfrm>
            <a:off x="5364163" y="260350"/>
            <a:ext cx="3490912" cy="26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903" name="Oval 7"/>
          <p:cNvSpPr>
            <a:spLocks noChangeArrowheads="1"/>
          </p:cNvSpPr>
          <p:nvPr/>
        </p:nvSpPr>
        <p:spPr bwMode="auto">
          <a:xfrm rot="-1099263">
            <a:off x="7092950" y="-428625"/>
            <a:ext cx="1439863" cy="14097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80904" name="Group 8"/>
          <p:cNvGrpSpPr>
            <a:grpSpLocks/>
          </p:cNvGrpSpPr>
          <p:nvPr/>
        </p:nvGrpSpPr>
        <p:grpSpPr bwMode="auto">
          <a:xfrm>
            <a:off x="2339975" y="3357563"/>
            <a:ext cx="3025775" cy="1152525"/>
            <a:chOff x="2789" y="3430"/>
            <a:chExt cx="1906" cy="726"/>
          </a:xfrm>
        </p:grpSpPr>
        <p:sp>
          <p:nvSpPr>
            <p:cNvPr id="80905" name="Oval 9"/>
            <p:cNvSpPr>
              <a:spLocks noChangeArrowheads="1"/>
            </p:cNvSpPr>
            <p:nvPr/>
          </p:nvSpPr>
          <p:spPr bwMode="auto">
            <a:xfrm>
              <a:off x="2789" y="3430"/>
              <a:ext cx="409" cy="363"/>
            </a:xfrm>
            <a:prstGeom prst="ellips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683E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0906" name="Oval 10"/>
            <p:cNvSpPr>
              <a:spLocks noChangeArrowheads="1"/>
            </p:cNvSpPr>
            <p:nvPr/>
          </p:nvSpPr>
          <p:spPr bwMode="auto">
            <a:xfrm>
              <a:off x="4195" y="3859"/>
              <a:ext cx="500" cy="297"/>
            </a:xfrm>
            <a:prstGeom prst="ellips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683E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0" y="4868863"/>
            <a:ext cx="54419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/>
              <a:t>un lien entre :</a:t>
            </a:r>
          </a:p>
          <a:p>
            <a:pPr>
              <a:buFontTx/>
              <a:buChar char="-"/>
            </a:pPr>
            <a:r>
              <a:rPr lang="fr-FR" dirty="0"/>
              <a:t> la force des structures </a:t>
            </a:r>
            <a:r>
              <a:rPr lang="fr-FR" dirty="0" err="1"/>
              <a:t>valléennes</a:t>
            </a:r>
            <a:r>
              <a:rPr lang="fr-FR" dirty="0"/>
              <a:t> </a:t>
            </a:r>
          </a:p>
          <a:p>
            <a:pPr>
              <a:buFontTx/>
              <a:buChar char="-"/>
            </a:pPr>
            <a:r>
              <a:rPr lang="fr-FR" dirty="0"/>
              <a:t> la faiblesse des découpages communaux</a:t>
            </a:r>
          </a:p>
          <a:p>
            <a:r>
              <a:rPr lang="fr-FR" dirty="0"/>
              <a:t>- l’ampleur de ces brassages des voisinages</a:t>
            </a:r>
          </a:p>
          <a:p>
            <a:r>
              <a:rPr lang="fr-FR" dirty="0"/>
              <a:t>…et une certaine faculté d’émergence d’un village ?</a:t>
            </a:r>
          </a:p>
        </p:txBody>
      </p: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5508625" y="5013325"/>
            <a:ext cx="344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La Cerdagne un cas contraire ?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4567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994656" y="2560563"/>
            <a:ext cx="5003800" cy="3752850"/>
            <a:chOff x="0" y="188913"/>
            <a:chExt cx="5003800" cy="3752850"/>
          </a:xfrm>
        </p:grpSpPr>
        <p:pic>
          <p:nvPicPr>
            <p:cNvPr id="198658" name="Picture 2" descr="versant rédu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8913"/>
              <a:ext cx="5003800" cy="375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8672" name="AutoShape 16"/>
            <p:cNvSpPr>
              <a:spLocks noChangeArrowheads="1"/>
            </p:cNvSpPr>
            <p:nvPr/>
          </p:nvSpPr>
          <p:spPr bwMode="auto">
            <a:xfrm rot="5400000">
              <a:off x="2880519" y="631031"/>
              <a:ext cx="431800" cy="268288"/>
            </a:xfrm>
            <a:prstGeom prst="rightArrow">
              <a:avLst>
                <a:gd name="adj1" fmla="val 50000"/>
                <a:gd name="adj2" fmla="val 40237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fr-FR">
                <a:solidFill>
                  <a:schemeClr val="bg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8673" name="Text Box 17"/>
            <p:cNvSpPr txBox="1">
              <a:spLocks noChangeArrowheads="1"/>
            </p:cNvSpPr>
            <p:nvPr/>
          </p:nvSpPr>
          <p:spPr bwMode="auto">
            <a:xfrm>
              <a:off x="4219575" y="233363"/>
              <a:ext cx="712054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dirty="0" err="1" smtClean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Maurà</a:t>
              </a:r>
              <a:endParaRPr lang="fr-FR" sz="1400" cap="all" dirty="0">
                <a:ln w="9000" cmpd="sng">
                  <a:noFill/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98674" name="Text Box 18"/>
            <p:cNvSpPr txBox="1">
              <a:spLocks noChangeArrowheads="1"/>
            </p:cNvSpPr>
            <p:nvPr/>
          </p:nvSpPr>
          <p:spPr bwMode="auto">
            <a:xfrm>
              <a:off x="2627313" y="188913"/>
              <a:ext cx="1042017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cap="all" dirty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La </a:t>
              </a:r>
              <a:r>
                <a:rPr lang="fr-FR" sz="1400" dirty="0" err="1" smtClean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Padrilla</a:t>
              </a:r>
              <a:endParaRPr lang="fr-FR" sz="1400" cap="all" dirty="0">
                <a:ln w="9000" cmpd="sng">
                  <a:noFill/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98675" name="AutoShape 19"/>
            <p:cNvSpPr>
              <a:spLocks noChangeArrowheads="1"/>
            </p:cNvSpPr>
            <p:nvPr/>
          </p:nvSpPr>
          <p:spPr bwMode="auto">
            <a:xfrm rot="5400000">
              <a:off x="4345782" y="631031"/>
              <a:ext cx="431800" cy="268287"/>
            </a:xfrm>
            <a:prstGeom prst="rightArrow">
              <a:avLst>
                <a:gd name="adj1" fmla="val 50000"/>
                <a:gd name="adj2" fmla="val 40237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fr-FR">
                <a:solidFill>
                  <a:schemeClr val="bg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8677" name="AutoShape 21"/>
            <p:cNvSpPr>
              <a:spLocks noChangeArrowheads="1"/>
            </p:cNvSpPr>
            <p:nvPr/>
          </p:nvSpPr>
          <p:spPr bwMode="auto">
            <a:xfrm rot="5400000">
              <a:off x="313532" y="1134269"/>
              <a:ext cx="431800" cy="268287"/>
            </a:xfrm>
            <a:prstGeom prst="rightArrow">
              <a:avLst>
                <a:gd name="adj1" fmla="val 50000"/>
                <a:gd name="adj2" fmla="val 40237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fr-FR">
                <a:solidFill>
                  <a:schemeClr val="bg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8678" name="Text Box 22"/>
            <p:cNvSpPr txBox="1">
              <a:spLocks noChangeArrowheads="1"/>
            </p:cNvSpPr>
            <p:nvPr/>
          </p:nvSpPr>
          <p:spPr bwMode="auto">
            <a:xfrm>
              <a:off x="0" y="692150"/>
              <a:ext cx="692818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dirty="0" err="1" smtClean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Corbill</a:t>
              </a:r>
              <a:endParaRPr lang="fr-FR" sz="1400" cap="all" dirty="0">
                <a:ln w="9000" cmpd="sng">
                  <a:noFill/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98684" name="AutoShape 28"/>
            <p:cNvSpPr>
              <a:spLocks noChangeArrowheads="1"/>
            </p:cNvSpPr>
            <p:nvPr/>
          </p:nvSpPr>
          <p:spPr bwMode="auto">
            <a:xfrm rot="5400000">
              <a:off x="1610519" y="702469"/>
              <a:ext cx="431800" cy="268288"/>
            </a:xfrm>
            <a:prstGeom prst="rightArrow">
              <a:avLst>
                <a:gd name="adj1" fmla="val 50000"/>
                <a:gd name="adj2" fmla="val 40237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fr-FR">
                <a:solidFill>
                  <a:schemeClr val="bg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8685" name="Text Box 29"/>
            <p:cNvSpPr txBox="1">
              <a:spLocks noChangeArrowheads="1"/>
            </p:cNvSpPr>
            <p:nvPr/>
          </p:nvSpPr>
          <p:spPr bwMode="auto">
            <a:xfrm>
              <a:off x="1043608" y="260350"/>
              <a:ext cx="1200713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dirty="0" smtClean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Pla De L’</a:t>
              </a:r>
              <a:r>
                <a:rPr lang="fr-FR" sz="1400" dirty="0" err="1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O</a:t>
              </a:r>
              <a:r>
                <a:rPr lang="fr-FR" sz="1400" dirty="0" err="1" smtClean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rri</a:t>
              </a:r>
              <a:endParaRPr lang="fr-FR" sz="1400" dirty="0">
                <a:ln w="9000" cmpd="sng">
                  <a:noFill/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63187" y="2348632"/>
            <a:ext cx="3824287" cy="4176712"/>
            <a:chOff x="5148064" y="115888"/>
            <a:chExt cx="3824287" cy="4176712"/>
          </a:xfrm>
        </p:grpSpPr>
        <p:pic>
          <p:nvPicPr>
            <p:cNvPr id="198659" name="Picture 3" descr="Versant d'ENveig  [Converti]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2351" b="36755"/>
            <a:stretch>
              <a:fillRect/>
            </a:stretch>
          </p:blipFill>
          <p:spPr bwMode="auto">
            <a:xfrm>
              <a:off x="5148064" y="115888"/>
              <a:ext cx="3824287" cy="4176712"/>
            </a:xfrm>
            <a:prstGeom prst="rect">
              <a:avLst/>
            </a:prstGeom>
            <a:solidFill>
              <a:srgbClr val="99CCFF">
                <a:alpha val="30000"/>
              </a:srgbClr>
            </a:solidFill>
            <a:ln w="3810">
              <a:solidFill>
                <a:srgbClr val="666699"/>
              </a:solidFill>
              <a:miter lim="800000"/>
              <a:headEnd/>
              <a:tailEnd/>
            </a:ln>
          </p:spPr>
        </p:pic>
        <p:sp>
          <p:nvSpPr>
            <p:cNvPr id="198660" name="Oval 4"/>
            <p:cNvSpPr>
              <a:spLocks noChangeArrowheads="1"/>
            </p:cNvSpPr>
            <p:nvPr/>
          </p:nvSpPr>
          <p:spPr bwMode="auto">
            <a:xfrm>
              <a:off x="7062291" y="2634555"/>
              <a:ext cx="506412" cy="5064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3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8661" name="AutoShape 5"/>
            <p:cNvSpPr>
              <a:spLocks noChangeArrowheads="1"/>
            </p:cNvSpPr>
            <p:nvPr/>
          </p:nvSpPr>
          <p:spPr bwMode="auto">
            <a:xfrm>
              <a:off x="7070526" y="2132013"/>
              <a:ext cx="174625" cy="217487"/>
            </a:xfrm>
            <a:prstGeom prst="triangle">
              <a:avLst>
                <a:gd name="adj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sz="1800"/>
            </a:p>
          </p:txBody>
        </p:sp>
        <p:sp>
          <p:nvSpPr>
            <p:cNvPr id="198676" name="Text Box 20"/>
            <p:cNvSpPr txBox="1">
              <a:spLocks noChangeArrowheads="1"/>
            </p:cNvSpPr>
            <p:nvPr/>
          </p:nvSpPr>
          <p:spPr bwMode="auto">
            <a:xfrm>
              <a:off x="6992739" y="547688"/>
              <a:ext cx="712054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b="1" dirty="0" err="1" smtClean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Maurà</a:t>
              </a:r>
              <a:endParaRPr lang="fr-FR" sz="1400" b="1" cap="all" dirty="0">
                <a:ln w="9000" cmpd="sng">
                  <a:noFill/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98679" name="Text Box 23"/>
            <p:cNvSpPr txBox="1">
              <a:spLocks noChangeArrowheads="1"/>
            </p:cNvSpPr>
            <p:nvPr/>
          </p:nvSpPr>
          <p:spPr bwMode="auto">
            <a:xfrm>
              <a:off x="5768776" y="600943"/>
              <a:ext cx="1090363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b="1" dirty="0" smtClean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+mj-lt"/>
                </a:rPr>
                <a:t>La </a:t>
              </a:r>
              <a:r>
                <a:rPr lang="fr-FR" sz="1400" b="1" dirty="0" err="1" smtClean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+mj-lt"/>
                </a:rPr>
                <a:t>Padrilla</a:t>
              </a:r>
              <a:endParaRPr lang="fr-FR" sz="1400" b="1" dirty="0">
                <a:ln w="9000" cmpd="sng">
                  <a:noFill/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endParaRPr>
            </a:p>
          </p:txBody>
        </p:sp>
        <p:sp>
          <p:nvSpPr>
            <p:cNvPr id="198680" name="Text Box 24"/>
            <p:cNvSpPr txBox="1">
              <a:spLocks noChangeArrowheads="1"/>
            </p:cNvSpPr>
            <p:nvPr/>
          </p:nvSpPr>
          <p:spPr bwMode="auto">
            <a:xfrm>
              <a:off x="6228184" y="2708920"/>
              <a:ext cx="752129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b="1" dirty="0" err="1" smtClean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Corbill</a:t>
              </a:r>
              <a:endParaRPr lang="fr-FR" sz="1400" b="1" cap="all" dirty="0">
                <a:ln w="9000" cmpd="sng">
                  <a:noFill/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98681" name="Text Box 25"/>
            <p:cNvSpPr txBox="1">
              <a:spLocks noChangeArrowheads="1"/>
            </p:cNvSpPr>
            <p:nvPr/>
          </p:nvSpPr>
          <p:spPr bwMode="auto">
            <a:xfrm>
              <a:off x="6487914" y="1611313"/>
              <a:ext cx="1068562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b="1" dirty="0" smtClean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P. </a:t>
              </a:r>
              <a:r>
                <a:rPr lang="fr-FR" sz="1400" b="1" dirty="0" err="1" smtClean="0">
                  <a:ln w="9000" cmpd="sng">
                    <a:noFill/>
                    <a:prstDash val="solid"/>
                  </a:ln>
                  <a:solidFill>
                    <a:schemeClr val="bg1">
                      <a:lumMod val="65000"/>
                      <a:lumOff val="3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deL’Orri</a:t>
              </a:r>
              <a:endParaRPr lang="fr-FR" sz="1400" b="1" dirty="0">
                <a:ln w="9000" cmpd="sng">
                  <a:noFill/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33" name="AutoShape 5"/>
            <p:cNvSpPr>
              <a:spLocks noChangeArrowheads="1"/>
            </p:cNvSpPr>
            <p:nvPr/>
          </p:nvSpPr>
          <p:spPr bwMode="auto">
            <a:xfrm>
              <a:off x="7171332" y="943768"/>
              <a:ext cx="174625" cy="217487"/>
            </a:xfrm>
            <a:prstGeom prst="triangle">
              <a:avLst>
                <a:gd name="adj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sz="1800"/>
            </a:p>
          </p:txBody>
        </p:sp>
        <p:sp>
          <p:nvSpPr>
            <p:cNvPr id="34" name="AutoShape 5"/>
            <p:cNvSpPr>
              <a:spLocks noChangeArrowheads="1"/>
            </p:cNvSpPr>
            <p:nvPr/>
          </p:nvSpPr>
          <p:spPr bwMode="auto">
            <a:xfrm>
              <a:off x="6129774" y="872331"/>
              <a:ext cx="174625" cy="217487"/>
            </a:xfrm>
            <a:prstGeom prst="triangle">
              <a:avLst>
                <a:gd name="adj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sz="1800"/>
            </a:p>
          </p:txBody>
        </p:sp>
        <p:sp>
          <p:nvSpPr>
            <p:cNvPr id="36" name="Oval 4"/>
            <p:cNvSpPr>
              <a:spLocks noChangeArrowheads="1"/>
            </p:cNvSpPr>
            <p:nvPr/>
          </p:nvSpPr>
          <p:spPr bwMode="auto">
            <a:xfrm>
              <a:off x="6918126" y="1988840"/>
              <a:ext cx="506412" cy="5064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3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cxnSp>
        <p:nvCxnSpPr>
          <p:cNvPr id="7" name="Connecteur droit 6"/>
          <p:cNvCxnSpPr/>
          <p:nvPr/>
        </p:nvCxnSpPr>
        <p:spPr>
          <a:xfrm>
            <a:off x="1619672" y="3176512"/>
            <a:ext cx="1000244" cy="262875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51900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7" name="Line 5"/>
          <p:cNvSpPr>
            <a:spLocks noChangeShapeType="1"/>
          </p:cNvSpPr>
          <p:nvPr/>
        </p:nvSpPr>
        <p:spPr bwMode="auto">
          <a:xfrm>
            <a:off x="0" y="10525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97639" name="Picture 7" descr="Cab 75 N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8088" y="1341438"/>
            <a:ext cx="1671637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7640" name="Picture 8" descr="dates Néo Padrilla et P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51" t="53938" b="19025"/>
          <a:stretch>
            <a:fillRect/>
          </a:stretch>
        </p:blipFill>
        <p:spPr bwMode="auto">
          <a:xfrm>
            <a:off x="4284663" y="1844675"/>
            <a:ext cx="2592387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7308850" y="1773238"/>
            <a:ext cx="15824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dirty="0" smtClean="0"/>
              <a:t>Haut versant</a:t>
            </a:r>
            <a:endParaRPr lang="en-GB" sz="1800" b="1" dirty="0"/>
          </a:p>
          <a:p>
            <a:r>
              <a:rPr lang="fr-FR" sz="1800" b="1" dirty="0"/>
              <a:t>La </a:t>
            </a:r>
            <a:r>
              <a:rPr lang="fr-FR" sz="1800" b="1" dirty="0" err="1"/>
              <a:t>Padrilla</a:t>
            </a:r>
            <a:endParaRPr lang="fr-FR" sz="1800" b="1" dirty="0"/>
          </a:p>
          <a:p>
            <a:r>
              <a:rPr lang="fr-FR" sz="1800" b="1" dirty="0"/>
              <a:t>2350 m</a:t>
            </a:r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0" y="2420938"/>
            <a:ext cx="23050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Néolithique</a:t>
            </a:r>
            <a:endParaRPr lang="en-GB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0" y="4076700"/>
            <a:ext cx="23050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Âge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du Bronze</a:t>
            </a:r>
            <a:endParaRPr lang="en-GB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7647" name="Picture 1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11413" y="3357563"/>
            <a:ext cx="2305050" cy="1504950"/>
          </a:xfrm>
          <a:noFill/>
          <a:ln/>
        </p:spPr>
      </p:pic>
      <p:sp>
        <p:nvSpPr>
          <p:cNvPr id="197648" name="Rectangle 16"/>
          <p:cNvSpPr>
            <a:spLocks noChangeArrowheads="1"/>
          </p:cNvSpPr>
          <p:nvPr/>
        </p:nvSpPr>
        <p:spPr bwMode="auto">
          <a:xfrm>
            <a:off x="7308850" y="3573463"/>
            <a:ext cx="15824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dirty="0" smtClean="0"/>
              <a:t>Haut versant</a:t>
            </a:r>
            <a:endParaRPr lang="en-GB" sz="1800" b="1" dirty="0"/>
          </a:p>
          <a:p>
            <a:r>
              <a:rPr lang="fr-FR" sz="1800" b="1" dirty="0"/>
              <a:t>La </a:t>
            </a:r>
            <a:r>
              <a:rPr lang="fr-FR" sz="1800" b="1" dirty="0" err="1"/>
              <a:t>Padrilla</a:t>
            </a:r>
            <a:endParaRPr lang="fr-FR" sz="1800" b="1" dirty="0"/>
          </a:p>
          <a:p>
            <a:r>
              <a:rPr lang="fr-FR" sz="1800" b="1" dirty="0"/>
              <a:t>2350 m</a:t>
            </a:r>
          </a:p>
        </p:txBody>
      </p:sp>
      <p:sp>
        <p:nvSpPr>
          <p:cNvPr id="197649" name="Line 17"/>
          <p:cNvSpPr>
            <a:spLocks noChangeShapeType="1"/>
          </p:cNvSpPr>
          <p:nvPr/>
        </p:nvSpPr>
        <p:spPr bwMode="auto">
          <a:xfrm>
            <a:off x="0" y="3213100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7650" name="Rectangle 18"/>
          <p:cNvSpPr>
            <a:spLocks noChangeArrowheads="1"/>
          </p:cNvSpPr>
          <p:nvPr/>
        </p:nvSpPr>
        <p:spPr bwMode="auto">
          <a:xfrm>
            <a:off x="7308850" y="5373688"/>
            <a:ext cx="180049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 dirty="0" smtClean="0"/>
              <a:t>Moyen versant</a:t>
            </a:r>
            <a:endParaRPr lang="fr-FR" sz="1800" b="1" dirty="0"/>
          </a:p>
          <a:p>
            <a:r>
              <a:rPr lang="fr-FR" sz="1800" b="1" dirty="0" err="1"/>
              <a:t>Corbill</a:t>
            </a:r>
            <a:endParaRPr lang="fr-FR" sz="1800" b="1" dirty="0"/>
          </a:p>
          <a:p>
            <a:r>
              <a:rPr lang="fr-FR" sz="1800" b="1" dirty="0"/>
              <a:t>1900 m</a:t>
            </a:r>
          </a:p>
        </p:txBody>
      </p:sp>
      <p:pic>
        <p:nvPicPr>
          <p:cNvPr id="197654" name="Picture 22" descr="site 8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033963"/>
            <a:ext cx="5730875" cy="182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7655" name="Text Box 23"/>
          <p:cNvSpPr txBox="1">
            <a:spLocks noChangeArrowheads="1"/>
          </p:cNvSpPr>
          <p:nvPr/>
        </p:nvSpPr>
        <p:spPr bwMode="auto">
          <a:xfrm>
            <a:off x="6948488" y="6237288"/>
            <a:ext cx="20772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dirty="0" smtClean="0">
                <a:latin typeface="Arial" pitchFamily="34" charset="0"/>
              </a:rPr>
              <a:t>14</a:t>
            </a:r>
            <a:r>
              <a:rPr lang="fr-FR" sz="1800" baseline="30000" dirty="0" smtClean="0">
                <a:latin typeface="Arial" pitchFamily="34" charset="0"/>
              </a:rPr>
              <a:t>e</a:t>
            </a:r>
            <a:r>
              <a:rPr lang="fr-FR" sz="1800" dirty="0" smtClean="0">
                <a:latin typeface="Arial" pitchFamily="34" charset="0"/>
              </a:rPr>
              <a:t>-11</a:t>
            </a:r>
            <a:r>
              <a:rPr lang="fr-FR" sz="1800" baseline="30000" dirty="0" smtClean="0">
                <a:latin typeface="Arial" pitchFamily="34" charset="0"/>
              </a:rPr>
              <a:t>e</a:t>
            </a:r>
            <a:r>
              <a:rPr lang="fr-FR" sz="1800" dirty="0" smtClean="0">
                <a:latin typeface="Arial" pitchFamily="34" charset="0"/>
              </a:rPr>
              <a:t> s. av. J.-C.</a:t>
            </a:r>
            <a:endParaRPr lang="fr-FR" sz="1800" dirty="0">
              <a:latin typeface="Arial" pitchFamily="34" charset="0"/>
            </a:endParaRPr>
          </a:p>
        </p:txBody>
      </p:sp>
      <p:pic>
        <p:nvPicPr>
          <p:cNvPr id="197656" name="Picture 24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530" t="-1762" r="10056" b="73055"/>
          <a:stretch>
            <a:fillRect/>
          </a:stretch>
        </p:blipFill>
        <p:spPr bwMode="auto">
          <a:xfrm>
            <a:off x="4932363" y="3357563"/>
            <a:ext cx="1873250" cy="15113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97657" name="Text Box 25"/>
          <p:cNvSpPr txBox="1">
            <a:spLocks noChangeArrowheads="1"/>
          </p:cNvSpPr>
          <p:nvPr/>
        </p:nvSpPr>
        <p:spPr bwMode="auto">
          <a:xfrm>
            <a:off x="6948488" y="4508500"/>
            <a:ext cx="2094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dirty="0" smtClean="0">
                <a:latin typeface="Arial" pitchFamily="34" charset="0"/>
              </a:rPr>
              <a:t>32</a:t>
            </a:r>
            <a:r>
              <a:rPr lang="fr-FR" sz="1800" baseline="30000" dirty="0" smtClean="0">
                <a:latin typeface="Arial" pitchFamily="34" charset="0"/>
              </a:rPr>
              <a:t>e</a:t>
            </a:r>
            <a:r>
              <a:rPr lang="fr-FR" sz="1800" dirty="0" smtClean="0">
                <a:latin typeface="Arial" pitchFamily="34" charset="0"/>
              </a:rPr>
              <a:t>-21</a:t>
            </a:r>
            <a:r>
              <a:rPr lang="fr-FR" sz="1800" baseline="30000" dirty="0" smtClean="0">
                <a:latin typeface="Arial" pitchFamily="34" charset="0"/>
              </a:rPr>
              <a:t>e</a:t>
            </a:r>
            <a:r>
              <a:rPr lang="fr-FR" sz="1800" dirty="0" smtClean="0">
                <a:latin typeface="Arial" pitchFamily="34" charset="0"/>
              </a:rPr>
              <a:t> s. av. J.-C.</a:t>
            </a:r>
            <a:endParaRPr lang="fr-FR" sz="1800" dirty="0">
              <a:latin typeface="Arial" pitchFamily="34" charset="0"/>
            </a:endParaRPr>
          </a:p>
        </p:txBody>
      </p:sp>
      <p:sp>
        <p:nvSpPr>
          <p:cNvPr id="19" name="Rectangle 3"/>
          <p:cNvSpPr>
            <a:spLocks noChangeAspect="1" noChangeArrowheads="1"/>
          </p:cNvSpPr>
          <p:nvPr/>
        </p:nvSpPr>
        <p:spPr bwMode="auto">
          <a:xfrm>
            <a:off x="914400" y="0"/>
            <a:ext cx="6753944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Première étape :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Archéologie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des sites</a:t>
            </a:r>
            <a:endParaRPr lang="fr-F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1052513"/>
            <a:ext cx="2627313" cy="360362"/>
          </a:xfrm>
          <a:noFill/>
          <a:ln/>
        </p:spPr>
        <p:txBody>
          <a:bodyPr>
            <a:normAutofit fontScale="90000"/>
          </a:bodyPr>
          <a:lstStyle/>
          <a:p>
            <a:r>
              <a:rPr lang="en-GB" sz="2000" u="sng" dirty="0" err="1" smtClean="0"/>
              <a:t>Chrono-typologie</a:t>
            </a:r>
            <a:r>
              <a:rPr lang="en-GB" sz="2000" u="sng" dirty="0" smtClean="0"/>
              <a:t> I</a:t>
            </a:r>
            <a:endParaRPr lang="en-GB" sz="2000" u="sng" dirty="0"/>
          </a:p>
        </p:txBody>
      </p:sp>
    </p:spTree>
    <p:extLst>
      <p:ext uri="{BB962C8B-B14F-4D97-AF65-F5344CB8AC3E}">
        <p14:creationId xmlns:p14="http://schemas.microsoft.com/office/powerpoint/2010/main" xmlns="" val="10143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Rectangle 3"/>
          <p:cNvSpPr>
            <a:spLocks noChangeAspect="1" noChangeArrowheads="1"/>
          </p:cNvSpPr>
          <p:nvPr/>
        </p:nvSpPr>
        <p:spPr bwMode="auto">
          <a:xfrm>
            <a:off x="914400" y="0"/>
            <a:ext cx="6753944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Première étape :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Archéologie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des sites</a:t>
            </a:r>
            <a:endParaRPr lang="fr-F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0644" name="Line 4"/>
          <p:cNvSpPr>
            <a:spLocks noChangeShapeType="1"/>
          </p:cNvSpPr>
          <p:nvPr/>
        </p:nvSpPr>
        <p:spPr bwMode="auto">
          <a:xfrm>
            <a:off x="0" y="10525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0647" name="Rectangle 7"/>
          <p:cNvSpPr>
            <a:spLocks noChangeArrowheads="1"/>
          </p:cNvSpPr>
          <p:nvPr/>
        </p:nvSpPr>
        <p:spPr bwMode="auto">
          <a:xfrm>
            <a:off x="7308850" y="1773238"/>
            <a:ext cx="9669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sz="1800" b="1" dirty="0"/>
          </a:p>
          <a:p>
            <a:r>
              <a:rPr lang="fr-FR" sz="1800" b="1" dirty="0" err="1"/>
              <a:t>Corbill</a:t>
            </a:r>
            <a:endParaRPr lang="fr-FR" sz="1800" b="1" dirty="0"/>
          </a:p>
          <a:p>
            <a:r>
              <a:rPr lang="fr-FR" sz="1800" b="1" dirty="0"/>
              <a:t>1900 m</a:t>
            </a:r>
          </a:p>
        </p:txBody>
      </p:sp>
      <p:sp>
        <p:nvSpPr>
          <p:cNvPr id="240648" name="Rectangle 8"/>
          <p:cNvSpPr>
            <a:spLocks noChangeArrowheads="1"/>
          </p:cNvSpPr>
          <p:nvPr/>
        </p:nvSpPr>
        <p:spPr bwMode="auto">
          <a:xfrm>
            <a:off x="-323850" y="2060575"/>
            <a:ext cx="23050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Âge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du </a:t>
            </a:r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</a:t>
            </a:r>
            <a:endParaRPr lang="en-GB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0649" name="Rectangle 9"/>
          <p:cNvSpPr>
            <a:spLocks noChangeArrowheads="1"/>
          </p:cNvSpPr>
          <p:nvPr/>
        </p:nvSpPr>
        <p:spPr bwMode="auto">
          <a:xfrm>
            <a:off x="0" y="4076700"/>
            <a:ext cx="269979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Haut </a:t>
            </a:r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Moyen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Âge</a:t>
            </a:r>
            <a:endParaRPr lang="en-GB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7e-10e s. de </a:t>
            </a:r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notre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ère</a:t>
            </a:r>
            <a:endParaRPr lang="en-GB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0651" name="Rectangle 11"/>
          <p:cNvSpPr>
            <a:spLocks noChangeArrowheads="1"/>
          </p:cNvSpPr>
          <p:nvPr/>
        </p:nvSpPr>
        <p:spPr bwMode="auto">
          <a:xfrm>
            <a:off x="7308850" y="3573463"/>
            <a:ext cx="14798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 dirty="0" smtClean="0"/>
              <a:t>Pla </a:t>
            </a:r>
            <a:r>
              <a:rPr lang="fr-FR" sz="1800" b="1" dirty="0"/>
              <a:t>de l’</a:t>
            </a:r>
            <a:r>
              <a:rPr lang="fr-FR" sz="1800" b="1" dirty="0" err="1"/>
              <a:t>Orri</a:t>
            </a:r>
            <a:endParaRPr lang="fr-FR" sz="1800" b="1" dirty="0"/>
          </a:p>
          <a:p>
            <a:r>
              <a:rPr lang="fr-FR" sz="1800" b="1" dirty="0"/>
              <a:t>2100 m</a:t>
            </a:r>
          </a:p>
        </p:txBody>
      </p:sp>
      <p:sp>
        <p:nvSpPr>
          <p:cNvPr id="240652" name="Line 12"/>
          <p:cNvSpPr>
            <a:spLocks noChangeShapeType="1"/>
          </p:cNvSpPr>
          <p:nvPr/>
        </p:nvSpPr>
        <p:spPr bwMode="auto">
          <a:xfrm>
            <a:off x="0" y="3213100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0653" name="Rectangle 13"/>
          <p:cNvSpPr>
            <a:spLocks noChangeArrowheads="1"/>
          </p:cNvSpPr>
          <p:nvPr/>
        </p:nvSpPr>
        <p:spPr bwMode="auto">
          <a:xfrm>
            <a:off x="7308850" y="5373688"/>
            <a:ext cx="9669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sz="1800" b="1" dirty="0"/>
          </a:p>
          <a:p>
            <a:r>
              <a:rPr lang="fr-FR" sz="1800" b="1" dirty="0" err="1"/>
              <a:t>Corbill</a:t>
            </a:r>
            <a:endParaRPr lang="fr-FR" sz="1800" b="1" dirty="0"/>
          </a:p>
          <a:p>
            <a:r>
              <a:rPr lang="fr-FR" sz="1800" b="1" dirty="0"/>
              <a:t>1900 m</a:t>
            </a:r>
          </a:p>
        </p:txBody>
      </p:sp>
      <p:pic>
        <p:nvPicPr>
          <p:cNvPr id="240659" name="Picture 19" descr="cab 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43" t="6073" r="6604" b="-1538"/>
          <a:stretch>
            <a:fillRect/>
          </a:stretch>
        </p:blipFill>
        <p:spPr bwMode="auto">
          <a:xfrm>
            <a:off x="2195513" y="4946650"/>
            <a:ext cx="2232025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0660" name="Picture 20" descr="cab 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9" t="8728" r="-1297" b="-1819"/>
          <a:stretch>
            <a:fillRect/>
          </a:stretch>
        </p:blipFill>
        <p:spPr bwMode="auto">
          <a:xfrm>
            <a:off x="4500563" y="4941888"/>
            <a:ext cx="2376487" cy="183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0661" name="Picture 21" descr="00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06763"/>
            <a:ext cx="2303462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0662" name="Picture 22" descr="F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12" t="76799" r="30083" b="-793"/>
          <a:stretch>
            <a:fillRect/>
          </a:stretch>
        </p:blipFill>
        <p:spPr bwMode="auto">
          <a:xfrm>
            <a:off x="34925" y="5475288"/>
            <a:ext cx="2124075" cy="10985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0663" name="Picture 23" descr="F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12" t="76799" r="30083" b="-793"/>
          <a:stretch>
            <a:fillRect/>
          </a:stretch>
        </p:blipFill>
        <p:spPr bwMode="auto">
          <a:xfrm>
            <a:off x="1547813" y="1522413"/>
            <a:ext cx="2825750" cy="133032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0664" name="Picture 24" descr="F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64" t="-670" r="24356" b="32330"/>
          <a:stretch>
            <a:fillRect/>
          </a:stretch>
        </p:blipFill>
        <p:spPr bwMode="auto">
          <a:xfrm>
            <a:off x="4427538" y="1125538"/>
            <a:ext cx="2520950" cy="2016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0665" name="Oval 25"/>
          <p:cNvSpPr>
            <a:spLocks noChangeArrowheads="1"/>
          </p:cNvSpPr>
          <p:nvPr/>
        </p:nvSpPr>
        <p:spPr bwMode="auto">
          <a:xfrm>
            <a:off x="2339975" y="2133600"/>
            <a:ext cx="1511300" cy="431800"/>
          </a:xfrm>
          <a:prstGeom prst="ellipse">
            <a:avLst/>
          </a:prstGeom>
          <a:noFill/>
          <a:ln w="635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0666" name="Oval 26"/>
          <p:cNvSpPr>
            <a:spLocks noChangeArrowheads="1"/>
          </p:cNvSpPr>
          <p:nvPr/>
        </p:nvSpPr>
        <p:spPr bwMode="auto">
          <a:xfrm>
            <a:off x="250825" y="5589588"/>
            <a:ext cx="1511300" cy="431800"/>
          </a:xfrm>
          <a:prstGeom prst="ellipse">
            <a:avLst/>
          </a:prstGeom>
          <a:noFill/>
          <a:ln w="635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0673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1052513"/>
            <a:ext cx="2627313" cy="360362"/>
          </a:xfrm>
          <a:noFill/>
          <a:ln/>
        </p:spPr>
        <p:txBody>
          <a:bodyPr>
            <a:normAutofit fontScale="90000"/>
          </a:bodyPr>
          <a:lstStyle/>
          <a:p>
            <a:r>
              <a:rPr lang="en-GB" sz="2000" u="sng" dirty="0" err="1" smtClean="0"/>
              <a:t>Chrono-typologie</a:t>
            </a:r>
            <a:r>
              <a:rPr lang="en-GB" sz="2000" u="sng" dirty="0" smtClean="0"/>
              <a:t> II</a:t>
            </a:r>
            <a:endParaRPr lang="en-GB" sz="2000" u="sng" dirty="0"/>
          </a:p>
        </p:txBody>
      </p:sp>
    </p:spTree>
    <p:extLst>
      <p:ext uri="{BB962C8B-B14F-4D97-AF65-F5344CB8AC3E}">
        <p14:creationId xmlns:p14="http://schemas.microsoft.com/office/powerpoint/2010/main" xmlns="" val="409411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52513"/>
            <a:ext cx="2592388" cy="360362"/>
          </a:xfrm>
          <a:noFill/>
        </p:spPr>
        <p:txBody>
          <a:bodyPr>
            <a:normAutofit fontScale="90000"/>
          </a:bodyPr>
          <a:lstStyle/>
          <a:p>
            <a:r>
              <a:rPr lang="en-GB" sz="2000" u="sng" dirty="0" err="1" smtClean="0"/>
              <a:t>Chrono-typologie</a:t>
            </a:r>
            <a:r>
              <a:rPr lang="en-GB" sz="2000" u="sng" dirty="0" smtClean="0"/>
              <a:t> III</a:t>
            </a:r>
            <a:endParaRPr lang="en-GB" sz="2000" u="sng" dirty="0"/>
          </a:p>
        </p:txBody>
      </p:sp>
      <p:sp>
        <p:nvSpPr>
          <p:cNvPr id="245764" name="Line 4"/>
          <p:cNvSpPr>
            <a:spLocks noChangeShapeType="1"/>
          </p:cNvSpPr>
          <p:nvPr/>
        </p:nvSpPr>
        <p:spPr bwMode="auto">
          <a:xfrm>
            <a:off x="0" y="1052513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767" name="Rectangle 7"/>
          <p:cNvSpPr>
            <a:spLocks noChangeArrowheads="1"/>
          </p:cNvSpPr>
          <p:nvPr/>
        </p:nvSpPr>
        <p:spPr bwMode="auto">
          <a:xfrm>
            <a:off x="7308850" y="1773238"/>
            <a:ext cx="15509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/>
              <a:t>Upper slope</a:t>
            </a:r>
          </a:p>
          <a:p>
            <a:r>
              <a:rPr lang="fr-FR" sz="1800" b="1"/>
              <a:t>La Padrilla</a:t>
            </a:r>
          </a:p>
          <a:p>
            <a:r>
              <a:rPr lang="fr-FR" sz="1800" b="1"/>
              <a:t>2350 m</a:t>
            </a:r>
          </a:p>
        </p:txBody>
      </p:sp>
      <p:sp>
        <p:nvSpPr>
          <p:cNvPr id="245768" name="Rectangle 8"/>
          <p:cNvSpPr>
            <a:spLocks noChangeArrowheads="1"/>
          </p:cNvSpPr>
          <p:nvPr/>
        </p:nvSpPr>
        <p:spPr bwMode="auto">
          <a:xfrm>
            <a:off x="0" y="1844675"/>
            <a:ext cx="23050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Moyen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Âge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central</a:t>
            </a:r>
            <a:r>
              <a:rPr lang="en-GB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  <a:r>
              <a:rPr lang="en-GB" sz="20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-14</a:t>
            </a:r>
            <a:r>
              <a:rPr lang="en-GB" sz="20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s.</a:t>
            </a:r>
            <a:endParaRPr lang="en-GB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769" name="Rectangle 9"/>
          <p:cNvSpPr>
            <a:spLocks noChangeArrowheads="1"/>
          </p:cNvSpPr>
          <p:nvPr/>
        </p:nvSpPr>
        <p:spPr bwMode="auto">
          <a:xfrm>
            <a:off x="0" y="4076700"/>
            <a:ext cx="23050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 </a:t>
            </a:r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Moyen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Âge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</a:t>
            </a:r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période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GB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oderne</a:t>
            </a:r>
            <a:endParaRPr lang="en-GB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  <a:r>
              <a:rPr lang="en-GB" sz="2000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-19</a:t>
            </a:r>
            <a:r>
              <a:rPr lang="en-GB" sz="20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GB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s.</a:t>
            </a:r>
            <a:endParaRPr lang="en-GB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772" name="Line 12"/>
          <p:cNvSpPr>
            <a:spLocks noChangeShapeType="1"/>
          </p:cNvSpPr>
          <p:nvPr/>
        </p:nvSpPr>
        <p:spPr bwMode="auto">
          <a:xfrm>
            <a:off x="0" y="3213100"/>
            <a:ext cx="6948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45778" name="Picture 18" descr="F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31" t="49612" r="16516" b="14621"/>
          <a:stretch>
            <a:fillRect/>
          </a:stretch>
        </p:blipFill>
        <p:spPr bwMode="auto">
          <a:xfrm>
            <a:off x="6948934" y="1412875"/>
            <a:ext cx="2087562" cy="167481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5779" name="Picture 19" descr="cab 22 C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6" b="3015"/>
          <a:stretch>
            <a:fillRect/>
          </a:stretch>
        </p:blipFill>
        <p:spPr bwMode="auto">
          <a:xfrm>
            <a:off x="4643884" y="1412875"/>
            <a:ext cx="2232025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80" name="Picture 20" descr="F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0" t="9714" r="7364" b="3003"/>
          <a:stretch>
            <a:fillRect/>
          </a:stretch>
        </p:blipFill>
        <p:spPr bwMode="auto">
          <a:xfrm>
            <a:off x="2411859" y="1412875"/>
            <a:ext cx="2184400" cy="1716088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45785" name="Picture 25" descr="typologie synthétique ENV 15e 20e 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3"/>
          <a:stretch>
            <a:fillRect/>
          </a:stretch>
        </p:blipFill>
        <p:spPr bwMode="auto">
          <a:xfrm>
            <a:off x="2484438" y="3357563"/>
            <a:ext cx="3082925" cy="34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786" name="Text Box 26"/>
          <p:cNvSpPr txBox="1">
            <a:spLocks noChangeArrowheads="1"/>
          </p:cNvSpPr>
          <p:nvPr/>
        </p:nvSpPr>
        <p:spPr bwMode="auto">
          <a:xfrm>
            <a:off x="5651500" y="3835400"/>
            <a:ext cx="25600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b="1" dirty="0" smtClean="0"/>
              <a:t>Troupeau commun (vaches)</a:t>
            </a:r>
            <a:endParaRPr lang="fr-FR" sz="1200" b="1" dirty="0"/>
          </a:p>
        </p:txBody>
      </p:sp>
      <p:sp>
        <p:nvSpPr>
          <p:cNvPr id="245787" name="Text Box 27"/>
          <p:cNvSpPr txBox="1">
            <a:spLocks noChangeArrowheads="1"/>
          </p:cNvSpPr>
          <p:nvPr/>
        </p:nvSpPr>
        <p:spPr bwMode="auto">
          <a:xfrm>
            <a:off x="5651500" y="4916488"/>
            <a:ext cx="23278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b="1" dirty="0" smtClean="0"/>
              <a:t>Moutons (viande et laine)</a:t>
            </a:r>
            <a:endParaRPr lang="fr-FR" sz="1400" b="1" dirty="0"/>
          </a:p>
          <a:p>
            <a:r>
              <a:rPr lang="fr-FR" sz="1400" b="1" dirty="0" smtClean="0"/>
              <a:t>17e-19e s. </a:t>
            </a:r>
            <a:endParaRPr lang="fr-FR" sz="1400" b="1" dirty="0"/>
          </a:p>
        </p:txBody>
      </p:sp>
      <p:sp>
        <p:nvSpPr>
          <p:cNvPr id="245788" name="Text Box 28"/>
          <p:cNvSpPr txBox="1">
            <a:spLocks noChangeArrowheads="1"/>
          </p:cNvSpPr>
          <p:nvPr/>
        </p:nvSpPr>
        <p:spPr bwMode="auto">
          <a:xfrm>
            <a:off x="5651500" y="6092825"/>
            <a:ext cx="29482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b="1" dirty="0" smtClean="0"/>
              <a:t>Brebis laitières (enclos de traite)</a:t>
            </a:r>
            <a:endParaRPr lang="fr-FR" sz="1400" b="1" dirty="0"/>
          </a:p>
          <a:p>
            <a:r>
              <a:rPr lang="fr-FR" sz="1400" b="1" dirty="0" smtClean="0"/>
              <a:t>14e </a:t>
            </a:r>
            <a:r>
              <a:rPr lang="fr-FR" sz="1400" b="1" dirty="0"/>
              <a:t>– </a:t>
            </a:r>
            <a:r>
              <a:rPr lang="fr-FR" sz="1400" b="1" dirty="0" smtClean="0"/>
              <a:t>18e s. </a:t>
            </a:r>
            <a:endParaRPr lang="fr-FR" sz="1400" b="1" dirty="0"/>
          </a:p>
        </p:txBody>
      </p:sp>
      <p:sp>
        <p:nvSpPr>
          <p:cNvPr id="245789" name="Text Box 29"/>
          <p:cNvSpPr txBox="1">
            <a:spLocks noChangeArrowheads="1"/>
          </p:cNvSpPr>
          <p:nvPr/>
        </p:nvSpPr>
        <p:spPr bwMode="auto">
          <a:xfrm>
            <a:off x="2411413" y="3357563"/>
            <a:ext cx="58862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 err="1" smtClean="0">
                <a:solidFill>
                  <a:schemeClr val="bg2"/>
                </a:solidFill>
              </a:rPr>
              <a:t>enclos</a:t>
            </a:r>
            <a:endParaRPr lang="en-GB" sz="1000" b="1" dirty="0">
              <a:solidFill>
                <a:schemeClr val="bg2"/>
              </a:solidFill>
            </a:endParaRPr>
          </a:p>
        </p:txBody>
      </p:sp>
      <p:sp>
        <p:nvSpPr>
          <p:cNvPr id="245790" name="Text Box 30"/>
          <p:cNvSpPr txBox="1">
            <a:spLocks noChangeArrowheads="1"/>
          </p:cNvSpPr>
          <p:nvPr/>
        </p:nvSpPr>
        <p:spPr bwMode="auto">
          <a:xfrm>
            <a:off x="4716463" y="3357563"/>
            <a:ext cx="60465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chemeClr val="bg2"/>
                </a:solidFill>
              </a:rPr>
              <a:t>habitat</a:t>
            </a:r>
            <a:endParaRPr lang="en-GB" sz="1000" b="1" dirty="0">
              <a:solidFill>
                <a:schemeClr val="bg2"/>
              </a:solidFill>
            </a:endParaRPr>
          </a:p>
        </p:txBody>
      </p:sp>
      <p:sp>
        <p:nvSpPr>
          <p:cNvPr id="245791" name="Text Box 31"/>
          <p:cNvSpPr txBox="1">
            <a:spLocks noChangeArrowheads="1"/>
          </p:cNvSpPr>
          <p:nvPr/>
        </p:nvSpPr>
        <p:spPr bwMode="auto">
          <a:xfrm>
            <a:off x="3419475" y="5373688"/>
            <a:ext cx="746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chemeClr val="bg2"/>
                </a:solidFill>
              </a:rPr>
              <a:t>1000 m2</a:t>
            </a:r>
          </a:p>
        </p:txBody>
      </p:sp>
      <p:sp>
        <p:nvSpPr>
          <p:cNvPr id="245792" name="Text Box 32"/>
          <p:cNvSpPr txBox="1">
            <a:spLocks noChangeArrowheads="1"/>
          </p:cNvSpPr>
          <p:nvPr/>
        </p:nvSpPr>
        <p:spPr bwMode="auto">
          <a:xfrm>
            <a:off x="3635375" y="4581525"/>
            <a:ext cx="4587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>
                <a:solidFill>
                  <a:schemeClr val="bg2"/>
                </a:solidFill>
              </a:rPr>
              <a:t>1 ha</a:t>
            </a:r>
          </a:p>
        </p:txBody>
      </p:sp>
      <p:sp>
        <p:nvSpPr>
          <p:cNvPr id="20" name="Rectangle 3"/>
          <p:cNvSpPr>
            <a:spLocks noChangeAspect="1" noChangeArrowheads="1"/>
          </p:cNvSpPr>
          <p:nvPr/>
        </p:nvSpPr>
        <p:spPr bwMode="auto">
          <a:xfrm>
            <a:off x="914400" y="0"/>
            <a:ext cx="6753944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Première étape :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Archéologie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des sites</a:t>
            </a:r>
            <a:endParaRPr lang="fr-F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44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204" name="Picture 4" descr="Enveig site 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11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1041</TotalTime>
  <Words>977</Words>
  <Application>Microsoft Office PowerPoint</Application>
  <PresentationFormat>Affichage à l'écran (4:3)</PresentationFormat>
  <Paragraphs>334</Paragraphs>
  <Slides>40</Slides>
  <Notes>18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2" baseType="lpstr">
      <vt:lpstr>Perspective</vt:lpstr>
      <vt:lpstr>Image</vt:lpstr>
      <vt:lpstr>Diapositive 1</vt:lpstr>
      <vt:lpstr>Diapositive 2</vt:lpstr>
      <vt:lpstr>Les transformations des systèmes d’estivage</vt:lpstr>
      <vt:lpstr>La Cerdagne, à l’Est des Pyrénées</vt:lpstr>
      <vt:lpstr>Diapositive 5</vt:lpstr>
      <vt:lpstr>Chrono-typologie I</vt:lpstr>
      <vt:lpstr>Chrono-typologie II</vt:lpstr>
      <vt:lpstr>Chrono-typologie III</vt:lpstr>
      <vt:lpstr>Diapositive 9</vt:lpstr>
      <vt:lpstr>Diapositive 10</vt:lpstr>
      <vt:lpstr>Diapositive 11</vt:lpstr>
      <vt:lpstr>Analyse de la répartition spatiale des sites</vt:lpstr>
      <vt:lpstr>Diapositive 13</vt:lpstr>
      <vt:lpstr>Diapo prélèvement palyno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Recherche sur les vallées d’Ossau et d’Aspe en Béarn  (thèse M. Le Couédic, 2010)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Christine RENDU</dc:creator>
  <cp:lastModifiedBy>PatrickR</cp:lastModifiedBy>
  <cp:revision>80</cp:revision>
  <dcterms:created xsi:type="dcterms:W3CDTF">2011-01-31T10:22:40Z</dcterms:created>
  <dcterms:modified xsi:type="dcterms:W3CDTF">2011-02-01T18:53:21Z</dcterms:modified>
</cp:coreProperties>
</file>