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38"/>
  </p:notesMasterIdLst>
  <p:sldIdLst>
    <p:sldId id="256" r:id="rId2"/>
    <p:sldId id="313" r:id="rId3"/>
    <p:sldId id="314" r:id="rId4"/>
    <p:sldId id="268" r:id="rId5"/>
    <p:sldId id="270" r:id="rId6"/>
    <p:sldId id="290" r:id="rId7"/>
    <p:sldId id="280" r:id="rId8"/>
    <p:sldId id="292" r:id="rId9"/>
    <p:sldId id="297" r:id="rId10"/>
    <p:sldId id="312" r:id="rId11"/>
    <p:sldId id="293" r:id="rId12"/>
    <p:sldId id="306" r:id="rId13"/>
    <p:sldId id="272" r:id="rId14"/>
    <p:sldId id="295" r:id="rId15"/>
    <p:sldId id="296" r:id="rId16"/>
    <p:sldId id="282" r:id="rId17"/>
    <p:sldId id="257" r:id="rId18"/>
    <p:sldId id="262" r:id="rId19"/>
    <p:sldId id="302" r:id="rId20"/>
    <p:sldId id="263" r:id="rId21"/>
    <p:sldId id="308" r:id="rId22"/>
    <p:sldId id="307" r:id="rId23"/>
    <p:sldId id="287" r:id="rId24"/>
    <p:sldId id="283" r:id="rId25"/>
    <p:sldId id="288" r:id="rId26"/>
    <p:sldId id="309" r:id="rId27"/>
    <p:sldId id="300" r:id="rId28"/>
    <p:sldId id="301" r:id="rId29"/>
    <p:sldId id="284" r:id="rId30"/>
    <p:sldId id="286" r:id="rId31"/>
    <p:sldId id="310" r:id="rId32"/>
    <p:sldId id="265" r:id="rId33"/>
    <p:sldId id="266" r:id="rId34"/>
    <p:sldId id="311" r:id="rId35"/>
    <p:sldId id="289" r:id="rId36"/>
    <p:sldId id="298" r:id="rId37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6726-5037-4C4B-9F2B-148F29DB5D62}" type="datetimeFigureOut">
              <a:rPr lang="fr-FR" smtClean="0"/>
              <a:t>08/02/2012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812E6-E8BC-4748-B0D8-8CF557556F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144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 smtClean="0">
                <a:latin typeface="Arial" charset="0"/>
                <a:ea typeface="Osaka" charset="0"/>
                <a:cs typeface="Osaka" charset="0"/>
              </a:rPr>
              <a:t>Reproduction simple qui conduit à un processus de marginalisation sociale, culturelle, linguistique, politique.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812E6-E8BC-4748-B0D8-8CF557556FB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32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ja-JP" noProof="0" smtClean="0"/>
              <a:t>Cliquez et modifiez le titre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de-DE" altLang="ja-JP" noProof="0" smtClean="0"/>
              <a:t>Cliquez pour modifier le style des sous-titres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08B453-8573-0841-9EB1-7575190B7EC8}" type="slidenum">
              <a:rPr lang="de-DE" altLang="ja-JP"/>
              <a:pPr>
                <a:defRPr/>
              </a:pPr>
              <a:t>‹N°›</a:t>
            </a:fld>
            <a:endParaRPr lang="de-DE" altLang="ja-JP"/>
          </a:p>
        </p:txBody>
      </p:sp>
    </p:spTree>
    <p:extLst>
      <p:ext uri="{BB962C8B-B14F-4D97-AF65-F5344CB8AC3E}">
        <p14:creationId xmlns:p14="http://schemas.microsoft.com/office/powerpoint/2010/main" val="3827066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E42A8-E515-3A4D-93FD-D630F0BDFA76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62752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6388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638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AEB63-3B91-0D40-93E8-28230448F574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224860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BB00E-B613-A04D-AC11-B5A376B11A8D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82599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DF1E0-A272-0145-962F-12414346EF4F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120199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3D71B-F312-044B-B907-81BCEF5FAB6C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40982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666A5-0F9A-0446-9478-9B8A9BA3D8FA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50208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73F80-7DCC-FE49-94E5-61F25BDA7B99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175751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D8E96-A0B1-C343-AEF4-4EFAEC74E47C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155747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92A63-BCCF-0344-9F65-B82787BF0B7F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557666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48A3A-E161-3D4D-8F1F-FCFE07F9E994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44859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/>
              <a:t>Cliquez pour modifier les styles du texte du masque</a:t>
            </a:r>
          </a:p>
          <a:p>
            <a:pPr lvl="1"/>
            <a:r>
              <a:rPr lang="fr-FR" altLang="ja-JP"/>
              <a:t>Deuxième niveau</a:t>
            </a:r>
          </a:p>
          <a:p>
            <a:pPr lvl="2"/>
            <a:r>
              <a:rPr lang="fr-FR" altLang="ja-JP"/>
              <a:t>Troisième niveau</a:t>
            </a:r>
          </a:p>
          <a:p>
            <a:pPr lvl="3"/>
            <a:r>
              <a:rPr lang="fr-FR" altLang="ja-JP"/>
              <a:t>Quatrième niveau</a:t>
            </a:r>
          </a:p>
          <a:p>
            <a:pPr lvl="4"/>
            <a:r>
              <a:rPr lang="fr-FR" altLang="ja-JP"/>
              <a:t>Cinquième niveau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smtClean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smtClean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 smtClean="0">
                <a:ea typeface="+mn-ea"/>
                <a:cs typeface="+mn-cs"/>
              </a:defRPr>
            </a:lvl1pPr>
          </a:lstStyle>
          <a:p>
            <a:pPr>
              <a:defRPr/>
            </a:pPr>
            <a:fld id="{D3824B9B-6677-9B4F-8D8B-565187C757ED}" type="slidenum">
              <a:rPr lang="fr-FR" altLang="ja-JP"/>
              <a:pPr>
                <a:defRPr/>
              </a:pPr>
              <a:t>‹N°›</a:t>
            </a:fld>
            <a:endParaRPr lang="fr-FR" altLang="ja-JP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/>
              <a:t>Cliquez et modifiez le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284163" indent="-284163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00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93688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00"/>
        </a:buClr>
        <a:buFont typeface="Times" charset="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4588" indent="-225425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00"/>
        </a:buClr>
        <a:buFont typeface="Times" charset="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00"/>
        </a:buClr>
        <a:buFont typeface="Times" charset="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1995488" indent="-169863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00"/>
        </a:buClr>
        <a:buFont typeface="Times" charset="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452688" indent="-169863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00000"/>
        </a:buClr>
        <a:buFont typeface="Times" charset="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09888" indent="-169863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00000"/>
        </a:buClr>
        <a:buFont typeface="Times" charset="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367088" indent="-169863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00000"/>
        </a:buClr>
        <a:buFont typeface="Times" charset="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24288" indent="-169863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00000"/>
        </a:buClr>
        <a:buFont typeface="Times" charset="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2"/>
          <p:cNvGraphicFramePr>
            <a:graphicFrameLocks noGrp="1" noChangeAspect="1"/>
          </p:cNvGraphicFramePr>
          <p:nvPr>
            <p:ph type="ctrTitle"/>
          </p:nvPr>
        </p:nvGraphicFramePr>
        <p:xfrm>
          <a:off x="4648200" y="5967413"/>
          <a:ext cx="38862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4" name="Document" r:id="rId3" imgW="2997200" imgH="457200" progId="Word.Document.8">
                  <p:embed/>
                </p:oleObj>
              </mc:Choice>
              <mc:Fallback>
                <p:oleObj name="Document" r:id="rId3" imgW="2997200" imgH="4572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967413"/>
                        <a:ext cx="38862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221088"/>
            <a:ext cx="7397824" cy="936104"/>
          </a:xfrm>
        </p:spPr>
        <p:txBody>
          <a:bodyPr/>
          <a:lstStyle/>
          <a:p>
            <a:pPr eaLnBrk="1" hangingPunct="1">
              <a:buFont typeface="Times" charset="0"/>
              <a:buNone/>
              <a:defRPr/>
            </a:pPr>
            <a:r>
              <a:rPr lang="fr-FR" sz="1600" dirty="0" smtClean="0"/>
              <a:t>Cycle de conférences</a:t>
            </a:r>
          </a:p>
          <a:p>
            <a:pPr eaLnBrk="1" hangingPunct="1">
              <a:buFont typeface="Times" charset="0"/>
              <a:buNone/>
              <a:defRPr/>
            </a:pPr>
            <a:r>
              <a:rPr lang="fr-FR" sz="1600" i="1" dirty="0" smtClean="0"/>
              <a:t> Histoire des migrations internationales et des luttes contre les discriminations </a:t>
            </a:r>
          </a:p>
          <a:p>
            <a:pPr eaLnBrk="1" hangingPunct="1">
              <a:buFont typeface="Times" charset="0"/>
              <a:buNone/>
              <a:defRPr/>
            </a:pPr>
            <a:r>
              <a:rPr lang="fr-FR" sz="1600" dirty="0" smtClean="0"/>
              <a:t>Espace Mendes France</a:t>
            </a:r>
          </a:p>
          <a:p>
            <a:pPr eaLnBrk="1" hangingPunct="1">
              <a:buFont typeface="Times" charset="0"/>
              <a:buNone/>
              <a:defRPr/>
            </a:pPr>
            <a:r>
              <a:rPr lang="fr-FR" sz="1600" dirty="0" smtClean="0"/>
              <a:t>Poitiers, 8 février 2012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533400" y="1447800"/>
            <a:ext cx="8287072" cy="261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fr-FR" sz="3200" b="1" dirty="0" smtClean="0">
                <a:solidFill>
                  <a:schemeClr val="tx2"/>
                </a:solidFill>
                <a:ea typeface="Osaka" charset="0"/>
                <a:cs typeface="Osaka" charset="0"/>
              </a:rPr>
              <a:t>Changement social, migrations </a:t>
            </a:r>
          </a:p>
          <a:p>
            <a:pPr algn="ctr">
              <a:spcBef>
                <a:spcPct val="10000"/>
              </a:spcBef>
            </a:pPr>
            <a:r>
              <a:rPr lang="fr-FR" sz="3200" b="1" dirty="0" smtClean="0">
                <a:solidFill>
                  <a:schemeClr val="tx2"/>
                </a:solidFill>
                <a:ea typeface="Osaka" charset="0"/>
                <a:cs typeface="Osaka" charset="0"/>
              </a:rPr>
              <a:t>et relations inter ethniques en Guinée.</a:t>
            </a:r>
          </a:p>
          <a:p>
            <a:pPr algn="ctr">
              <a:lnSpc>
                <a:spcPct val="60000"/>
              </a:lnSpc>
              <a:spcBef>
                <a:spcPct val="10000"/>
              </a:spcBef>
            </a:pPr>
            <a:r>
              <a:rPr lang="fr-FR" sz="3200" b="1" dirty="0" smtClean="0">
                <a:solidFill>
                  <a:schemeClr val="tx2"/>
                </a:solidFill>
                <a:ea typeface="Osaka" charset="0"/>
                <a:cs typeface="Osaka" charset="0"/>
              </a:rPr>
              <a:t> </a:t>
            </a:r>
            <a:endParaRPr lang="fr-FR" sz="2800" dirty="0">
              <a:solidFill>
                <a:schemeClr val="tx2"/>
              </a:solidFill>
              <a:ea typeface="Osaka" charset="0"/>
              <a:cs typeface="Osaka" charset="0"/>
            </a:endParaRPr>
          </a:p>
          <a:p>
            <a:pPr algn="ctr">
              <a:spcBef>
                <a:spcPct val="10000"/>
              </a:spcBef>
            </a:pPr>
            <a:r>
              <a:rPr lang="fr-FR" sz="2800" b="1" dirty="0">
                <a:solidFill>
                  <a:schemeClr val="tx2"/>
                </a:solidFill>
                <a:ea typeface="Osaka" charset="0"/>
                <a:cs typeface="Osaka" charset="0"/>
              </a:rPr>
              <a:t>Véronique </a:t>
            </a:r>
            <a:r>
              <a:rPr lang="fr-FR" sz="2800" b="1" dirty="0" smtClean="0">
                <a:solidFill>
                  <a:schemeClr val="tx2"/>
                </a:solidFill>
                <a:ea typeface="Osaka" charset="0"/>
                <a:cs typeface="Osaka" charset="0"/>
              </a:rPr>
              <a:t>Petit</a:t>
            </a:r>
          </a:p>
          <a:p>
            <a:pPr algn="ctr">
              <a:spcBef>
                <a:spcPct val="10000"/>
              </a:spcBef>
            </a:pPr>
            <a:r>
              <a:rPr lang="fr-FR" sz="1800" b="1" dirty="0" smtClean="0">
                <a:solidFill>
                  <a:schemeClr val="tx2"/>
                </a:solidFill>
                <a:ea typeface="Osaka" charset="0"/>
                <a:cs typeface="Osaka" charset="0"/>
              </a:rPr>
              <a:t>Professeure à l’Université de Poitiers</a:t>
            </a:r>
            <a:r>
              <a:rPr lang="fr-FR" sz="2800" dirty="0">
                <a:solidFill>
                  <a:schemeClr val="tx2"/>
                </a:solidFill>
                <a:ea typeface="Osaka" charset="0"/>
                <a:cs typeface="Osaka" charset="0"/>
              </a:rPr>
              <a:t/>
            </a:r>
            <a:br>
              <a:rPr lang="fr-FR" sz="2800" dirty="0">
                <a:solidFill>
                  <a:schemeClr val="tx2"/>
                </a:solidFill>
                <a:ea typeface="Osaka" charset="0"/>
                <a:cs typeface="Osaka" charset="0"/>
              </a:rPr>
            </a:br>
            <a:endParaRPr lang="fr-FR" dirty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graphicFrame>
        <p:nvGraphicFramePr>
          <p:cNvPr id="307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656280"/>
              </p:ext>
            </p:extLst>
          </p:nvPr>
        </p:nvGraphicFramePr>
        <p:xfrm>
          <a:off x="755576" y="5301208"/>
          <a:ext cx="12954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5" name="Document" r:id="rId5" imgW="762000" imgH="749300" progId="Word.Document.8">
                  <p:embed/>
                </p:oleObj>
              </mc:Choice>
              <mc:Fallback>
                <p:oleObj name="Document" r:id="rId5" imgW="762000" imgH="7493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301208"/>
                        <a:ext cx="1295400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48680"/>
            <a:ext cx="7711008" cy="6120680"/>
          </a:xfrm>
        </p:spPr>
        <p:txBody>
          <a:bodyPr/>
          <a:lstStyle/>
          <a:p>
            <a:pPr marL="38100" indent="-76200" eaLnBrk="1" hangingPunct="1">
              <a:lnSpc>
                <a:spcPct val="110000"/>
              </a:lnSpc>
              <a:spcBef>
                <a:spcPts val="0"/>
              </a:spcBef>
              <a:buFont typeface="Times" charset="0"/>
              <a:buNone/>
              <a:defRPr/>
            </a:pPr>
            <a:r>
              <a:rPr lang="fr-FR" sz="2800" b="1" dirty="0" smtClean="0"/>
              <a:t>Au moment de la recherche (2000-2005), la Guinée est un des pays les plus pauvres du monde : </a:t>
            </a:r>
          </a:p>
          <a:p>
            <a:pPr marL="306000" indent="-342900" eaLnBrk="1" hangingPunct="1">
              <a:lnSpc>
                <a:spcPct val="110000"/>
              </a:lnSpc>
              <a:spcBef>
                <a:spcPts val="0"/>
              </a:spcBef>
              <a:buFont typeface="Times" charset="0"/>
              <a:buNone/>
              <a:defRPr/>
            </a:pPr>
            <a:r>
              <a:rPr lang="fr-FR" sz="2800" dirty="0" smtClean="0"/>
              <a:t>- PNUD : IDH = 0,45  (162e rang sur 170 pays)</a:t>
            </a:r>
          </a:p>
          <a:p>
            <a:pPr marL="306000" indent="-342900" eaLnBrk="1" hangingPunct="1">
              <a:lnSpc>
                <a:spcPct val="110000"/>
              </a:lnSpc>
              <a:spcBef>
                <a:spcPts val="0"/>
              </a:spcBef>
              <a:buFont typeface="Times" charset="0"/>
              <a:buNone/>
              <a:defRPr/>
            </a:pPr>
            <a:r>
              <a:rPr lang="fr-FR" sz="2800" dirty="0" smtClean="0"/>
              <a:t>- Banque mondiale : parmi les pays les plus endettés, pays les plus pauvres (40% de la population vit avec moins de 1$ par jour)</a:t>
            </a:r>
          </a:p>
          <a:p>
            <a:pPr marL="306000" indent="-342900" eaLnBrk="1" hangingPunct="1">
              <a:lnSpc>
                <a:spcPct val="110000"/>
              </a:lnSpc>
              <a:spcBef>
                <a:spcPts val="0"/>
              </a:spcBef>
              <a:buFont typeface="Times" charset="0"/>
              <a:buNone/>
              <a:defRPr/>
            </a:pPr>
            <a:r>
              <a:rPr lang="fr-FR" sz="2800" dirty="0" smtClean="0"/>
              <a:t>- très forte inflation 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fr-FR" sz="2800" dirty="0" smtClean="0"/>
              <a:t>- dévaluation constante du franc guinéen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fr-FR" sz="2800" dirty="0"/>
              <a:t>➠ </a:t>
            </a:r>
            <a:r>
              <a:rPr lang="fr-FR" sz="2800" dirty="0" smtClean="0"/>
              <a:t>au niveau national «</a:t>
            </a:r>
            <a:r>
              <a:rPr lang="fr-FR" sz="2800" dirty="0"/>
              <a:t> </a:t>
            </a:r>
            <a:r>
              <a:rPr lang="fr-FR" sz="2800" i="1" dirty="0" smtClean="0"/>
              <a:t>dégradation </a:t>
            </a:r>
            <a:r>
              <a:rPr lang="fr-FR" sz="2800" i="1" dirty="0"/>
              <a:t>socioéconomique prononcée</a:t>
            </a:r>
            <a:r>
              <a:rPr lang="fr-FR" sz="2800" dirty="0"/>
              <a:t> » (FMI</a:t>
            </a:r>
            <a:r>
              <a:rPr lang="fr-FR" sz="2800" dirty="0" smtClean="0"/>
              <a:t>)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fr-FR" sz="2400" b="1" dirty="0" smtClean="0"/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fr-FR" sz="2400" dirty="0" smtClean="0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472160" cy="520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2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89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7776864" cy="864096"/>
          </a:xfrm>
        </p:spPr>
        <p:txBody>
          <a:bodyPr/>
          <a:lstStyle/>
          <a:p>
            <a:pPr algn="l" eaLnBrk="1" hangingPunct="1">
              <a:defRPr/>
            </a:pPr>
            <a:r>
              <a:rPr lang="fr-FR" sz="2800" b="1" dirty="0" smtClean="0"/>
              <a:t>Pourtant la Guinée dispose d’atouts :</a:t>
            </a:r>
            <a:endParaRPr lang="fr-FR" sz="2800" dirty="0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052736"/>
            <a:ext cx="7560840" cy="5616624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2e producteur mondial de bauxite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or, diamant, fer, uranium, phosphate, manganèse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forages pétroliers dans le golfe de Guinée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ressources halieutiques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/>
              <a:t>le « château d</a:t>
            </a:r>
            <a:r>
              <a:rPr lang="ja-JP" altLang="fr-FR" sz="2400" dirty="0"/>
              <a:t>’</a:t>
            </a:r>
            <a:r>
              <a:rPr lang="fr-FR" sz="2400" dirty="0"/>
              <a:t>eau » de l</a:t>
            </a:r>
            <a:r>
              <a:rPr lang="ja-JP" altLang="fr-FR" sz="2400" dirty="0"/>
              <a:t>’</a:t>
            </a:r>
            <a:r>
              <a:rPr lang="fr-FR" sz="2400" dirty="0"/>
              <a:t>Afrique de </a:t>
            </a:r>
            <a:r>
              <a:rPr lang="fr-FR" sz="2400" dirty="0" smtClean="0"/>
              <a:t>l</a:t>
            </a:r>
            <a:r>
              <a:rPr lang="ja-JP" altLang="fr-FR" sz="2400" dirty="0" smtClean="0"/>
              <a:t>’</a:t>
            </a:r>
            <a:r>
              <a:rPr lang="fr-FR" sz="2400" dirty="0" smtClean="0"/>
              <a:t>ouest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potentiel agricole, exploitation forestière (forêts primaires)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buFont typeface="Times" charset="0"/>
              <a:buNone/>
              <a:defRPr/>
            </a:pPr>
            <a:r>
              <a:rPr lang="fr-FR" sz="2400" dirty="0" smtClean="0"/>
              <a:t>Mais…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dépendance énergétique 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dépendance alimentaire 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tourisme quasi inexistant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faiblesse structurelle des infrastructures </a:t>
            </a:r>
          </a:p>
          <a:p>
            <a:pPr eaLnBrk="1" hangingPunct="1">
              <a:lnSpc>
                <a:spcPct val="85000"/>
              </a:lnSpc>
              <a:spcBef>
                <a:spcPct val="35000"/>
              </a:spcBef>
              <a:defRPr/>
            </a:pPr>
            <a:r>
              <a:rPr lang="fr-FR" sz="2400" dirty="0" smtClean="0"/>
              <a:t>corruption, captation de la rente…</a:t>
            </a:r>
          </a:p>
        </p:txBody>
      </p:sp>
    </p:spTree>
    <p:extLst>
      <p:ext uri="{BB962C8B-B14F-4D97-AF65-F5344CB8AC3E}">
        <p14:creationId xmlns:p14="http://schemas.microsoft.com/office/powerpoint/2010/main" val="239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4664"/>
            <a:ext cx="4111932" cy="2736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356992"/>
            <a:ext cx="4274189" cy="28083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3501008"/>
            <a:ext cx="2876742" cy="31382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04664"/>
            <a:ext cx="3581276" cy="34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05064"/>
            <a:ext cx="2232248" cy="1988840"/>
          </a:xfrm>
        </p:spPr>
        <p:txBody>
          <a:bodyPr/>
          <a:lstStyle/>
          <a:p>
            <a:pPr algn="l" eaLnBrk="1" hangingPunct="1">
              <a:defRPr/>
            </a:pPr>
            <a:r>
              <a:rPr lang="fr-FR" sz="2800" b="1" dirty="0" smtClean="0"/>
              <a:t>Le cadre de l’enquête : </a:t>
            </a:r>
            <a:br>
              <a:rPr lang="fr-FR" sz="2800" b="1" dirty="0" smtClean="0"/>
            </a:br>
            <a:r>
              <a:rPr lang="fr-FR" sz="2800" b="1" dirty="0" smtClean="0"/>
              <a:t>la Guinée maritime</a:t>
            </a:r>
            <a:endParaRPr lang="fr-FR" sz="2800" dirty="0" smtClean="0"/>
          </a:p>
        </p:txBody>
      </p:sp>
      <p:pic>
        <p:nvPicPr>
          <p:cNvPr id="52228" name="Picture 4" descr="souspref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476672"/>
            <a:ext cx="6400800" cy="5732463"/>
          </a:xfrm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711200" y="2209800"/>
            <a:ext cx="1827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600" b="1">
                <a:solidFill>
                  <a:srgbClr val="CC0099"/>
                </a:solidFill>
                <a:latin typeface="Tahoma" charset="0"/>
              </a:rPr>
              <a:t>Sous-préfecture</a:t>
            </a:r>
          </a:p>
          <a:p>
            <a:pPr algn="r">
              <a:defRPr/>
            </a:pPr>
            <a:r>
              <a:rPr lang="fr-FR" sz="1600" b="1">
                <a:solidFill>
                  <a:srgbClr val="CC0099"/>
                </a:solidFill>
                <a:latin typeface="Tahoma" charset="0"/>
              </a:rPr>
              <a:t>de Kanfarandé</a:t>
            </a:r>
            <a:endParaRPr lang="fr-FR" sz="1600" b="1">
              <a:latin typeface="Times New Roman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2483768" y="2132856"/>
            <a:ext cx="1219200" cy="838200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utoUpdateAnimBg="0"/>
      <p:bldP spid="522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7772400" cy="648072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smtClean="0"/>
              <a:t>La dynamique de peuplement pluri ethnique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84784"/>
            <a:ext cx="7992888" cy="5040560"/>
          </a:xfrm>
        </p:spPr>
        <p:txBody>
          <a:bodyPr/>
          <a:lstStyle/>
          <a:p>
            <a:pPr marL="0" lvl="1" indent="0" eaLnBrk="1" hangingPunct="1">
              <a:lnSpc>
                <a:spcPct val="100000"/>
              </a:lnSpc>
              <a:spcBef>
                <a:spcPct val="30000"/>
              </a:spcBef>
              <a:buClr>
                <a:srgbClr val="FF6600"/>
              </a:buClr>
              <a:buNone/>
              <a:defRPr/>
            </a:pPr>
            <a:r>
              <a:rPr lang="fr-FR" dirty="0" smtClean="0"/>
              <a:t>Succession </a:t>
            </a:r>
            <a:r>
              <a:rPr lang="fr-FR" dirty="0"/>
              <a:t>de vagues migratoires depuis le </a:t>
            </a:r>
            <a:r>
              <a:rPr lang="fr-FR" dirty="0" smtClean="0"/>
              <a:t>17e siècle :</a:t>
            </a:r>
            <a:endParaRPr lang="fr-FR" dirty="0"/>
          </a:p>
          <a:p>
            <a:pPr marL="284163" lvl="1" indent="-284163" eaLnBrk="1" hangingPunct="1">
              <a:lnSpc>
                <a:spcPct val="100000"/>
              </a:lnSpc>
              <a:spcBef>
                <a:spcPct val="30000"/>
              </a:spcBef>
              <a:buClr>
                <a:srgbClr val="FF6600"/>
              </a:buClr>
              <a:buNone/>
              <a:defRPr/>
            </a:pPr>
            <a:r>
              <a:rPr lang="fr-FR" dirty="0" smtClean="0"/>
              <a:t>	- Baga, Nalou, Landouma, Mikhiforé</a:t>
            </a:r>
            <a:endParaRPr lang="fr-FR" dirty="0"/>
          </a:p>
          <a:p>
            <a:pPr marL="284163" lvl="1" indent="-284163" eaLnBrk="1" hangingPunct="1">
              <a:lnSpc>
                <a:spcPct val="100000"/>
              </a:lnSpc>
              <a:spcBef>
                <a:spcPct val="30000"/>
              </a:spcBef>
              <a:buClr>
                <a:srgbClr val="FF6600"/>
              </a:buClr>
              <a:buNone/>
              <a:defRPr/>
            </a:pPr>
            <a:r>
              <a:rPr lang="fr-FR" dirty="0" smtClean="0"/>
              <a:t>	- Les Peul islamisés et non islamisés (</a:t>
            </a:r>
            <a:r>
              <a:rPr lang="fr-FR" dirty="0" err="1" smtClean="0"/>
              <a:t>Dialonké</a:t>
            </a:r>
            <a:r>
              <a:rPr lang="fr-FR" dirty="0" smtClean="0"/>
              <a:t>)</a:t>
            </a:r>
            <a:endParaRPr lang="fr-FR" dirty="0"/>
          </a:p>
          <a:p>
            <a:pPr marL="284163" lvl="1" indent="-284163" eaLnBrk="1" hangingPunct="1">
              <a:lnSpc>
                <a:spcPct val="100000"/>
              </a:lnSpc>
              <a:spcBef>
                <a:spcPct val="30000"/>
              </a:spcBef>
              <a:buClr>
                <a:srgbClr val="FF6600"/>
              </a:buClr>
              <a:buNone/>
              <a:defRPr/>
            </a:pPr>
            <a:r>
              <a:rPr lang="fr-FR" dirty="0" smtClean="0"/>
              <a:t>	- Les Soussou</a:t>
            </a:r>
          </a:p>
          <a:p>
            <a:pPr marL="284163" lvl="1" indent="-284163" eaLnBrk="1" hangingPunct="1">
              <a:lnSpc>
                <a:spcPct val="100000"/>
              </a:lnSpc>
              <a:spcBef>
                <a:spcPct val="30000"/>
              </a:spcBef>
              <a:buClr>
                <a:srgbClr val="FF6600"/>
              </a:buClr>
              <a:buNone/>
              <a:defRPr/>
            </a:pPr>
            <a:r>
              <a:rPr lang="fr-FR" dirty="0"/>
              <a:t>	</a:t>
            </a:r>
            <a:r>
              <a:rPr lang="fr-FR" dirty="0" smtClean="0"/>
              <a:t>- Les Diakanké</a:t>
            </a:r>
          </a:p>
          <a:p>
            <a:pPr marL="454025" lvl="1" indent="0" eaLnBrk="1" hangingPunct="1">
              <a:lnSpc>
                <a:spcPct val="100000"/>
              </a:lnSpc>
              <a:spcBef>
                <a:spcPct val="30000"/>
              </a:spcBef>
              <a:buClr>
                <a:schemeClr val="tx1"/>
              </a:buClr>
              <a:buNone/>
              <a:defRPr/>
            </a:pPr>
            <a:r>
              <a:rPr lang="fr-FR" dirty="0" smtClean="0"/>
              <a:t>Cohabitation difficile entre éleveurs et agriculteurs.</a:t>
            </a:r>
          </a:p>
          <a:p>
            <a:pPr marL="454025" lvl="1" indent="0" eaLnBrk="1" hangingPunct="1">
              <a:lnSpc>
                <a:spcPct val="100000"/>
              </a:lnSpc>
              <a:spcBef>
                <a:spcPct val="30000"/>
              </a:spcBef>
              <a:buClr>
                <a:schemeClr val="tx1"/>
              </a:buClr>
              <a:buNone/>
              <a:defRPr/>
            </a:pPr>
            <a:r>
              <a:rPr lang="fr-FR" dirty="0"/>
              <a:t>R</a:t>
            </a:r>
            <a:r>
              <a:rPr lang="fr-FR" dirty="0" smtClean="0"/>
              <a:t>ecul forcé vers le littoral des riziculteurs.</a:t>
            </a:r>
          </a:p>
        </p:txBody>
      </p:sp>
    </p:spTree>
    <p:extLst>
      <p:ext uri="{BB962C8B-B14F-4D97-AF65-F5344CB8AC3E}">
        <p14:creationId xmlns:p14="http://schemas.microsoft.com/office/powerpoint/2010/main" val="37048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3886200" cy="2603376"/>
          </a:xfrm>
        </p:spPr>
        <p:txBody>
          <a:bodyPr/>
          <a:lstStyle/>
          <a:p>
            <a:pPr algn="l"/>
            <a:r>
              <a:rPr lang="fr-FR" sz="2800" b="1" dirty="0" smtClean="0"/>
              <a:t>Un éco système particulier: </a:t>
            </a:r>
            <a:br>
              <a:rPr lang="fr-FR" sz="2800" b="1" dirty="0" smtClean="0"/>
            </a:br>
            <a:r>
              <a:rPr lang="fr-FR" sz="2800" b="1" dirty="0" smtClean="0"/>
              <a:t>- mangroves</a:t>
            </a:r>
            <a:br>
              <a:rPr lang="fr-FR" sz="2800" b="1" dirty="0" smtClean="0"/>
            </a:br>
            <a:r>
              <a:rPr lang="fr-FR" sz="2800" b="1" dirty="0" smtClean="0"/>
              <a:t>- rias, archipel</a:t>
            </a:r>
            <a:br>
              <a:rPr lang="fr-FR" sz="2800" b="1" dirty="0" smtClean="0"/>
            </a:br>
            <a:r>
              <a:rPr lang="fr-FR" sz="2800" b="1" dirty="0" smtClean="0"/>
              <a:t>- zone de plateaux</a:t>
            </a:r>
            <a:br>
              <a:rPr lang="fr-FR" sz="2800" b="1" dirty="0" smtClean="0"/>
            </a:br>
            <a:r>
              <a:rPr lang="fr-FR" sz="2800" b="1" dirty="0" smtClean="0"/>
              <a:t>- plaines rizicoles</a:t>
            </a:r>
            <a:br>
              <a:rPr lang="fr-FR" sz="2800" b="1" dirty="0" smtClean="0"/>
            </a:br>
            <a:endParaRPr lang="fr-FR" sz="2800" b="1" dirty="0"/>
          </a:p>
        </p:txBody>
      </p:sp>
      <p:pic>
        <p:nvPicPr>
          <p:cNvPr id="4" name="Picture 9" descr="mangr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72917"/>
            <a:ext cx="4486671" cy="292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20687"/>
            <a:ext cx="4248472" cy="31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r="15886"/>
          <a:stretch>
            <a:fillRect/>
          </a:stretch>
        </p:blipFill>
        <p:spPr bwMode="auto">
          <a:xfrm>
            <a:off x="4682182" y="3645024"/>
            <a:ext cx="4138290" cy="302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08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609600"/>
            <a:ext cx="4953000" cy="609600"/>
          </a:xfrm>
        </p:spPr>
        <p:txBody>
          <a:bodyPr/>
          <a:lstStyle/>
          <a:p>
            <a:pPr algn="l" eaLnBrk="1" hangingPunct="1">
              <a:defRPr/>
            </a:pPr>
            <a:r>
              <a:rPr lang="fr-FR" sz="3200" b="1" dirty="0" smtClean="0"/>
              <a:t>METHODOLOGIE</a:t>
            </a:r>
            <a:endParaRPr lang="fr-FR" dirty="0" smtClean="0"/>
          </a:p>
        </p:txBody>
      </p:sp>
      <p:pic>
        <p:nvPicPr>
          <p:cNvPr id="64516" name="Picture 4" descr="kanfarande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371600"/>
            <a:ext cx="5013325" cy="4267200"/>
          </a:xfrm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440363" y="1905000"/>
            <a:ext cx="1000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600" b="1">
                <a:latin typeface="Tahoma" charset="0"/>
              </a:rPr>
              <a:t>Kibanco</a:t>
            </a:r>
            <a:endParaRPr lang="fr-FR" sz="1600" b="1">
              <a:latin typeface="Times New Roman" charset="0"/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477000" y="2286000"/>
            <a:ext cx="1268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600" b="1">
                <a:latin typeface="Tahoma" charset="0"/>
              </a:rPr>
              <a:t>Lansanaya</a:t>
            </a:r>
            <a:endParaRPr lang="fr-FR" sz="1600" b="1">
              <a:latin typeface="Times New Roman" charset="0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400800" y="3048000"/>
            <a:ext cx="969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600" b="1">
                <a:latin typeface="Tahoma" charset="0"/>
              </a:rPr>
              <a:t>Victoria</a:t>
            </a:r>
            <a:endParaRPr lang="fr-FR" sz="1600" b="1">
              <a:solidFill>
                <a:srgbClr val="669900"/>
              </a:solidFill>
              <a:latin typeface="Times New Roman" charset="0"/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835400" y="3886200"/>
            <a:ext cx="106045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algn="r">
              <a:defRPr/>
            </a:pPr>
            <a:r>
              <a:rPr lang="fr-FR" sz="1600" b="1">
                <a:latin typeface="Tahoma" charset="0"/>
              </a:rPr>
              <a:t>Koukouba</a:t>
            </a:r>
            <a:endParaRPr lang="fr-FR" sz="1600" b="1">
              <a:latin typeface="Times New Roman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5536" y="1844824"/>
            <a:ext cx="2880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Choix raisonné des villages : </a:t>
            </a:r>
          </a:p>
          <a:p>
            <a:pPr marL="342900" indent="-342900">
              <a:buFontTx/>
              <a:buChar char="-"/>
            </a:pPr>
            <a:r>
              <a:rPr lang="fr-FR" b="1" dirty="0" smtClean="0"/>
              <a:t>Répartition ethnique</a:t>
            </a:r>
          </a:p>
          <a:p>
            <a:pPr marL="342900" indent="-342900">
              <a:buFontTx/>
              <a:buChar char="-"/>
            </a:pPr>
            <a:r>
              <a:rPr lang="fr-FR" b="1" dirty="0" smtClean="0"/>
              <a:t>Effectif démographique</a:t>
            </a:r>
          </a:p>
          <a:p>
            <a:pPr marL="342900" indent="-342900">
              <a:buFontTx/>
              <a:buChar char="-"/>
            </a:pPr>
            <a:r>
              <a:rPr lang="fr-FR" b="1" dirty="0" smtClean="0"/>
              <a:t>Degré d’enclavement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 autoUpdateAnimBg="0"/>
      <p:bldP spid="64518" grpId="0" autoUpdateAnimBg="0"/>
      <p:bldP spid="64519" grpId="0" autoUpdateAnimBg="0"/>
      <p:bldP spid="6452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381000"/>
            <a:ext cx="45720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fr-FR" sz="3200" b="1" smtClean="0"/>
              <a:t>Recherche</a:t>
            </a:r>
            <a:r>
              <a:rPr lang="fr-FR" altLang="ja-JP" sz="3200" b="1" smtClean="0"/>
              <a:t> </a:t>
            </a:r>
            <a:br>
              <a:rPr lang="fr-FR" altLang="ja-JP" sz="3200" b="1" smtClean="0"/>
            </a:br>
            <a:r>
              <a:rPr lang="fr-FR" altLang="ja-JP" sz="3200" b="1" smtClean="0"/>
              <a:t>pluri disciplinaire</a:t>
            </a:r>
            <a:endParaRPr lang="fr-FR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5976" y="1556792"/>
            <a:ext cx="4464496" cy="4776192"/>
          </a:xfrm>
        </p:spPr>
        <p:txBody>
          <a:bodyPr/>
          <a:lstStyle/>
          <a:p>
            <a:pPr eaLnBrk="1" hangingPunct="1">
              <a:spcBef>
                <a:spcPct val="45000"/>
              </a:spcBef>
              <a:defRPr/>
            </a:pPr>
            <a:r>
              <a:rPr lang="fr-FR" sz="2800" b="1" dirty="0" smtClean="0"/>
              <a:t>Recensement</a:t>
            </a:r>
          </a:p>
          <a:p>
            <a:pPr eaLnBrk="1" hangingPunct="1">
              <a:spcBef>
                <a:spcPct val="45000"/>
              </a:spcBef>
              <a:defRPr/>
            </a:pPr>
            <a:r>
              <a:rPr lang="fr-FR" sz="2800" b="1" dirty="0" smtClean="0"/>
              <a:t>Enqu</a:t>
            </a:r>
            <a:r>
              <a:rPr lang="fr-FR" altLang="ja-JP" sz="2800" b="1" dirty="0" smtClean="0"/>
              <a:t>ête </a:t>
            </a:r>
            <a:r>
              <a:rPr lang="fr-FR" altLang="ja-JP" sz="2800" b="1" dirty="0" err="1" smtClean="0"/>
              <a:t>socio-démographique</a:t>
            </a:r>
            <a:r>
              <a:rPr lang="fr-FR" altLang="ja-JP" sz="2800" b="1" dirty="0" smtClean="0"/>
              <a:t> par échantillon</a:t>
            </a:r>
          </a:p>
          <a:p>
            <a:pPr lvl="1" eaLnBrk="1" hangingPunct="1">
              <a:spcBef>
                <a:spcPct val="45000"/>
              </a:spcBef>
              <a:defRPr/>
            </a:pPr>
            <a:r>
              <a:rPr lang="fr-FR" sz="2400" b="1" dirty="0" smtClean="0"/>
              <a:t>Questionnaire homme</a:t>
            </a:r>
          </a:p>
          <a:p>
            <a:pPr lvl="1" eaLnBrk="1" hangingPunct="1">
              <a:spcBef>
                <a:spcPct val="45000"/>
              </a:spcBef>
              <a:defRPr/>
            </a:pPr>
            <a:r>
              <a:rPr lang="fr-FR" sz="2400" b="1" dirty="0" smtClean="0"/>
              <a:t>Questionnaire femme</a:t>
            </a:r>
          </a:p>
          <a:p>
            <a:pPr lvl="1" eaLnBrk="1" hangingPunct="1">
              <a:spcBef>
                <a:spcPct val="45000"/>
              </a:spcBef>
              <a:defRPr/>
            </a:pPr>
            <a:r>
              <a:rPr lang="fr-FR" altLang="ja-JP" sz="2400" b="1" dirty="0" smtClean="0"/>
              <a:t>Questionnaire ménage </a:t>
            </a:r>
          </a:p>
          <a:p>
            <a:pPr eaLnBrk="1" hangingPunct="1">
              <a:spcBef>
                <a:spcPct val="45000"/>
              </a:spcBef>
              <a:defRPr/>
            </a:pPr>
            <a:r>
              <a:rPr lang="fr-FR" altLang="ja-JP" sz="2800" b="1" dirty="0" smtClean="0"/>
              <a:t>Enquête ethnologique</a:t>
            </a:r>
          </a:p>
          <a:p>
            <a:pPr lvl="1" eaLnBrk="1" hangingPunct="1">
              <a:spcBef>
                <a:spcPct val="45000"/>
              </a:spcBef>
              <a:defRPr/>
            </a:pPr>
            <a:r>
              <a:rPr lang="fr-FR" altLang="ja-JP" sz="2400" b="1" dirty="0" smtClean="0"/>
              <a:t>Entretiens</a:t>
            </a:r>
          </a:p>
          <a:p>
            <a:pPr lvl="1" eaLnBrk="1" hangingPunct="1">
              <a:spcBef>
                <a:spcPct val="45000"/>
              </a:spcBef>
              <a:defRPr/>
            </a:pPr>
            <a:r>
              <a:rPr lang="fr-FR" altLang="ja-JP" sz="2400" b="1" dirty="0" smtClean="0"/>
              <a:t>observations</a:t>
            </a:r>
            <a:endParaRPr lang="fr-FR" altLang="ja-JP" sz="2400" dirty="0" smtClean="0"/>
          </a:p>
          <a:p>
            <a:pPr lvl="1" eaLnBrk="1" hangingPunct="1">
              <a:lnSpc>
                <a:spcPct val="70000"/>
              </a:lnSpc>
              <a:defRPr/>
            </a:pPr>
            <a:endParaRPr lang="fr-FR" sz="24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7776864" cy="563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7" y="404664"/>
            <a:ext cx="6984776" cy="2952328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spcBef>
                <a:spcPct val="40000"/>
              </a:spcBef>
              <a:defRPr/>
            </a:pPr>
            <a:r>
              <a:rPr lang="fr-FR" sz="2800" b="1" dirty="0" smtClean="0">
                <a:solidFill>
                  <a:srgbClr val="FF0000"/>
                </a:solidFill>
              </a:rPr>
              <a:t>Constat : diversification </a:t>
            </a:r>
            <a:br>
              <a:rPr lang="fr-FR" sz="2800" b="1" dirty="0" smtClean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et intrication des</a:t>
            </a:r>
            <a:r>
              <a:rPr lang="fr-FR" altLang="ja-JP" sz="2800" b="1" dirty="0" smtClean="0">
                <a:solidFill>
                  <a:srgbClr val="FF0000"/>
                </a:solidFill>
              </a:rPr>
              <a:t> situations</a:t>
            </a:r>
            <a:br>
              <a:rPr lang="fr-FR" altLang="ja-JP" sz="2800" b="1" dirty="0" smtClean="0">
                <a:solidFill>
                  <a:srgbClr val="FF0000"/>
                </a:solidFill>
              </a:rPr>
            </a:br>
            <a:r>
              <a:rPr lang="fr-FR" altLang="ja-JP" sz="2800" b="1" dirty="0" smtClean="0">
                <a:solidFill>
                  <a:srgbClr val="FF0000"/>
                </a:solidFill>
              </a:rPr>
              <a:t>- </a:t>
            </a:r>
            <a:r>
              <a:rPr lang="fr-FR" sz="2800" b="1" dirty="0" smtClean="0">
                <a:solidFill>
                  <a:srgbClr val="FF0000"/>
                </a:solidFill>
              </a:rPr>
              <a:t>Modèle </a:t>
            </a:r>
            <a:r>
              <a:rPr lang="fr-FR" sz="2800" b="1" dirty="0">
                <a:solidFill>
                  <a:srgbClr val="FF0000"/>
                </a:solidFill>
              </a:rPr>
              <a:t>des « gens du riz »</a:t>
            </a:r>
            <a:br>
              <a:rPr lang="fr-FR" sz="2800" b="1" dirty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- Modèle </a:t>
            </a:r>
            <a:r>
              <a:rPr lang="fr-FR" sz="2800" b="1" dirty="0">
                <a:solidFill>
                  <a:srgbClr val="FF0000"/>
                </a:solidFill>
              </a:rPr>
              <a:t>peul</a:t>
            </a:r>
            <a:br>
              <a:rPr lang="fr-FR" sz="2800" b="1" dirty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- Modèle </a:t>
            </a:r>
            <a:r>
              <a:rPr lang="fr-FR" sz="2800" b="1" dirty="0">
                <a:solidFill>
                  <a:srgbClr val="FF0000"/>
                </a:solidFill>
              </a:rPr>
              <a:t>diakanké</a:t>
            </a:r>
            <a:r>
              <a:rPr lang="fr-FR" b="1" dirty="0"/>
              <a:t/>
            </a:r>
            <a:br>
              <a:rPr lang="fr-FR" b="1" dirty="0"/>
            </a:br>
            <a:endParaRPr lang="fr-FR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3" y="260648"/>
            <a:ext cx="874494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348880"/>
            <a:ext cx="4843636" cy="30591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98168"/>
            <a:ext cx="4464496" cy="3348372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5254352" cy="1667272"/>
          </a:xfrm>
        </p:spPr>
        <p:txBody>
          <a:bodyPr/>
          <a:lstStyle/>
          <a:p>
            <a:r>
              <a:rPr lang="fr-FR" sz="4000" b="1" dirty="0">
                <a:solidFill>
                  <a:srgbClr val="FF6600"/>
                </a:solidFill>
              </a:rPr>
              <a:t>Les « </a:t>
            </a:r>
            <a:r>
              <a:rPr lang="fr-FR" sz="4000" b="1" i="1" dirty="0">
                <a:solidFill>
                  <a:srgbClr val="FF6600"/>
                </a:solidFill>
              </a:rPr>
              <a:t>gens du riz</a:t>
            </a:r>
            <a:r>
              <a:rPr lang="fr-FR" sz="4000" b="1" dirty="0">
                <a:solidFill>
                  <a:srgbClr val="FF6600"/>
                </a:solidFill>
              </a:rPr>
              <a:t> » </a:t>
            </a:r>
            <a:r>
              <a:rPr lang="fr-FR" sz="4000" b="1" dirty="0" smtClean="0">
                <a:solidFill>
                  <a:srgbClr val="FF6600"/>
                </a:solidFill>
              </a:rPr>
              <a:t>: l’engluement </a:t>
            </a:r>
            <a:r>
              <a:rPr lang="fr-FR" sz="4000" b="1" dirty="0">
                <a:solidFill>
                  <a:srgbClr val="FF6600"/>
                </a:solidFill>
              </a:rPr>
              <a:t>terrien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4733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smtClean="0"/>
              <a:t>Objectifs de la recherche</a:t>
            </a:r>
            <a:endParaRPr lang="fr-FR" i="1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772400" cy="51054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45000"/>
              </a:spcBef>
              <a:buFont typeface="Wingdings" charset="0"/>
              <a:buChar char="§"/>
              <a:defRPr/>
            </a:pPr>
            <a:r>
              <a:rPr lang="fr-FR" dirty="0" smtClean="0"/>
              <a:t>Mesurer de la pauvreté</a:t>
            </a:r>
          </a:p>
          <a:p>
            <a:pPr eaLnBrk="1" hangingPunct="1">
              <a:lnSpc>
                <a:spcPct val="85000"/>
              </a:lnSpc>
              <a:spcBef>
                <a:spcPct val="45000"/>
              </a:spcBef>
              <a:buFont typeface="Wingdings" charset="0"/>
              <a:buChar char="§"/>
              <a:defRPr/>
            </a:pPr>
            <a:r>
              <a:rPr lang="fr-FR" dirty="0" smtClean="0"/>
              <a:t>Analyser réponses/stratégies des ménages dans un contexte de crise </a:t>
            </a:r>
          </a:p>
          <a:p>
            <a:pPr eaLnBrk="1" hangingPunct="1">
              <a:lnSpc>
                <a:spcPct val="85000"/>
              </a:lnSpc>
              <a:spcBef>
                <a:spcPct val="45000"/>
              </a:spcBef>
              <a:buFont typeface="Wingdings" charset="0"/>
              <a:buChar char="§"/>
              <a:defRPr/>
            </a:pPr>
            <a:r>
              <a:rPr lang="fr-FR" dirty="0" smtClean="0"/>
              <a:t>Au niveau régional : spécificité des contextes, des problématiques</a:t>
            </a:r>
          </a:p>
          <a:p>
            <a:pPr lvl="1" eaLnBrk="1" hangingPunct="1">
              <a:lnSpc>
                <a:spcPct val="85000"/>
              </a:lnSpc>
              <a:spcBef>
                <a:spcPct val="45000"/>
              </a:spcBef>
              <a:buFont typeface="Wingdings" charset="0"/>
              <a:buChar char="§"/>
              <a:defRPr/>
            </a:pPr>
            <a:r>
              <a:rPr lang="fr-FR" dirty="0" smtClean="0"/>
              <a:t>dimension écologique / environnement</a:t>
            </a:r>
          </a:p>
          <a:p>
            <a:pPr lvl="1" eaLnBrk="1" hangingPunct="1">
              <a:lnSpc>
                <a:spcPct val="85000"/>
              </a:lnSpc>
              <a:spcBef>
                <a:spcPct val="45000"/>
              </a:spcBef>
              <a:buFont typeface="Wingdings" charset="0"/>
              <a:buChar char="§"/>
              <a:defRPr/>
            </a:pPr>
            <a:r>
              <a:rPr lang="fr-FR" dirty="0" smtClean="0"/>
              <a:t>dimension démographique (peuplement, région d’immigration /d’émigration)</a:t>
            </a:r>
          </a:p>
          <a:p>
            <a:pPr lvl="1" eaLnBrk="1" hangingPunct="1">
              <a:lnSpc>
                <a:spcPct val="85000"/>
              </a:lnSpc>
              <a:spcBef>
                <a:spcPct val="45000"/>
              </a:spcBef>
              <a:buFont typeface="Wingdings" charset="0"/>
              <a:buChar char="§"/>
              <a:defRPr/>
            </a:pPr>
            <a:r>
              <a:rPr lang="fr-FR" dirty="0"/>
              <a:t>d</a:t>
            </a:r>
            <a:r>
              <a:rPr lang="fr-FR" dirty="0" smtClean="0"/>
              <a:t>imension socioculturelle</a:t>
            </a:r>
          </a:p>
          <a:p>
            <a:pPr lvl="1" eaLnBrk="1" hangingPunct="1">
              <a:lnSpc>
                <a:spcPct val="85000"/>
              </a:lnSpc>
              <a:spcBef>
                <a:spcPct val="45000"/>
              </a:spcBef>
              <a:buFont typeface="Wingdings" charset="0"/>
              <a:buChar char="§"/>
              <a:defRPr/>
            </a:pPr>
            <a:r>
              <a:rPr lang="fr-FR" dirty="0"/>
              <a:t>d</a:t>
            </a:r>
            <a:r>
              <a:rPr lang="fr-FR" dirty="0" smtClean="0"/>
              <a:t>imension économique</a:t>
            </a:r>
          </a:p>
        </p:txBody>
      </p:sp>
    </p:spTree>
    <p:extLst>
      <p:ext uri="{BB962C8B-B14F-4D97-AF65-F5344CB8AC3E}">
        <p14:creationId xmlns:p14="http://schemas.microsoft.com/office/powerpoint/2010/main" val="3792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4664"/>
            <a:ext cx="8134672" cy="6264696"/>
          </a:xfrm>
        </p:spPr>
        <p:txBody>
          <a:bodyPr/>
          <a:lstStyle/>
          <a:p>
            <a:pPr marL="0" indent="0" eaLnBrk="1" hangingPunct="1">
              <a:lnSpc>
                <a:spcPct val="85000"/>
              </a:lnSpc>
              <a:spcBef>
                <a:spcPct val="40000"/>
              </a:spcBef>
              <a:buNone/>
            </a:pP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Une </a:t>
            </a:r>
            <a:r>
              <a:rPr lang="fr-FR" b="1" dirty="0">
                <a:latin typeface="Arial" charset="0"/>
                <a:ea typeface="Osaka" charset="0"/>
                <a:cs typeface="Osaka" charset="0"/>
              </a:rPr>
              <a:t>organisation sociale fortement structurée autour </a:t>
            </a: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de la production de riz	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</a:pPr>
            <a:r>
              <a:rPr lang="fr-FR" altLang="ja-JP" sz="3200" dirty="0" smtClean="0">
                <a:latin typeface="Arial" charset="0"/>
                <a:ea typeface="Osaka" charset="0"/>
                <a:cs typeface="Osaka" charset="0"/>
              </a:rPr>
              <a:t>riziculture de mangrove ou de plaine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</a:pPr>
            <a:r>
              <a:rPr lang="fr-FR" altLang="ja-JP" sz="3200" dirty="0" smtClean="0">
                <a:latin typeface="Arial" charset="0"/>
                <a:ea typeface="Osaka" charset="0"/>
                <a:cs typeface="Osaka" charset="0"/>
              </a:rPr>
              <a:t>famille </a:t>
            </a:r>
            <a:r>
              <a:rPr lang="fr-FR" altLang="ja-JP" sz="3200" dirty="0" smtClean="0">
                <a:latin typeface="Arial" charset="0"/>
                <a:ea typeface="Osaka" charset="0"/>
                <a:cs typeface="Osaka" charset="0"/>
              </a:rPr>
              <a:t>étendue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</a:pPr>
            <a:r>
              <a:rPr lang="fr-FR" altLang="ja-JP" sz="3200" dirty="0" smtClean="0">
                <a:latin typeface="Arial" charset="0"/>
                <a:ea typeface="Osaka" charset="0"/>
                <a:cs typeface="Osaka" charset="0"/>
              </a:rPr>
              <a:t>polygamie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</a:pPr>
            <a:r>
              <a:rPr lang="fr-FR" altLang="ja-JP" sz="3200" dirty="0" smtClean="0">
                <a:latin typeface="Arial" charset="0"/>
                <a:ea typeface="Osaka" charset="0"/>
                <a:cs typeface="Osaka" charset="0"/>
              </a:rPr>
              <a:t>sociétés égalitaires, pratiques animistes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</a:pPr>
            <a:r>
              <a:rPr lang="fr-FR" altLang="ja-JP" sz="3200" dirty="0" smtClean="0">
                <a:latin typeface="Arial" charset="0"/>
                <a:ea typeface="Osaka" charset="0"/>
                <a:cs typeface="Osaka" charset="0"/>
              </a:rPr>
              <a:t>mariage entre groupes de riziculteurs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</a:pPr>
            <a:r>
              <a:rPr lang="fr-FR" sz="3200" dirty="0" smtClean="0">
                <a:latin typeface="Arial" charset="0"/>
                <a:ea typeface="Osaka" charset="0"/>
                <a:cs typeface="Osaka" charset="0"/>
              </a:rPr>
              <a:t>organisation collective de </a:t>
            </a:r>
            <a:r>
              <a:rPr lang="fr-FR" sz="3200" dirty="0">
                <a:latin typeface="Arial" charset="0"/>
                <a:ea typeface="Osaka" charset="0"/>
                <a:cs typeface="Osaka" charset="0"/>
              </a:rPr>
              <a:t>la </a:t>
            </a:r>
            <a:r>
              <a:rPr lang="fr-FR" sz="3200" dirty="0" smtClean="0">
                <a:latin typeface="Arial" charset="0"/>
                <a:ea typeface="Osaka" charset="0"/>
                <a:cs typeface="Osaka" charset="0"/>
              </a:rPr>
              <a:t>production.</a:t>
            </a:r>
            <a:endParaRPr lang="fr-FR" altLang="ja-JP" sz="2200" dirty="0">
              <a:latin typeface="Arial" charset="0"/>
              <a:ea typeface="Osaka" charset="0"/>
              <a:cs typeface="Osaka" charset="0"/>
            </a:endParaRPr>
          </a:p>
          <a:p>
            <a:pPr marL="454025" lvl="1" indent="0" eaLnBrk="1" hangingPunct="1">
              <a:lnSpc>
                <a:spcPct val="85000"/>
              </a:lnSpc>
              <a:spcBef>
                <a:spcPct val="40000"/>
              </a:spcBef>
              <a:buNone/>
            </a:pPr>
            <a:endParaRPr lang="fr-FR" sz="1800" dirty="0" smtClean="0">
              <a:latin typeface="Arial" charset="0"/>
              <a:ea typeface="Osaka" charset="0"/>
              <a:cs typeface="Osaka" charset="0"/>
            </a:endParaRPr>
          </a:p>
          <a:p>
            <a:pPr marL="454025" lvl="1" indent="0" eaLnBrk="1" hangingPunct="1">
              <a:lnSpc>
                <a:spcPct val="85000"/>
              </a:lnSpc>
              <a:spcBef>
                <a:spcPct val="40000"/>
              </a:spcBef>
              <a:buNone/>
            </a:pPr>
            <a:endParaRPr lang="fr-FR" sz="1800" dirty="0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85000"/>
              </a:lnSpc>
              <a:spcBef>
                <a:spcPct val="40000"/>
              </a:spcBef>
              <a:buFont typeface="Times" charset="0"/>
              <a:buNone/>
            </a:pPr>
            <a:endParaRPr lang="fr-FR" sz="1800" dirty="0">
              <a:latin typeface="ヒラギノ角ゴ ProN W3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332656"/>
            <a:ext cx="8352928" cy="6336704"/>
          </a:xfrm>
        </p:spPr>
        <p:txBody>
          <a:bodyPr/>
          <a:lstStyle/>
          <a:p>
            <a:pPr marL="0" indent="0" eaLnBrk="1" hangingPunct="1">
              <a:lnSpc>
                <a:spcPct val="85000"/>
              </a:lnSpc>
              <a:spcBef>
                <a:spcPct val="40000"/>
              </a:spcBef>
              <a:buNone/>
            </a:pP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Activités économiques : </a:t>
            </a:r>
          </a:p>
          <a:p>
            <a:pPr eaLnBrk="1" hangingPunct="1">
              <a:lnSpc>
                <a:spcPct val="100000"/>
              </a:lnSpc>
              <a:spcBef>
                <a:spcPct val="40000"/>
              </a:spcBef>
            </a:pP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Auto </a:t>
            </a: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consommation </a:t>
            </a: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production rizicole</a:t>
            </a:r>
            <a:endParaRPr lang="fr-FR" sz="2800" dirty="0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100000"/>
              </a:lnSpc>
              <a:spcBef>
                <a:spcPct val="40000"/>
              </a:spcBef>
            </a:pP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Commercialisation marginale et occasionnelle des surplus de riz</a:t>
            </a:r>
          </a:p>
          <a:p>
            <a:pPr eaLnBrk="1" hangingPunct="1">
              <a:lnSpc>
                <a:spcPct val="100000"/>
              </a:lnSpc>
              <a:spcBef>
                <a:spcPct val="40000"/>
              </a:spcBef>
            </a:pP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Activités </a:t>
            </a: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complémentaires </a:t>
            </a: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peu lucratives </a:t>
            </a: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: </a:t>
            </a:r>
            <a:endParaRPr lang="fr-FR" sz="2800" dirty="0">
              <a:latin typeface="Arial" charset="0"/>
              <a:ea typeface="Osaka" charset="0"/>
              <a:cs typeface="Osaka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</a:pPr>
            <a:r>
              <a:rPr lang="fr-FR" dirty="0" smtClean="0">
                <a:latin typeface="Arial" charset="0"/>
                <a:ea typeface="Osaka" charset="0"/>
                <a:cs typeface="Osaka" charset="0"/>
              </a:rPr>
              <a:t>Pêche (fumage</a:t>
            </a:r>
            <a:r>
              <a:rPr lang="fr-FR" dirty="0">
                <a:latin typeface="Arial" charset="0"/>
                <a:ea typeface="Osaka" charset="0"/>
                <a:cs typeface="Osaka" charset="0"/>
              </a:rPr>
              <a:t>) </a:t>
            </a: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</a:pPr>
            <a:r>
              <a:rPr lang="fr-FR" dirty="0">
                <a:latin typeface="Arial" charset="0"/>
                <a:ea typeface="Osaka" charset="0"/>
                <a:cs typeface="Osaka" charset="0"/>
              </a:rPr>
              <a:t>Arachide : culture de rente</a:t>
            </a: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</a:pPr>
            <a:r>
              <a:rPr lang="fr-FR" dirty="0">
                <a:latin typeface="Arial" charset="0"/>
                <a:ea typeface="Osaka" charset="0"/>
                <a:cs typeface="Osaka" charset="0"/>
              </a:rPr>
              <a:t>Petit </a:t>
            </a:r>
            <a:r>
              <a:rPr lang="fr-FR" dirty="0" smtClean="0">
                <a:latin typeface="Arial" charset="0"/>
                <a:ea typeface="Osaka" charset="0"/>
                <a:cs typeface="Osaka" charset="0"/>
              </a:rPr>
              <a:t>commerce (fruits), </a:t>
            </a:r>
            <a:r>
              <a:rPr lang="fr-FR" dirty="0">
                <a:latin typeface="Arial" charset="0"/>
                <a:ea typeface="Osaka" charset="0"/>
                <a:cs typeface="Osaka" charset="0"/>
              </a:rPr>
              <a:t>artisanat (vannerie, menuiserie, teinture)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 smtClean="0"/>
              <a:t> ➠ très forte dépendance vis-à-vis de la production agricole, économie quasi d’autosubsistance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8793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48680"/>
            <a:ext cx="4076700" cy="2921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88640"/>
            <a:ext cx="2486177" cy="35773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772816"/>
            <a:ext cx="2496334" cy="4195519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3861048"/>
            <a:ext cx="7846640" cy="2880320"/>
          </a:xfrm>
        </p:spPr>
        <p:txBody>
          <a:bodyPr/>
          <a:lstStyle/>
          <a:p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savoir-faire : techniques </a:t>
            </a:r>
            <a:r>
              <a:rPr lang="fr-FR" b="1" dirty="0">
                <a:latin typeface="Arial" charset="0"/>
                <a:ea typeface="Osaka" charset="0"/>
                <a:cs typeface="Osaka" charset="0"/>
              </a:rPr>
              <a:t>irrigation, désalinisation des terres, constructions </a:t>
            </a: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digues…</a:t>
            </a:r>
          </a:p>
          <a:p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attachement </a:t>
            </a:r>
            <a:r>
              <a:rPr lang="fr-FR" b="1" dirty="0">
                <a:latin typeface="Arial" charset="0"/>
                <a:ea typeface="Osaka" charset="0"/>
                <a:cs typeface="Osaka" charset="0"/>
              </a:rPr>
              <a:t>à la </a:t>
            </a: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terre</a:t>
            </a:r>
          </a:p>
          <a:p>
            <a:r>
              <a:rPr lang="fr-FR" b="1" dirty="0">
                <a:latin typeface="Arial" charset="0"/>
                <a:ea typeface="Osaka" charset="0"/>
                <a:cs typeface="Osaka" charset="0"/>
              </a:rPr>
              <a:t>d</a:t>
            </a: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imension culturelle </a:t>
            </a:r>
          </a:p>
          <a:p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fierté de produire « </a:t>
            </a:r>
            <a:r>
              <a:rPr lang="fr-FR" b="1" i="1" dirty="0" smtClean="0">
                <a:latin typeface="Arial" charset="0"/>
                <a:ea typeface="Osaka" charset="0"/>
                <a:cs typeface="Osaka" charset="0"/>
              </a:rPr>
              <a:t>le meilleur riz</a:t>
            </a: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8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2657"/>
            <a:ext cx="8134672" cy="6192688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40000"/>
              </a:spcBef>
              <a:buNone/>
              <a:defRPr/>
            </a:pPr>
            <a:r>
              <a:rPr lang="fr-FR" sz="2800" b="1" dirty="0" smtClean="0"/>
              <a:t>Dépendance / aléas climatiques / déprédations des animaux </a:t>
            </a:r>
            <a:r>
              <a:rPr lang="fr-FR" sz="2800" b="1" dirty="0"/>
              <a:t>: </a:t>
            </a:r>
            <a:r>
              <a:rPr lang="fr-FR" sz="2800" b="1" dirty="0" smtClean="0"/>
              <a:t>récoltes </a:t>
            </a:r>
            <a:r>
              <a:rPr lang="fr-FR" sz="2800" b="1" dirty="0"/>
              <a:t>insuffisantes </a:t>
            </a:r>
            <a:r>
              <a:rPr lang="fr-FR" sz="2800" b="1" dirty="0" smtClean="0"/>
              <a:t>répétées</a:t>
            </a: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  <a:defRPr/>
            </a:pPr>
            <a:r>
              <a:rPr lang="fr-FR" dirty="0" smtClean="0"/>
              <a:t>Emprunt en nature ou en numéraire pour consommation alimentaire, voire pour assurer les semailles à des taux usuriers</a:t>
            </a: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  <a:defRPr/>
            </a:pPr>
            <a:r>
              <a:rPr lang="fr-FR" dirty="0" smtClean="0"/>
              <a:t>Emprunts pour dépenses de santé, impôts, cérémonies</a:t>
            </a: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  <a:defRPr/>
            </a:pPr>
            <a:r>
              <a:rPr lang="fr-FR" dirty="0" smtClean="0"/>
              <a:t>Vente sur les marchés locaux aux marchands soussous, peuls</a:t>
            </a:r>
          </a:p>
          <a:p>
            <a:pPr marL="0" indent="0" eaLnBrk="1" hangingPunct="1">
              <a:lnSpc>
                <a:spcPct val="100000"/>
              </a:lnSpc>
              <a:spcBef>
                <a:spcPct val="40000"/>
              </a:spcBef>
              <a:buFont typeface="Times" charset="0"/>
              <a:buNone/>
              <a:defRPr/>
            </a:pPr>
            <a:r>
              <a:rPr lang="fr-FR" sz="2800" dirty="0" smtClean="0"/>
              <a:t>➠ endettement pendant la période de soudure</a:t>
            </a:r>
          </a:p>
          <a:p>
            <a:pPr marL="0" indent="0" eaLnBrk="1" hangingPunct="1">
              <a:lnSpc>
                <a:spcPct val="100000"/>
              </a:lnSpc>
              <a:spcBef>
                <a:spcPct val="40000"/>
              </a:spcBef>
              <a:buNone/>
              <a:defRPr/>
            </a:pPr>
            <a:r>
              <a:rPr lang="fr-FR" sz="2800" dirty="0"/>
              <a:t>➠ ➠ accroissement </a:t>
            </a:r>
            <a:r>
              <a:rPr lang="fr-FR" sz="2800" dirty="0" smtClean="0"/>
              <a:t>de la dette au </a:t>
            </a:r>
            <a:r>
              <a:rPr lang="fr-FR" sz="2800" dirty="0"/>
              <a:t>fil des saisons </a:t>
            </a:r>
            <a:endParaRPr lang="fr-FR" sz="2800" dirty="0" smtClean="0"/>
          </a:p>
          <a:p>
            <a:pPr marL="0" lvl="1" indent="0" eaLnBrk="1" hangingPunct="1">
              <a:lnSpc>
                <a:spcPct val="100000"/>
              </a:lnSpc>
              <a:spcBef>
                <a:spcPct val="40000"/>
              </a:spcBef>
              <a:buNone/>
              <a:defRPr/>
            </a:pPr>
            <a:r>
              <a:rPr lang="fr-FR" dirty="0"/>
              <a:t>➠ ➠ ➠ entrée dans un cycle de </a:t>
            </a:r>
            <a:r>
              <a:rPr lang="fr-FR" dirty="0" smtClean="0"/>
              <a:t>paupérisation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332656"/>
            <a:ext cx="8496944" cy="63367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40000"/>
              </a:spcBef>
              <a:buFont typeface="Times" charset="0"/>
              <a:buNone/>
              <a:defRPr/>
            </a:pPr>
            <a:r>
              <a:rPr lang="fr-FR" sz="2800" b="1" dirty="0" smtClean="0"/>
              <a:t>Face à cette situation : des réponses locales et à court terme : </a:t>
            </a: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  <a:defRPr/>
            </a:pPr>
            <a:r>
              <a:rPr lang="fr-FR" b="1" dirty="0" smtClean="0"/>
              <a:t>Migrations internationales </a:t>
            </a:r>
            <a:r>
              <a:rPr lang="fr-FR" dirty="0" smtClean="0"/>
              <a:t>« locales » en Guinée Bissau (ouvriers agricoles</a:t>
            </a:r>
            <a:r>
              <a:rPr lang="fr-FR" altLang="ja-JP" dirty="0" smtClean="0"/>
              <a:t>)</a:t>
            </a: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  <a:defRPr/>
            </a:pPr>
            <a:r>
              <a:rPr lang="fr-FR" b="1" dirty="0" smtClean="0"/>
              <a:t>Migrations régionales urbaines </a:t>
            </a:r>
            <a:r>
              <a:rPr lang="fr-FR" dirty="0" smtClean="0"/>
              <a:t>vers Kamsar (ville minière proche) : </a:t>
            </a:r>
            <a:r>
              <a:rPr lang="fr-FR" sz="2800" dirty="0" smtClean="0"/>
              <a:t>constitution d’un prolétariat urbain, association de migrants.</a:t>
            </a: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  <a:defRPr/>
            </a:pPr>
            <a:r>
              <a:rPr lang="fr-FR" b="1" dirty="0" smtClean="0"/>
              <a:t>Evolution des solidarités coutumières  </a:t>
            </a:r>
            <a:r>
              <a:rPr lang="fr-FR" dirty="0" smtClean="0"/>
              <a:t>: rétribution financière des groupes de travail </a:t>
            </a:r>
          </a:p>
          <a:p>
            <a:pPr lvl="1" eaLnBrk="1" hangingPunct="1">
              <a:lnSpc>
                <a:spcPct val="100000"/>
              </a:lnSpc>
              <a:spcBef>
                <a:spcPct val="40000"/>
              </a:spcBef>
              <a:defRPr/>
            </a:pPr>
            <a:r>
              <a:rPr lang="fr-FR" dirty="0" smtClean="0"/>
              <a:t>Au </a:t>
            </a:r>
            <a:r>
              <a:rPr lang="fr-FR" dirty="0"/>
              <a:t>faible investissement dans la </a:t>
            </a:r>
            <a:r>
              <a:rPr lang="fr-FR" dirty="0" smtClean="0"/>
              <a:t>scolarisation, s’ajoute </a:t>
            </a:r>
            <a:r>
              <a:rPr lang="fr-FR" b="1" dirty="0" smtClean="0"/>
              <a:t>déscolarisation</a:t>
            </a:r>
            <a:r>
              <a:rPr lang="fr-FR" dirty="0" smtClean="0"/>
              <a:t> des enfants, </a:t>
            </a:r>
            <a:r>
              <a:rPr lang="fr-FR" sz="2800" dirty="0" smtClean="0"/>
              <a:t>apprentissage en milieu urbain.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60649"/>
            <a:ext cx="8134672" cy="6408712"/>
          </a:xfrm>
        </p:spPr>
        <p:txBody>
          <a:bodyPr/>
          <a:lstStyle/>
          <a:p>
            <a:pPr marL="342900" lvl="1" indent="-342900" eaLnBrk="1" hangingPunct="1">
              <a:lnSpc>
                <a:spcPct val="130000"/>
              </a:lnSpc>
            </a:pP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Mais finalement la migration ne constitue pas une réponse à la paupérisation : </a:t>
            </a:r>
          </a:p>
          <a:p>
            <a:pPr marL="396875" lvl="2" indent="0" eaLnBrk="1" hangingPunct="1">
              <a:lnSpc>
                <a:spcPct val="130000"/>
              </a:lnSpc>
              <a:buNone/>
            </a:pP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 	transferts peu élevés </a:t>
            </a:r>
          </a:p>
          <a:p>
            <a:pPr marL="396875" lvl="2" indent="0" eaLnBrk="1" hangingPunct="1">
              <a:lnSpc>
                <a:spcPct val="130000"/>
              </a:lnSpc>
              <a:buNone/>
            </a:pP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 </a:t>
            </a: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	peu </a:t>
            </a: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d’acquisition de nouveaux </a:t>
            </a: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savoirs</a:t>
            </a:r>
            <a:endParaRPr lang="fr-FR" sz="2800" dirty="0">
              <a:latin typeface="Arial" charset="0"/>
              <a:ea typeface="Osaka" charset="0"/>
              <a:cs typeface="Osaka" charset="0"/>
            </a:endParaRPr>
          </a:p>
          <a:p>
            <a:pPr marL="396875" lvl="2" indent="0" eaLnBrk="1" hangingPunct="1">
              <a:lnSpc>
                <a:spcPct val="130000"/>
              </a:lnSpc>
              <a:buNone/>
            </a:pP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 </a:t>
            </a: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	peu </a:t>
            </a: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d’extension des </a:t>
            </a: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réseaux</a:t>
            </a:r>
            <a:endParaRPr lang="fr-FR" sz="2800" dirty="0">
              <a:latin typeface="Arial" charset="0"/>
              <a:ea typeface="Osaka" charset="0"/>
              <a:cs typeface="Osaka" charset="0"/>
            </a:endParaRPr>
          </a:p>
          <a:p>
            <a:pPr marL="0" lvl="1" indent="0" eaLnBrk="1" hangingPunct="1">
              <a:lnSpc>
                <a:spcPct val="130000"/>
              </a:lnSpc>
            </a:pP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  Mono</a:t>
            </a:r>
            <a:r>
              <a:rPr lang="fr-FR" b="1" dirty="0">
                <a:latin typeface="Arial" charset="0"/>
                <a:ea typeface="Osaka" charset="0"/>
                <a:cs typeface="Osaka" charset="0"/>
              </a:rPr>
              <a:t>-activité et hyper spécialisation autour du riz de </a:t>
            </a: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mangrove contreproductives</a:t>
            </a:r>
            <a:r>
              <a:rPr lang="fr-FR" b="1" dirty="0">
                <a:latin typeface="Arial" charset="0"/>
                <a:ea typeface="Osaka" charset="0"/>
                <a:cs typeface="Osaka" charset="0"/>
              </a:rPr>
              <a:t>.</a:t>
            </a:r>
          </a:p>
          <a:p>
            <a:pPr marL="0" lvl="1" indent="0" eaLnBrk="1" hangingPunct="1">
              <a:lnSpc>
                <a:spcPct val="130000"/>
              </a:lnSpc>
            </a:pP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  Endettement implique à moyen terme vente des </a:t>
            </a:r>
            <a:r>
              <a:rPr lang="fr-FR" b="1" dirty="0">
                <a:latin typeface="Arial" charset="0"/>
                <a:ea typeface="Osaka" charset="0"/>
                <a:cs typeface="Osaka" charset="0"/>
              </a:rPr>
              <a:t>terres : </a:t>
            </a:r>
            <a:r>
              <a:rPr lang="fr-FR" b="1" dirty="0" smtClean="0">
                <a:latin typeface="Arial" charset="0"/>
                <a:ea typeface="Osaka" charset="0"/>
                <a:cs typeface="Osaka" charset="0"/>
              </a:rPr>
              <a:t>émigration « contrainte » à moyen terme, vers une prolétarisation urbaine ?</a:t>
            </a:r>
          </a:p>
          <a:p>
            <a:pPr marL="0" lvl="1" indent="0" eaLnBrk="1" hangingPunct="1">
              <a:lnSpc>
                <a:spcPct val="130000"/>
              </a:lnSpc>
            </a:pPr>
            <a:endParaRPr lang="fr-FR" sz="2200" b="1" dirty="0">
              <a:latin typeface="Arial" charset="0"/>
              <a:ea typeface="Osaka" charset="0"/>
              <a:cs typeface="Osaka" charset="0"/>
            </a:endParaRPr>
          </a:p>
          <a:p>
            <a:pPr eaLnBrk="1" hangingPunct="1"/>
            <a:endParaRPr lang="fr-FR" dirty="0"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3786" b="3786"/>
          <a:stretch>
            <a:fillRect/>
          </a:stretch>
        </p:blipFill>
        <p:spPr>
          <a:xfrm>
            <a:off x="2699792" y="332656"/>
            <a:ext cx="6198511" cy="340310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132856"/>
            <a:ext cx="4410067" cy="33075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71600" y="5445224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Le modèle </a:t>
            </a:r>
            <a:r>
              <a:rPr lang="fr-FR" sz="3600" b="1" dirty="0"/>
              <a:t>Peul </a:t>
            </a:r>
            <a:r>
              <a:rPr lang="fr-FR" sz="3600" b="1" dirty="0" smtClean="0"/>
              <a:t> </a:t>
            </a:r>
          </a:p>
          <a:p>
            <a:pPr algn="ctr"/>
            <a:r>
              <a:rPr lang="fr-FR" sz="3600" b="1" dirty="0" smtClean="0"/>
              <a:t>«</a:t>
            </a:r>
            <a:r>
              <a:rPr lang="fr-FR" sz="3600" b="1" dirty="0"/>
              <a:t> </a:t>
            </a:r>
            <a:r>
              <a:rPr lang="fr-FR" sz="3600" b="1" i="1" dirty="0"/>
              <a:t>la mobilité comme ressource</a:t>
            </a:r>
            <a:r>
              <a:rPr lang="fr-FR" sz="3600" b="1" dirty="0"/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25208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4664"/>
            <a:ext cx="8134672" cy="6264696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sz="2800" b="1" dirty="0" smtClean="0"/>
              <a:t>Détachement progressif de la pratique coutumière de l’élevage </a:t>
            </a:r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 smtClean="0"/>
              <a:t>Lien symbolique « </a:t>
            </a:r>
            <a:r>
              <a:rPr lang="fr-FR" i="1" dirty="0" smtClean="0"/>
              <a:t>avoir un troupeau</a:t>
            </a:r>
            <a:r>
              <a:rPr lang="fr-FR" dirty="0" smtClean="0"/>
              <a:t> »</a:t>
            </a:r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 smtClean="0"/>
              <a:t>Lien réel : investissement, forme d</a:t>
            </a:r>
            <a:r>
              <a:rPr lang="ja-JP" altLang="fr-FR" dirty="0" smtClean="0"/>
              <a:t>’</a:t>
            </a:r>
            <a:r>
              <a:rPr lang="fr-FR" dirty="0" smtClean="0"/>
              <a:t>épargne.</a:t>
            </a:r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endParaRPr lang="fr-FR" b="1" dirty="0" smtClean="0"/>
          </a:p>
          <a:p>
            <a:pPr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sz="2800" b="1" dirty="0" smtClean="0"/>
              <a:t>Savoir-faire commercial et financier</a:t>
            </a:r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 smtClean="0"/>
              <a:t>commerce régional et international</a:t>
            </a:r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/>
              <a:t>p</a:t>
            </a:r>
            <a:r>
              <a:rPr lang="fr-FR" dirty="0" smtClean="0"/>
              <a:t>ratique de l’usure (rôle central)</a:t>
            </a:r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/>
              <a:t>p</a:t>
            </a:r>
            <a:r>
              <a:rPr lang="fr-FR" dirty="0" smtClean="0"/>
              <a:t>ratique du change</a:t>
            </a:r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 smtClean="0"/>
              <a:t>« ethos financier »</a:t>
            </a:r>
            <a:r>
              <a:rPr lang="fr-FR" dirty="0"/>
              <a:t> </a:t>
            </a:r>
            <a:r>
              <a:rPr lang="fr-FR" dirty="0" smtClean="0"/>
              <a:t>transmis et valorisé</a:t>
            </a:r>
          </a:p>
        </p:txBody>
      </p:sp>
    </p:spTree>
    <p:extLst>
      <p:ext uri="{BB962C8B-B14F-4D97-AF65-F5344CB8AC3E}">
        <p14:creationId xmlns:p14="http://schemas.microsoft.com/office/powerpoint/2010/main" val="35896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980728"/>
            <a:ext cx="7990656" cy="5328592"/>
          </a:xfrm>
        </p:spPr>
        <p:txBody>
          <a:bodyPr/>
          <a:lstStyle/>
          <a:p>
            <a:pPr marL="0" lvl="1" indent="0" eaLnBrk="1" hangingPunct="1">
              <a:lnSpc>
                <a:spcPct val="100000"/>
              </a:lnSpc>
              <a:spcBef>
                <a:spcPct val="35000"/>
              </a:spcBef>
              <a:buNone/>
              <a:defRPr/>
            </a:pPr>
            <a:r>
              <a:rPr lang="fr-FR" b="1" dirty="0" smtClean="0"/>
              <a:t>Activités économiques articulés à un savoir</a:t>
            </a:r>
            <a:r>
              <a:rPr lang="fr-FR" b="1" dirty="0"/>
              <a:t>-faire migratoire </a:t>
            </a:r>
            <a:r>
              <a:rPr lang="fr-FR" b="1" dirty="0" smtClean="0"/>
              <a:t>ancien, mobilisé </a:t>
            </a:r>
            <a:r>
              <a:rPr lang="fr-FR" b="1" dirty="0"/>
              <a:t>et actualisé</a:t>
            </a:r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 smtClean="0"/>
              <a:t>Ancienneté des pratiques de transhumance </a:t>
            </a:r>
            <a:r>
              <a:rPr lang="fr-FR" dirty="0"/>
              <a:t>entre régions </a:t>
            </a:r>
            <a:r>
              <a:rPr lang="fr-FR" dirty="0" smtClean="0"/>
              <a:t>(du </a:t>
            </a:r>
            <a:r>
              <a:rPr lang="fr-FR" dirty="0" err="1" smtClean="0"/>
              <a:t>Fouta</a:t>
            </a:r>
            <a:r>
              <a:rPr lang="fr-FR" dirty="0" smtClean="0"/>
              <a:t> à la côte)</a:t>
            </a:r>
            <a:endParaRPr lang="fr-FR" dirty="0"/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/>
              <a:t>mobilité urbaine vers la </a:t>
            </a:r>
            <a:r>
              <a:rPr lang="fr-FR" dirty="0" smtClean="0"/>
              <a:t>capitale, </a:t>
            </a:r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/>
              <a:t>circulations transnationales dans les pays de la région</a:t>
            </a:r>
            <a:r>
              <a:rPr lang="fr-FR" dirty="0" smtClean="0"/>
              <a:t>.</a:t>
            </a:r>
            <a:endParaRPr lang="fr-FR" dirty="0"/>
          </a:p>
          <a:p>
            <a:pPr lvl="1" eaLnBrk="1" hangingPunct="1">
              <a:lnSpc>
                <a:spcPct val="100000"/>
              </a:lnSpc>
              <a:spcBef>
                <a:spcPct val="35000"/>
              </a:spcBef>
              <a:buFontTx/>
              <a:buChar char="-"/>
              <a:defRPr/>
            </a:pPr>
            <a:r>
              <a:rPr lang="fr-FR" dirty="0"/>
              <a:t>diaspora en Europe et Amérique du nord (exil intellectuels, opposants, commerçants, étudiants</a:t>
            </a:r>
            <a:r>
              <a:rPr lang="fr-FR" dirty="0" smtClean="0"/>
              <a:t>).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893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8640"/>
            <a:ext cx="8280920" cy="6408713"/>
          </a:xfrm>
        </p:spPr>
        <p:txBody>
          <a:bodyPr/>
          <a:lstStyle/>
          <a:p>
            <a:pPr marL="454025" lvl="1" indent="0" eaLnBrk="1" hangingPunct="1">
              <a:lnSpc>
                <a:spcPct val="100000"/>
              </a:lnSpc>
              <a:buNone/>
              <a:defRPr/>
            </a:pPr>
            <a:r>
              <a:rPr lang="fr-FR" sz="2400" b="1" dirty="0"/>
              <a:t>L’expérience de la mobilité spatiale est liée à </a:t>
            </a:r>
            <a:r>
              <a:rPr lang="fr-FR" sz="2400" b="1" dirty="0" smtClean="0"/>
              <a:t>celle de la </a:t>
            </a:r>
            <a:r>
              <a:rPr lang="fr-FR" sz="2400" b="1" dirty="0"/>
              <a:t>formation, </a:t>
            </a:r>
            <a:r>
              <a:rPr lang="fr-FR" sz="2400" b="1" dirty="0" smtClean="0"/>
              <a:t>au projet de </a:t>
            </a:r>
            <a:r>
              <a:rPr lang="fr-FR" sz="2400" b="1" dirty="0"/>
              <a:t>mobilité </a:t>
            </a:r>
            <a:r>
              <a:rPr lang="fr-FR" sz="2400" b="1" dirty="0" smtClean="0"/>
              <a:t>sociale : </a:t>
            </a:r>
          </a:p>
          <a:p>
            <a:pPr marL="454025" lvl="1" indent="0" eaLnBrk="1" hangingPunct="1">
              <a:lnSpc>
                <a:spcPct val="50000"/>
              </a:lnSpc>
              <a:buNone/>
              <a:defRPr/>
            </a:pPr>
            <a:endParaRPr lang="fr-FR" sz="2400" b="1" dirty="0" smtClean="0"/>
          </a:p>
          <a:p>
            <a:pPr lvl="1" eaLnBrk="1" hangingPunct="1">
              <a:lnSpc>
                <a:spcPct val="100000"/>
              </a:lnSpc>
              <a:defRPr/>
            </a:pPr>
            <a:r>
              <a:rPr lang="fr-FR" sz="2400" dirty="0" smtClean="0"/>
              <a:t>Valorisation et cumul des savoirs (connaissances religieux, académiques, valorisation des diplômes)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fr-FR" sz="2000" dirty="0"/>
              <a:t>« </a:t>
            </a:r>
            <a:r>
              <a:rPr lang="fr-FR" sz="2000" i="1" dirty="0"/>
              <a:t>savoir pour la vie</a:t>
            </a:r>
            <a:r>
              <a:rPr lang="fr-FR" sz="2000" dirty="0"/>
              <a:t> » (école française) et « </a:t>
            </a:r>
            <a:r>
              <a:rPr lang="fr-FR" sz="2000" i="1" dirty="0"/>
              <a:t>pour ici et ailleurs</a:t>
            </a:r>
            <a:r>
              <a:rPr lang="fr-FR" sz="2000" dirty="0"/>
              <a:t> » (école coranique) (Botta, </a:t>
            </a:r>
            <a:r>
              <a:rPr lang="fr-FR" sz="2000" dirty="0" smtClean="0"/>
              <a:t>2011 ; </a:t>
            </a:r>
            <a:r>
              <a:rPr lang="fr-FR" sz="2000" dirty="0" err="1" smtClean="0"/>
              <a:t>Baldé</a:t>
            </a:r>
            <a:r>
              <a:rPr lang="fr-FR" sz="2000" dirty="0" smtClean="0"/>
              <a:t>, 2009)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fr-FR" sz="2000" dirty="0"/>
              <a:t>é</a:t>
            </a:r>
            <a:r>
              <a:rPr lang="fr-FR" sz="2000" dirty="0" smtClean="0"/>
              <a:t>ducation coranique : « </a:t>
            </a:r>
            <a:r>
              <a:rPr lang="fr-FR" sz="2000" i="1" dirty="0" smtClean="0"/>
              <a:t>ne pas oublier les aspects non matériels de l’existence</a:t>
            </a:r>
            <a:r>
              <a:rPr lang="fr-FR" sz="2000" dirty="0" smtClean="0"/>
              <a:t> » (éducation morale).</a:t>
            </a:r>
          </a:p>
          <a:p>
            <a:pPr marL="919163" lvl="2" indent="0" eaLnBrk="1" hangingPunct="1">
              <a:lnSpc>
                <a:spcPct val="50000"/>
              </a:lnSpc>
              <a:buNone/>
              <a:defRPr/>
            </a:pPr>
            <a:endParaRPr lang="fr-FR" sz="2000" dirty="0" smtClean="0"/>
          </a:p>
          <a:p>
            <a:pPr lvl="1" eaLnBrk="1" hangingPunct="1">
              <a:lnSpc>
                <a:spcPct val="100000"/>
              </a:lnSpc>
              <a:defRPr/>
            </a:pPr>
            <a:r>
              <a:rPr lang="fr-FR" sz="2400" dirty="0" smtClean="0"/>
              <a:t>Investissement « stratégique » sur les enfants : complémentarité dans la famille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fr-FR" sz="2000" dirty="0" smtClean="0"/>
              <a:t>Scolarisation + ou – poussée (instrumentalisation école)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fr-FR" sz="2000" dirty="0" smtClean="0"/>
              <a:t>Formation professionnelle, apprentissage auprès d’un maître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fr-FR" sz="2000" dirty="0" smtClean="0"/>
              <a:t>Transmission activité élevage (berger)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fr-FR" sz="2000" dirty="0" smtClean="0"/>
              <a:t>Expériences personnelles : esprit d’entreprise, s’adapter</a:t>
            </a:r>
          </a:p>
          <a:p>
            <a:pPr lvl="2" eaLnBrk="1" hangingPunct="1">
              <a:lnSpc>
                <a:spcPct val="100000"/>
              </a:lnSpc>
              <a:defRPr/>
            </a:pPr>
            <a:endParaRPr lang="fr-FR" sz="2000" dirty="0" smtClean="0"/>
          </a:p>
          <a:p>
            <a:pPr marL="454025" lvl="1" indent="0" eaLnBrk="1" hangingPunct="1">
              <a:lnSpc>
                <a:spcPct val="90000"/>
              </a:lnSpc>
              <a:buFont typeface="Times" charset="0"/>
              <a:buNone/>
              <a:defRPr/>
            </a:pPr>
            <a:endParaRPr lang="fr-FR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648072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 smtClean="0"/>
              <a:t>Hypothèses</a:t>
            </a:r>
            <a:endParaRPr lang="fr-FR" b="1" dirty="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720"/>
            <a:ext cx="8305800" cy="5568280"/>
          </a:xfrm>
        </p:spPr>
        <p:txBody>
          <a:bodyPr/>
          <a:lstStyle/>
          <a:p>
            <a:pPr marL="454025" lvl="1" indent="0" eaLnBrk="1" hangingPunct="1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None/>
              <a:defRPr/>
            </a:pPr>
            <a:r>
              <a:rPr lang="fr-FR" dirty="0" smtClean="0"/>
              <a:t>Économie « </a:t>
            </a:r>
            <a:r>
              <a:rPr lang="fr-FR" i="1" dirty="0" smtClean="0"/>
              <a:t>embedded</a:t>
            </a:r>
            <a:r>
              <a:rPr lang="fr-FR" dirty="0" smtClean="0"/>
              <a:t> » dans organisation socioculturelle</a:t>
            </a:r>
          </a:p>
          <a:p>
            <a:pPr marL="454025" lvl="1" indent="0" eaLnBrk="1" hangingPunct="1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None/>
              <a:defRPr/>
            </a:pPr>
            <a:r>
              <a:rPr lang="fr-FR" dirty="0" smtClean="0"/>
              <a:t>Dynamique de peuplement détermine accès au foncier</a:t>
            </a:r>
          </a:p>
          <a:p>
            <a:pPr marL="454025" lvl="1" indent="0" eaLnBrk="1" hangingPunct="1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None/>
              <a:defRPr/>
            </a:pPr>
            <a:r>
              <a:rPr lang="fr-FR" dirty="0" smtClean="0"/>
              <a:t>Appropriation et usages spécifiques du terroir et des ressources naturelles, développement d</a:t>
            </a:r>
            <a:r>
              <a:rPr lang="ja-JP" altLang="fr-FR" dirty="0" smtClean="0"/>
              <a:t>’</a:t>
            </a:r>
            <a:r>
              <a:rPr lang="fr-FR" dirty="0" smtClean="0"/>
              <a:t>activités économiques particulières.</a:t>
            </a:r>
          </a:p>
          <a:p>
            <a:pPr marL="454025" lvl="1" indent="0" eaLnBrk="1" hangingPunct="1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None/>
              <a:defRPr/>
            </a:pPr>
            <a:r>
              <a:rPr lang="fr-FR" dirty="0" smtClean="0"/>
              <a:t>Dans contexte de crise : réponses plurielles (place des migrations) </a:t>
            </a:r>
          </a:p>
          <a:p>
            <a:pPr marL="454025" lvl="1" indent="0" eaLnBrk="1" hangingPunct="1">
              <a:lnSpc>
                <a:spcPct val="85000"/>
              </a:lnSpc>
              <a:spcBef>
                <a:spcPct val="40000"/>
              </a:spcBef>
              <a:buClr>
                <a:schemeClr val="tx1"/>
              </a:buClr>
              <a:buNone/>
              <a:defRPr/>
            </a:pPr>
            <a:r>
              <a:rPr lang="fr-FR" dirty="0" smtClean="0"/>
              <a:t>Réponses qui s’inscrivent dans des relations de concurrence, de dépendance entre groupes ethniques.</a:t>
            </a:r>
          </a:p>
          <a:p>
            <a:pPr eaLnBrk="1" hangingPunct="1">
              <a:lnSpc>
                <a:spcPct val="70000"/>
              </a:lnSpc>
              <a:defRPr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6989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576064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smtClean="0"/>
              <a:t>Migration, entreprenariat et </a:t>
            </a:r>
            <a:r>
              <a:rPr lang="fr-FR" sz="2800" b="1" i="1" dirty="0" smtClean="0"/>
              <a:t>baraka</a:t>
            </a:r>
            <a:endParaRPr lang="fr-FR" sz="2800" b="1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496944" cy="5400600"/>
          </a:xfrm>
        </p:spPr>
        <p:txBody>
          <a:bodyPr/>
          <a:lstStyle/>
          <a:p>
            <a:pPr marL="454025" lvl="1" indent="0" eaLnBrk="1" hangingPunct="1">
              <a:spcBef>
                <a:spcPct val="45000"/>
              </a:spcBef>
              <a:buNone/>
              <a:defRPr/>
            </a:pPr>
            <a:r>
              <a:rPr lang="fr-FR" sz="2400" dirty="0" smtClean="0"/>
              <a:t>Inculquer l’esprit de compétition et de réussite : </a:t>
            </a:r>
          </a:p>
          <a:p>
            <a:pPr lvl="2" eaLnBrk="1" hangingPunct="1">
              <a:spcBef>
                <a:spcPct val="45000"/>
              </a:spcBef>
              <a:defRPr/>
            </a:pPr>
            <a:r>
              <a:rPr lang="fr-FR" dirty="0" smtClean="0"/>
              <a:t>Chaque ménage doit mieux réussir que ses voisins </a:t>
            </a:r>
          </a:p>
          <a:p>
            <a:pPr lvl="3" eaLnBrk="1" hangingPunct="1">
              <a:spcBef>
                <a:spcPct val="45000"/>
              </a:spcBef>
              <a:defRPr/>
            </a:pPr>
            <a:r>
              <a:rPr lang="fr-FR" sz="1800" dirty="0" smtClean="0"/>
              <a:t>rivalités et jalousie</a:t>
            </a:r>
            <a:r>
              <a:rPr lang="fr-FR" sz="1800" dirty="0"/>
              <a:t> </a:t>
            </a:r>
            <a:r>
              <a:rPr lang="fr-FR" sz="1800" dirty="0" smtClean="0"/>
              <a:t>(« </a:t>
            </a:r>
            <a:r>
              <a:rPr lang="fr-FR" sz="1800" i="1" dirty="0" smtClean="0"/>
              <a:t>avidité</a:t>
            </a:r>
            <a:r>
              <a:rPr lang="fr-FR" sz="1800" dirty="0" smtClean="0"/>
              <a:t> »)</a:t>
            </a:r>
          </a:p>
          <a:p>
            <a:pPr lvl="3" eaLnBrk="1" hangingPunct="1">
              <a:spcBef>
                <a:spcPct val="45000"/>
              </a:spcBef>
              <a:defRPr/>
            </a:pPr>
            <a:r>
              <a:rPr lang="fr-FR" sz="1800" dirty="0" smtClean="0"/>
              <a:t>habitat dispersé</a:t>
            </a:r>
            <a:r>
              <a:rPr lang="fr-FR" sz="1800" dirty="0"/>
              <a:t>, </a:t>
            </a:r>
            <a:r>
              <a:rPr lang="fr-FR" sz="1800" dirty="0" smtClean="0"/>
              <a:t>enclos familial, </a:t>
            </a:r>
            <a:r>
              <a:rPr lang="fr-FR" sz="1800" dirty="0"/>
              <a:t>cacher </a:t>
            </a:r>
            <a:r>
              <a:rPr lang="fr-FR" sz="1800" dirty="0" smtClean="0"/>
              <a:t>sa réussite des regards</a:t>
            </a:r>
          </a:p>
          <a:p>
            <a:pPr lvl="3" eaLnBrk="1" hangingPunct="1">
              <a:spcBef>
                <a:spcPct val="45000"/>
              </a:spcBef>
              <a:defRPr/>
            </a:pPr>
            <a:r>
              <a:rPr lang="fr-FR" sz="1800" dirty="0" smtClean="0"/>
              <a:t>société très hiérarchisée (castes), forte endogamie</a:t>
            </a:r>
            <a:endParaRPr lang="fr-FR" dirty="0" smtClean="0"/>
          </a:p>
          <a:p>
            <a:pPr lvl="2" eaLnBrk="1" hangingPunct="1">
              <a:spcBef>
                <a:spcPct val="45000"/>
              </a:spcBef>
              <a:defRPr/>
            </a:pPr>
            <a:r>
              <a:rPr lang="fr-FR" dirty="0" smtClean="0"/>
              <a:t>L</a:t>
            </a:r>
            <a:r>
              <a:rPr lang="ja-JP" altLang="fr-FR" dirty="0" smtClean="0"/>
              <a:t>’</a:t>
            </a:r>
            <a:r>
              <a:rPr lang="fr-FR" dirty="0" smtClean="0"/>
              <a:t>enfant </a:t>
            </a:r>
            <a:r>
              <a:rPr lang="fr-FR" dirty="0"/>
              <a:t>doit mieux réussir que son père, saisir les opportunités </a:t>
            </a:r>
            <a:r>
              <a:rPr lang="fr-FR" dirty="0" smtClean="0"/>
              <a:t>:</a:t>
            </a:r>
          </a:p>
          <a:p>
            <a:pPr lvl="3" eaLnBrk="1" hangingPunct="1">
              <a:spcBef>
                <a:spcPct val="45000"/>
              </a:spcBef>
              <a:defRPr/>
            </a:pPr>
            <a:r>
              <a:rPr lang="fr-FR" sz="1800" dirty="0"/>
              <a:t>Les parents </a:t>
            </a:r>
            <a:r>
              <a:rPr lang="fr-FR" sz="1800" dirty="0" smtClean="0"/>
              <a:t>ont pour rôle d’aider </a:t>
            </a:r>
            <a:r>
              <a:rPr lang="fr-FR" sz="1800" dirty="0"/>
              <a:t>leurs enfants à </a:t>
            </a:r>
            <a:r>
              <a:rPr lang="fr-FR" sz="1800" dirty="0" smtClean="0"/>
              <a:t>posséder une </a:t>
            </a:r>
            <a:r>
              <a:rPr lang="fr-FR" sz="1800" dirty="0"/>
              <a:t>maison, </a:t>
            </a:r>
            <a:r>
              <a:rPr lang="fr-FR" sz="1800" dirty="0" smtClean="0"/>
              <a:t>à les </a:t>
            </a:r>
            <a:r>
              <a:rPr lang="fr-FR" sz="1800" dirty="0"/>
              <a:t>dépasser</a:t>
            </a:r>
          </a:p>
          <a:p>
            <a:pPr lvl="3" eaLnBrk="1" hangingPunct="1">
              <a:spcBef>
                <a:spcPct val="45000"/>
              </a:spcBef>
              <a:defRPr/>
            </a:pPr>
            <a:r>
              <a:rPr lang="fr-FR" sz="1800" dirty="0" smtClean="0"/>
              <a:t>les parents doivent investir dans les entreprises / soutenir les activités de leurs enfants.</a:t>
            </a:r>
          </a:p>
          <a:p>
            <a:pPr lvl="3" eaLnBrk="1" hangingPunct="1">
              <a:spcBef>
                <a:spcPct val="45000"/>
              </a:spcBef>
              <a:defRPr/>
            </a:pPr>
            <a:r>
              <a:rPr lang="fr-FR" sz="1800" dirty="0" smtClean="0"/>
              <a:t>Ils mettent leurs réseaux régionaux, internationaux à leur service</a:t>
            </a:r>
          </a:p>
          <a:p>
            <a:pPr lvl="3" eaLnBrk="1" hangingPunct="1">
              <a:spcBef>
                <a:spcPct val="45000"/>
              </a:spcBef>
              <a:defRPr/>
            </a:pPr>
            <a:r>
              <a:rPr lang="fr-FR" sz="1800" dirty="0" smtClean="0"/>
              <a:t>Idéologie </a:t>
            </a:r>
            <a:r>
              <a:rPr lang="fr-FR" sz="1800" dirty="0"/>
              <a:t>de la </a:t>
            </a:r>
            <a:r>
              <a:rPr lang="fr-FR" sz="1800" i="1" dirty="0"/>
              <a:t>baraka</a:t>
            </a:r>
            <a:r>
              <a:rPr lang="fr-FR" sz="1800" dirty="0"/>
              <a:t> :  (transmission marabout /talibé) : obtenir l’approbation de son maître (chance pour la vie</a:t>
            </a:r>
            <a:r>
              <a:rPr lang="fr-FR" sz="18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4133778" cy="30963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501008"/>
            <a:ext cx="3960440" cy="29703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692696"/>
            <a:ext cx="4906750" cy="3302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76056" y="4005064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Les </a:t>
            </a:r>
            <a:r>
              <a:rPr lang="fr-FR" sz="3200" b="1" dirty="0" err="1"/>
              <a:t>Diakankés</a:t>
            </a:r>
            <a:r>
              <a:rPr lang="fr-FR" sz="3200" b="1" dirty="0"/>
              <a:t> : l’économie du religieux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7005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76672"/>
            <a:ext cx="7704459" cy="604795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5000"/>
              </a:spcBef>
            </a:pPr>
            <a:r>
              <a:rPr lang="fr-FR" sz="2800" b="1" dirty="0">
                <a:latin typeface="Arial" charset="0"/>
                <a:ea typeface="Osaka" charset="0"/>
                <a:cs typeface="Osaka" charset="0"/>
              </a:rPr>
              <a:t>Développement de l’économie du </a:t>
            </a:r>
            <a:r>
              <a:rPr lang="fr-FR" sz="2800" b="1" dirty="0" smtClean="0">
                <a:latin typeface="Arial" charset="0"/>
                <a:ea typeface="Osaka" charset="0"/>
                <a:cs typeface="Osaka" charset="0"/>
              </a:rPr>
              <a:t>religieux</a:t>
            </a:r>
          </a:p>
          <a:p>
            <a:pPr lvl="1" eaLnBrk="1" hangingPunct="1">
              <a:lnSpc>
                <a:spcPct val="130000"/>
              </a:lnSpc>
              <a:spcBef>
                <a:spcPct val="5000"/>
              </a:spcBef>
            </a:pPr>
            <a:r>
              <a:rPr lang="fr-FR" dirty="0" smtClean="0">
                <a:latin typeface="Arial" charset="0"/>
                <a:ea typeface="Osaka" charset="0"/>
                <a:cs typeface="Osaka" charset="0"/>
              </a:rPr>
              <a:t>réputation des grands </a:t>
            </a:r>
            <a:r>
              <a:rPr lang="fr-FR" i="1" dirty="0">
                <a:latin typeface="Arial" charset="0"/>
                <a:ea typeface="Osaka" charset="0"/>
                <a:cs typeface="Osaka" charset="0"/>
              </a:rPr>
              <a:t>karamoko</a:t>
            </a:r>
            <a:r>
              <a:rPr lang="fr-FR" dirty="0">
                <a:latin typeface="Arial" charset="0"/>
                <a:ea typeface="Osaka" charset="0"/>
                <a:cs typeface="Osaka" charset="0"/>
              </a:rPr>
              <a:t> </a:t>
            </a:r>
            <a:r>
              <a:rPr lang="fr-FR" dirty="0" smtClean="0">
                <a:latin typeface="Arial" charset="0"/>
                <a:ea typeface="Osaka" charset="0"/>
                <a:cs typeface="Osaka" charset="0"/>
              </a:rPr>
              <a:t>: </a:t>
            </a:r>
            <a:r>
              <a:rPr lang="fr-FR" dirty="0">
                <a:latin typeface="Arial" charset="0"/>
                <a:ea typeface="Osaka" charset="0"/>
                <a:cs typeface="Osaka" charset="0"/>
              </a:rPr>
              <a:t>guérisseurs</a:t>
            </a:r>
            <a:endParaRPr lang="fr-FR" dirty="0" smtClean="0">
              <a:latin typeface="Arial" charset="0"/>
              <a:ea typeface="Osaka" charset="0"/>
              <a:cs typeface="Osaka" charset="0"/>
            </a:endParaRPr>
          </a:p>
          <a:p>
            <a:pPr lvl="1" eaLnBrk="1" hangingPunct="1">
              <a:lnSpc>
                <a:spcPct val="130000"/>
              </a:lnSpc>
              <a:spcBef>
                <a:spcPct val="5000"/>
              </a:spcBef>
            </a:pPr>
            <a:r>
              <a:rPr lang="fr-FR" dirty="0" smtClean="0">
                <a:latin typeface="Arial" charset="0"/>
                <a:ea typeface="Osaka" charset="0"/>
                <a:cs typeface="Osaka" charset="0"/>
              </a:rPr>
              <a:t>extension des écoles coraniques</a:t>
            </a:r>
          </a:p>
          <a:p>
            <a:pPr marL="454025" lvl="1" indent="0" eaLnBrk="1" hangingPunct="1">
              <a:lnSpc>
                <a:spcPct val="130000"/>
              </a:lnSpc>
              <a:spcBef>
                <a:spcPct val="5000"/>
              </a:spcBef>
              <a:buNone/>
            </a:pPr>
            <a:endParaRPr lang="fr-FR" dirty="0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130000"/>
              </a:lnSpc>
              <a:spcBef>
                <a:spcPct val="5000"/>
              </a:spcBef>
            </a:pPr>
            <a:r>
              <a:rPr lang="fr-FR" sz="2800" b="1" dirty="0">
                <a:latin typeface="Arial" charset="0"/>
                <a:ea typeface="Osaka" charset="0"/>
                <a:cs typeface="Osaka" charset="0"/>
              </a:rPr>
              <a:t>Culture de </a:t>
            </a:r>
            <a:r>
              <a:rPr lang="fr-FR" sz="2800" b="1" dirty="0" smtClean="0">
                <a:latin typeface="Arial" charset="0"/>
                <a:ea typeface="Osaka" charset="0"/>
                <a:cs typeface="Osaka" charset="0"/>
              </a:rPr>
              <a:t>l’</a:t>
            </a:r>
            <a:r>
              <a:rPr lang="fr-FR" altLang="ja-JP" sz="2800" b="1" dirty="0" smtClean="0">
                <a:latin typeface="Arial" charset="0"/>
                <a:ea typeface="Osaka" charset="0"/>
                <a:cs typeface="Osaka" charset="0"/>
              </a:rPr>
              <a:t>arachide  </a:t>
            </a:r>
          </a:p>
          <a:p>
            <a:pPr lvl="1" eaLnBrk="1" hangingPunct="1">
              <a:lnSpc>
                <a:spcPct val="130000"/>
              </a:lnSpc>
              <a:spcBef>
                <a:spcPct val="5000"/>
              </a:spcBef>
            </a:pPr>
            <a:r>
              <a:rPr lang="fr-FR" altLang="ja-JP" dirty="0" smtClean="0">
                <a:latin typeface="Arial" charset="0"/>
                <a:ea typeface="Osaka" charset="0"/>
                <a:cs typeface="Osaka" charset="0"/>
              </a:rPr>
              <a:t>Production</a:t>
            </a:r>
          </a:p>
          <a:p>
            <a:pPr lvl="1" eaLnBrk="1" hangingPunct="1">
              <a:lnSpc>
                <a:spcPct val="130000"/>
              </a:lnSpc>
              <a:spcBef>
                <a:spcPct val="5000"/>
              </a:spcBef>
            </a:pPr>
            <a:r>
              <a:rPr lang="fr-FR" altLang="ja-JP" dirty="0" smtClean="0">
                <a:latin typeface="Arial" charset="0"/>
                <a:ea typeface="Osaka" charset="0"/>
                <a:cs typeface="Osaka" charset="0"/>
              </a:rPr>
              <a:t>Distribution (investissement dans transports)</a:t>
            </a:r>
          </a:p>
          <a:p>
            <a:pPr lvl="1" eaLnBrk="1" hangingPunct="1">
              <a:lnSpc>
                <a:spcPct val="130000"/>
              </a:lnSpc>
              <a:spcBef>
                <a:spcPct val="5000"/>
              </a:spcBef>
            </a:pPr>
            <a:r>
              <a:rPr lang="fr-FR" altLang="ja-JP" dirty="0" smtClean="0">
                <a:latin typeface="Arial" charset="0"/>
                <a:ea typeface="Osaka" charset="0"/>
                <a:cs typeface="Osaka" charset="0"/>
              </a:rPr>
              <a:t>Commercialisation en secteurs urbains</a:t>
            </a:r>
            <a:endParaRPr lang="fr-FR" altLang="ja-JP" dirty="0">
              <a:latin typeface="Arial" charset="0"/>
              <a:ea typeface="Osaka" charset="0"/>
              <a:cs typeface="Osaka" charset="0"/>
            </a:endParaRPr>
          </a:p>
          <a:p>
            <a:pPr lvl="1" eaLnBrk="1" hangingPunct="1">
              <a:lnSpc>
                <a:spcPct val="130000"/>
              </a:lnSpc>
              <a:spcBef>
                <a:spcPct val="5000"/>
              </a:spcBef>
            </a:pPr>
            <a:endParaRPr lang="fr-FR" dirty="0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100000"/>
              </a:lnSpc>
              <a:spcBef>
                <a:spcPct val="5000"/>
              </a:spcBef>
            </a:pPr>
            <a:endParaRPr lang="fr-FR" dirty="0">
              <a:latin typeface="Tahoma" charset="0"/>
              <a:ea typeface="Osaka" charset="0"/>
              <a:cs typeface="Osaka" charset="0"/>
              <a:sym typeface="Monotype Sort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80728"/>
            <a:ext cx="8352928" cy="4824536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fr-FR" sz="2800" b="1" dirty="0">
                <a:latin typeface="Arial" charset="0"/>
                <a:ea typeface="Osaka" charset="0"/>
                <a:cs typeface="Osaka" charset="0"/>
                <a:sym typeface="Monotype Sorts" charset="0"/>
              </a:rPr>
              <a:t>Organisation sociale « autarcique »</a:t>
            </a:r>
          </a:p>
          <a:p>
            <a:pPr lvl="1" eaLnBrk="1" hangingPunct="1">
              <a:lnSpc>
                <a:spcPct val="110000"/>
              </a:lnSpc>
            </a:pP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Petit groupe d’un point de vue démographique dans la région</a:t>
            </a:r>
          </a:p>
          <a:p>
            <a:pPr lvl="1" eaLnBrk="1" hangingPunct="1">
              <a:lnSpc>
                <a:spcPct val="110000"/>
              </a:lnSpc>
            </a:pP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Fort </a:t>
            </a:r>
            <a:r>
              <a:rPr lang="fr-FR" dirty="0">
                <a:latin typeface="Arial" charset="0"/>
                <a:ea typeface="Osaka" charset="0"/>
                <a:cs typeface="Osaka" charset="0"/>
                <a:sym typeface="Monotype Sorts" charset="0"/>
              </a:rPr>
              <a:t>contrôle </a:t>
            </a: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social</a:t>
            </a:r>
          </a:p>
          <a:p>
            <a:pPr lvl="1" eaLnBrk="1" hangingPunct="1">
              <a:lnSpc>
                <a:spcPct val="110000"/>
              </a:lnSpc>
            </a:pPr>
            <a:r>
              <a:rPr lang="fr-FR" dirty="0">
                <a:latin typeface="Arial" charset="0"/>
                <a:ea typeface="Osaka" charset="0"/>
                <a:cs typeface="Osaka" charset="0"/>
                <a:sym typeface="Monotype Sorts" charset="0"/>
              </a:rPr>
              <a:t>E</a:t>
            </a: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ndogamie</a:t>
            </a:r>
            <a:endParaRPr lang="fr-FR" dirty="0">
              <a:latin typeface="Arial" charset="0"/>
              <a:ea typeface="Osaka" charset="0"/>
              <a:cs typeface="Osaka" charset="0"/>
              <a:sym typeface="Monotype Sorts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Habitat regroupé</a:t>
            </a:r>
            <a:endParaRPr lang="fr-FR" dirty="0">
              <a:latin typeface="Arial" charset="0"/>
              <a:ea typeface="Osaka" charset="0"/>
              <a:cs typeface="Osaka" charset="0"/>
              <a:sym typeface="Monotype Sorts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fr-FR" dirty="0">
                <a:latin typeface="Arial" charset="0"/>
                <a:ea typeface="Osaka" charset="0"/>
                <a:cs typeface="Osaka" charset="0"/>
                <a:sym typeface="Monotype Sorts" charset="0"/>
              </a:rPr>
              <a:t>Très faible scolarisation des enfants dans l’école </a:t>
            </a: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publique</a:t>
            </a:r>
          </a:p>
          <a:p>
            <a:pPr lvl="1" eaLnBrk="1" hangingPunct="1">
              <a:lnSpc>
                <a:spcPct val="110000"/>
              </a:lnSpc>
            </a:pP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Repli </a:t>
            </a:r>
            <a:r>
              <a:rPr lang="fr-FR" dirty="0">
                <a:latin typeface="Arial" charset="0"/>
                <a:ea typeface="Osaka" charset="0"/>
                <a:cs typeface="Osaka" charset="0"/>
                <a:sym typeface="Monotype Sorts" charset="0"/>
              </a:rPr>
              <a:t>communautaire (école, radio diakanké</a:t>
            </a: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)</a:t>
            </a:r>
            <a:endParaRPr lang="fr-FR" dirty="0">
              <a:latin typeface="Arial" charset="0"/>
              <a:ea typeface="Osaka" charset="0"/>
              <a:cs typeface="Osaka" charset="0"/>
              <a:sym typeface="Monotype Sort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404664"/>
            <a:ext cx="7990656" cy="6192688"/>
          </a:xfrm>
        </p:spPr>
        <p:txBody>
          <a:bodyPr/>
          <a:lstStyle/>
          <a:p>
            <a:pPr marL="0" indent="0" eaLnBrk="1" hangingPunct="1">
              <a:spcBef>
                <a:spcPct val="5000"/>
              </a:spcBef>
              <a:buNone/>
            </a:pPr>
            <a:r>
              <a:rPr lang="fr-FR" sz="2800" b="1" dirty="0" smtClean="0">
                <a:latin typeface="Arial" charset="0"/>
                <a:ea typeface="Osaka" charset="0"/>
                <a:cs typeface="Osaka" charset="0"/>
              </a:rPr>
              <a:t>Les bénéfices de la migration internationale sont </a:t>
            </a:r>
            <a:r>
              <a:rPr lang="fr-FR" sz="2800" b="1" dirty="0">
                <a:latin typeface="Arial" charset="0"/>
                <a:ea typeface="Osaka" charset="0"/>
                <a:cs typeface="Osaka" charset="0"/>
              </a:rPr>
              <a:t>investis </a:t>
            </a:r>
            <a:r>
              <a:rPr lang="fr-FR" sz="2800" b="1" dirty="0" smtClean="0">
                <a:latin typeface="Arial" charset="0"/>
                <a:ea typeface="Osaka" charset="0"/>
                <a:cs typeface="Osaka" charset="0"/>
              </a:rPr>
              <a:t>ou réinvestis :</a:t>
            </a:r>
          </a:p>
          <a:p>
            <a:pPr eaLnBrk="1" hangingPunct="1">
              <a:spcBef>
                <a:spcPct val="5000"/>
              </a:spcBef>
              <a:buNone/>
            </a:pPr>
            <a:endParaRPr lang="fr-FR" sz="2800" dirty="0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Favoriser les départs vers </a:t>
            </a: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l’Europe et l’Amérique du </a:t>
            </a: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nord  (exportation compétences thérapeutiques).</a:t>
            </a:r>
          </a:p>
          <a:p>
            <a:pPr eaLnBrk="1" hangingPunct="1">
              <a:spcBef>
                <a:spcPct val="5000"/>
              </a:spcBef>
              <a:buNone/>
            </a:pPr>
            <a:endParaRPr lang="fr-FR" sz="2800" dirty="0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fr-FR" sz="2800" dirty="0" smtClean="0">
                <a:latin typeface="Arial" charset="0"/>
                <a:ea typeface="Osaka" charset="0"/>
                <a:cs typeface="Osaka" charset="0"/>
              </a:rPr>
              <a:t>Retombées </a:t>
            </a:r>
            <a:r>
              <a:rPr lang="fr-FR" sz="2800" dirty="0">
                <a:latin typeface="Arial" charset="0"/>
                <a:ea typeface="Osaka" charset="0"/>
                <a:cs typeface="Osaka" charset="0"/>
              </a:rPr>
              <a:t>des transferts</a:t>
            </a:r>
            <a:r>
              <a:rPr lang="fr-FR" sz="2800" dirty="0">
                <a:latin typeface="Arial" charset="0"/>
                <a:ea typeface="Osaka" charset="0"/>
                <a:cs typeface="Osaka" charset="0"/>
                <a:sym typeface="Monotype Sorts" charset="0"/>
              </a:rPr>
              <a:t> : </a:t>
            </a:r>
          </a:p>
          <a:p>
            <a:pPr lvl="1" eaLnBrk="1" hangingPunct="1">
              <a:lnSpc>
                <a:spcPct val="100000"/>
              </a:lnSpc>
            </a:pPr>
            <a:r>
              <a:rPr lang="fr-FR" dirty="0" smtClean="0">
                <a:latin typeface="Arial" charset="0"/>
                <a:ea typeface="Osaka" charset="0"/>
                <a:cs typeface="Osaka" charset="0"/>
              </a:rPr>
              <a:t>Équipement des ménages </a:t>
            </a: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(</a:t>
            </a:r>
            <a:r>
              <a:rPr lang="fr-FR" dirty="0">
                <a:latin typeface="Arial" charset="0"/>
                <a:ea typeface="Osaka" charset="0"/>
                <a:cs typeface="Osaka" charset="0"/>
                <a:sym typeface="Monotype Sorts" charset="0"/>
              </a:rPr>
              <a:t>groupe électrogène, télévision, habitat en </a:t>
            </a: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dur, véhicules, moto) </a:t>
            </a:r>
            <a:endParaRPr lang="fr-FR" dirty="0">
              <a:latin typeface="Arial" charset="0"/>
              <a:ea typeface="Osaka" charset="0"/>
              <a:cs typeface="Osaka" charset="0"/>
              <a:sym typeface="Monotype Sorts" charset="0"/>
            </a:endParaRPr>
          </a:p>
          <a:p>
            <a:pPr lvl="1" eaLnBrk="1" hangingPunct="1">
              <a:lnSpc>
                <a:spcPct val="100000"/>
              </a:lnSpc>
            </a:pP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Dans la communauté (achat d’un tracteur)</a:t>
            </a:r>
          </a:p>
          <a:p>
            <a:pPr lvl="1" eaLnBrk="1" hangingPunct="1">
              <a:lnSpc>
                <a:spcPct val="100000"/>
              </a:lnSpc>
            </a:pP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Réinvestissement </a:t>
            </a:r>
            <a:r>
              <a:rPr lang="fr-FR" dirty="0">
                <a:latin typeface="Arial" charset="0"/>
                <a:ea typeface="Osaka" charset="0"/>
                <a:cs typeface="Osaka" charset="0"/>
                <a:sym typeface="Monotype Sorts" charset="0"/>
              </a:rPr>
              <a:t>dans l’émigration </a:t>
            </a:r>
            <a:r>
              <a:rPr lang="fr-FR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internationale</a:t>
            </a:r>
            <a:endParaRPr lang="fr-FR" dirty="0">
              <a:latin typeface="Arial" charset="0"/>
              <a:ea typeface="Osaka" charset="0"/>
              <a:cs typeface="Osaka" charset="0"/>
              <a:sym typeface="Monotype Sorts" charset="0"/>
            </a:endParaRPr>
          </a:p>
          <a:p>
            <a:pPr marL="454025" lvl="1" indent="0" eaLnBrk="1" hangingPunct="1">
              <a:lnSpc>
                <a:spcPct val="100000"/>
              </a:lnSpc>
              <a:buNone/>
            </a:pPr>
            <a:r>
              <a:rPr lang="fr-FR" b="1" dirty="0" smtClean="0">
                <a:latin typeface="Arial" charset="0"/>
                <a:ea typeface="Osaka" charset="0"/>
                <a:cs typeface="Osaka" charset="0"/>
                <a:sym typeface="Monotype Sorts" charset="0"/>
              </a:rPr>
              <a:t>Activités qui sont en synergie</a:t>
            </a:r>
            <a:endParaRPr lang="fr-FR" b="1" dirty="0" smtClean="0">
              <a:sym typeface="Monotype Sort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60648"/>
            <a:ext cx="8640960" cy="6408712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None/>
              <a:defRPr/>
            </a:pPr>
            <a:r>
              <a:rPr lang="fr-FR" sz="2400" b="1" dirty="0" smtClean="0">
                <a:sym typeface="Monotype Sorts" charset="0"/>
              </a:rPr>
              <a:t>	</a:t>
            </a:r>
            <a:r>
              <a:rPr lang="fr-FR" sz="2400" b="1" dirty="0" smtClean="0">
                <a:sym typeface="Monotype Sorts" charset="0"/>
              </a:rPr>
              <a:t>CONCLUSIONS </a:t>
            </a:r>
          </a:p>
          <a:p>
            <a:pPr algn="ctr" eaLnBrk="1" hangingPunct="1">
              <a:lnSpc>
                <a:spcPct val="100000"/>
              </a:lnSpc>
              <a:buNone/>
              <a:defRPr/>
            </a:pPr>
            <a:r>
              <a:rPr lang="fr-FR" sz="2800" dirty="0" smtClean="0"/>
              <a:t>➠ </a:t>
            </a:r>
            <a:r>
              <a:rPr lang="fr-FR" sz="2800" b="1" dirty="0"/>
              <a:t>un </a:t>
            </a:r>
            <a:r>
              <a:rPr lang="fr-FR" sz="2800" b="1" dirty="0" smtClean="0"/>
              <a:t>modèle fortement pénalisé (riziculteurs)</a:t>
            </a:r>
          </a:p>
          <a:p>
            <a:pPr eaLnBrk="1" hangingPunct="1">
              <a:lnSpc>
                <a:spcPct val="100000"/>
              </a:lnSpc>
              <a:buFont typeface="Times" charset="0"/>
              <a:buNone/>
              <a:defRPr/>
            </a:pPr>
            <a:r>
              <a:rPr lang="fr-FR" sz="2800" dirty="0"/>
              <a:t>	</a:t>
            </a:r>
            <a:r>
              <a:rPr lang="fr-FR" sz="2800" dirty="0" smtClean="0"/>
              <a:t>-</a:t>
            </a:r>
            <a:r>
              <a:rPr lang="fr-FR" sz="2800" dirty="0"/>
              <a:t> </a:t>
            </a:r>
            <a:r>
              <a:rPr lang="fr-FR" sz="2800" dirty="0" smtClean="0"/>
              <a:t>réorganisation des rapports sociaux avec les autres groupes ethniques (renversement de la dépendance)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fr-FR" sz="2800" dirty="0"/>
              <a:t>	</a:t>
            </a:r>
            <a:r>
              <a:rPr lang="fr-FR" sz="2800" dirty="0" smtClean="0"/>
              <a:t>- modifications du système social 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400" dirty="0" smtClean="0"/>
              <a:t>- monétarisation des rapports de production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fr-FR" sz="2400" dirty="0"/>
              <a:t>	</a:t>
            </a:r>
            <a:r>
              <a:rPr lang="fr-FR" sz="2400" dirty="0" smtClean="0"/>
              <a:t>	- investissement plus prononcé des femmes dans la sphère économique 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fr-FR" sz="2400" dirty="0"/>
              <a:t>	</a:t>
            </a:r>
            <a:r>
              <a:rPr lang="fr-FR" sz="2400" dirty="0" smtClean="0"/>
              <a:t>	- recomposition des rapports de genre / générations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fr-FR" sz="2800" dirty="0"/>
              <a:t>	</a:t>
            </a:r>
            <a:r>
              <a:rPr lang="fr-FR" sz="2800" dirty="0" smtClean="0"/>
              <a:t>- conscience d’un « déclassement » 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fr-FR" sz="2800" dirty="0"/>
              <a:t>	</a:t>
            </a:r>
            <a:r>
              <a:rPr lang="fr-FR" sz="2800" dirty="0" smtClean="0"/>
              <a:t>- perception d’un processus de marginalisation. 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fr-FR" sz="2800" dirty="0"/>
              <a:t>	</a:t>
            </a:r>
            <a:r>
              <a:rPr lang="fr-FR" sz="2800" dirty="0" smtClean="0"/>
              <a:t>- crise comme accélérateur de changement social ?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fr-FR" sz="2400" dirty="0"/>
              <a:t>	</a:t>
            </a:r>
            <a:endParaRPr lang="fr-FR" sz="2400" dirty="0" smtClean="0"/>
          </a:p>
          <a:p>
            <a:pPr eaLnBrk="1" hangingPunct="1">
              <a:defRPr/>
            </a:pP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60648"/>
            <a:ext cx="8062664" cy="619268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None/>
              <a:defRPr/>
            </a:pPr>
            <a:r>
              <a:rPr lang="fr-FR" sz="2200" dirty="0">
                <a:latin typeface="Tahoma" charset="0"/>
                <a:sym typeface="Monotype Sorts" charset="0"/>
              </a:rPr>
              <a:t>	</a:t>
            </a:r>
            <a:r>
              <a:rPr lang="fr-FR" sz="2400" dirty="0"/>
              <a:t>➠ </a:t>
            </a:r>
            <a:r>
              <a:rPr lang="fr-FR" sz="2400" b="1" dirty="0"/>
              <a:t>deux types de modèles qui </a:t>
            </a:r>
            <a:r>
              <a:rPr lang="fr-FR" sz="2400" b="1" dirty="0" smtClean="0"/>
              <a:t>résistent, voire tirent </a:t>
            </a:r>
            <a:r>
              <a:rPr lang="fr-FR" sz="2400" b="1" dirty="0"/>
              <a:t>avantage de la </a:t>
            </a:r>
            <a:r>
              <a:rPr lang="fr-FR" sz="2400" b="1" dirty="0" smtClean="0"/>
              <a:t>crise (Peul, Diakanké)</a:t>
            </a:r>
            <a:endParaRPr lang="fr-FR" sz="2400" b="1" dirty="0"/>
          </a:p>
          <a:p>
            <a:pPr eaLnBrk="1" hangingPunct="1">
              <a:lnSpc>
                <a:spcPct val="110000"/>
              </a:lnSpc>
              <a:buNone/>
              <a:defRPr/>
            </a:pPr>
            <a:r>
              <a:rPr lang="fr-FR" sz="2400" dirty="0"/>
              <a:t>	- pluri </a:t>
            </a:r>
            <a:r>
              <a:rPr lang="fr-FR" sz="2400" dirty="0" smtClean="0"/>
              <a:t>activité :  diversification </a:t>
            </a:r>
            <a:r>
              <a:rPr lang="fr-FR" sz="2400" dirty="0"/>
              <a:t>des </a:t>
            </a:r>
            <a:r>
              <a:rPr lang="fr-FR" sz="2400" dirty="0" smtClean="0"/>
              <a:t>risques, réduction de la dépendance </a:t>
            </a:r>
            <a:endParaRPr lang="fr-FR" sz="2400" dirty="0"/>
          </a:p>
          <a:p>
            <a:pPr eaLnBrk="1" hangingPunct="1">
              <a:lnSpc>
                <a:spcPct val="110000"/>
              </a:lnSpc>
              <a:buNone/>
              <a:defRPr/>
            </a:pPr>
            <a:r>
              <a:rPr lang="fr-FR" sz="2400" dirty="0"/>
              <a:t>	</a:t>
            </a:r>
            <a:r>
              <a:rPr lang="fr-FR" sz="2400" dirty="0" smtClean="0"/>
              <a:t>- la </a:t>
            </a:r>
            <a:r>
              <a:rPr lang="fr-FR" sz="2400" dirty="0"/>
              <a:t>crise peut être une source de revenus financiers </a:t>
            </a:r>
            <a:r>
              <a:rPr lang="fr-FR" sz="2400" dirty="0" smtClean="0"/>
              <a:t>pour </a:t>
            </a:r>
            <a:r>
              <a:rPr lang="fr-FR" sz="2400" dirty="0"/>
              <a:t>les </a:t>
            </a:r>
            <a:r>
              <a:rPr lang="fr-FR" sz="2400" dirty="0" smtClean="0"/>
              <a:t>Peuls </a:t>
            </a:r>
            <a:endParaRPr lang="fr-FR" sz="2400" dirty="0"/>
          </a:p>
          <a:p>
            <a:pPr eaLnBrk="1" hangingPunct="1">
              <a:lnSpc>
                <a:spcPct val="110000"/>
              </a:lnSpc>
              <a:buNone/>
              <a:defRPr/>
            </a:pPr>
            <a:r>
              <a:rPr lang="fr-FR" sz="2400" dirty="0"/>
              <a:t>	</a:t>
            </a:r>
            <a:r>
              <a:rPr lang="fr-FR" sz="2400" dirty="0" smtClean="0"/>
              <a:t>- </a:t>
            </a:r>
            <a:r>
              <a:rPr lang="fr-FR" sz="2400" dirty="0"/>
              <a:t>l’économie du religieux bénéficie </a:t>
            </a:r>
            <a:r>
              <a:rPr lang="fr-FR" sz="2400" dirty="0" smtClean="0"/>
              <a:t>du contexte</a:t>
            </a:r>
            <a:r>
              <a:rPr lang="fr-FR" sz="2400" dirty="0"/>
              <a:t> </a:t>
            </a:r>
            <a:r>
              <a:rPr lang="fr-FR" sz="2400" dirty="0" smtClean="0"/>
              <a:t>d’incertitude</a:t>
            </a:r>
            <a:r>
              <a:rPr lang="fr-FR" sz="2400" dirty="0"/>
              <a:t>, </a:t>
            </a:r>
            <a:r>
              <a:rPr lang="fr-FR" sz="2400" dirty="0" smtClean="0"/>
              <a:t>de peurs, </a:t>
            </a:r>
            <a:r>
              <a:rPr lang="fr-FR" sz="2400" dirty="0"/>
              <a:t>elle comble </a:t>
            </a:r>
            <a:r>
              <a:rPr lang="fr-FR" sz="2400" dirty="0" smtClean="0"/>
              <a:t>également le déficit d’infrastructures </a:t>
            </a:r>
            <a:r>
              <a:rPr lang="fr-FR" sz="2400" dirty="0"/>
              <a:t>scolaires et </a:t>
            </a:r>
            <a:r>
              <a:rPr lang="fr-FR" sz="2400" dirty="0" smtClean="0"/>
              <a:t>sanitaires locales.</a:t>
            </a:r>
            <a:endParaRPr lang="fr-FR" sz="2400" dirty="0"/>
          </a:p>
          <a:p>
            <a:pPr eaLnBrk="1" hangingPunct="1">
              <a:lnSpc>
                <a:spcPct val="110000"/>
              </a:lnSpc>
              <a:buNone/>
              <a:defRPr/>
            </a:pPr>
            <a:r>
              <a:rPr lang="fr-FR" sz="2400" dirty="0"/>
              <a:t>	- l’exil contraint et passé des Peul est devenu un avantage </a:t>
            </a:r>
            <a:r>
              <a:rPr lang="fr-FR" sz="2400" dirty="0" smtClean="0"/>
              <a:t>: effets immédiats négatifs d’une crise politique peuvent à moyen terme être transformés positivement sous la contrainte : la continuité dans le changement ?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endParaRPr lang="fr-FR" sz="2400" dirty="0" smtClean="0"/>
          </a:p>
          <a:p>
            <a:pPr eaLnBrk="1" hangingPunct="1">
              <a:lnSpc>
                <a:spcPct val="100000"/>
              </a:lnSpc>
              <a:buNone/>
              <a:defRPr/>
            </a:pPr>
            <a:endParaRPr 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0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smtClean="0"/>
              <a:t>Contexte institutionnel </a:t>
            </a:r>
            <a:endParaRPr lang="fr-FR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7620000" cy="47244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40000"/>
              </a:spcBef>
              <a:buFont typeface="Wingdings" charset="0"/>
              <a:buChar char="§"/>
              <a:defRPr/>
            </a:pPr>
            <a:r>
              <a:rPr lang="fr-FR" sz="2800" smtClean="0"/>
              <a:t>Financement 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  <a:buFont typeface="Wingdings" charset="0"/>
              <a:buChar char="§"/>
              <a:defRPr/>
            </a:pPr>
            <a:r>
              <a:rPr lang="fr-FR" sz="2400" smtClean="0"/>
              <a:t>MAE </a:t>
            </a:r>
            <a:r>
              <a:rPr lang="fr-FR" sz="1800" i="1" smtClean="0"/>
              <a:t>(action incitative population et environnement)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  <a:buFont typeface="Wingdings" charset="0"/>
              <a:buChar char="§"/>
              <a:defRPr/>
            </a:pPr>
            <a:r>
              <a:rPr lang="fr-FR" sz="2400" smtClean="0"/>
              <a:t>PNUD </a:t>
            </a:r>
            <a:r>
              <a:rPr lang="fr-FR" sz="1800" i="1" smtClean="0"/>
              <a:t>(lutte contre la pauvreté)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  <a:buFont typeface="Wingdings" charset="0"/>
              <a:buChar char="§"/>
              <a:defRPr/>
            </a:pPr>
            <a:r>
              <a:rPr lang="fr-FR" sz="2400" smtClean="0"/>
              <a:t>Appui logistique du SCAC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  <a:buFont typeface="Wingdings" charset="0"/>
              <a:buChar char="§"/>
              <a:defRPr/>
            </a:pPr>
            <a:endParaRPr lang="fr-FR" sz="2400" smtClean="0"/>
          </a:p>
          <a:p>
            <a:pPr eaLnBrk="1" hangingPunct="1">
              <a:lnSpc>
                <a:spcPct val="85000"/>
              </a:lnSpc>
              <a:spcBef>
                <a:spcPct val="40000"/>
              </a:spcBef>
              <a:buFont typeface="Wingdings" charset="0"/>
              <a:buChar char="§"/>
              <a:defRPr/>
            </a:pPr>
            <a:r>
              <a:rPr lang="fr-FR" sz="2800" smtClean="0"/>
              <a:t>Partenaires scientifiques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  <a:buFont typeface="Wingdings" charset="0"/>
              <a:buChar char="§"/>
              <a:defRPr/>
            </a:pPr>
            <a:r>
              <a:rPr lang="fr-FR" sz="2400" smtClean="0"/>
              <a:t>DNS direction nationale de la statistique </a:t>
            </a:r>
            <a:r>
              <a:rPr lang="fr-FR" sz="1800" i="1" smtClean="0"/>
              <a:t>(Document stratégique de réduction de la pauvreté)</a:t>
            </a:r>
            <a:r>
              <a:rPr lang="fr-FR" sz="1800" smtClean="0"/>
              <a:t> 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  <a:buFont typeface="Wingdings" charset="0"/>
              <a:buChar char="§"/>
              <a:defRPr/>
            </a:pPr>
            <a:r>
              <a:rPr lang="fr-FR" sz="2400" smtClean="0"/>
              <a:t>Université de Conakry</a:t>
            </a:r>
          </a:p>
          <a:p>
            <a:pPr lvl="1" eaLnBrk="1" hangingPunct="1">
              <a:lnSpc>
                <a:spcPct val="85000"/>
              </a:lnSpc>
              <a:spcBef>
                <a:spcPct val="40000"/>
              </a:spcBef>
              <a:buFont typeface="Wingdings" charset="0"/>
              <a:buChar char="§"/>
              <a:defRPr/>
            </a:pPr>
            <a:r>
              <a:rPr lang="fr-FR" sz="2400" smtClean="0"/>
              <a:t>IRD (observatoire de la Guinée maritime)</a:t>
            </a:r>
          </a:p>
          <a:p>
            <a:pPr lvl="1" eaLnBrk="1" hangingPunct="1">
              <a:lnSpc>
                <a:spcPct val="70000"/>
              </a:lnSpc>
              <a:defRPr/>
            </a:pPr>
            <a:endParaRPr lang="fr-FR" sz="2400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01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smtClean="0"/>
              <a:t>La Guinée Conakry</a:t>
            </a:r>
            <a:endParaRPr lang="fr-FR" dirty="0" smtClean="0"/>
          </a:p>
        </p:txBody>
      </p:sp>
      <p:pic>
        <p:nvPicPr>
          <p:cNvPr id="50180" name="Picture 4" descr="guinee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799" y="1333500"/>
            <a:ext cx="7334707" cy="5119836"/>
          </a:xfrm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1219200" y="2286000"/>
            <a:ext cx="2590800" cy="23622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0" y="3352800"/>
            <a:ext cx="11096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1600" b="1">
                <a:solidFill>
                  <a:srgbClr val="CC3300"/>
                </a:solidFill>
                <a:latin typeface="Tahoma" charset="0"/>
              </a:rPr>
              <a:t>Guinée</a:t>
            </a:r>
          </a:p>
          <a:p>
            <a:pPr>
              <a:defRPr/>
            </a:pPr>
            <a:r>
              <a:rPr lang="fr-FR" sz="1600" b="1">
                <a:solidFill>
                  <a:srgbClr val="CC3300"/>
                </a:solidFill>
                <a:latin typeface="Tahoma" charset="0"/>
              </a:rPr>
              <a:t>maritime</a:t>
            </a:r>
            <a:endParaRPr lang="fr-FR" sz="1600" b="1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animBg="1"/>
      <p:bldP spid="5018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5776" y="332656"/>
            <a:ext cx="5832648" cy="864096"/>
          </a:xfrm>
        </p:spPr>
        <p:txBody>
          <a:bodyPr/>
          <a:lstStyle/>
          <a:p>
            <a:pPr marL="342900" indent="-342900" algn="r"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fr-FR" sz="2800" b="1" dirty="0" smtClean="0"/>
              <a:t>Rappel historique </a:t>
            </a:r>
            <a:r>
              <a:rPr lang="fr-FR" b="1" dirty="0"/>
              <a:t/>
            </a:r>
            <a:br>
              <a:rPr lang="fr-FR" b="1" dirty="0"/>
            </a:b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196752"/>
            <a:ext cx="7488832" cy="511256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000" b="1" dirty="0" smtClean="0"/>
              <a:t>Arrivée des Portugais (1461), comptoirs, traite (-1861</a:t>
            </a:r>
            <a:r>
              <a:rPr lang="fr-FR" sz="2000" b="1" dirty="0"/>
              <a:t>)</a:t>
            </a:r>
            <a:endParaRPr lang="fr-FR" sz="2000" b="1" dirty="0" smtClean="0"/>
          </a:p>
          <a:p>
            <a:pPr>
              <a:lnSpc>
                <a:spcPct val="90000"/>
              </a:lnSpc>
            </a:pPr>
            <a:r>
              <a:rPr lang="fr-FR" sz="2000" b="1" dirty="0" smtClean="0"/>
              <a:t>1851 : Guinée est proclamée colonie française</a:t>
            </a:r>
          </a:p>
          <a:p>
            <a:pPr>
              <a:lnSpc>
                <a:spcPct val="90000"/>
              </a:lnSpc>
            </a:pPr>
            <a:r>
              <a:rPr lang="fr-FR" sz="2000" b="1" dirty="0" smtClean="0"/>
              <a:t>Rattachement des Rivières du Sud au Sénégal après la fin de </a:t>
            </a:r>
            <a:r>
              <a:rPr lang="fr-FR" sz="2000" b="1" dirty="0" err="1" smtClean="0"/>
              <a:t>Samory</a:t>
            </a:r>
            <a:r>
              <a:rPr lang="fr-FR" sz="2000" b="1" dirty="0" smtClean="0"/>
              <a:t> Touré, puis intégration à l’AOF en 1895</a:t>
            </a:r>
          </a:p>
          <a:p>
            <a:pPr>
              <a:lnSpc>
                <a:spcPct val="90000"/>
              </a:lnSpc>
            </a:pPr>
            <a:r>
              <a:rPr lang="fr-FR" sz="2000" b="1" dirty="0" smtClean="0"/>
              <a:t>Septembre 1958 : « non » au référendum organisé par de Gaulle /intégration des pays de l’AOF à la Communauté française</a:t>
            </a:r>
          </a:p>
          <a:p>
            <a:pPr>
              <a:lnSpc>
                <a:spcPct val="90000"/>
              </a:lnSpc>
            </a:pPr>
            <a:r>
              <a:rPr lang="fr-FR" sz="2000" b="1" dirty="0" smtClean="0"/>
              <a:t>2 octobre 1958 : proclamation indépendance, Ahmed Sékou Touré devient président :</a:t>
            </a:r>
          </a:p>
          <a:p>
            <a:pPr lvl="1">
              <a:lnSpc>
                <a:spcPct val="90000"/>
              </a:lnSpc>
            </a:pPr>
            <a:r>
              <a:rPr lang="fr-FR" sz="1600" b="1" dirty="0" smtClean="0"/>
              <a:t>Parti unique</a:t>
            </a:r>
          </a:p>
          <a:p>
            <a:pPr lvl="1">
              <a:lnSpc>
                <a:spcPct val="90000"/>
              </a:lnSpc>
            </a:pPr>
            <a:r>
              <a:rPr lang="fr-FR" sz="1600" b="1" dirty="0" smtClean="0"/>
              <a:t>Officiellement non </a:t>
            </a:r>
            <a:r>
              <a:rPr lang="fr-FR" sz="1600" b="1" dirty="0"/>
              <a:t>aligné mais </a:t>
            </a:r>
            <a:r>
              <a:rPr lang="fr-FR" sz="1600" b="1" dirty="0" smtClean="0"/>
              <a:t>socialiste (appui URSS)</a:t>
            </a:r>
            <a:endParaRPr lang="fr-FR" sz="1600" b="1" dirty="0"/>
          </a:p>
          <a:p>
            <a:pPr lvl="1">
              <a:lnSpc>
                <a:spcPct val="90000"/>
              </a:lnSpc>
            </a:pPr>
            <a:r>
              <a:rPr lang="fr-FR" sz="1600" b="1" dirty="0" smtClean="0"/>
              <a:t>K. Nkrumah et </a:t>
            </a:r>
            <a:r>
              <a:rPr lang="fr-FR" sz="1600" b="1" dirty="0" err="1" smtClean="0"/>
              <a:t>S.Touré</a:t>
            </a:r>
            <a:r>
              <a:rPr lang="fr-FR" sz="1600" b="1" dirty="0" smtClean="0"/>
              <a:t> : panafricanisme</a:t>
            </a:r>
          </a:p>
          <a:p>
            <a:pPr lvl="1">
              <a:lnSpc>
                <a:spcPct val="90000"/>
              </a:lnSpc>
            </a:pPr>
            <a:r>
              <a:rPr lang="fr-FR" sz="1600" b="1" dirty="0" smtClean="0"/>
              <a:t>Fermeture du pays, rompt relation avec France 1965, isolement diplomatique</a:t>
            </a:r>
          </a:p>
          <a:p>
            <a:pPr lvl="1">
              <a:lnSpc>
                <a:spcPct val="90000"/>
              </a:lnSpc>
            </a:pPr>
            <a:r>
              <a:rPr lang="fr-FR" sz="1600" b="1" dirty="0" smtClean="0"/>
              <a:t>Complots : représailles sanglantes à partir de 1961</a:t>
            </a:r>
          </a:p>
          <a:p>
            <a:pPr lvl="1">
              <a:lnSpc>
                <a:spcPct val="90000"/>
              </a:lnSpc>
            </a:pPr>
            <a:r>
              <a:rPr lang="fr-FR" sz="1600" b="1" dirty="0" smtClean="0"/>
              <a:t>Années 70 : assouplissement face à la faillite</a:t>
            </a:r>
            <a:endParaRPr lang="fr-FR" sz="1600" b="1" dirty="0"/>
          </a:p>
          <a:p>
            <a:pPr lvl="1">
              <a:lnSpc>
                <a:spcPct val="90000"/>
              </a:lnSpc>
            </a:pPr>
            <a:r>
              <a:rPr lang="fr-FR" sz="1600" b="1" dirty="0" smtClean="0"/>
              <a:t>1984 : décès de Sékou Touré</a:t>
            </a:r>
          </a:p>
          <a:p>
            <a:pPr marL="454025" lvl="1" indent="0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3888432" cy="612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2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56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67464" cy="752128"/>
          </a:xfrm>
        </p:spPr>
        <p:txBody>
          <a:bodyPr/>
          <a:lstStyle/>
          <a:p>
            <a:pPr algn="l" eaLnBrk="1" hangingPunct="1">
              <a:defRPr/>
            </a:pPr>
            <a:r>
              <a:rPr kumimoji="0" lang="fr-FR" sz="2800" b="1" dirty="0" smtClean="0">
                <a:solidFill>
                  <a:schemeClr val="tx1"/>
                </a:solidFill>
              </a:rPr>
              <a:t>Les décennies </a:t>
            </a:r>
            <a:r>
              <a:rPr kumimoji="0" lang="fr-FR" sz="2800" b="1" dirty="0" err="1" smtClean="0">
                <a:solidFill>
                  <a:schemeClr val="tx1"/>
                </a:solidFill>
              </a:rPr>
              <a:t>Lansana</a:t>
            </a:r>
            <a:r>
              <a:rPr kumimoji="0" lang="fr-FR" sz="2800" b="1" dirty="0" smtClean="0">
                <a:solidFill>
                  <a:schemeClr val="tx1"/>
                </a:solidFill>
              </a:rPr>
              <a:t> Conté (1984-2008)</a:t>
            </a:r>
            <a:endParaRPr kumimoji="0" lang="fr-FR" sz="2400" dirty="0" smtClean="0">
              <a:solidFill>
                <a:schemeClr val="tx1"/>
              </a:solidFill>
            </a:endParaRPr>
          </a:p>
        </p:txBody>
      </p:sp>
      <p:pic>
        <p:nvPicPr>
          <p:cNvPr id="624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124744"/>
            <a:ext cx="7416824" cy="514910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8000"/>
                  </a:schemeClr>
                </a:solidFill>
              </a14:hiddenFill>
            </a:ext>
          </a:extLst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43608" y="1143000"/>
            <a:ext cx="7848872" cy="569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000" b="1" dirty="0" smtClean="0"/>
              <a:t>1984 gouvernement </a:t>
            </a:r>
            <a:r>
              <a:rPr lang="fr-FR" sz="2000" b="1" dirty="0"/>
              <a:t>intérimaire renversé par </a:t>
            </a:r>
            <a:r>
              <a:rPr lang="fr-FR" sz="2000" b="1" dirty="0" smtClean="0"/>
              <a:t>le colonel </a:t>
            </a:r>
            <a:r>
              <a:rPr lang="fr-FR" sz="2000" b="1" dirty="0" err="1" smtClean="0"/>
              <a:t>Lansana</a:t>
            </a:r>
            <a:r>
              <a:rPr lang="fr-FR" sz="2000" b="1" dirty="0" smtClean="0"/>
              <a:t> Conté :</a:t>
            </a:r>
          </a:p>
          <a:p>
            <a:pPr lvl="1">
              <a:lnSpc>
                <a:spcPct val="120000"/>
              </a:lnSpc>
            </a:pPr>
            <a:r>
              <a:rPr lang="fr-FR" sz="1600" b="1" dirty="0" smtClean="0">
                <a:ea typeface="Osaka" charset="0"/>
                <a:cs typeface="Osaka" charset="0"/>
              </a:rPr>
              <a:t>Comité Militaire de Redressement National / captation </a:t>
            </a:r>
            <a:r>
              <a:rPr lang="fr-FR" sz="1600" b="1" dirty="0">
                <a:ea typeface="Osaka" charset="0"/>
                <a:cs typeface="Osaka" charset="0"/>
              </a:rPr>
              <a:t>du pouvoir </a:t>
            </a:r>
            <a:endParaRPr lang="fr-FR" sz="1600" b="1" dirty="0" smtClean="0">
              <a:ea typeface="Osaka" charset="0"/>
              <a:cs typeface="Osaka" charset="0"/>
            </a:endParaRPr>
          </a:p>
          <a:p>
            <a:pPr lvl="1">
              <a:lnSpc>
                <a:spcPct val="120000"/>
              </a:lnSpc>
            </a:pPr>
            <a:r>
              <a:rPr lang="fr-FR" sz="1600" b="1" dirty="0" smtClean="0"/>
              <a:t>Amnistie des prisonniers politiques</a:t>
            </a:r>
          </a:p>
          <a:p>
            <a:pPr lvl="1">
              <a:lnSpc>
                <a:spcPct val="120000"/>
              </a:lnSpc>
            </a:pPr>
            <a:r>
              <a:rPr lang="fr-FR" sz="1600" b="1" dirty="0" smtClean="0"/>
              <a:t>1985 échappe à tentative de coup d’Etat</a:t>
            </a:r>
          </a:p>
          <a:p>
            <a:pPr lvl="1">
              <a:lnSpc>
                <a:spcPct val="120000"/>
              </a:lnSpc>
            </a:pPr>
            <a:r>
              <a:rPr lang="fr-FR" sz="1600" b="1" dirty="0" smtClean="0"/>
              <a:t>1993 </a:t>
            </a:r>
            <a:r>
              <a:rPr lang="fr-FR" sz="1600" b="1" dirty="0"/>
              <a:t>introduction multipartisme sous pression des </a:t>
            </a:r>
            <a:r>
              <a:rPr lang="fr-FR" sz="1600" b="1" dirty="0" smtClean="0"/>
              <a:t>bailleurs</a:t>
            </a:r>
            <a:endParaRPr lang="fr-FR" sz="2000" b="1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1800" b="1" dirty="0" smtClean="0"/>
              <a:t>2003 </a:t>
            </a:r>
            <a:r>
              <a:rPr lang="fr-FR" sz="1800" b="1" dirty="0"/>
              <a:t>révision de la constitution pour être réélu une 3</a:t>
            </a:r>
            <a:r>
              <a:rPr lang="fr-FR" sz="1800" b="1" baseline="30000" dirty="0"/>
              <a:t>e</a:t>
            </a:r>
            <a:r>
              <a:rPr lang="fr-FR" sz="1800" b="1" dirty="0"/>
              <a:t> fois (95,63%</a:t>
            </a:r>
            <a:r>
              <a:rPr lang="fr-FR" sz="1800" b="1" dirty="0" smtClean="0"/>
              <a:t>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1800" b="1" dirty="0" smtClean="0"/>
              <a:t>Maladie </a:t>
            </a:r>
            <a:r>
              <a:rPr lang="fr-FR" sz="1800" b="1" dirty="0"/>
              <a:t>du président :  pays géré par 1</a:t>
            </a:r>
            <a:r>
              <a:rPr lang="fr-FR" sz="1800" b="1" baseline="30000" dirty="0"/>
              <a:t>er</a:t>
            </a:r>
            <a:r>
              <a:rPr lang="fr-FR" sz="1800" b="1" dirty="0"/>
              <a:t> ministre : </a:t>
            </a:r>
            <a:r>
              <a:rPr lang="fr-FR" sz="1800" b="1" dirty="0" err="1" smtClean="0"/>
              <a:t>Cellou</a:t>
            </a:r>
            <a:r>
              <a:rPr lang="fr-FR" sz="1800" b="1" dirty="0" smtClean="0"/>
              <a:t> Diallo.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1800" b="1" dirty="0" smtClean="0">
                <a:ea typeface="Osaka" charset="0"/>
                <a:cs typeface="Osaka" charset="0"/>
              </a:rPr>
              <a:t>élections </a:t>
            </a:r>
            <a:r>
              <a:rPr lang="fr-FR" sz="1800" b="1" dirty="0">
                <a:ea typeface="Osaka" charset="0"/>
                <a:cs typeface="Osaka" charset="0"/>
              </a:rPr>
              <a:t>sans cesse reculées : grèves, </a:t>
            </a:r>
            <a:r>
              <a:rPr lang="fr-FR" sz="1800" b="1" dirty="0" smtClean="0">
                <a:ea typeface="Osaka" charset="0"/>
                <a:cs typeface="Osaka" charset="0"/>
              </a:rPr>
              <a:t>forte contestation</a:t>
            </a:r>
            <a:r>
              <a:rPr lang="fr-FR" sz="1800" b="1" dirty="0">
                <a:ea typeface="Osaka" charset="0"/>
                <a:cs typeface="Osaka" charset="0"/>
              </a:rPr>
              <a:t>, émeutes réprimées dans le sang en </a:t>
            </a:r>
            <a:r>
              <a:rPr lang="fr-FR" sz="1800" b="1" dirty="0" smtClean="0">
                <a:ea typeface="Osaka" charset="0"/>
                <a:cs typeface="Osaka" charset="0"/>
              </a:rPr>
              <a:t>2007</a:t>
            </a:r>
            <a:endParaRPr lang="fr-FR" sz="1800" b="1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1800" b="1" dirty="0" smtClean="0"/>
              <a:t>Décembre </a:t>
            </a:r>
            <a:r>
              <a:rPr lang="fr-FR" sz="1800" b="1" dirty="0"/>
              <a:t>2008 : coup d’Etat </a:t>
            </a:r>
            <a:r>
              <a:rPr lang="fr-FR" sz="1800" b="1" dirty="0" smtClean="0"/>
              <a:t>d’un groupe de jeunes officiers Moussa </a:t>
            </a:r>
            <a:r>
              <a:rPr lang="fr-FR" sz="1800" b="1" dirty="0" err="1"/>
              <a:t>Dadis</a:t>
            </a:r>
            <a:r>
              <a:rPr lang="fr-FR" sz="1800" b="1" dirty="0"/>
              <a:t> Camara </a:t>
            </a:r>
            <a:r>
              <a:rPr lang="fr-FR" sz="1800" b="1" dirty="0" smtClean="0"/>
              <a:t>se proclame 3</a:t>
            </a:r>
            <a:r>
              <a:rPr lang="fr-FR" sz="1800" b="1" baseline="30000" dirty="0" smtClean="0"/>
              <a:t>e</a:t>
            </a:r>
            <a:r>
              <a:rPr lang="fr-FR" sz="1800" b="1" dirty="0" smtClean="0"/>
              <a:t> président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1800" b="1" dirty="0" smtClean="0"/>
              <a:t>28 septembre 2009 est </a:t>
            </a:r>
            <a:r>
              <a:rPr lang="fr-FR" sz="1800" b="1" dirty="0"/>
              <a:t>blessé à la tête par son aide de </a:t>
            </a:r>
            <a:r>
              <a:rPr lang="fr-FR" sz="1800" b="1" dirty="0" smtClean="0"/>
              <a:t>camp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1800" b="1" dirty="0" smtClean="0"/>
              <a:t>Arrivée au pouvoir du général Sekouba Konaté : transition démocratique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1800" b="1" dirty="0" smtClean="0"/>
              <a:t>mars </a:t>
            </a:r>
            <a:r>
              <a:rPr lang="fr-FR" sz="1800" b="1" dirty="0"/>
              <a:t>2010 : élection présidentielle, Alpha Condé est élu (52,5</a:t>
            </a:r>
            <a:r>
              <a:rPr lang="fr-FR" sz="1800" b="1" dirty="0" smtClean="0"/>
              <a:t>%)</a:t>
            </a:r>
            <a:endParaRPr lang="fr-FR" sz="1800" b="1" dirty="0"/>
          </a:p>
          <a:p>
            <a:pPr marL="342900" indent="-342900">
              <a:buFont typeface="Arial"/>
              <a:buChar char="•"/>
            </a:pP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02624" cy="65916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548680"/>
            <a:ext cx="7918648" cy="583264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b="1" dirty="0"/>
              <a:t>Une histoire nationale </a:t>
            </a:r>
            <a:r>
              <a:rPr lang="fr-FR" sz="2800" b="1" dirty="0" smtClean="0"/>
              <a:t>chaotique, mais des répercutions spécifiques selon les groupes ethniques : </a:t>
            </a:r>
          </a:p>
          <a:p>
            <a:pPr lvl="1">
              <a:lnSpc>
                <a:spcPct val="100000"/>
              </a:lnSpc>
            </a:pPr>
            <a:r>
              <a:rPr lang="fr-FR" dirty="0" smtClean="0"/>
              <a:t>Peuls et Malinkés écartés du pouvoir après tentatives de coup d’Etat : exil, diaspora</a:t>
            </a:r>
          </a:p>
          <a:p>
            <a:pPr lvl="1">
              <a:lnSpc>
                <a:spcPct val="100000"/>
              </a:lnSpc>
            </a:pPr>
            <a:r>
              <a:rPr lang="fr-FR" dirty="0" smtClean="0"/>
              <a:t>Soussou : forte présence dans l’administration</a:t>
            </a:r>
          </a:p>
          <a:p>
            <a:pPr lvl="1">
              <a:lnSpc>
                <a:spcPct val="100000"/>
              </a:lnSpc>
            </a:pPr>
            <a:r>
              <a:rPr lang="fr-FR" dirty="0" smtClean="0"/>
              <a:t>Marginalisation des groupes ethniques animistes (« socialisme maraboutique »)</a:t>
            </a:r>
          </a:p>
          <a:p>
            <a:pPr marL="454025" lvl="1" indent="0">
              <a:lnSpc>
                <a:spcPct val="100000"/>
              </a:lnSpc>
              <a:buNone/>
            </a:pPr>
            <a:r>
              <a:rPr lang="fr-FR" dirty="0" smtClean="0"/>
              <a:t>Rapports et investissements différenciés dans le pays, contraintes plus ou moins fortes à la migration</a:t>
            </a:r>
          </a:p>
        </p:txBody>
      </p:sp>
    </p:spTree>
    <p:extLst>
      <p:ext uri="{BB962C8B-B14F-4D97-AF65-F5344CB8AC3E}">
        <p14:creationId xmlns:p14="http://schemas.microsoft.com/office/powerpoint/2010/main" val="38014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0696" cy="659160"/>
          </a:xfrm>
        </p:spPr>
        <p:txBody>
          <a:bodyPr/>
          <a:lstStyle/>
          <a:p>
            <a:r>
              <a:rPr lang="fr-FR" sz="2800" b="1" dirty="0" smtClean="0"/>
              <a:t>Soubresauts économiques et appauvrissement</a:t>
            </a:r>
            <a:endParaRPr lang="fr-FR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340768"/>
            <a:ext cx="8062664" cy="5112568"/>
          </a:xfrm>
        </p:spPr>
        <p:txBody>
          <a:bodyPr/>
          <a:lstStyle/>
          <a:p>
            <a:pPr marL="284163" lvl="1" indent="-284163">
              <a:lnSpc>
                <a:spcPct val="100000"/>
              </a:lnSpc>
            </a:pPr>
            <a:r>
              <a:rPr lang="fr-FR" sz="2400" dirty="0" smtClean="0"/>
              <a:t>Sous le régime de Sékou Touré</a:t>
            </a:r>
          </a:p>
          <a:p>
            <a:pPr marL="681038" lvl="2" indent="-284163">
              <a:lnSpc>
                <a:spcPct val="100000"/>
              </a:lnSpc>
            </a:pPr>
            <a:r>
              <a:rPr lang="fr-FR" sz="2000" dirty="0" smtClean="0"/>
              <a:t>Économie socialiste planifiée</a:t>
            </a:r>
          </a:p>
          <a:p>
            <a:pPr marL="681038" lvl="2" indent="-284163">
              <a:lnSpc>
                <a:spcPct val="100000"/>
              </a:lnSpc>
            </a:pPr>
            <a:r>
              <a:rPr lang="fr-FR" sz="2000" dirty="0" smtClean="0"/>
              <a:t>Mauvaise gestion et isolement diplomatique conduisent le pays au bord du gouffre</a:t>
            </a:r>
          </a:p>
          <a:p>
            <a:pPr marL="681038" lvl="2" indent="-284163">
              <a:lnSpc>
                <a:spcPct val="100000"/>
              </a:lnSpc>
            </a:pPr>
            <a:r>
              <a:rPr lang="fr-FR" sz="2000" dirty="0" smtClean="0"/>
              <a:t>1972 assouplissement doctrinaire : nécessité de </a:t>
            </a:r>
            <a:r>
              <a:rPr lang="fr-FR" sz="2000" dirty="0"/>
              <a:t>trouver des </a:t>
            </a:r>
            <a:r>
              <a:rPr lang="fr-FR" sz="2000" dirty="0" smtClean="0"/>
              <a:t>investisseurs</a:t>
            </a:r>
          </a:p>
          <a:p>
            <a:pPr marL="681038" lvl="2" indent="-284163">
              <a:lnSpc>
                <a:spcPct val="100000"/>
              </a:lnSpc>
            </a:pPr>
            <a:endParaRPr lang="fr-FR" sz="2000" dirty="0" smtClean="0"/>
          </a:p>
          <a:p>
            <a:pPr marL="284163" lvl="1" indent="-284163">
              <a:lnSpc>
                <a:spcPct val="100000"/>
              </a:lnSpc>
            </a:pPr>
            <a:r>
              <a:rPr lang="fr-FR" sz="2400" dirty="0" smtClean="0"/>
              <a:t>Sous le régime de </a:t>
            </a:r>
            <a:r>
              <a:rPr lang="fr-FR" sz="2400" dirty="0" err="1" smtClean="0"/>
              <a:t>Lansana</a:t>
            </a:r>
            <a:r>
              <a:rPr lang="fr-FR" sz="2400" dirty="0" smtClean="0"/>
              <a:t> Conté</a:t>
            </a:r>
          </a:p>
          <a:p>
            <a:pPr marL="681038" lvl="2" indent="-284163">
              <a:lnSpc>
                <a:spcPct val="100000"/>
              </a:lnSpc>
            </a:pPr>
            <a:r>
              <a:rPr lang="fr-FR" sz="2000" dirty="0" smtClean="0"/>
              <a:t>Passage à une économie libérale</a:t>
            </a:r>
          </a:p>
          <a:p>
            <a:pPr marL="681038" lvl="2" indent="-284163">
              <a:lnSpc>
                <a:spcPct val="100000"/>
              </a:lnSpc>
            </a:pPr>
            <a:r>
              <a:rPr lang="fr-FR" sz="2000" dirty="0">
                <a:ea typeface="Osaka" charset="0"/>
                <a:cs typeface="Osaka" charset="0"/>
              </a:rPr>
              <a:t>Démantèlement économie </a:t>
            </a:r>
            <a:r>
              <a:rPr lang="fr-FR" sz="2000" dirty="0" smtClean="0">
                <a:ea typeface="Osaka" charset="0"/>
                <a:cs typeface="Osaka" charset="0"/>
              </a:rPr>
              <a:t>socialiste : croissance </a:t>
            </a:r>
          </a:p>
          <a:p>
            <a:pPr marL="681038" lvl="2" indent="-284163">
              <a:lnSpc>
                <a:spcPct val="100000"/>
              </a:lnSpc>
            </a:pPr>
            <a:r>
              <a:rPr lang="fr-FR" sz="2000" dirty="0" smtClean="0">
                <a:ea typeface="Osaka" charset="0"/>
                <a:cs typeface="Osaka" charset="0"/>
              </a:rPr>
              <a:t>Déréglementation des investissements</a:t>
            </a:r>
            <a:endParaRPr lang="fr-FR" sz="2000" dirty="0"/>
          </a:p>
          <a:p>
            <a:pPr marL="681038" lvl="2" indent="-284163">
              <a:lnSpc>
                <a:spcPct val="100000"/>
              </a:lnSpc>
            </a:pPr>
            <a:r>
              <a:rPr lang="fr-FR" sz="2000" dirty="0" smtClean="0"/>
              <a:t>1985 </a:t>
            </a:r>
            <a:r>
              <a:rPr lang="fr-FR" sz="2000" dirty="0"/>
              <a:t>: ajustements </a:t>
            </a:r>
            <a:r>
              <a:rPr lang="fr-FR" sz="2000" dirty="0" smtClean="0"/>
              <a:t>structurels</a:t>
            </a:r>
          </a:p>
          <a:p>
            <a:pPr marL="681038" lvl="2" indent="-284163">
              <a:lnSpc>
                <a:spcPct val="100000"/>
              </a:lnSpc>
            </a:pPr>
            <a:r>
              <a:rPr lang="fr-FR" sz="2000" dirty="0" smtClean="0"/>
              <a:t>Mauvaise gouvernance, tensions très fortes avec FMI et BM</a:t>
            </a:r>
          </a:p>
          <a:p>
            <a:pPr marL="681038" lvl="2" indent="-284163">
              <a:lnSpc>
                <a:spcPct val="100000"/>
              </a:lnSpc>
            </a:pPr>
            <a:endParaRPr lang="fr-FR" sz="20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24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cles">
  <a:themeElements>
    <a:clrScheme name="Cercles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ercles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ercl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cl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cl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2004:Modèles:Présentations:Conceptions:Cercles</Template>
  <TotalTime>1127</TotalTime>
  <Words>1061</Words>
  <Application>Microsoft Office PowerPoint</Application>
  <PresentationFormat>Affichage à l'écran (4:3)</PresentationFormat>
  <Paragraphs>253</Paragraphs>
  <Slides>36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8" baseType="lpstr">
      <vt:lpstr>Cercles</vt:lpstr>
      <vt:lpstr>Document</vt:lpstr>
      <vt:lpstr>Présentation PowerPoint</vt:lpstr>
      <vt:lpstr>Objectifs de la recherche</vt:lpstr>
      <vt:lpstr>Hypothèses</vt:lpstr>
      <vt:lpstr>Contexte institutionnel </vt:lpstr>
      <vt:lpstr>La Guinée Conakry</vt:lpstr>
      <vt:lpstr>Rappel historique  </vt:lpstr>
      <vt:lpstr>Les décennies Lansana Conté (1984-2008)</vt:lpstr>
      <vt:lpstr> </vt:lpstr>
      <vt:lpstr>Soubresauts économiques et appauvrissement</vt:lpstr>
      <vt:lpstr>Présentation PowerPoint</vt:lpstr>
      <vt:lpstr>Pourtant la Guinée dispose d’atouts :</vt:lpstr>
      <vt:lpstr>Présentation PowerPoint</vt:lpstr>
      <vt:lpstr>Le cadre de l’enquête :  la Guinée maritime</vt:lpstr>
      <vt:lpstr>La dynamique de peuplement pluri ethnique</vt:lpstr>
      <vt:lpstr>Un éco système particulier:  - mangroves - rias, archipel - zone de plateaux - plaines rizicoles </vt:lpstr>
      <vt:lpstr>METHODOLOGIE</vt:lpstr>
      <vt:lpstr>Recherche  pluri disciplinaire</vt:lpstr>
      <vt:lpstr>Constat : diversification  et intrication des situations - Modèle des « gens du riz » - Modèle peul - Modèle diakanké </vt:lpstr>
      <vt:lpstr>Les « gens du riz » : l’engluement terrien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Migration, entreprenariat et baraka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IRD IRD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IRD IRD</dc:creator>
  <cp:lastModifiedBy>Conférence</cp:lastModifiedBy>
  <cp:revision>211</cp:revision>
  <dcterms:created xsi:type="dcterms:W3CDTF">2011-11-11T14:06:12Z</dcterms:created>
  <dcterms:modified xsi:type="dcterms:W3CDTF">2012-02-08T19:10:37Z</dcterms:modified>
</cp:coreProperties>
</file>