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6"/>
  </p:handoutMasterIdLst>
  <p:sldIdLst>
    <p:sldId id="360" r:id="rId2"/>
    <p:sldId id="256" r:id="rId3"/>
    <p:sldId id="258" r:id="rId4"/>
    <p:sldId id="259" r:id="rId5"/>
    <p:sldId id="260" r:id="rId6"/>
    <p:sldId id="265" r:id="rId7"/>
    <p:sldId id="266" r:id="rId8"/>
    <p:sldId id="268" r:id="rId9"/>
    <p:sldId id="295" r:id="rId10"/>
    <p:sldId id="303" r:id="rId11"/>
    <p:sldId id="304" r:id="rId12"/>
    <p:sldId id="325" r:id="rId13"/>
    <p:sldId id="320" r:id="rId14"/>
    <p:sldId id="375" r:id="rId15"/>
    <p:sldId id="321" r:id="rId16"/>
    <p:sldId id="324" r:id="rId17"/>
    <p:sldId id="326" r:id="rId18"/>
    <p:sldId id="261" r:id="rId19"/>
    <p:sldId id="334" r:id="rId20"/>
    <p:sldId id="335" r:id="rId21"/>
    <p:sldId id="377" r:id="rId22"/>
    <p:sldId id="333" r:id="rId23"/>
    <p:sldId id="274" r:id="rId24"/>
    <p:sldId id="328" r:id="rId25"/>
    <p:sldId id="282" r:id="rId26"/>
    <p:sldId id="329" r:id="rId27"/>
    <p:sldId id="331" r:id="rId28"/>
    <p:sldId id="354" r:id="rId29"/>
    <p:sldId id="277" r:id="rId30"/>
    <p:sldId id="278" r:id="rId31"/>
    <p:sldId id="279" r:id="rId32"/>
    <p:sldId id="341" r:id="rId33"/>
    <p:sldId id="283" r:id="rId34"/>
    <p:sldId id="340" r:id="rId35"/>
    <p:sldId id="347" r:id="rId36"/>
    <p:sldId id="348" r:id="rId37"/>
    <p:sldId id="351" r:id="rId38"/>
    <p:sldId id="358" r:id="rId39"/>
    <p:sldId id="352" r:id="rId40"/>
    <p:sldId id="284" r:id="rId41"/>
    <p:sldId id="366" r:id="rId42"/>
    <p:sldId id="346" r:id="rId43"/>
    <p:sldId id="370" r:id="rId44"/>
    <p:sldId id="364" r:id="rId45"/>
    <p:sldId id="342" r:id="rId46"/>
    <p:sldId id="343" r:id="rId47"/>
    <p:sldId id="344" r:id="rId48"/>
    <p:sldId id="350" r:id="rId49"/>
    <p:sldId id="299" r:id="rId50"/>
    <p:sldId id="355" r:id="rId51"/>
    <p:sldId id="356" r:id="rId52"/>
    <p:sldId id="332" r:id="rId53"/>
    <p:sldId id="389" r:id="rId54"/>
    <p:sldId id="336" r:id="rId55"/>
    <p:sldId id="394" r:id="rId56"/>
    <p:sldId id="378" r:id="rId57"/>
    <p:sldId id="339" r:id="rId58"/>
    <p:sldId id="386" r:id="rId59"/>
    <p:sldId id="387" r:id="rId60"/>
    <p:sldId id="380" r:id="rId61"/>
    <p:sldId id="391" r:id="rId62"/>
    <p:sldId id="398" r:id="rId63"/>
    <p:sldId id="396" r:id="rId64"/>
    <p:sldId id="397" r:id="rId65"/>
  </p:sldIdLst>
  <p:sldSz cx="9144000" cy="6858000" type="screen4x3"/>
  <p:notesSz cx="9926638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Feuil3!$B$3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numRef>
              <c:f>Feuil3!$C$2:$AW$2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Feuil3!$C$3:$AW$3</c:f>
              <c:numCache>
                <c:formatCode>0.0</c:formatCode>
                <c:ptCount val="47"/>
                <c:pt idx="0">
                  <c:v>1287.27820475463</c:v>
                </c:pt>
                <c:pt idx="1">
                  <c:v>1360.5747075848101</c:v>
                </c:pt>
                <c:pt idx="2">
                  <c:v>1407.6510637700001</c:v>
                </c:pt>
                <c:pt idx="3">
                  <c:v>1493.24234922393</c:v>
                </c:pt>
                <c:pt idx="4">
                  <c:v>1573.92723638592</c:v>
                </c:pt>
                <c:pt idx="5">
                  <c:v>1627.67154360524</c:v>
                </c:pt>
                <c:pt idx="6">
                  <c:v>1659.9913244213701</c:v>
                </c:pt>
                <c:pt idx="7">
                  <c:v>1742.60406652744</c:v>
                </c:pt>
                <c:pt idx="8">
                  <c:v>1811.7730042477999</c:v>
                </c:pt>
                <c:pt idx="9">
                  <c:v>1764.8378079808001</c:v>
                </c:pt>
                <c:pt idx="10">
                  <c:v>1717.5017401888001</c:v>
                </c:pt>
                <c:pt idx="11">
                  <c:v>1809.4002409360401</c:v>
                </c:pt>
                <c:pt idx="12">
                  <c:v>1854.32151389825</c:v>
                </c:pt>
                <c:pt idx="13">
                  <c:v>1852.9267751591999</c:v>
                </c:pt>
                <c:pt idx="14">
                  <c:v>1878.6145931988899</c:v>
                </c:pt>
                <c:pt idx="15">
                  <c:v>1812.6400200202499</c:v>
                </c:pt>
                <c:pt idx="16">
                  <c:v>1760.44356094624</c:v>
                </c:pt>
                <c:pt idx="17">
                  <c:v>1683.67658203984</c:v>
                </c:pt>
                <c:pt idx="18">
                  <c:v>1672.5091148282299</c:v>
                </c:pt>
                <c:pt idx="19">
                  <c:v>1761.9099235736201</c:v>
                </c:pt>
                <c:pt idx="20">
                  <c:v>1756.4166257613199</c:v>
                </c:pt>
                <c:pt idx="21">
                  <c:v>1762.5044732162801</c:v>
                </c:pt>
                <c:pt idx="22">
                  <c:v>1823.33620340225</c:v>
                </c:pt>
                <c:pt idx="23">
                  <c:v>1907.5388279976301</c:v>
                </c:pt>
                <c:pt idx="24">
                  <c:v>1961.8344716261599</c:v>
                </c:pt>
                <c:pt idx="25">
                  <c:v>1968.3937534781801</c:v>
                </c:pt>
                <c:pt idx="26">
                  <c:v>1966.11545632458</c:v>
                </c:pt>
                <c:pt idx="27">
                  <c:v>1997.67773027199</c:v>
                </c:pt>
                <c:pt idx="28">
                  <c:v>2039.6805124218199</c:v>
                </c:pt>
                <c:pt idx="29">
                  <c:v>2077.2846422518701</c:v>
                </c:pt>
                <c:pt idx="30">
                  <c:v>2121.8998572491</c:v>
                </c:pt>
                <c:pt idx="31">
                  <c:v>2192.49270826969</c:v>
                </c:pt>
                <c:pt idx="32">
                  <c:v>2209.93756749572</c:v>
                </c:pt>
                <c:pt idx="33">
                  <c:v>2224.0516371564399</c:v>
                </c:pt>
                <c:pt idx="34">
                  <c:v>2261.6999451054999</c:v>
                </c:pt>
                <c:pt idx="35">
                  <c:v>2313.7091407705402</c:v>
                </c:pt>
                <c:pt idx="36">
                  <c:v>2259.69333150584</c:v>
                </c:pt>
                <c:pt idx="37">
                  <c:v>2295.4666773488002</c:v>
                </c:pt>
                <c:pt idx="38">
                  <c:v>2302.3247835488</c:v>
                </c:pt>
                <c:pt idx="39">
                  <c:v>2348.7874447809199</c:v>
                </c:pt>
                <c:pt idx="40">
                  <c:v>2351.1787242036598</c:v>
                </c:pt>
                <c:pt idx="41">
                  <c:v>2332.69920559309</c:v>
                </c:pt>
                <c:pt idx="42">
                  <c:v>2372.7044825663602</c:v>
                </c:pt>
                <c:pt idx="43">
                  <c:v>2320.2383148694698</c:v>
                </c:pt>
                <c:pt idx="44">
                  <c:v>2205.88189483012</c:v>
                </c:pt>
                <c:pt idx="45">
                  <c:v>2277.85171914907</c:v>
                </c:pt>
                <c:pt idx="46">
                  <c:v>2269.3263766208902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Feuil3!$B$4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Feuil3!$C$2:$AW$2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Feuil3!$C$4:$AW$4</c:f>
              <c:numCache>
                <c:formatCode>0.0</c:formatCode>
                <c:ptCount val="47"/>
                <c:pt idx="0">
                  <c:v>129.287556</c:v>
                </c:pt>
                <c:pt idx="1">
                  <c:v>140.54032000000001</c:v>
                </c:pt>
                <c:pt idx="2">
                  <c:v>126.41983999999999</c:v>
                </c:pt>
                <c:pt idx="3">
                  <c:v>127.659582</c:v>
                </c:pt>
                <c:pt idx="4">
                  <c:v>155.43562900000001</c:v>
                </c:pt>
                <c:pt idx="5">
                  <c:v>199.11325599999901</c:v>
                </c:pt>
                <c:pt idx="6">
                  <c:v>236.198249</c:v>
                </c:pt>
                <c:pt idx="7">
                  <c:v>254.9112006</c:v>
                </c:pt>
                <c:pt idx="8">
                  <c:v>269.35558864999899</c:v>
                </c:pt>
                <c:pt idx="9">
                  <c:v>278.01723999999899</c:v>
                </c:pt>
                <c:pt idx="10">
                  <c:v>311.32695054999903</c:v>
                </c:pt>
                <c:pt idx="11">
                  <c:v>328.21949380000001</c:v>
                </c:pt>
                <c:pt idx="12">
                  <c:v>357.82125996000002</c:v>
                </c:pt>
                <c:pt idx="13">
                  <c:v>394.40247712000001</c:v>
                </c:pt>
                <c:pt idx="14">
                  <c:v>405.97403095999903</c:v>
                </c:pt>
                <c:pt idx="15">
                  <c:v>416.25927300000001</c:v>
                </c:pt>
                <c:pt idx="16">
                  <c:v>409.68254680000001</c:v>
                </c:pt>
                <c:pt idx="17">
                  <c:v>427.87241374000001</c:v>
                </c:pt>
                <c:pt idx="18">
                  <c:v>455.75745122000001</c:v>
                </c:pt>
                <c:pt idx="19">
                  <c:v>490.398206799999</c:v>
                </c:pt>
                <c:pt idx="20">
                  <c:v>522.16039393000005</c:v>
                </c:pt>
                <c:pt idx="21">
                  <c:v>551.58091324999998</c:v>
                </c:pt>
                <c:pt idx="22">
                  <c:v>592.31493783999895</c:v>
                </c:pt>
                <c:pt idx="23">
                  <c:v>633.16148501999896</c:v>
                </c:pt>
                <c:pt idx="24">
                  <c:v>663.08729785000003</c:v>
                </c:pt>
                <c:pt idx="25">
                  <c:v>662.34637176866602</c:v>
                </c:pt>
                <c:pt idx="26">
                  <c:v>688.74621785099896</c:v>
                </c:pt>
                <c:pt idx="27">
                  <c:v>716.81659890932804</c:v>
                </c:pt>
                <c:pt idx="28">
                  <c:v>768.11689721532503</c:v>
                </c:pt>
                <c:pt idx="29">
                  <c:v>817.24174823452699</c:v>
                </c:pt>
                <c:pt idx="30">
                  <c:v>888.19881083304801</c:v>
                </c:pt>
                <c:pt idx="31">
                  <c:v>908.45299424298901</c:v>
                </c:pt>
                <c:pt idx="32">
                  <c:v>937.17400859367103</c:v>
                </c:pt>
                <c:pt idx="33">
                  <c:v>940.81348462232597</c:v>
                </c:pt>
                <c:pt idx="34">
                  <c:v>984.70640572366301</c:v>
                </c:pt>
                <c:pt idx="35">
                  <c:v>1010.71646158869</c:v>
                </c:pt>
                <c:pt idx="36">
                  <c:v>1041.36039078149</c:v>
                </c:pt>
                <c:pt idx="37">
                  <c:v>1105.8182848911899</c:v>
                </c:pt>
                <c:pt idx="38">
                  <c:v>1277.2849314231901</c:v>
                </c:pt>
                <c:pt idx="39">
                  <c:v>1512.45449858035</c:v>
                </c:pt>
                <c:pt idx="40">
                  <c:v>1658.9993919808501</c:v>
                </c:pt>
                <c:pt idx="41">
                  <c:v>1831.8900227915301</c:v>
                </c:pt>
                <c:pt idx="42">
                  <c:v>1950.9915957057799</c:v>
                </c:pt>
                <c:pt idx="43">
                  <c:v>2041.7260233920899</c:v>
                </c:pt>
                <c:pt idx="44">
                  <c:v>2210.28133108047</c:v>
                </c:pt>
                <c:pt idx="45">
                  <c:v>2402.8545059046901</c:v>
                </c:pt>
                <c:pt idx="46">
                  <c:v>2613.2084838341698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Feuil3!$B$5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Feuil3!$C$2:$AW$2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Feuil3!$C$5:$AW$5</c:f>
              <c:numCache>
                <c:formatCode>0.0</c:formatCode>
                <c:ptCount val="47"/>
                <c:pt idx="0">
                  <c:v>52.729633802800002</c:v>
                </c:pt>
                <c:pt idx="1">
                  <c:v>54.345338028199997</c:v>
                </c:pt>
                <c:pt idx="2">
                  <c:v>55.996042253499901</c:v>
                </c:pt>
                <c:pt idx="3">
                  <c:v>59.807211268000003</c:v>
                </c:pt>
                <c:pt idx="4">
                  <c:v>66.287211267999993</c:v>
                </c:pt>
                <c:pt idx="5">
                  <c:v>64.838555500889996</c:v>
                </c:pt>
                <c:pt idx="6">
                  <c:v>66.956229929999907</c:v>
                </c:pt>
                <c:pt idx="7">
                  <c:v>70.533332041999998</c:v>
                </c:pt>
                <c:pt idx="8">
                  <c:v>71.927532041999996</c:v>
                </c:pt>
                <c:pt idx="9">
                  <c:v>76.316038379999995</c:v>
                </c:pt>
                <c:pt idx="10">
                  <c:v>81.945317606000003</c:v>
                </c:pt>
                <c:pt idx="11">
                  <c:v>85.923546830999996</c:v>
                </c:pt>
                <c:pt idx="12">
                  <c:v>90.847023943999901</c:v>
                </c:pt>
                <c:pt idx="13">
                  <c:v>94.168421831000003</c:v>
                </c:pt>
                <c:pt idx="14">
                  <c:v>99.538126055999996</c:v>
                </c:pt>
                <c:pt idx="15">
                  <c:v>102.503905281999</c:v>
                </c:pt>
                <c:pt idx="16">
                  <c:v>113.06184168</c:v>
                </c:pt>
                <c:pt idx="17">
                  <c:v>112.66035312</c:v>
                </c:pt>
                <c:pt idx="18">
                  <c:v>117.83422074000001</c:v>
                </c:pt>
                <c:pt idx="19">
                  <c:v>125.7580798</c:v>
                </c:pt>
                <c:pt idx="20">
                  <c:v>132.66304144</c:v>
                </c:pt>
                <c:pt idx="21">
                  <c:v>142.21926429000001</c:v>
                </c:pt>
                <c:pt idx="22">
                  <c:v>151.70541612</c:v>
                </c:pt>
                <c:pt idx="23">
                  <c:v>164.54093445999999</c:v>
                </c:pt>
                <c:pt idx="24">
                  <c:v>180.066309899999</c:v>
                </c:pt>
                <c:pt idx="25">
                  <c:v>180.726830970507</c:v>
                </c:pt>
                <c:pt idx="26">
                  <c:v>190.73426482595301</c:v>
                </c:pt>
                <c:pt idx="27">
                  <c:v>201.13976666205099</c:v>
                </c:pt>
                <c:pt idx="28">
                  <c:v>206.37645941437</c:v>
                </c:pt>
                <c:pt idx="29">
                  <c:v>217.43863836919999</c:v>
                </c:pt>
                <c:pt idx="30">
                  <c:v>236.23101109730999</c:v>
                </c:pt>
                <c:pt idx="31">
                  <c:v>251.805568031983</c:v>
                </c:pt>
                <c:pt idx="32">
                  <c:v>261.07450190710603</c:v>
                </c:pt>
                <c:pt idx="33">
                  <c:v>272.64065225412003</c:v>
                </c:pt>
                <c:pt idx="34">
                  <c:v>280.813133788801</c:v>
                </c:pt>
                <c:pt idx="35">
                  <c:v>295.83606415762301</c:v>
                </c:pt>
                <c:pt idx="36">
                  <c:v>297.44331439068998</c:v>
                </c:pt>
                <c:pt idx="37">
                  <c:v>308.78760214239202</c:v>
                </c:pt>
                <c:pt idx="38">
                  <c:v>317.44061329146098</c:v>
                </c:pt>
                <c:pt idx="39">
                  <c:v>345.789549496402</c:v>
                </c:pt>
                <c:pt idx="40">
                  <c:v>364.45991145127198</c:v>
                </c:pt>
                <c:pt idx="41">
                  <c:v>382.128237817198</c:v>
                </c:pt>
                <c:pt idx="42">
                  <c:v>415.51222284303901</c:v>
                </c:pt>
                <c:pt idx="43">
                  <c:v>445.94857037506301</c:v>
                </c:pt>
                <c:pt idx="44">
                  <c:v>487.59687542999598</c:v>
                </c:pt>
                <c:pt idx="45">
                  <c:v>520.54063722839498</c:v>
                </c:pt>
                <c:pt idx="46">
                  <c:v>559.10362978621197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13728"/>
        <c:axId val="39915520"/>
      </c:lineChart>
      <c:catAx>
        <c:axId val="3991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9915520"/>
        <c:crosses val="autoZero"/>
        <c:auto val="1"/>
        <c:lblAlgn val="ctr"/>
        <c:lblOffset val="100"/>
        <c:noMultiLvlLbl val="0"/>
      </c:catAx>
      <c:valAx>
        <c:axId val="399155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9913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7.4932608512903898E-2"/>
                  <c:y val="5.45090545354462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7562554680664918E-2"/>
                  <c:y val="0.262218576844561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989579954191125"/>
                  <c:y val="8.6114792835646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 err="1"/>
                      <a:t>biocarburants</a:t>
                    </a:r>
                    <a:r>
                      <a:rPr lang="en-US" sz="1800" dirty="0"/>
                      <a:t>/</a:t>
                    </a:r>
                    <a:r>
                      <a:rPr lang="en-US" sz="1800" dirty="0" err="1"/>
                      <a:t>déchets</a:t>
                    </a:r>
                    <a:r>
                      <a:rPr lang="en-US" dirty="0"/>
                      <a:t>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02311248208682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autres </a:t>
                    </a:r>
                    <a:r>
                      <a:rPr lang="fr-FR" sz="1800" dirty="0"/>
                      <a:t>(solaire, vent, géoth, électricité et chaleur)</a:t>
                    </a:r>
                    <a:r>
                      <a:rPr lang="fr-FR" dirty="0"/>
                      <a:t>
21%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97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Feuil2!$B$21:$B$25</c:f>
              <c:strCache>
                <c:ptCount val="5"/>
                <c:pt idx="0">
                  <c:v>charbon</c:v>
                </c:pt>
                <c:pt idx="1">
                  <c:v>produits pétroliers</c:v>
                </c:pt>
                <c:pt idx="2">
                  <c:v>gaz naturel</c:v>
                </c:pt>
                <c:pt idx="3">
                  <c:v>biocarburants/déchets</c:v>
                </c:pt>
                <c:pt idx="4">
                  <c:v>autres (solaire, vent, géoth, électricité et chaleur)</c:v>
                </c:pt>
              </c:strCache>
            </c:strRef>
          </c:cat>
          <c:val>
            <c:numRef>
              <c:f>Feuil2!$C$21:$C$25</c:f>
              <c:numCache>
                <c:formatCode>General</c:formatCode>
                <c:ptCount val="5"/>
                <c:pt idx="0">
                  <c:v>853</c:v>
                </c:pt>
                <c:pt idx="1">
                  <c:v>3570</c:v>
                </c:pt>
                <c:pt idx="2">
                  <c:v>1318</c:v>
                </c:pt>
                <c:pt idx="3">
                  <c:v>1102</c:v>
                </c:pt>
                <c:pt idx="4">
                  <c:v>1833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793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5.3254702537182855E-2"/>
                  <c:y val="-0.161785141440653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660870516185487E-2"/>
                  <c:y val="-2.61373578302712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596369203849521"/>
                  <c:y val="-1.58796296296296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7320647419072642E-3"/>
                  <c:y val="-6.74252697579469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641251093613302"/>
                  <c:y val="2.4074803149606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0074760070210543E-2"/>
                  <c:y val="-4.148849433919424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Feuil1!$I$15:$I$21</c:f>
              <c:strCache>
                <c:ptCount val="7"/>
                <c:pt idx="0">
                  <c:v>OCDE</c:v>
                </c:pt>
                <c:pt idx="1">
                  <c:v>Moyen-Orient</c:v>
                </c:pt>
                <c:pt idx="2">
                  <c:v>Europe et Eurasie non OCDE</c:v>
                </c:pt>
                <c:pt idx="3">
                  <c:v>Chine</c:v>
                </c:pt>
                <c:pt idx="4">
                  <c:v>Asie</c:v>
                </c:pt>
                <c:pt idx="5">
                  <c:v>Amérique non OCDE</c:v>
                </c:pt>
                <c:pt idx="6">
                  <c:v>Afrique</c:v>
                </c:pt>
              </c:strCache>
            </c:strRef>
          </c:cat>
          <c:val>
            <c:numRef>
              <c:f>Feuil1!$J$15:$J$21</c:f>
              <c:numCache>
                <c:formatCode>0.00</c:formatCode>
                <c:ptCount val="7"/>
                <c:pt idx="0">
                  <c:v>12440</c:v>
                </c:pt>
                <c:pt idx="1">
                  <c:v>1547</c:v>
                </c:pt>
                <c:pt idx="2">
                  <c:v>2606</c:v>
                </c:pt>
                <c:pt idx="3">
                  <c:v>7311</c:v>
                </c:pt>
                <c:pt idx="4">
                  <c:v>3331</c:v>
                </c:pt>
                <c:pt idx="5">
                  <c:v>1065</c:v>
                </c:pt>
                <c:pt idx="6">
                  <c:v>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974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numRef>
              <c:f>Feuil1!$C$4:$AW$4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Feuil1!$C$5:$AW$5</c:f>
              <c:numCache>
                <c:formatCode>General</c:formatCode>
                <c:ptCount val="47"/>
                <c:pt idx="0">
                  <c:v>3783.5631989225108</c:v>
                </c:pt>
                <c:pt idx="1">
                  <c:v>3996.8393598238008</c:v>
                </c:pt>
                <c:pt idx="2">
                  <c:v>4098.3495822239993</c:v>
                </c:pt>
                <c:pt idx="3">
                  <c:v>4343.1185581100499</c:v>
                </c:pt>
                <c:pt idx="4">
                  <c:v>4544.7401388555918</c:v>
                </c:pt>
                <c:pt idx="5">
                  <c:v>4682.7693076747501</c:v>
                </c:pt>
                <c:pt idx="6">
                  <c:v>4729.7930502122781</c:v>
                </c:pt>
                <c:pt idx="7">
                  <c:v>4973.05965285806</c:v>
                </c:pt>
                <c:pt idx="8">
                  <c:v>5187.3198911042718</c:v>
                </c:pt>
                <c:pt idx="9">
                  <c:v>5007.71582614408</c:v>
                </c:pt>
                <c:pt idx="10">
                  <c:v>4852.2387697464183</c:v>
                </c:pt>
                <c:pt idx="11">
                  <c:v>5145.2319588915498</c:v>
                </c:pt>
                <c:pt idx="12">
                  <c:v>5298.7895192409396</c:v>
                </c:pt>
                <c:pt idx="13">
                  <c:v>5229.633039753382</c:v>
                </c:pt>
                <c:pt idx="14">
                  <c:v>5340.0443716078616</c:v>
                </c:pt>
                <c:pt idx="15">
                  <c:v>5158.855936614852</c:v>
                </c:pt>
                <c:pt idx="16">
                  <c:v>5013.0124356328115</c:v>
                </c:pt>
                <c:pt idx="17">
                  <c:v>4748.7257905439619</c:v>
                </c:pt>
                <c:pt idx="18">
                  <c:v>4722.9467168407782</c:v>
                </c:pt>
                <c:pt idx="19">
                  <c:v>4983.8014606691722</c:v>
                </c:pt>
                <c:pt idx="20">
                  <c:v>4974.2313913866883</c:v>
                </c:pt>
                <c:pt idx="21">
                  <c:v>4978.6544025144804</c:v>
                </c:pt>
                <c:pt idx="22">
                  <c:v>5161.2945333450898</c:v>
                </c:pt>
                <c:pt idx="23">
                  <c:v>5390.4309126959797</c:v>
                </c:pt>
                <c:pt idx="24">
                  <c:v>5478.7691939356519</c:v>
                </c:pt>
                <c:pt idx="25">
                  <c:v>5444.6071558793001</c:v>
                </c:pt>
                <c:pt idx="26">
                  <c:v>5399.6412722886716</c:v>
                </c:pt>
                <c:pt idx="27">
                  <c:v>5504.5207376507415</c:v>
                </c:pt>
                <c:pt idx="28">
                  <c:v>5625.3920989951921</c:v>
                </c:pt>
                <c:pt idx="29">
                  <c:v>5725.5967230575334</c:v>
                </c:pt>
                <c:pt idx="30">
                  <c:v>5791.8994650464301</c:v>
                </c:pt>
                <c:pt idx="31">
                  <c:v>5993.8766226632533</c:v>
                </c:pt>
                <c:pt idx="32">
                  <c:v>6081.1929858951416</c:v>
                </c:pt>
                <c:pt idx="33">
                  <c:v>6126.8618215245233</c:v>
                </c:pt>
                <c:pt idx="34">
                  <c:v>6201.3732829920482</c:v>
                </c:pt>
                <c:pt idx="35">
                  <c:v>6377.0493189454082</c:v>
                </c:pt>
                <c:pt idx="36">
                  <c:v>6248.3608373077404</c:v>
                </c:pt>
                <c:pt idx="37">
                  <c:v>6296.2248071235599</c:v>
                </c:pt>
                <c:pt idx="38">
                  <c:v>6343.4769255414103</c:v>
                </c:pt>
                <c:pt idx="39">
                  <c:v>6472.4463056289396</c:v>
                </c:pt>
                <c:pt idx="40">
                  <c:v>6493.734052849878</c:v>
                </c:pt>
                <c:pt idx="41">
                  <c:v>6411.9502632684416</c:v>
                </c:pt>
                <c:pt idx="42">
                  <c:v>6523.7987361703199</c:v>
                </c:pt>
                <c:pt idx="43">
                  <c:v>6332.6004189432797</c:v>
                </c:pt>
                <c:pt idx="44">
                  <c:v>5908.2962706456819</c:v>
                </c:pt>
                <c:pt idx="45">
                  <c:v>6127.7857973934097</c:v>
                </c:pt>
                <c:pt idx="46">
                  <c:v>6016.6126865193337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Feuil1!$B$8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Feuil1!$C$4:$AW$4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Feuil1!$C$8:$AW$8</c:f>
              <c:numCache>
                <c:formatCode>General</c:formatCode>
                <c:ptCount val="47"/>
                <c:pt idx="0">
                  <c:v>480.89751424591589</c:v>
                </c:pt>
                <c:pt idx="1">
                  <c:v>521.99273456409639</c:v>
                </c:pt>
                <c:pt idx="2">
                  <c:v>468.82707310915112</c:v>
                </c:pt>
                <c:pt idx="3">
                  <c:v>469.54005137004901</c:v>
                </c:pt>
                <c:pt idx="4">
                  <c:v>573.77525831115122</c:v>
                </c:pt>
                <c:pt idx="5">
                  <c:v>737.78411379127601</c:v>
                </c:pt>
                <c:pt idx="6">
                  <c:v>869.75875444068743</c:v>
                </c:pt>
                <c:pt idx="7">
                  <c:v>933.68271306498718</c:v>
                </c:pt>
                <c:pt idx="8">
                  <c:v>977.15519570718902</c:v>
                </c:pt>
                <c:pt idx="9">
                  <c:v>997.68016702267221</c:v>
                </c:pt>
                <c:pt idx="10">
                  <c:v>1120.2888389479499</c:v>
                </c:pt>
                <c:pt idx="11">
                  <c:v>1176.1374388311795</c:v>
                </c:pt>
                <c:pt idx="12">
                  <c:v>1284.8151978124899</c:v>
                </c:pt>
                <c:pt idx="13">
                  <c:v>1422.0810453580898</c:v>
                </c:pt>
                <c:pt idx="14">
                  <c:v>1462.1382289552598</c:v>
                </c:pt>
                <c:pt idx="15">
                  <c:v>1499.68275492979</c:v>
                </c:pt>
                <c:pt idx="16">
                  <c:v>1473.07755435935</c:v>
                </c:pt>
                <c:pt idx="17">
                  <c:v>1539.2061517029106</c:v>
                </c:pt>
                <c:pt idx="18">
                  <c:v>1637.02296072483</c:v>
                </c:pt>
                <c:pt idx="19">
                  <c:v>1771.0212007222001</c:v>
                </c:pt>
                <c:pt idx="20">
                  <c:v>1886.4703309535898</c:v>
                </c:pt>
                <c:pt idx="21">
                  <c:v>1994.6297870777601</c:v>
                </c:pt>
                <c:pt idx="22">
                  <c:v>2145.6589224804902</c:v>
                </c:pt>
                <c:pt idx="23">
                  <c:v>2292.0412682773208</c:v>
                </c:pt>
                <c:pt idx="24">
                  <c:v>2396.7525917303001</c:v>
                </c:pt>
                <c:pt idx="25">
                  <c:v>2387.0018194566792</c:v>
                </c:pt>
                <c:pt idx="26">
                  <c:v>2484.4484156737399</c:v>
                </c:pt>
                <c:pt idx="27">
                  <c:v>2580.7704382094807</c:v>
                </c:pt>
                <c:pt idx="28">
                  <c:v>2750.2428531823898</c:v>
                </c:pt>
                <c:pt idx="29">
                  <c:v>2915.6690924438299</c:v>
                </c:pt>
                <c:pt idx="30">
                  <c:v>3163.8117845861616</c:v>
                </c:pt>
                <c:pt idx="31">
                  <c:v>3231.9393694918499</c:v>
                </c:pt>
                <c:pt idx="32">
                  <c:v>3319.4517316789311</c:v>
                </c:pt>
                <c:pt idx="33">
                  <c:v>3319.6133950554208</c:v>
                </c:pt>
                <c:pt idx="34">
                  <c:v>3483.9912750337407</c:v>
                </c:pt>
                <c:pt idx="35">
                  <c:v>3550.5681310129598</c:v>
                </c:pt>
                <c:pt idx="36">
                  <c:v>3613.8522707987099</c:v>
                </c:pt>
                <c:pt idx="37">
                  <c:v>3833.1363658692298</c:v>
                </c:pt>
                <c:pt idx="38">
                  <c:v>4471.2013935606119</c:v>
                </c:pt>
                <c:pt idx="39">
                  <c:v>5283.0172184316716</c:v>
                </c:pt>
                <c:pt idx="40">
                  <c:v>5803.1613822979016</c:v>
                </c:pt>
                <c:pt idx="41">
                  <c:v>6415.5377887146478</c:v>
                </c:pt>
                <c:pt idx="42">
                  <c:v>6797.8615782366714</c:v>
                </c:pt>
                <c:pt idx="43">
                  <c:v>7033.4883037588897</c:v>
                </c:pt>
                <c:pt idx="44">
                  <c:v>7636.3113965476823</c:v>
                </c:pt>
                <c:pt idx="45">
                  <c:v>8209.8145026560505</c:v>
                </c:pt>
                <c:pt idx="46">
                  <c:v>8979.1411476535504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Feuil1!$B$9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Feuil1!$C$4:$AW$4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Feuil1!$C$9:$AW$9</c:f>
              <c:numCache>
                <c:formatCode>General</c:formatCode>
                <c:ptCount val="47"/>
                <c:pt idx="0">
                  <c:v>180.06650390366198</c:v>
                </c:pt>
                <c:pt idx="1">
                  <c:v>184.34167551701799</c:v>
                </c:pt>
                <c:pt idx="2">
                  <c:v>188.22474493637793</c:v>
                </c:pt>
                <c:pt idx="3">
                  <c:v>198.61450637987093</c:v>
                </c:pt>
                <c:pt idx="4">
                  <c:v>218.04103229267099</c:v>
                </c:pt>
                <c:pt idx="5">
                  <c:v>210.00890711877406</c:v>
                </c:pt>
                <c:pt idx="6">
                  <c:v>215.13365464644389</c:v>
                </c:pt>
                <c:pt idx="7">
                  <c:v>228.685320777849</c:v>
                </c:pt>
                <c:pt idx="8">
                  <c:v>230.31144542760907</c:v>
                </c:pt>
                <c:pt idx="9">
                  <c:v>249.28235432630694</c:v>
                </c:pt>
                <c:pt idx="10">
                  <c:v>264.66665367864903</c:v>
                </c:pt>
                <c:pt idx="11">
                  <c:v>276.86874617009101</c:v>
                </c:pt>
                <c:pt idx="12">
                  <c:v>291.94823162390702</c:v>
                </c:pt>
                <c:pt idx="13">
                  <c:v>292.67019358154101</c:v>
                </c:pt>
                <c:pt idx="14">
                  <c:v>313.05565661691202</c:v>
                </c:pt>
                <c:pt idx="15">
                  <c:v>324.18934285705501</c:v>
                </c:pt>
                <c:pt idx="16">
                  <c:v>359.31012136299893</c:v>
                </c:pt>
                <c:pt idx="17">
                  <c:v>364.11674652780403</c:v>
                </c:pt>
                <c:pt idx="18">
                  <c:v>383.04787359494316</c:v>
                </c:pt>
                <c:pt idx="19">
                  <c:v>405.42138459603086</c:v>
                </c:pt>
                <c:pt idx="20">
                  <c:v>429.80544161218802</c:v>
                </c:pt>
                <c:pt idx="21">
                  <c:v>461.97067147201489</c:v>
                </c:pt>
                <c:pt idx="22">
                  <c:v>499.81557173537396</c:v>
                </c:pt>
                <c:pt idx="23">
                  <c:v>539.06825261463496</c:v>
                </c:pt>
                <c:pt idx="24">
                  <c:v>588.42541858523361</c:v>
                </c:pt>
                <c:pt idx="25">
                  <c:v>581.36330713003701</c:v>
                </c:pt>
                <c:pt idx="26">
                  <c:v>612.1697013312131</c:v>
                </c:pt>
                <c:pt idx="27">
                  <c:v>650.82788571677202</c:v>
                </c:pt>
                <c:pt idx="28">
                  <c:v>670.12702894965309</c:v>
                </c:pt>
                <c:pt idx="29">
                  <c:v>700.38820294785023</c:v>
                </c:pt>
                <c:pt idx="30">
                  <c:v>765.48787359385619</c:v>
                </c:pt>
                <c:pt idx="31">
                  <c:v>824.40906057387895</c:v>
                </c:pt>
                <c:pt idx="32">
                  <c:v>850.8433348157638</c:v>
                </c:pt>
                <c:pt idx="33">
                  <c:v>874.57760165159402</c:v>
                </c:pt>
                <c:pt idx="34">
                  <c:v>898.47911021593472</c:v>
                </c:pt>
                <c:pt idx="35">
                  <c:v>952.7665297801168</c:v>
                </c:pt>
                <c:pt idx="36">
                  <c:v>959.163591298754</c:v>
                </c:pt>
                <c:pt idx="37">
                  <c:v>1001.1999764356402</c:v>
                </c:pt>
                <c:pt idx="38">
                  <c:v>1030.4714112976899</c:v>
                </c:pt>
                <c:pt idx="39">
                  <c:v>1118.3646320865798</c:v>
                </c:pt>
                <c:pt idx="40">
                  <c:v>1172.863090259809</c:v>
                </c:pt>
                <c:pt idx="41">
                  <c:v>1222.4087744254205</c:v>
                </c:pt>
                <c:pt idx="42">
                  <c:v>1327.07709674737</c:v>
                </c:pt>
                <c:pt idx="43">
                  <c:v>1442.1528742953694</c:v>
                </c:pt>
                <c:pt idx="44">
                  <c:v>1584.8736352001499</c:v>
                </c:pt>
                <c:pt idx="45">
                  <c:v>1682.70460830354</c:v>
                </c:pt>
                <c:pt idx="46">
                  <c:v>1797.9879252534799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92736"/>
        <c:axId val="133894528"/>
      </c:lineChart>
      <c:catAx>
        <c:axId val="13389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33894528"/>
        <c:crosses val="autoZero"/>
        <c:auto val="1"/>
        <c:lblAlgn val="ctr"/>
        <c:lblOffset val="100"/>
        <c:noMultiLvlLbl val="0"/>
      </c:catAx>
      <c:valAx>
        <c:axId val="13389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22225"/>
        </c:spPr>
        <c:txPr>
          <a:bodyPr/>
          <a:lstStyle/>
          <a:p>
            <a:pPr>
              <a:defRPr sz="1400"/>
            </a:pPr>
            <a:endParaRPr lang="fr-FR"/>
          </a:p>
        </c:txPr>
        <c:crossAx val="133892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2AAB9D0-1D4F-403C-B2E1-678578BA7F50}" type="datetimeFigureOut">
              <a:rPr lang="fr-FR"/>
              <a:pPr/>
              <a:t>02/07/2013</a:t>
            </a:fld>
            <a:endParaRPr lang="fr-F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5EF9E05-5587-4EE6-AD79-E4B37B1F056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42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CA20-FF55-45BB-B76A-2B289871820B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0197-FCAA-46DC-9D67-37AED817E6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DAE3-676F-4C1B-8FB4-3B7D7D7FB71E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72D8-A10A-4E75-A23B-3056C333CD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DE8A-E92D-4DB7-8E92-B887C3FFFF62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3AED-0702-4357-B246-3ACFD5A377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4B52-2CA1-4FE2-A649-B7D5AC49FE31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35F9-D1C9-49F5-BDDE-0185054E4E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71BB-A3A1-4974-A15A-9E949BAB78E3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5F65-3439-4F20-B88E-2B34093F48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FAF7-DDDA-4E9C-B459-E22A03302567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CF70-618F-40D2-8EF0-137104F011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A248A-7BB7-41E2-8E34-23046745F8DB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A78B-A293-429F-8FBA-367F41523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CDE4-3249-485C-8A2D-715FF74D4921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09FC-94B0-4F1D-819A-B67A25B621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BC01-23C6-48C5-959C-DB15C6D63084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4D02-A7DA-4200-B5ED-980A1C45C7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1E0C-224B-4972-BAF9-68118F1EEE99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EBC2-1462-462F-9366-1E6F62FB26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BB68-E88E-4467-A58D-6A95B61D0543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338A-436A-47AB-925F-74154BD30A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4710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2EADB8-036D-4FDC-9BE2-4D580AE06212}" type="datetimeFigureOut">
              <a:rPr lang="fr-FR"/>
              <a:pPr>
                <a:defRPr/>
              </a:pPr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910D1D-B2D7-4E4E-A752-69719695AD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6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11" Type="http://schemas.openxmlformats.org/officeDocument/2006/relationships/image" Target="../media/image15.png"/><Relationship Id="rId5" Type="http://schemas.openxmlformats.org/officeDocument/2006/relationships/image" Target="../media/image18.jpeg"/><Relationship Id="rId10" Type="http://schemas.openxmlformats.org/officeDocument/2006/relationships/oleObject" Target="../embeddings/oleObject3.bin"/><Relationship Id="rId4" Type="http://schemas.openxmlformats.org/officeDocument/2006/relationships/hyperlink" Target="http://fr.maieutapedia.org/wiki/Image:industrie-1318360141.jpg" TargetMode="Externa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10.1525/bio.2011.61.1.7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3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0" y="5492046"/>
            <a:ext cx="8740367" cy="13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452101" y="3717032"/>
            <a:ext cx="8281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dirty="0">
                <a:latin typeface="Calibri" pitchFamily="34" charset="0"/>
              </a:rPr>
              <a:t>L’énergie aujourd’hui : images et impacts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87824" y="4479503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n-lt"/>
              </a:rPr>
              <a:t>Jean-Luc DEMENET</a:t>
            </a:r>
            <a:endParaRPr lang="fr-FR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548680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+mj-lt"/>
              </a:rPr>
              <a:t>Formation thématique "Développement Durable" </a:t>
            </a:r>
            <a:endParaRPr lang="fr-FR" sz="4400" b="1" dirty="0" smtClean="0">
              <a:latin typeface="+mj-lt"/>
            </a:endParaRPr>
          </a:p>
          <a:p>
            <a:pPr algn="ctr"/>
            <a:r>
              <a:rPr lang="fr-FR" sz="4400" b="1" dirty="0" smtClean="0">
                <a:latin typeface="+mj-lt"/>
              </a:rPr>
              <a:t>3 </a:t>
            </a:r>
            <a:r>
              <a:rPr lang="fr-FR" sz="4400" b="1" dirty="0">
                <a:latin typeface="+mj-lt"/>
              </a:rPr>
              <a:t>et 4 juillet </a:t>
            </a:r>
            <a:r>
              <a:rPr lang="fr-FR" sz="4400" b="1" dirty="0" smtClean="0">
                <a:latin typeface="+mj-lt"/>
              </a:rPr>
              <a:t>2013</a:t>
            </a:r>
            <a:endParaRPr lang="fr-FR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6"/>
          <p:cNvGrpSpPr>
            <a:grpSpLocks/>
          </p:cNvGrpSpPr>
          <p:nvPr/>
        </p:nvGrpSpPr>
        <p:grpSpPr bwMode="auto">
          <a:xfrm>
            <a:off x="323850" y="1301750"/>
            <a:ext cx="8648700" cy="4937125"/>
            <a:chOff x="221" y="902"/>
            <a:chExt cx="5448" cy="3110"/>
          </a:xfrm>
        </p:grpSpPr>
        <p:grpSp>
          <p:nvGrpSpPr>
            <p:cNvPr id="30723" name="Group 7"/>
            <p:cNvGrpSpPr>
              <a:grpSpLocks/>
            </p:cNvGrpSpPr>
            <p:nvPr/>
          </p:nvGrpSpPr>
          <p:grpSpPr bwMode="auto">
            <a:xfrm>
              <a:off x="642" y="1106"/>
              <a:ext cx="4026" cy="2736"/>
              <a:chOff x="949" y="739"/>
              <a:chExt cx="4026" cy="2736"/>
            </a:xfrm>
          </p:grpSpPr>
          <p:sp>
            <p:nvSpPr>
              <p:cNvPr id="30787" name="Freeform 8"/>
              <p:cNvSpPr>
                <a:spLocks/>
              </p:cNvSpPr>
              <p:nvPr/>
            </p:nvSpPr>
            <p:spPr bwMode="auto">
              <a:xfrm>
                <a:off x="949" y="2743"/>
                <a:ext cx="4026" cy="732"/>
              </a:xfrm>
              <a:custGeom>
                <a:avLst/>
                <a:gdLst>
                  <a:gd name="T0" fmla="*/ 60 w 4026"/>
                  <a:gd name="T1" fmla="*/ 426 h 732"/>
                  <a:gd name="T2" fmla="*/ 228 w 4026"/>
                  <a:gd name="T3" fmla="*/ 408 h 732"/>
                  <a:gd name="T4" fmla="*/ 402 w 4026"/>
                  <a:gd name="T5" fmla="*/ 384 h 732"/>
                  <a:gd name="T6" fmla="*/ 576 w 4026"/>
                  <a:gd name="T7" fmla="*/ 354 h 732"/>
                  <a:gd name="T8" fmla="*/ 750 w 4026"/>
                  <a:gd name="T9" fmla="*/ 378 h 732"/>
                  <a:gd name="T10" fmla="*/ 918 w 4026"/>
                  <a:gd name="T11" fmla="*/ 390 h 732"/>
                  <a:gd name="T12" fmla="*/ 1092 w 4026"/>
                  <a:gd name="T13" fmla="*/ 402 h 732"/>
                  <a:gd name="T14" fmla="*/ 1266 w 4026"/>
                  <a:gd name="T15" fmla="*/ 378 h 732"/>
                  <a:gd name="T16" fmla="*/ 1440 w 4026"/>
                  <a:gd name="T17" fmla="*/ 342 h 732"/>
                  <a:gd name="T18" fmla="*/ 1608 w 4026"/>
                  <a:gd name="T19" fmla="*/ 294 h 732"/>
                  <a:gd name="T20" fmla="*/ 1782 w 4026"/>
                  <a:gd name="T21" fmla="*/ 258 h 732"/>
                  <a:gd name="T22" fmla="*/ 1956 w 4026"/>
                  <a:gd name="T23" fmla="*/ 252 h 732"/>
                  <a:gd name="T24" fmla="*/ 2130 w 4026"/>
                  <a:gd name="T25" fmla="*/ 270 h 732"/>
                  <a:gd name="T26" fmla="*/ 2298 w 4026"/>
                  <a:gd name="T27" fmla="*/ 258 h 732"/>
                  <a:gd name="T28" fmla="*/ 2472 w 4026"/>
                  <a:gd name="T29" fmla="*/ 252 h 732"/>
                  <a:gd name="T30" fmla="*/ 2646 w 4026"/>
                  <a:gd name="T31" fmla="*/ 216 h 732"/>
                  <a:gd name="T32" fmla="*/ 2820 w 4026"/>
                  <a:gd name="T33" fmla="*/ 162 h 732"/>
                  <a:gd name="T34" fmla="*/ 2988 w 4026"/>
                  <a:gd name="T35" fmla="*/ 144 h 732"/>
                  <a:gd name="T36" fmla="*/ 3162 w 4026"/>
                  <a:gd name="T37" fmla="*/ 78 h 732"/>
                  <a:gd name="T38" fmla="*/ 3336 w 4026"/>
                  <a:gd name="T39" fmla="*/ 30 h 732"/>
                  <a:gd name="T40" fmla="*/ 3510 w 4026"/>
                  <a:gd name="T41" fmla="*/ 36 h 732"/>
                  <a:gd name="T42" fmla="*/ 3678 w 4026"/>
                  <a:gd name="T43" fmla="*/ 36 h 732"/>
                  <a:gd name="T44" fmla="*/ 3852 w 4026"/>
                  <a:gd name="T45" fmla="*/ 6 h 732"/>
                  <a:gd name="T46" fmla="*/ 4026 w 4026"/>
                  <a:gd name="T47" fmla="*/ 48 h 732"/>
                  <a:gd name="T48" fmla="*/ 3912 w 4026"/>
                  <a:gd name="T49" fmla="*/ 732 h 732"/>
                  <a:gd name="T50" fmla="*/ 3738 w 4026"/>
                  <a:gd name="T51" fmla="*/ 732 h 732"/>
                  <a:gd name="T52" fmla="*/ 3564 w 4026"/>
                  <a:gd name="T53" fmla="*/ 732 h 732"/>
                  <a:gd name="T54" fmla="*/ 3396 w 4026"/>
                  <a:gd name="T55" fmla="*/ 732 h 732"/>
                  <a:gd name="T56" fmla="*/ 3222 w 4026"/>
                  <a:gd name="T57" fmla="*/ 732 h 732"/>
                  <a:gd name="T58" fmla="*/ 3048 w 4026"/>
                  <a:gd name="T59" fmla="*/ 732 h 732"/>
                  <a:gd name="T60" fmla="*/ 2874 w 4026"/>
                  <a:gd name="T61" fmla="*/ 732 h 732"/>
                  <a:gd name="T62" fmla="*/ 2706 w 4026"/>
                  <a:gd name="T63" fmla="*/ 732 h 732"/>
                  <a:gd name="T64" fmla="*/ 2532 w 4026"/>
                  <a:gd name="T65" fmla="*/ 732 h 732"/>
                  <a:gd name="T66" fmla="*/ 2358 w 4026"/>
                  <a:gd name="T67" fmla="*/ 732 h 732"/>
                  <a:gd name="T68" fmla="*/ 2184 w 4026"/>
                  <a:gd name="T69" fmla="*/ 732 h 732"/>
                  <a:gd name="T70" fmla="*/ 2016 w 4026"/>
                  <a:gd name="T71" fmla="*/ 732 h 732"/>
                  <a:gd name="T72" fmla="*/ 1842 w 4026"/>
                  <a:gd name="T73" fmla="*/ 732 h 732"/>
                  <a:gd name="T74" fmla="*/ 1668 w 4026"/>
                  <a:gd name="T75" fmla="*/ 732 h 732"/>
                  <a:gd name="T76" fmla="*/ 1494 w 4026"/>
                  <a:gd name="T77" fmla="*/ 732 h 732"/>
                  <a:gd name="T78" fmla="*/ 1320 w 4026"/>
                  <a:gd name="T79" fmla="*/ 732 h 732"/>
                  <a:gd name="T80" fmla="*/ 1152 w 4026"/>
                  <a:gd name="T81" fmla="*/ 732 h 732"/>
                  <a:gd name="T82" fmla="*/ 978 w 4026"/>
                  <a:gd name="T83" fmla="*/ 732 h 732"/>
                  <a:gd name="T84" fmla="*/ 804 w 4026"/>
                  <a:gd name="T85" fmla="*/ 732 h 732"/>
                  <a:gd name="T86" fmla="*/ 630 w 4026"/>
                  <a:gd name="T87" fmla="*/ 732 h 732"/>
                  <a:gd name="T88" fmla="*/ 462 w 4026"/>
                  <a:gd name="T89" fmla="*/ 732 h 732"/>
                  <a:gd name="T90" fmla="*/ 288 w 4026"/>
                  <a:gd name="T91" fmla="*/ 732 h 732"/>
                  <a:gd name="T92" fmla="*/ 114 w 4026"/>
                  <a:gd name="T93" fmla="*/ 732 h 7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26"/>
                  <a:gd name="T142" fmla="*/ 0 h 732"/>
                  <a:gd name="T143" fmla="*/ 4026 w 4026"/>
                  <a:gd name="T144" fmla="*/ 732 h 7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26" h="732">
                    <a:moveTo>
                      <a:pt x="0" y="732"/>
                    </a:moveTo>
                    <a:lnTo>
                      <a:pt x="0" y="432"/>
                    </a:lnTo>
                    <a:lnTo>
                      <a:pt x="60" y="426"/>
                    </a:lnTo>
                    <a:lnTo>
                      <a:pt x="114" y="420"/>
                    </a:lnTo>
                    <a:lnTo>
                      <a:pt x="174" y="414"/>
                    </a:lnTo>
                    <a:lnTo>
                      <a:pt x="228" y="408"/>
                    </a:lnTo>
                    <a:lnTo>
                      <a:pt x="288" y="402"/>
                    </a:lnTo>
                    <a:lnTo>
                      <a:pt x="348" y="396"/>
                    </a:lnTo>
                    <a:lnTo>
                      <a:pt x="402" y="384"/>
                    </a:lnTo>
                    <a:lnTo>
                      <a:pt x="462" y="378"/>
                    </a:lnTo>
                    <a:lnTo>
                      <a:pt x="516" y="366"/>
                    </a:lnTo>
                    <a:lnTo>
                      <a:pt x="576" y="354"/>
                    </a:lnTo>
                    <a:lnTo>
                      <a:pt x="630" y="366"/>
                    </a:lnTo>
                    <a:lnTo>
                      <a:pt x="690" y="372"/>
                    </a:lnTo>
                    <a:lnTo>
                      <a:pt x="750" y="378"/>
                    </a:lnTo>
                    <a:lnTo>
                      <a:pt x="804" y="384"/>
                    </a:lnTo>
                    <a:lnTo>
                      <a:pt x="864" y="390"/>
                    </a:lnTo>
                    <a:lnTo>
                      <a:pt x="918" y="390"/>
                    </a:lnTo>
                    <a:lnTo>
                      <a:pt x="978" y="396"/>
                    </a:lnTo>
                    <a:lnTo>
                      <a:pt x="1038" y="396"/>
                    </a:lnTo>
                    <a:lnTo>
                      <a:pt x="1092" y="402"/>
                    </a:lnTo>
                    <a:lnTo>
                      <a:pt x="1152" y="402"/>
                    </a:lnTo>
                    <a:lnTo>
                      <a:pt x="1206" y="390"/>
                    </a:lnTo>
                    <a:lnTo>
                      <a:pt x="1266" y="378"/>
                    </a:lnTo>
                    <a:lnTo>
                      <a:pt x="1320" y="366"/>
                    </a:lnTo>
                    <a:lnTo>
                      <a:pt x="1380" y="354"/>
                    </a:lnTo>
                    <a:lnTo>
                      <a:pt x="1440" y="342"/>
                    </a:lnTo>
                    <a:lnTo>
                      <a:pt x="1494" y="324"/>
                    </a:lnTo>
                    <a:lnTo>
                      <a:pt x="1554" y="312"/>
                    </a:lnTo>
                    <a:lnTo>
                      <a:pt x="1608" y="294"/>
                    </a:lnTo>
                    <a:lnTo>
                      <a:pt x="1668" y="276"/>
                    </a:lnTo>
                    <a:lnTo>
                      <a:pt x="1728" y="264"/>
                    </a:lnTo>
                    <a:lnTo>
                      <a:pt x="1782" y="258"/>
                    </a:lnTo>
                    <a:lnTo>
                      <a:pt x="1842" y="258"/>
                    </a:lnTo>
                    <a:lnTo>
                      <a:pt x="1896" y="252"/>
                    </a:lnTo>
                    <a:lnTo>
                      <a:pt x="1956" y="252"/>
                    </a:lnTo>
                    <a:lnTo>
                      <a:pt x="2016" y="246"/>
                    </a:lnTo>
                    <a:lnTo>
                      <a:pt x="2070" y="258"/>
                    </a:lnTo>
                    <a:lnTo>
                      <a:pt x="2130" y="270"/>
                    </a:lnTo>
                    <a:lnTo>
                      <a:pt x="2184" y="282"/>
                    </a:lnTo>
                    <a:lnTo>
                      <a:pt x="2244" y="294"/>
                    </a:lnTo>
                    <a:lnTo>
                      <a:pt x="2298" y="258"/>
                    </a:lnTo>
                    <a:lnTo>
                      <a:pt x="2358" y="258"/>
                    </a:lnTo>
                    <a:lnTo>
                      <a:pt x="2418" y="276"/>
                    </a:lnTo>
                    <a:lnTo>
                      <a:pt x="2472" y="252"/>
                    </a:lnTo>
                    <a:lnTo>
                      <a:pt x="2532" y="246"/>
                    </a:lnTo>
                    <a:lnTo>
                      <a:pt x="2586" y="240"/>
                    </a:lnTo>
                    <a:lnTo>
                      <a:pt x="2646" y="216"/>
                    </a:lnTo>
                    <a:lnTo>
                      <a:pt x="2706" y="204"/>
                    </a:lnTo>
                    <a:lnTo>
                      <a:pt x="2760" y="198"/>
                    </a:lnTo>
                    <a:lnTo>
                      <a:pt x="2820" y="162"/>
                    </a:lnTo>
                    <a:lnTo>
                      <a:pt x="2874" y="162"/>
                    </a:lnTo>
                    <a:lnTo>
                      <a:pt x="2934" y="162"/>
                    </a:lnTo>
                    <a:lnTo>
                      <a:pt x="2988" y="144"/>
                    </a:lnTo>
                    <a:lnTo>
                      <a:pt x="3048" y="132"/>
                    </a:lnTo>
                    <a:lnTo>
                      <a:pt x="3108" y="108"/>
                    </a:lnTo>
                    <a:lnTo>
                      <a:pt x="3162" y="78"/>
                    </a:lnTo>
                    <a:lnTo>
                      <a:pt x="3222" y="66"/>
                    </a:lnTo>
                    <a:lnTo>
                      <a:pt x="3276" y="42"/>
                    </a:lnTo>
                    <a:lnTo>
                      <a:pt x="3336" y="30"/>
                    </a:lnTo>
                    <a:lnTo>
                      <a:pt x="3396" y="24"/>
                    </a:lnTo>
                    <a:lnTo>
                      <a:pt x="3450" y="24"/>
                    </a:lnTo>
                    <a:lnTo>
                      <a:pt x="3510" y="36"/>
                    </a:lnTo>
                    <a:lnTo>
                      <a:pt x="3564" y="42"/>
                    </a:lnTo>
                    <a:lnTo>
                      <a:pt x="3624" y="42"/>
                    </a:lnTo>
                    <a:lnTo>
                      <a:pt x="3678" y="36"/>
                    </a:lnTo>
                    <a:lnTo>
                      <a:pt x="3738" y="24"/>
                    </a:lnTo>
                    <a:lnTo>
                      <a:pt x="3798" y="0"/>
                    </a:lnTo>
                    <a:lnTo>
                      <a:pt x="3852" y="6"/>
                    </a:lnTo>
                    <a:lnTo>
                      <a:pt x="3912" y="18"/>
                    </a:lnTo>
                    <a:lnTo>
                      <a:pt x="3966" y="54"/>
                    </a:lnTo>
                    <a:lnTo>
                      <a:pt x="4026" y="48"/>
                    </a:lnTo>
                    <a:lnTo>
                      <a:pt x="4026" y="732"/>
                    </a:lnTo>
                    <a:lnTo>
                      <a:pt x="3966" y="732"/>
                    </a:lnTo>
                    <a:lnTo>
                      <a:pt x="3912" y="732"/>
                    </a:lnTo>
                    <a:lnTo>
                      <a:pt x="3852" y="732"/>
                    </a:lnTo>
                    <a:lnTo>
                      <a:pt x="3798" y="732"/>
                    </a:lnTo>
                    <a:lnTo>
                      <a:pt x="3738" y="732"/>
                    </a:lnTo>
                    <a:lnTo>
                      <a:pt x="3678" y="732"/>
                    </a:lnTo>
                    <a:lnTo>
                      <a:pt x="3624" y="732"/>
                    </a:lnTo>
                    <a:lnTo>
                      <a:pt x="3564" y="732"/>
                    </a:lnTo>
                    <a:lnTo>
                      <a:pt x="3510" y="732"/>
                    </a:lnTo>
                    <a:lnTo>
                      <a:pt x="3450" y="732"/>
                    </a:lnTo>
                    <a:lnTo>
                      <a:pt x="3396" y="732"/>
                    </a:lnTo>
                    <a:lnTo>
                      <a:pt x="3336" y="732"/>
                    </a:lnTo>
                    <a:lnTo>
                      <a:pt x="3276" y="732"/>
                    </a:lnTo>
                    <a:lnTo>
                      <a:pt x="3222" y="732"/>
                    </a:lnTo>
                    <a:lnTo>
                      <a:pt x="3162" y="732"/>
                    </a:lnTo>
                    <a:lnTo>
                      <a:pt x="3108" y="732"/>
                    </a:lnTo>
                    <a:lnTo>
                      <a:pt x="3048" y="732"/>
                    </a:lnTo>
                    <a:lnTo>
                      <a:pt x="2988" y="732"/>
                    </a:lnTo>
                    <a:lnTo>
                      <a:pt x="2934" y="732"/>
                    </a:lnTo>
                    <a:lnTo>
                      <a:pt x="2874" y="732"/>
                    </a:lnTo>
                    <a:lnTo>
                      <a:pt x="2820" y="732"/>
                    </a:lnTo>
                    <a:lnTo>
                      <a:pt x="2760" y="732"/>
                    </a:lnTo>
                    <a:lnTo>
                      <a:pt x="2706" y="732"/>
                    </a:lnTo>
                    <a:lnTo>
                      <a:pt x="2646" y="732"/>
                    </a:lnTo>
                    <a:lnTo>
                      <a:pt x="2586" y="732"/>
                    </a:lnTo>
                    <a:lnTo>
                      <a:pt x="2532" y="732"/>
                    </a:lnTo>
                    <a:lnTo>
                      <a:pt x="2472" y="732"/>
                    </a:lnTo>
                    <a:lnTo>
                      <a:pt x="2418" y="732"/>
                    </a:lnTo>
                    <a:lnTo>
                      <a:pt x="2358" y="732"/>
                    </a:lnTo>
                    <a:lnTo>
                      <a:pt x="2298" y="732"/>
                    </a:lnTo>
                    <a:lnTo>
                      <a:pt x="2244" y="732"/>
                    </a:lnTo>
                    <a:lnTo>
                      <a:pt x="2184" y="732"/>
                    </a:lnTo>
                    <a:lnTo>
                      <a:pt x="2130" y="732"/>
                    </a:lnTo>
                    <a:lnTo>
                      <a:pt x="2070" y="732"/>
                    </a:lnTo>
                    <a:lnTo>
                      <a:pt x="2016" y="732"/>
                    </a:lnTo>
                    <a:lnTo>
                      <a:pt x="1956" y="732"/>
                    </a:lnTo>
                    <a:lnTo>
                      <a:pt x="1896" y="732"/>
                    </a:lnTo>
                    <a:lnTo>
                      <a:pt x="1842" y="732"/>
                    </a:lnTo>
                    <a:lnTo>
                      <a:pt x="1782" y="732"/>
                    </a:lnTo>
                    <a:lnTo>
                      <a:pt x="1728" y="732"/>
                    </a:lnTo>
                    <a:lnTo>
                      <a:pt x="1668" y="732"/>
                    </a:lnTo>
                    <a:lnTo>
                      <a:pt x="1608" y="732"/>
                    </a:lnTo>
                    <a:lnTo>
                      <a:pt x="1554" y="732"/>
                    </a:lnTo>
                    <a:lnTo>
                      <a:pt x="1494" y="732"/>
                    </a:lnTo>
                    <a:lnTo>
                      <a:pt x="1440" y="732"/>
                    </a:lnTo>
                    <a:lnTo>
                      <a:pt x="1380" y="732"/>
                    </a:lnTo>
                    <a:lnTo>
                      <a:pt x="1320" y="732"/>
                    </a:lnTo>
                    <a:lnTo>
                      <a:pt x="1266" y="732"/>
                    </a:lnTo>
                    <a:lnTo>
                      <a:pt x="1206" y="732"/>
                    </a:lnTo>
                    <a:lnTo>
                      <a:pt x="1152" y="732"/>
                    </a:lnTo>
                    <a:lnTo>
                      <a:pt x="1092" y="732"/>
                    </a:lnTo>
                    <a:lnTo>
                      <a:pt x="1038" y="732"/>
                    </a:lnTo>
                    <a:lnTo>
                      <a:pt x="978" y="732"/>
                    </a:lnTo>
                    <a:lnTo>
                      <a:pt x="918" y="732"/>
                    </a:lnTo>
                    <a:lnTo>
                      <a:pt x="864" y="732"/>
                    </a:lnTo>
                    <a:lnTo>
                      <a:pt x="804" y="732"/>
                    </a:lnTo>
                    <a:lnTo>
                      <a:pt x="750" y="732"/>
                    </a:lnTo>
                    <a:lnTo>
                      <a:pt x="690" y="732"/>
                    </a:lnTo>
                    <a:lnTo>
                      <a:pt x="630" y="732"/>
                    </a:lnTo>
                    <a:lnTo>
                      <a:pt x="576" y="732"/>
                    </a:lnTo>
                    <a:lnTo>
                      <a:pt x="516" y="732"/>
                    </a:lnTo>
                    <a:lnTo>
                      <a:pt x="462" y="732"/>
                    </a:lnTo>
                    <a:lnTo>
                      <a:pt x="402" y="732"/>
                    </a:lnTo>
                    <a:lnTo>
                      <a:pt x="348" y="732"/>
                    </a:lnTo>
                    <a:lnTo>
                      <a:pt x="288" y="732"/>
                    </a:lnTo>
                    <a:lnTo>
                      <a:pt x="228" y="732"/>
                    </a:lnTo>
                    <a:lnTo>
                      <a:pt x="174" y="732"/>
                    </a:lnTo>
                    <a:lnTo>
                      <a:pt x="114" y="732"/>
                    </a:lnTo>
                    <a:lnTo>
                      <a:pt x="60" y="732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88" name="Freeform 9"/>
              <p:cNvSpPr>
                <a:spLocks/>
              </p:cNvSpPr>
              <p:nvPr/>
            </p:nvSpPr>
            <p:spPr bwMode="auto">
              <a:xfrm>
                <a:off x="949" y="1687"/>
                <a:ext cx="4026" cy="1488"/>
              </a:xfrm>
              <a:custGeom>
                <a:avLst/>
                <a:gdLst>
                  <a:gd name="T0" fmla="*/ 60 w 4026"/>
                  <a:gd name="T1" fmla="*/ 1422 h 1488"/>
                  <a:gd name="T2" fmla="*/ 228 w 4026"/>
                  <a:gd name="T3" fmla="*/ 1392 h 1488"/>
                  <a:gd name="T4" fmla="*/ 402 w 4026"/>
                  <a:gd name="T5" fmla="*/ 1356 h 1488"/>
                  <a:gd name="T6" fmla="*/ 576 w 4026"/>
                  <a:gd name="T7" fmla="*/ 1320 h 1488"/>
                  <a:gd name="T8" fmla="*/ 750 w 4026"/>
                  <a:gd name="T9" fmla="*/ 1320 h 1488"/>
                  <a:gd name="T10" fmla="*/ 918 w 4026"/>
                  <a:gd name="T11" fmla="*/ 1314 h 1488"/>
                  <a:gd name="T12" fmla="*/ 1092 w 4026"/>
                  <a:gd name="T13" fmla="*/ 1308 h 1488"/>
                  <a:gd name="T14" fmla="*/ 1266 w 4026"/>
                  <a:gd name="T15" fmla="*/ 1242 h 1488"/>
                  <a:gd name="T16" fmla="*/ 1440 w 4026"/>
                  <a:gd name="T17" fmla="*/ 1146 h 1488"/>
                  <a:gd name="T18" fmla="*/ 1608 w 4026"/>
                  <a:gd name="T19" fmla="*/ 1056 h 1488"/>
                  <a:gd name="T20" fmla="*/ 1782 w 4026"/>
                  <a:gd name="T21" fmla="*/ 954 h 1488"/>
                  <a:gd name="T22" fmla="*/ 1956 w 4026"/>
                  <a:gd name="T23" fmla="*/ 852 h 1488"/>
                  <a:gd name="T24" fmla="*/ 2130 w 4026"/>
                  <a:gd name="T25" fmla="*/ 744 h 1488"/>
                  <a:gd name="T26" fmla="*/ 2298 w 4026"/>
                  <a:gd name="T27" fmla="*/ 606 h 1488"/>
                  <a:gd name="T28" fmla="*/ 2472 w 4026"/>
                  <a:gd name="T29" fmla="*/ 450 h 1488"/>
                  <a:gd name="T30" fmla="*/ 2646 w 4026"/>
                  <a:gd name="T31" fmla="*/ 384 h 1488"/>
                  <a:gd name="T32" fmla="*/ 2820 w 4026"/>
                  <a:gd name="T33" fmla="*/ 234 h 1488"/>
                  <a:gd name="T34" fmla="*/ 2988 w 4026"/>
                  <a:gd name="T35" fmla="*/ 330 h 1488"/>
                  <a:gd name="T36" fmla="*/ 3162 w 4026"/>
                  <a:gd name="T37" fmla="*/ 258 h 1488"/>
                  <a:gd name="T38" fmla="*/ 3336 w 4026"/>
                  <a:gd name="T39" fmla="*/ 138 h 1488"/>
                  <a:gd name="T40" fmla="*/ 3510 w 4026"/>
                  <a:gd name="T41" fmla="*/ 114 h 1488"/>
                  <a:gd name="T42" fmla="*/ 3678 w 4026"/>
                  <a:gd name="T43" fmla="*/ 96 h 1488"/>
                  <a:gd name="T44" fmla="*/ 3852 w 4026"/>
                  <a:gd name="T45" fmla="*/ 0 h 1488"/>
                  <a:gd name="T46" fmla="*/ 4026 w 4026"/>
                  <a:gd name="T47" fmla="*/ 12 h 1488"/>
                  <a:gd name="T48" fmla="*/ 3912 w 4026"/>
                  <a:gd name="T49" fmla="*/ 1074 h 1488"/>
                  <a:gd name="T50" fmla="*/ 3738 w 4026"/>
                  <a:gd name="T51" fmla="*/ 1080 h 1488"/>
                  <a:gd name="T52" fmla="*/ 3564 w 4026"/>
                  <a:gd name="T53" fmla="*/ 1098 h 1488"/>
                  <a:gd name="T54" fmla="*/ 3396 w 4026"/>
                  <a:gd name="T55" fmla="*/ 1080 h 1488"/>
                  <a:gd name="T56" fmla="*/ 3222 w 4026"/>
                  <a:gd name="T57" fmla="*/ 1122 h 1488"/>
                  <a:gd name="T58" fmla="*/ 3048 w 4026"/>
                  <a:gd name="T59" fmla="*/ 1188 h 1488"/>
                  <a:gd name="T60" fmla="*/ 2874 w 4026"/>
                  <a:gd name="T61" fmla="*/ 1218 h 1488"/>
                  <a:gd name="T62" fmla="*/ 2706 w 4026"/>
                  <a:gd name="T63" fmla="*/ 1260 h 1488"/>
                  <a:gd name="T64" fmla="*/ 2532 w 4026"/>
                  <a:gd name="T65" fmla="*/ 1302 h 1488"/>
                  <a:gd name="T66" fmla="*/ 2358 w 4026"/>
                  <a:gd name="T67" fmla="*/ 1314 h 1488"/>
                  <a:gd name="T68" fmla="*/ 2184 w 4026"/>
                  <a:gd name="T69" fmla="*/ 1338 h 1488"/>
                  <a:gd name="T70" fmla="*/ 2016 w 4026"/>
                  <a:gd name="T71" fmla="*/ 1302 h 1488"/>
                  <a:gd name="T72" fmla="*/ 1842 w 4026"/>
                  <a:gd name="T73" fmla="*/ 1314 h 1488"/>
                  <a:gd name="T74" fmla="*/ 1668 w 4026"/>
                  <a:gd name="T75" fmla="*/ 1332 h 1488"/>
                  <a:gd name="T76" fmla="*/ 1494 w 4026"/>
                  <a:gd name="T77" fmla="*/ 1380 h 1488"/>
                  <a:gd name="T78" fmla="*/ 1320 w 4026"/>
                  <a:gd name="T79" fmla="*/ 1422 h 1488"/>
                  <a:gd name="T80" fmla="*/ 1152 w 4026"/>
                  <a:gd name="T81" fmla="*/ 1458 h 1488"/>
                  <a:gd name="T82" fmla="*/ 978 w 4026"/>
                  <a:gd name="T83" fmla="*/ 1452 h 1488"/>
                  <a:gd name="T84" fmla="*/ 804 w 4026"/>
                  <a:gd name="T85" fmla="*/ 1440 h 1488"/>
                  <a:gd name="T86" fmla="*/ 630 w 4026"/>
                  <a:gd name="T87" fmla="*/ 1422 h 1488"/>
                  <a:gd name="T88" fmla="*/ 462 w 4026"/>
                  <a:gd name="T89" fmla="*/ 1434 h 1488"/>
                  <a:gd name="T90" fmla="*/ 288 w 4026"/>
                  <a:gd name="T91" fmla="*/ 1458 h 1488"/>
                  <a:gd name="T92" fmla="*/ 114 w 4026"/>
                  <a:gd name="T93" fmla="*/ 1476 h 14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26"/>
                  <a:gd name="T142" fmla="*/ 0 h 1488"/>
                  <a:gd name="T143" fmla="*/ 4026 w 4026"/>
                  <a:gd name="T144" fmla="*/ 1488 h 14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26" h="1488">
                    <a:moveTo>
                      <a:pt x="0" y="1488"/>
                    </a:moveTo>
                    <a:lnTo>
                      <a:pt x="0" y="1428"/>
                    </a:lnTo>
                    <a:lnTo>
                      <a:pt x="60" y="1422"/>
                    </a:lnTo>
                    <a:lnTo>
                      <a:pt x="114" y="1410"/>
                    </a:lnTo>
                    <a:lnTo>
                      <a:pt x="174" y="1398"/>
                    </a:lnTo>
                    <a:lnTo>
                      <a:pt x="228" y="1392"/>
                    </a:lnTo>
                    <a:lnTo>
                      <a:pt x="288" y="1380"/>
                    </a:lnTo>
                    <a:lnTo>
                      <a:pt x="348" y="1368"/>
                    </a:lnTo>
                    <a:lnTo>
                      <a:pt x="402" y="1356"/>
                    </a:lnTo>
                    <a:lnTo>
                      <a:pt x="462" y="1344"/>
                    </a:lnTo>
                    <a:lnTo>
                      <a:pt x="516" y="1332"/>
                    </a:lnTo>
                    <a:lnTo>
                      <a:pt x="576" y="1320"/>
                    </a:lnTo>
                    <a:lnTo>
                      <a:pt x="630" y="1320"/>
                    </a:lnTo>
                    <a:lnTo>
                      <a:pt x="690" y="1320"/>
                    </a:lnTo>
                    <a:lnTo>
                      <a:pt x="750" y="1320"/>
                    </a:lnTo>
                    <a:lnTo>
                      <a:pt x="804" y="1320"/>
                    </a:lnTo>
                    <a:lnTo>
                      <a:pt x="864" y="1320"/>
                    </a:lnTo>
                    <a:lnTo>
                      <a:pt x="918" y="1314"/>
                    </a:lnTo>
                    <a:lnTo>
                      <a:pt x="978" y="1314"/>
                    </a:lnTo>
                    <a:lnTo>
                      <a:pt x="1038" y="1308"/>
                    </a:lnTo>
                    <a:lnTo>
                      <a:pt x="1092" y="1308"/>
                    </a:lnTo>
                    <a:lnTo>
                      <a:pt x="1152" y="1302"/>
                    </a:lnTo>
                    <a:lnTo>
                      <a:pt x="1206" y="1272"/>
                    </a:lnTo>
                    <a:lnTo>
                      <a:pt x="1266" y="1242"/>
                    </a:lnTo>
                    <a:lnTo>
                      <a:pt x="1320" y="1212"/>
                    </a:lnTo>
                    <a:lnTo>
                      <a:pt x="1380" y="1176"/>
                    </a:lnTo>
                    <a:lnTo>
                      <a:pt x="1440" y="1146"/>
                    </a:lnTo>
                    <a:lnTo>
                      <a:pt x="1494" y="1116"/>
                    </a:lnTo>
                    <a:lnTo>
                      <a:pt x="1554" y="1086"/>
                    </a:lnTo>
                    <a:lnTo>
                      <a:pt x="1608" y="1056"/>
                    </a:lnTo>
                    <a:lnTo>
                      <a:pt x="1668" y="1020"/>
                    </a:lnTo>
                    <a:lnTo>
                      <a:pt x="1728" y="990"/>
                    </a:lnTo>
                    <a:lnTo>
                      <a:pt x="1782" y="954"/>
                    </a:lnTo>
                    <a:lnTo>
                      <a:pt x="1842" y="924"/>
                    </a:lnTo>
                    <a:lnTo>
                      <a:pt x="1896" y="888"/>
                    </a:lnTo>
                    <a:lnTo>
                      <a:pt x="1956" y="852"/>
                    </a:lnTo>
                    <a:lnTo>
                      <a:pt x="2016" y="816"/>
                    </a:lnTo>
                    <a:lnTo>
                      <a:pt x="2070" y="780"/>
                    </a:lnTo>
                    <a:lnTo>
                      <a:pt x="2130" y="744"/>
                    </a:lnTo>
                    <a:lnTo>
                      <a:pt x="2184" y="702"/>
                    </a:lnTo>
                    <a:lnTo>
                      <a:pt x="2244" y="666"/>
                    </a:lnTo>
                    <a:lnTo>
                      <a:pt x="2298" y="606"/>
                    </a:lnTo>
                    <a:lnTo>
                      <a:pt x="2358" y="576"/>
                    </a:lnTo>
                    <a:lnTo>
                      <a:pt x="2418" y="534"/>
                    </a:lnTo>
                    <a:lnTo>
                      <a:pt x="2472" y="450"/>
                    </a:lnTo>
                    <a:lnTo>
                      <a:pt x="2532" y="456"/>
                    </a:lnTo>
                    <a:lnTo>
                      <a:pt x="2586" y="462"/>
                    </a:lnTo>
                    <a:lnTo>
                      <a:pt x="2646" y="384"/>
                    </a:lnTo>
                    <a:lnTo>
                      <a:pt x="2706" y="342"/>
                    </a:lnTo>
                    <a:lnTo>
                      <a:pt x="2760" y="300"/>
                    </a:lnTo>
                    <a:lnTo>
                      <a:pt x="2820" y="234"/>
                    </a:lnTo>
                    <a:lnTo>
                      <a:pt x="2874" y="282"/>
                    </a:lnTo>
                    <a:lnTo>
                      <a:pt x="2934" y="318"/>
                    </a:lnTo>
                    <a:lnTo>
                      <a:pt x="2988" y="330"/>
                    </a:lnTo>
                    <a:lnTo>
                      <a:pt x="3048" y="318"/>
                    </a:lnTo>
                    <a:lnTo>
                      <a:pt x="3108" y="282"/>
                    </a:lnTo>
                    <a:lnTo>
                      <a:pt x="3162" y="258"/>
                    </a:lnTo>
                    <a:lnTo>
                      <a:pt x="3222" y="216"/>
                    </a:lnTo>
                    <a:lnTo>
                      <a:pt x="3276" y="180"/>
                    </a:lnTo>
                    <a:lnTo>
                      <a:pt x="3336" y="138"/>
                    </a:lnTo>
                    <a:lnTo>
                      <a:pt x="3396" y="114"/>
                    </a:lnTo>
                    <a:lnTo>
                      <a:pt x="3450" y="96"/>
                    </a:lnTo>
                    <a:lnTo>
                      <a:pt x="3510" y="114"/>
                    </a:lnTo>
                    <a:lnTo>
                      <a:pt x="3564" y="114"/>
                    </a:lnTo>
                    <a:lnTo>
                      <a:pt x="3624" y="120"/>
                    </a:lnTo>
                    <a:lnTo>
                      <a:pt x="3678" y="96"/>
                    </a:lnTo>
                    <a:lnTo>
                      <a:pt x="3738" y="72"/>
                    </a:lnTo>
                    <a:lnTo>
                      <a:pt x="3798" y="18"/>
                    </a:lnTo>
                    <a:lnTo>
                      <a:pt x="3852" y="0"/>
                    </a:lnTo>
                    <a:lnTo>
                      <a:pt x="3912" y="12"/>
                    </a:lnTo>
                    <a:lnTo>
                      <a:pt x="3966" y="30"/>
                    </a:lnTo>
                    <a:lnTo>
                      <a:pt x="4026" y="12"/>
                    </a:lnTo>
                    <a:lnTo>
                      <a:pt x="4026" y="1104"/>
                    </a:lnTo>
                    <a:lnTo>
                      <a:pt x="3966" y="1110"/>
                    </a:lnTo>
                    <a:lnTo>
                      <a:pt x="3912" y="1074"/>
                    </a:lnTo>
                    <a:lnTo>
                      <a:pt x="3852" y="1062"/>
                    </a:lnTo>
                    <a:lnTo>
                      <a:pt x="3798" y="1056"/>
                    </a:lnTo>
                    <a:lnTo>
                      <a:pt x="3738" y="1080"/>
                    </a:lnTo>
                    <a:lnTo>
                      <a:pt x="3678" y="1092"/>
                    </a:lnTo>
                    <a:lnTo>
                      <a:pt x="3624" y="1098"/>
                    </a:lnTo>
                    <a:lnTo>
                      <a:pt x="3564" y="1098"/>
                    </a:lnTo>
                    <a:lnTo>
                      <a:pt x="3510" y="1092"/>
                    </a:lnTo>
                    <a:lnTo>
                      <a:pt x="3450" y="1080"/>
                    </a:lnTo>
                    <a:lnTo>
                      <a:pt x="3396" y="1080"/>
                    </a:lnTo>
                    <a:lnTo>
                      <a:pt x="3336" y="1086"/>
                    </a:lnTo>
                    <a:lnTo>
                      <a:pt x="3276" y="1098"/>
                    </a:lnTo>
                    <a:lnTo>
                      <a:pt x="3222" y="1122"/>
                    </a:lnTo>
                    <a:lnTo>
                      <a:pt x="3162" y="1134"/>
                    </a:lnTo>
                    <a:lnTo>
                      <a:pt x="3108" y="1164"/>
                    </a:lnTo>
                    <a:lnTo>
                      <a:pt x="3048" y="1188"/>
                    </a:lnTo>
                    <a:lnTo>
                      <a:pt x="2988" y="1200"/>
                    </a:lnTo>
                    <a:lnTo>
                      <a:pt x="2934" y="1218"/>
                    </a:lnTo>
                    <a:lnTo>
                      <a:pt x="2874" y="1218"/>
                    </a:lnTo>
                    <a:lnTo>
                      <a:pt x="2820" y="1218"/>
                    </a:lnTo>
                    <a:lnTo>
                      <a:pt x="2760" y="1254"/>
                    </a:lnTo>
                    <a:lnTo>
                      <a:pt x="2706" y="1260"/>
                    </a:lnTo>
                    <a:lnTo>
                      <a:pt x="2646" y="1272"/>
                    </a:lnTo>
                    <a:lnTo>
                      <a:pt x="2586" y="1296"/>
                    </a:lnTo>
                    <a:lnTo>
                      <a:pt x="2532" y="1302"/>
                    </a:lnTo>
                    <a:lnTo>
                      <a:pt x="2472" y="1308"/>
                    </a:lnTo>
                    <a:lnTo>
                      <a:pt x="2418" y="1332"/>
                    </a:lnTo>
                    <a:lnTo>
                      <a:pt x="2358" y="1314"/>
                    </a:lnTo>
                    <a:lnTo>
                      <a:pt x="2298" y="1314"/>
                    </a:lnTo>
                    <a:lnTo>
                      <a:pt x="2244" y="1350"/>
                    </a:lnTo>
                    <a:lnTo>
                      <a:pt x="2184" y="1338"/>
                    </a:lnTo>
                    <a:lnTo>
                      <a:pt x="2130" y="1326"/>
                    </a:lnTo>
                    <a:lnTo>
                      <a:pt x="2070" y="1314"/>
                    </a:lnTo>
                    <a:lnTo>
                      <a:pt x="2016" y="1302"/>
                    </a:lnTo>
                    <a:lnTo>
                      <a:pt x="1956" y="1308"/>
                    </a:lnTo>
                    <a:lnTo>
                      <a:pt x="1896" y="1308"/>
                    </a:lnTo>
                    <a:lnTo>
                      <a:pt x="1842" y="1314"/>
                    </a:lnTo>
                    <a:lnTo>
                      <a:pt x="1782" y="1314"/>
                    </a:lnTo>
                    <a:lnTo>
                      <a:pt x="1728" y="1320"/>
                    </a:lnTo>
                    <a:lnTo>
                      <a:pt x="1668" y="1332"/>
                    </a:lnTo>
                    <a:lnTo>
                      <a:pt x="1608" y="1350"/>
                    </a:lnTo>
                    <a:lnTo>
                      <a:pt x="1554" y="1368"/>
                    </a:lnTo>
                    <a:lnTo>
                      <a:pt x="1494" y="1380"/>
                    </a:lnTo>
                    <a:lnTo>
                      <a:pt x="1440" y="1398"/>
                    </a:lnTo>
                    <a:lnTo>
                      <a:pt x="1380" y="1410"/>
                    </a:lnTo>
                    <a:lnTo>
                      <a:pt x="1320" y="1422"/>
                    </a:lnTo>
                    <a:lnTo>
                      <a:pt x="1266" y="1434"/>
                    </a:lnTo>
                    <a:lnTo>
                      <a:pt x="1206" y="1446"/>
                    </a:lnTo>
                    <a:lnTo>
                      <a:pt x="1152" y="1458"/>
                    </a:lnTo>
                    <a:lnTo>
                      <a:pt x="1092" y="1458"/>
                    </a:lnTo>
                    <a:lnTo>
                      <a:pt x="1038" y="1452"/>
                    </a:lnTo>
                    <a:lnTo>
                      <a:pt x="978" y="1452"/>
                    </a:lnTo>
                    <a:lnTo>
                      <a:pt x="918" y="1446"/>
                    </a:lnTo>
                    <a:lnTo>
                      <a:pt x="864" y="1446"/>
                    </a:lnTo>
                    <a:lnTo>
                      <a:pt x="804" y="1440"/>
                    </a:lnTo>
                    <a:lnTo>
                      <a:pt x="750" y="1434"/>
                    </a:lnTo>
                    <a:lnTo>
                      <a:pt x="690" y="1428"/>
                    </a:lnTo>
                    <a:lnTo>
                      <a:pt x="630" y="1422"/>
                    </a:lnTo>
                    <a:lnTo>
                      <a:pt x="576" y="1410"/>
                    </a:lnTo>
                    <a:lnTo>
                      <a:pt x="516" y="1422"/>
                    </a:lnTo>
                    <a:lnTo>
                      <a:pt x="462" y="1434"/>
                    </a:lnTo>
                    <a:lnTo>
                      <a:pt x="402" y="1440"/>
                    </a:lnTo>
                    <a:lnTo>
                      <a:pt x="348" y="1452"/>
                    </a:lnTo>
                    <a:lnTo>
                      <a:pt x="288" y="1458"/>
                    </a:lnTo>
                    <a:lnTo>
                      <a:pt x="228" y="1464"/>
                    </a:lnTo>
                    <a:lnTo>
                      <a:pt x="174" y="1470"/>
                    </a:lnTo>
                    <a:lnTo>
                      <a:pt x="114" y="1476"/>
                    </a:lnTo>
                    <a:lnTo>
                      <a:pt x="60" y="1482"/>
                    </a:lnTo>
                    <a:lnTo>
                      <a:pt x="0" y="148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89" name="Freeform 10"/>
              <p:cNvSpPr>
                <a:spLocks/>
              </p:cNvSpPr>
              <p:nvPr/>
            </p:nvSpPr>
            <p:spPr bwMode="auto">
              <a:xfrm>
                <a:off x="949" y="1021"/>
                <a:ext cx="4026" cy="2094"/>
              </a:xfrm>
              <a:custGeom>
                <a:avLst/>
                <a:gdLst>
                  <a:gd name="T0" fmla="*/ 60 w 4026"/>
                  <a:gd name="T1" fmla="*/ 2052 h 2094"/>
                  <a:gd name="T2" fmla="*/ 228 w 4026"/>
                  <a:gd name="T3" fmla="*/ 2028 h 2094"/>
                  <a:gd name="T4" fmla="*/ 402 w 4026"/>
                  <a:gd name="T5" fmla="*/ 1992 h 2094"/>
                  <a:gd name="T6" fmla="*/ 576 w 4026"/>
                  <a:gd name="T7" fmla="*/ 1956 h 2094"/>
                  <a:gd name="T8" fmla="*/ 750 w 4026"/>
                  <a:gd name="T9" fmla="*/ 1956 h 2094"/>
                  <a:gd name="T10" fmla="*/ 918 w 4026"/>
                  <a:gd name="T11" fmla="*/ 1950 h 2094"/>
                  <a:gd name="T12" fmla="*/ 1092 w 4026"/>
                  <a:gd name="T13" fmla="*/ 1926 h 2094"/>
                  <a:gd name="T14" fmla="*/ 1266 w 4026"/>
                  <a:gd name="T15" fmla="*/ 1854 h 2094"/>
                  <a:gd name="T16" fmla="*/ 1440 w 4026"/>
                  <a:gd name="T17" fmla="*/ 1752 h 2094"/>
                  <a:gd name="T18" fmla="*/ 1608 w 4026"/>
                  <a:gd name="T19" fmla="*/ 1608 h 2094"/>
                  <a:gd name="T20" fmla="*/ 1782 w 4026"/>
                  <a:gd name="T21" fmla="*/ 1476 h 2094"/>
                  <a:gd name="T22" fmla="*/ 1956 w 4026"/>
                  <a:gd name="T23" fmla="*/ 1356 h 2094"/>
                  <a:gd name="T24" fmla="*/ 2130 w 4026"/>
                  <a:gd name="T25" fmla="*/ 1170 h 2094"/>
                  <a:gd name="T26" fmla="*/ 2298 w 4026"/>
                  <a:gd name="T27" fmla="*/ 996 h 2094"/>
                  <a:gd name="T28" fmla="*/ 2472 w 4026"/>
                  <a:gd name="T29" fmla="*/ 792 h 2094"/>
                  <a:gd name="T30" fmla="*/ 2646 w 4026"/>
                  <a:gd name="T31" fmla="*/ 690 h 2094"/>
                  <a:gd name="T32" fmla="*/ 2820 w 4026"/>
                  <a:gd name="T33" fmla="*/ 504 h 2094"/>
                  <a:gd name="T34" fmla="*/ 2988 w 4026"/>
                  <a:gd name="T35" fmla="*/ 582 h 2094"/>
                  <a:gd name="T36" fmla="*/ 3162 w 4026"/>
                  <a:gd name="T37" fmla="*/ 462 h 2094"/>
                  <a:gd name="T38" fmla="*/ 3336 w 4026"/>
                  <a:gd name="T39" fmla="*/ 282 h 2094"/>
                  <a:gd name="T40" fmla="*/ 3510 w 4026"/>
                  <a:gd name="T41" fmla="*/ 216 h 2094"/>
                  <a:gd name="T42" fmla="*/ 3678 w 4026"/>
                  <a:gd name="T43" fmla="*/ 180 h 2094"/>
                  <a:gd name="T44" fmla="*/ 3852 w 4026"/>
                  <a:gd name="T45" fmla="*/ 42 h 2094"/>
                  <a:gd name="T46" fmla="*/ 4026 w 4026"/>
                  <a:gd name="T47" fmla="*/ 0 h 2094"/>
                  <a:gd name="T48" fmla="*/ 3912 w 4026"/>
                  <a:gd name="T49" fmla="*/ 678 h 2094"/>
                  <a:gd name="T50" fmla="*/ 3738 w 4026"/>
                  <a:gd name="T51" fmla="*/ 738 h 2094"/>
                  <a:gd name="T52" fmla="*/ 3564 w 4026"/>
                  <a:gd name="T53" fmla="*/ 780 h 2094"/>
                  <a:gd name="T54" fmla="*/ 3396 w 4026"/>
                  <a:gd name="T55" fmla="*/ 780 h 2094"/>
                  <a:gd name="T56" fmla="*/ 3222 w 4026"/>
                  <a:gd name="T57" fmla="*/ 882 h 2094"/>
                  <a:gd name="T58" fmla="*/ 3048 w 4026"/>
                  <a:gd name="T59" fmla="*/ 984 h 2094"/>
                  <a:gd name="T60" fmla="*/ 2874 w 4026"/>
                  <a:gd name="T61" fmla="*/ 948 h 2094"/>
                  <a:gd name="T62" fmla="*/ 2706 w 4026"/>
                  <a:gd name="T63" fmla="*/ 1008 h 2094"/>
                  <a:gd name="T64" fmla="*/ 2532 w 4026"/>
                  <a:gd name="T65" fmla="*/ 1122 h 2094"/>
                  <a:gd name="T66" fmla="*/ 2358 w 4026"/>
                  <a:gd name="T67" fmla="*/ 1242 h 2094"/>
                  <a:gd name="T68" fmla="*/ 2184 w 4026"/>
                  <a:gd name="T69" fmla="*/ 1368 h 2094"/>
                  <a:gd name="T70" fmla="*/ 2016 w 4026"/>
                  <a:gd name="T71" fmla="*/ 1482 h 2094"/>
                  <a:gd name="T72" fmla="*/ 1842 w 4026"/>
                  <a:gd name="T73" fmla="*/ 1590 h 2094"/>
                  <a:gd name="T74" fmla="*/ 1668 w 4026"/>
                  <a:gd name="T75" fmla="*/ 1686 h 2094"/>
                  <a:gd name="T76" fmla="*/ 1494 w 4026"/>
                  <a:gd name="T77" fmla="*/ 1782 h 2094"/>
                  <a:gd name="T78" fmla="*/ 1320 w 4026"/>
                  <a:gd name="T79" fmla="*/ 1878 h 2094"/>
                  <a:gd name="T80" fmla="*/ 1152 w 4026"/>
                  <a:gd name="T81" fmla="*/ 1968 h 2094"/>
                  <a:gd name="T82" fmla="*/ 978 w 4026"/>
                  <a:gd name="T83" fmla="*/ 1980 h 2094"/>
                  <a:gd name="T84" fmla="*/ 804 w 4026"/>
                  <a:gd name="T85" fmla="*/ 1986 h 2094"/>
                  <a:gd name="T86" fmla="*/ 630 w 4026"/>
                  <a:gd name="T87" fmla="*/ 1986 h 2094"/>
                  <a:gd name="T88" fmla="*/ 462 w 4026"/>
                  <a:gd name="T89" fmla="*/ 2010 h 2094"/>
                  <a:gd name="T90" fmla="*/ 288 w 4026"/>
                  <a:gd name="T91" fmla="*/ 2046 h 2094"/>
                  <a:gd name="T92" fmla="*/ 114 w 4026"/>
                  <a:gd name="T93" fmla="*/ 2076 h 209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26"/>
                  <a:gd name="T142" fmla="*/ 0 h 2094"/>
                  <a:gd name="T143" fmla="*/ 4026 w 4026"/>
                  <a:gd name="T144" fmla="*/ 2094 h 209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26" h="2094">
                    <a:moveTo>
                      <a:pt x="0" y="2094"/>
                    </a:moveTo>
                    <a:lnTo>
                      <a:pt x="0" y="2064"/>
                    </a:lnTo>
                    <a:lnTo>
                      <a:pt x="60" y="2052"/>
                    </a:lnTo>
                    <a:lnTo>
                      <a:pt x="114" y="2046"/>
                    </a:lnTo>
                    <a:lnTo>
                      <a:pt x="174" y="2034"/>
                    </a:lnTo>
                    <a:lnTo>
                      <a:pt x="228" y="2028"/>
                    </a:lnTo>
                    <a:lnTo>
                      <a:pt x="288" y="2016"/>
                    </a:lnTo>
                    <a:lnTo>
                      <a:pt x="348" y="2004"/>
                    </a:lnTo>
                    <a:lnTo>
                      <a:pt x="402" y="1992"/>
                    </a:lnTo>
                    <a:lnTo>
                      <a:pt x="462" y="1980"/>
                    </a:lnTo>
                    <a:lnTo>
                      <a:pt x="516" y="1968"/>
                    </a:lnTo>
                    <a:lnTo>
                      <a:pt x="576" y="1956"/>
                    </a:lnTo>
                    <a:lnTo>
                      <a:pt x="630" y="1956"/>
                    </a:lnTo>
                    <a:lnTo>
                      <a:pt x="690" y="1956"/>
                    </a:lnTo>
                    <a:lnTo>
                      <a:pt x="750" y="1956"/>
                    </a:lnTo>
                    <a:lnTo>
                      <a:pt x="804" y="1956"/>
                    </a:lnTo>
                    <a:lnTo>
                      <a:pt x="864" y="1956"/>
                    </a:lnTo>
                    <a:lnTo>
                      <a:pt x="918" y="1950"/>
                    </a:lnTo>
                    <a:lnTo>
                      <a:pt x="978" y="1944"/>
                    </a:lnTo>
                    <a:lnTo>
                      <a:pt x="1038" y="1932"/>
                    </a:lnTo>
                    <a:lnTo>
                      <a:pt x="1092" y="1926"/>
                    </a:lnTo>
                    <a:lnTo>
                      <a:pt x="1152" y="1920"/>
                    </a:lnTo>
                    <a:lnTo>
                      <a:pt x="1206" y="1890"/>
                    </a:lnTo>
                    <a:lnTo>
                      <a:pt x="1266" y="1854"/>
                    </a:lnTo>
                    <a:lnTo>
                      <a:pt x="1320" y="1818"/>
                    </a:lnTo>
                    <a:lnTo>
                      <a:pt x="1380" y="1782"/>
                    </a:lnTo>
                    <a:lnTo>
                      <a:pt x="1440" y="1752"/>
                    </a:lnTo>
                    <a:lnTo>
                      <a:pt x="1494" y="1704"/>
                    </a:lnTo>
                    <a:lnTo>
                      <a:pt x="1554" y="1656"/>
                    </a:lnTo>
                    <a:lnTo>
                      <a:pt x="1608" y="1608"/>
                    </a:lnTo>
                    <a:lnTo>
                      <a:pt x="1668" y="1560"/>
                    </a:lnTo>
                    <a:lnTo>
                      <a:pt x="1728" y="1518"/>
                    </a:lnTo>
                    <a:lnTo>
                      <a:pt x="1782" y="1476"/>
                    </a:lnTo>
                    <a:lnTo>
                      <a:pt x="1842" y="1434"/>
                    </a:lnTo>
                    <a:lnTo>
                      <a:pt x="1896" y="1392"/>
                    </a:lnTo>
                    <a:lnTo>
                      <a:pt x="1956" y="1356"/>
                    </a:lnTo>
                    <a:lnTo>
                      <a:pt x="2016" y="1314"/>
                    </a:lnTo>
                    <a:lnTo>
                      <a:pt x="2070" y="1242"/>
                    </a:lnTo>
                    <a:lnTo>
                      <a:pt x="2130" y="1170"/>
                    </a:lnTo>
                    <a:lnTo>
                      <a:pt x="2184" y="1098"/>
                    </a:lnTo>
                    <a:lnTo>
                      <a:pt x="2244" y="1032"/>
                    </a:lnTo>
                    <a:lnTo>
                      <a:pt x="2298" y="996"/>
                    </a:lnTo>
                    <a:lnTo>
                      <a:pt x="2358" y="942"/>
                    </a:lnTo>
                    <a:lnTo>
                      <a:pt x="2418" y="888"/>
                    </a:lnTo>
                    <a:lnTo>
                      <a:pt x="2472" y="792"/>
                    </a:lnTo>
                    <a:lnTo>
                      <a:pt x="2532" y="792"/>
                    </a:lnTo>
                    <a:lnTo>
                      <a:pt x="2586" y="792"/>
                    </a:lnTo>
                    <a:lnTo>
                      <a:pt x="2646" y="690"/>
                    </a:lnTo>
                    <a:lnTo>
                      <a:pt x="2706" y="630"/>
                    </a:lnTo>
                    <a:lnTo>
                      <a:pt x="2760" y="582"/>
                    </a:lnTo>
                    <a:lnTo>
                      <a:pt x="2820" y="504"/>
                    </a:lnTo>
                    <a:lnTo>
                      <a:pt x="2874" y="540"/>
                    </a:lnTo>
                    <a:lnTo>
                      <a:pt x="2934" y="570"/>
                    </a:lnTo>
                    <a:lnTo>
                      <a:pt x="2988" y="582"/>
                    </a:lnTo>
                    <a:lnTo>
                      <a:pt x="3048" y="576"/>
                    </a:lnTo>
                    <a:lnTo>
                      <a:pt x="3108" y="498"/>
                    </a:lnTo>
                    <a:lnTo>
                      <a:pt x="3162" y="462"/>
                    </a:lnTo>
                    <a:lnTo>
                      <a:pt x="3222" y="402"/>
                    </a:lnTo>
                    <a:lnTo>
                      <a:pt x="3276" y="342"/>
                    </a:lnTo>
                    <a:lnTo>
                      <a:pt x="3336" y="282"/>
                    </a:lnTo>
                    <a:lnTo>
                      <a:pt x="3396" y="234"/>
                    </a:lnTo>
                    <a:lnTo>
                      <a:pt x="3450" y="210"/>
                    </a:lnTo>
                    <a:lnTo>
                      <a:pt x="3510" y="216"/>
                    </a:lnTo>
                    <a:lnTo>
                      <a:pt x="3564" y="216"/>
                    </a:lnTo>
                    <a:lnTo>
                      <a:pt x="3624" y="204"/>
                    </a:lnTo>
                    <a:lnTo>
                      <a:pt x="3678" y="180"/>
                    </a:lnTo>
                    <a:lnTo>
                      <a:pt x="3738" y="138"/>
                    </a:lnTo>
                    <a:lnTo>
                      <a:pt x="3798" y="60"/>
                    </a:lnTo>
                    <a:lnTo>
                      <a:pt x="3852" y="42"/>
                    </a:lnTo>
                    <a:lnTo>
                      <a:pt x="3912" y="48"/>
                    </a:lnTo>
                    <a:lnTo>
                      <a:pt x="3966" y="48"/>
                    </a:lnTo>
                    <a:lnTo>
                      <a:pt x="4026" y="0"/>
                    </a:lnTo>
                    <a:lnTo>
                      <a:pt x="4026" y="678"/>
                    </a:lnTo>
                    <a:lnTo>
                      <a:pt x="3966" y="696"/>
                    </a:lnTo>
                    <a:lnTo>
                      <a:pt x="3912" y="678"/>
                    </a:lnTo>
                    <a:lnTo>
                      <a:pt x="3852" y="666"/>
                    </a:lnTo>
                    <a:lnTo>
                      <a:pt x="3798" y="684"/>
                    </a:lnTo>
                    <a:lnTo>
                      <a:pt x="3738" y="738"/>
                    </a:lnTo>
                    <a:lnTo>
                      <a:pt x="3678" y="762"/>
                    </a:lnTo>
                    <a:lnTo>
                      <a:pt x="3624" y="786"/>
                    </a:lnTo>
                    <a:lnTo>
                      <a:pt x="3564" y="780"/>
                    </a:lnTo>
                    <a:lnTo>
                      <a:pt x="3510" y="780"/>
                    </a:lnTo>
                    <a:lnTo>
                      <a:pt x="3450" y="762"/>
                    </a:lnTo>
                    <a:lnTo>
                      <a:pt x="3396" y="780"/>
                    </a:lnTo>
                    <a:lnTo>
                      <a:pt x="3336" y="804"/>
                    </a:lnTo>
                    <a:lnTo>
                      <a:pt x="3276" y="846"/>
                    </a:lnTo>
                    <a:lnTo>
                      <a:pt x="3222" y="882"/>
                    </a:lnTo>
                    <a:lnTo>
                      <a:pt x="3162" y="924"/>
                    </a:lnTo>
                    <a:lnTo>
                      <a:pt x="3108" y="948"/>
                    </a:lnTo>
                    <a:lnTo>
                      <a:pt x="3048" y="984"/>
                    </a:lnTo>
                    <a:lnTo>
                      <a:pt x="2988" y="996"/>
                    </a:lnTo>
                    <a:lnTo>
                      <a:pt x="2934" y="984"/>
                    </a:lnTo>
                    <a:lnTo>
                      <a:pt x="2874" y="948"/>
                    </a:lnTo>
                    <a:lnTo>
                      <a:pt x="2820" y="900"/>
                    </a:lnTo>
                    <a:lnTo>
                      <a:pt x="2760" y="966"/>
                    </a:lnTo>
                    <a:lnTo>
                      <a:pt x="2706" y="1008"/>
                    </a:lnTo>
                    <a:lnTo>
                      <a:pt x="2646" y="1050"/>
                    </a:lnTo>
                    <a:lnTo>
                      <a:pt x="2586" y="1128"/>
                    </a:lnTo>
                    <a:lnTo>
                      <a:pt x="2532" y="1122"/>
                    </a:lnTo>
                    <a:lnTo>
                      <a:pt x="2472" y="1116"/>
                    </a:lnTo>
                    <a:lnTo>
                      <a:pt x="2418" y="1200"/>
                    </a:lnTo>
                    <a:lnTo>
                      <a:pt x="2358" y="1242"/>
                    </a:lnTo>
                    <a:lnTo>
                      <a:pt x="2298" y="1272"/>
                    </a:lnTo>
                    <a:lnTo>
                      <a:pt x="2244" y="1332"/>
                    </a:lnTo>
                    <a:lnTo>
                      <a:pt x="2184" y="1368"/>
                    </a:lnTo>
                    <a:lnTo>
                      <a:pt x="2130" y="1410"/>
                    </a:lnTo>
                    <a:lnTo>
                      <a:pt x="2070" y="1446"/>
                    </a:lnTo>
                    <a:lnTo>
                      <a:pt x="2016" y="1482"/>
                    </a:lnTo>
                    <a:lnTo>
                      <a:pt x="1956" y="1518"/>
                    </a:lnTo>
                    <a:lnTo>
                      <a:pt x="1896" y="1554"/>
                    </a:lnTo>
                    <a:lnTo>
                      <a:pt x="1842" y="1590"/>
                    </a:lnTo>
                    <a:lnTo>
                      <a:pt x="1782" y="1620"/>
                    </a:lnTo>
                    <a:lnTo>
                      <a:pt x="1728" y="1656"/>
                    </a:lnTo>
                    <a:lnTo>
                      <a:pt x="1668" y="1686"/>
                    </a:lnTo>
                    <a:lnTo>
                      <a:pt x="1608" y="1722"/>
                    </a:lnTo>
                    <a:lnTo>
                      <a:pt x="1554" y="1752"/>
                    </a:lnTo>
                    <a:lnTo>
                      <a:pt x="1494" y="1782"/>
                    </a:lnTo>
                    <a:lnTo>
                      <a:pt x="1440" y="1812"/>
                    </a:lnTo>
                    <a:lnTo>
                      <a:pt x="1380" y="1842"/>
                    </a:lnTo>
                    <a:lnTo>
                      <a:pt x="1320" y="1878"/>
                    </a:lnTo>
                    <a:lnTo>
                      <a:pt x="1266" y="1908"/>
                    </a:lnTo>
                    <a:lnTo>
                      <a:pt x="1206" y="1938"/>
                    </a:lnTo>
                    <a:lnTo>
                      <a:pt x="1152" y="1968"/>
                    </a:lnTo>
                    <a:lnTo>
                      <a:pt x="1092" y="1974"/>
                    </a:lnTo>
                    <a:lnTo>
                      <a:pt x="1038" y="1974"/>
                    </a:lnTo>
                    <a:lnTo>
                      <a:pt x="978" y="1980"/>
                    </a:lnTo>
                    <a:lnTo>
                      <a:pt x="918" y="1980"/>
                    </a:lnTo>
                    <a:lnTo>
                      <a:pt x="864" y="1986"/>
                    </a:lnTo>
                    <a:lnTo>
                      <a:pt x="804" y="1986"/>
                    </a:lnTo>
                    <a:lnTo>
                      <a:pt x="750" y="1986"/>
                    </a:lnTo>
                    <a:lnTo>
                      <a:pt x="690" y="1986"/>
                    </a:lnTo>
                    <a:lnTo>
                      <a:pt x="630" y="1986"/>
                    </a:lnTo>
                    <a:lnTo>
                      <a:pt x="576" y="1986"/>
                    </a:lnTo>
                    <a:lnTo>
                      <a:pt x="516" y="1998"/>
                    </a:lnTo>
                    <a:lnTo>
                      <a:pt x="462" y="2010"/>
                    </a:lnTo>
                    <a:lnTo>
                      <a:pt x="402" y="2022"/>
                    </a:lnTo>
                    <a:lnTo>
                      <a:pt x="348" y="2034"/>
                    </a:lnTo>
                    <a:lnTo>
                      <a:pt x="288" y="2046"/>
                    </a:lnTo>
                    <a:lnTo>
                      <a:pt x="228" y="2058"/>
                    </a:lnTo>
                    <a:lnTo>
                      <a:pt x="174" y="2064"/>
                    </a:lnTo>
                    <a:lnTo>
                      <a:pt x="114" y="2076"/>
                    </a:lnTo>
                    <a:lnTo>
                      <a:pt x="60" y="2088"/>
                    </a:lnTo>
                    <a:lnTo>
                      <a:pt x="0" y="209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90" name="Freeform 11"/>
              <p:cNvSpPr>
                <a:spLocks/>
              </p:cNvSpPr>
              <p:nvPr/>
            </p:nvSpPr>
            <p:spPr bwMode="auto">
              <a:xfrm>
                <a:off x="949" y="739"/>
                <a:ext cx="4026" cy="2346"/>
              </a:xfrm>
              <a:custGeom>
                <a:avLst/>
                <a:gdLst>
                  <a:gd name="T0" fmla="*/ 60 w 4026"/>
                  <a:gd name="T1" fmla="*/ 2322 h 2346"/>
                  <a:gd name="T2" fmla="*/ 228 w 4026"/>
                  <a:gd name="T3" fmla="*/ 2292 h 2346"/>
                  <a:gd name="T4" fmla="*/ 402 w 4026"/>
                  <a:gd name="T5" fmla="*/ 2256 h 2346"/>
                  <a:gd name="T6" fmla="*/ 576 w 4026"/>
                  <a:gd name="T7" fmla="*/ 2220 h 2346"/>
                  <a:gd name="T8" fmla="*/ 750 w 4026"/>
                  <a:gd name="T9" fmla="*/ 2214 h 2346"/>
                  <a:gd name="T10" fmla="*/ 918 w 4026"/>
                  <a:gd name="T11" fmla="*/ 2202 h 2346"/>
                  <a:gd name="T12" fmla="*/ 1092 w 4026"/>
                  <a:gd name="T13" fmla="*/ 2184 h 2346"/>
                  <a:gd name="T14" fmla="*/ 1266 w 4026"/>
                  <a:gd name="T15" fmla="*/ 2106 h 2346"/>
                  <a:gd name="T16" fmla="*/ 1440 w 4026"/>
                  <a:gd name="T17" fmla="*/ 2004 h 2346"/>
                  <a:gd name="T18" fmla="*/ 1608 w 4026"/>
                  <a:gd name="T19" fmla="*/ 1860 h 2346"/>
                  <a:gd name="T20" fmla="*/ 1782 w 4026"/>
                  <a:gd name="T21" fmla="*/ 1722 h 2346"/>
                  <a:gd name="T22" fmla="*/ 1956 w 4026"/>
                  <a:gd name="T23" fmla="*/ 1602 h 2346"/>
                  <a:gd name="T24" fmla="*/ 2130 w 4026"/>
                  <a:gd name="T25" fmla="*/ 1416 h 2346"/>
                  <a:gd name="T26" fmla="*/ 2298 w 4026"/>
                  <a:gd name="T27" fmla="*/ 1242 h 2346"/>
                  <a:gd name="T28" fmla="*/ 2472 w 4026"/>
                  <a:gd name="T29" fmla="*/ 1026 h 2346"/>
                  <a:gd name="T30" fmla="*/ 2646 w 4026"/>
                  <a:gd name="T31" fmla="*/ 900 h 2346"/>
                  <a:gd name="T32" fmla="*/ 2820 w 4026"/>
                  <a:gd name="T33" fmla="*/ 690 h 2346"/>
                  <a:gd name="T34" fmla="*/ 2988 w 4026"/>
                  <a:gd name="T35" fmla="*/ 750 h 2346"/>
                  <a:gd name="T36" fmla="*/ 3162 w 4026"/>
                  <a:gd name="T37" fmla="*/ 576 h 2346"/>
                  <a:gd name="T38" fmla="*/ 3336 w 4026"/>
                  <a:gd name="T39" fmla="*/ 366 h 2346"/>
                  <a:gd name="T40" fmla="*/ 3510 w 4026"/>
                  <a:gd name="T41" fmla="*/ 264 h 2346"/>
                  <a:gd name="T42" fmla="*/ 3678 w 4026"/>
                  <a:gd name="T43" fmla="*/ 216 h 2346"/>
                  <a:gd name="T44" fmla="*/ 3852 w 4026"/>
                  <a:gd name="T45" fmla="*/ 60 h 2346"/>
                  <a:gd name="T46" fmla="*/ 4026 w 4026"/>
                  <a:gd name="T47" fmla="*/ 0 h 2346"/>
                  <a:gd name="T48" fmla="*/ 3912 w 4026"/>
                  <a:gd name="T49" fmla="*/ 330 h 2346"/>
                  <a:gd name="T50" fmla="*/ 3738 w 4026"/>
                  <a:gd name="T51" fmla="*/ 420 h 2346"/>
                  <a:gd name="T52" fmla="*/ 3564 w 4026"/>
                  <a:gd name="T53" fmla="*/ 498 h 2346"/>
                  <a:gd name="T54" fmla="*/ 3396 w 4026"/>
                  <a:gd name="T55" fmla="*/ 516 h 2346"/>
                  <a:gd name="T56" fmla="*/ 3222 w 4026"/>
                  <a:gd name="T57" fmla="*/ 684 h 2346"/>
                  <a:gd name="T58" fmla="*/ 3048 w 4026"/>
                  <a:gd name="T59" fmla="*/ 858 h 2346"/>
                  <a:gd name="T60" fmla="*/ 2874 w 4026"/>
                  <a:gd name="T61" fmla="*/ 822 h 2346"/>
                  <a:gd name="T62" fmla="*/ 2706 w 4026"/>
                  <a:gd name="T63" fmla="*/ 912 h 2346"/>
                  <a:gd name="T64" fmla="*/ 2532 w 4026"/>
                  <a:gd name="T65" fmla="*/ 1074 h 2346"/>
                  <a:gd name="T66" fmla="*/ 2358 w 4026"/>
                  <a:gd name="T67" fmla="*/ 1224 h 2346"/>
                  <a:gd name="T68" fmla="*/ 2184 w 4026"/>
                  <a:gd name="T69" fmla="*/ 1380 h 2346"/>
                  <a:gd name="T70" fmla="*/ 2016 w 4026"/>
                  <a:gd name="T71" fmla="*/ 1596 h 2346"/>
                  <a:gd name="T72" fmla="*/ 1842 w 4026"/>
                  <a:gd name="T73" fmla="*/ 1716 h 2346"/>
                  <a:gd name="T74" fmla="*/ 1668 w 4026"/>
                  <a:gd name="T75" fmla="*/ 1842 h 2346"/>
                  <a:gd name="T76" fmla="*/ 1494 w 4026"/>
                  <a:gd name="T77" fmla="*/ 1986 h 2346"/>
                  <a:gd name="T78" fmla="*/ 1320 w 4026"/>
                  <a:gd name="T79" fmla="*/ 2100 h 2346"/>
                  <a:gd name="T80" fmla="*/ 1152 w 4026"/>
                  <a:gd name="T81" fmla="*/ 2202 h 2346"/>
                  <a:gd name="T82" fmla="*/ 978 w 4026"/>
                  <a:gd name="T83" fmla="*/ 2226 h 2346"/>
                  <a:gd name="T84" fmla="*/ 804 w 4026"/>
                  <a:gd name="T85" fmla="*/ 2238 h 2346"/>
                  <a:gd name="T86" fmla="*/ 630 w 4026"/>
                  <a:gd name="T87" fmla="*/ 2238 h 2346"/>
                  <a:gd name="T88" fmla="*/ 462 w 4026"/>
                  <a:gd name="T89" fmla="*/ 2262 h 2346"/>
                  <a:gd name="T90" fmla="*/ 288 w 4026"/>
                  <a:gd name="T91" fmla="*/ 2298 h 2346"/>
                  <a:gd name="T92" fmla="*/ 114 w 4026"/>
                  <a:gd name="T93" fmla="*/ 2328 h 23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26"/>
                  <a:gd name="T142" fmla="*/ 0 h 2346"/>
                  <a:gd name="T143" fmla="*/ 4026 w 4026"/>
                  <a:gd name="T144" fmla="*/ 2346 h 23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26" h="2346">
                    <a:moveTo>
                      <a:pt x="0" y="2346"/>
                    </a:moveTo>
                    <a:lnTo>
                      <a:pt x="0" y="2328"/>
                    </a:lnTo>
                    <a:lnTo>
                      <a:pt x="60" y="2322"/>
                    </a:lnTo>
                    <a:lnTo>
                      <a:pt x="114" y="2310"/>
                    </a:lnTo>
                    <a:lnTo>
                      <a:pt x="174" y="2304"/>
                    </a:lnTo>
                    <a:lnTo>
                      <a:pt x="228" y="2292"/>
                    </a:lnTo>
                    <a:lnTo>
                      <a:pt x="288" y="2280"/>
                    </a:lnTo>
                    <a:lnTo>
                      <a:pt x="348" y="2268"/>
                    </a:lnTo>
                    <a:lnTo>
                      <a:pt x="402" y="2256"/>
                    </a:lnTo>
                    <a:lnTo>
                      <a:pt x="462" y="2244"/>
                    </a:lnTo>
                    <a:lnTo>
                      <a:pt x="516" y="2232"/>
                    </a:lnTo>
                    <a:lnTo>
                      <a:pt x="576" y="2220"/>
                    </a:lnTo>
                    <a:lnTo>
                      <a:pt x="630" y="2220"/>
                    </a:lnTo>
                    <a:lnTo>
                      <a:pt x="690" y="2214"/>
                    </a:lnTo>
                    <a:lnTo>
                      <a:pt x="750" y="2214"/>
                    </a:lnTo>
                    <a:lnTo>
                      <a:pt x="804" y="2214"/>
                    </a:lnTo>
                    <a:lnTo>
                      <a:pt x="864" y="2214"/>
                    </a:lnTo>
                    <a:lnTo>
                      <a:pt x="918" y="2202"/>
                    </a:lnTo>
                    <a:lnTo>
                      <a:pt x="978" y="2196"/>
                    </a:lnTo>
                    <a:lnTo>
                      <a:pt x="1038" y="2190"/>
                    </a:lnTo>
                    <a:lnTo>
                      <a:pt x="1092" y="2184"/>
                    </a:lnTo>
                    <a:lnTo>
                      <a:pt x="1152" y="2172"/>
                    </a:lnTo>
                    <a:lnTo>
                      <a:pt x="1206" y="2136"/>
                    </a:lnTo>
                    <a:lnTo>
                      <a:pt x="1266" y="2106"/>
                    </a:lnTo>
                    <a:lnTo>
                      <a:pt x="1320" y="2070"/>
                    </a:lnTo>
                    <a:lnTo>
                      <a:pt x="1380" y="2034"/>
                    </a:lnTo>
                    <a:lnTo>
                      <a:pt x="1440" y="2004"/>
                    </a:lnTo>
                    <a:lnTo>
                      <a:pt x="1494" y="1956"/>
                    </a:lnTo>
                    <a:lnTo>
                      <a:pt x="1554" y="1908"/>
                    </a:lnTo>
                    <a:lnTo>
                      <a:pt x="1608" y="1860"/>
                    </a:lnTo>
                    <a:lnTo>
                      <a:pt x="1668" y="1812"/>
                    </a:lnTo>
                    <a:lnTo>
                      <a:pt x="1728" y="1764"/>
                    </a:lnTo>
                    <a:lnTo>
                      <a:pt x="1782" y="1722"/>
                    </a:lnTo>
                    <a:lnTo>
                      <a:pt x="1842" y="1680"/>
                    </a:lnTo>
                    <a:lnTo>
                      <a:pt x="1896" y="1638"/>
                    </a:lnTo>
                    <a:lnTo>
                      <a:pt x="1956" y="1602"/>
                    </a:lnTo>
                    <a:lnTo>
                      <a:pt x="2016" y="1560"/>
                    </a:lnTo>
                    <a:lnTo>
                      <a:pt x="2070" y="1488"/>
                    </a:lnTo>
                    <a:lnTo>
                      <a:pt x="2130" y="1416"/>
                    </a:lnTo>
                    <a:lnTo>
                      <a:pt x="2184" y="1344"/>
                    </a:lnTo>
                    <a:lnTo>
                      <a:pt x="2244" y="1272"/>
                    </a:lnTo>
                    <a:lnTo>
                      <a:pt x="2298" y="1242"/>
                    </a:lnTo>
                    <a:lnTo>
                      <a:pt x="2358" y="1182"/>
                    </a:lnTo>
                    <a:lnTo>
                      <a:pt x="2418" y="1122"/>
                    </a:lnTo>
                    <a:lnTo>
                      <a:pt x="2472" y="1026"/>
                    </a:lnTo>
                    <a:lnTo>
                      <a:pt x="2532" y="1020"/>
                    </a:lnTo>
                    <a:lnTo>
                      <a:pt x="2586" y="1008"/>
                    </a:lnTo>
                    <a:lnTo>
                      <a:pt x="2646" y="900"/>
                    </a:lnTo>
                    <a:lnTo>
                      <a:pt x="2706" y="828"/>
                    </a:lnTo>
                    <a:lnTo>
                      <a:pt x="2760" y="768"/>
                    </a:lnTo>
                    <a:lnTo>
                      <a:pt x="2820" y="690"/>
                    </a:lnTo>
                    <a:lnTo>
                      <a:pt x="2874" y="720"/>
                    </a:lnTo>
                    <a:lnTo>
                      <a:pt x="2934" y="738"/>
                    </a:lnTo>
                    <a:lnTo>
                      <a:pt x="2988" y="750"/>
                    </a:lnTo>
                    <a:lnTo>
                      <a:pt x="3048" y="726"/>
                    </a:lnTo>
                    <a:lnTo>
                      <a:pt x="3108" y="636"/>
                    </a:lnTo>
                    <a:lnTo>
                      <a:pt x="3162" y="576"/>
                    </a:lnTo>
                    <a:lnTo>
                      <a:pt x="3222" y="510"/>
                    </a:lnTo>
                    <a:lnTo>
                      <a:pt x="3276" y="432"/>
                    </a:lnTo>
                    <a:lnTo>
                      <a:pt x="3336" y="366"/>
                    </a:lnTo>
                    <a:lnTo>
                      <a:pt x="3396" y="312"/>
                    </a:lnTo>
                    <a:lnTo>
                      <a:pt x="3450" y="276"/>
                    </a:lnTo>
                    <a:lnTo>
                      <a:pt x="3510" y="264"/>
                    </a:lnTo>
                    <a:lnTo>
                      <a:pt x="3564" y="270"/>
                    </a:lnTo>
                    <a:lnTo>
                      <a:pt x="3624" y="246"/>
                    </a:lnTo>
                    <a:lnTo>
                      <a:pt x="3678" y="216"/>
                    </a:lnTo>
                    <a:lnTo>
                      <a:pt x="3738" y="162"/>
                    </a:lnTo>
                    <a:lnTo>
                      <a:pt x="3798" y="78"/>
                    </a:lnTo>
                    <a:lnTo>
                      <a:pt x="3852" y="60"/>
                    </a:lnTo>
                    <a:lnTo>
                      <a:pt x="3912" y="66"/>
                    </a:lnTo>
                    <a:lnTo>
                      <a:pt x="3966" y="54"/>
                    </a:lnTo>
                    <a:lnTo>
                      <a:pt x="4026" y="0"/>
                    </a:lnTo>
                    <a:lnTo>
                      <a:pt x="4026" y="282"/>
                    </a:lnTo>
                    <a:lnTo>
                      <a:pt x="3966" y="330"/>
                    </a:lnTo>
                    <a:lnTo>
                      <a:pt x="3912" y="330"/>
                    </a:lnTo>
                    <a:lnTo>
                      <a:pt x="3852" y="324"/>
                    </a:lnTo>
                    <a:lnTo>
                      <a:pt x="3798" y="342"/>
                    </a:lnTo>
                    <a:lnTo>
                      <a:pt x="3738" y="420"/>
                    </a:lnTo>
                    <a:lnTo>
                      <a:pt x="3678" y="462"/>
                    </a:lnTo>
                    <a:lnTo>
                      <a:pt x="3624" y="486"/>
                    </a:lnTo>
                    <a:lnTo>
                      <a:pt x="3564" y="498"/>
                    </a:lnTo>
                    <a:lnTo>
                      <a:pt x="3510" y="498"/>
                    </a:lnTo>
                    <a:lnTo>
                      <a:pt x="3450" y="492"/>
                    </a:lnTo>
                    <a:lnTo>
                      <a:pt x="3396" y="516"/>
                    </a:lnTo>
                    <a:lnTo>
                      <a:pt x="3336" y="564"/>
                    </a:lnTo>
                    <a:lnTo>
                      <a:pt x="3276" y="624"/>
                    </a:lnTo>
                    <a:lnTo>
                      <a:pt x="3222" y="684"/>
                    </a:lnTo>
                    <a:lnTo>
                      <a:pt x="3162" y="744"/>
                    </a:lnTo>
                    <a:lnTo>
                      <a:pt x="3108" y="780"/>
                    </a:lnTo>
                    <a:lnTo>
                      <a:pt x="3048" y="858"/>
                    </a:lnTo>
                    <a:lnTo>
                      <a:pt x="2988" y="864"/>
                    </a:lnTo>
                    <a:lnTo>
                      <a:pt x="2934" y="852"/>
                    </a:lnTo>
                    <a:lnTo>
                      <a:pt x="2874" y="822"/>
                    </a:lnTo>
                    <a:lnTo>
                      <a:pt x="2820" y="786"/>
                    </a:lnTo>
                    <a:lnTo>
                      <a:pt x="2760" y="864"/>
                    </a:lnTo>
                    <a:lnTo>
                      <a:pt x="2706" y="912"/>
                    </a:lnTo>
                    <a:lnTo>
                      <a:pt x="2646" y="972"/>
                    </a:lnTo>
                    <a:lnTo>
                      <a:pt x="2586" y="1074"/>
                    </a:lnTo>
                    <a:lnTo>
                      <a:pt x="2532" y="1074"/>
                    </a:lnTo>
                    <a:lnTo>
                      <a:pt x="2472" y="1074"/>
                    </a:lnTo>
                    <a:lnTo>
                      <a:pt x="2418" y="1170"/>
                    </a:lnTo>
                    <a:lnTo>
                      <a:pt x="2358" y="1224"/>
                    </a:lnTo>
                    <a:lnTo>
                      <a:pt x="2298" y="1278"/>
                    </a:lnTo>
                    <a:lnTo>
                      <a:pt x="2244" y="1314"/>
                    </a:lnTo>
                    <a:lnTo>
                      <a:pt x="2184" y="1380"/>
                    </a:lnTo>
                    <a:lnTo>
                      <a:pt x="2130" y="1452"/>
                    </a:lnTo>
                    <a:lnTo>
                      <a:pt x="2070" y="1524"/>
                    </a:lnTo>
                    <a:lnTo>
                      <a:pt x="2016" y="1596"/>
                    </a:lnTo>
                    <a:lnTo>
                      <a:pt x="1956" y="1638"/>
                    </a:lnTo>
                    <a:lnTo>
                      <a:pt x="1896" y="1674"/>
                    </a:lnTo>
                    <a:lnTo>
                      <a:pt x="1842" y="1716"/>
                    </a:lnTo>
                    <a:lnTo>
                      <a:pt x="1782" y="1758"/>
                    </a:lnTo>
                    <a:lnTo>
                      <a:pt x="1728" y="1800"/>
                    </a:lnTo>
                    <a:lnTo>
                      <a:pt x="1668" y="1842"/>
                    </a:lnTo>
                    <a:lnTo>
                      <a:pt x="1608" y="1890"/>
                    </a:lnTo>
                    <a:lnTo>
                      <a:pt x="1554" y="1938"/>
                    </a:lnTo>
                    <a:lnTo>
                      <a:pt x="1494" y="1986"/>
                    </a:lnTo>
                    <a:lnTo>
                      <a:pt x="1440" y="2034"/>
                    </a:lnTo>
                    <a:lnTo>
                      <a:pt x="1380" y="2064"/>
                    </a:lnTo>
                    <a:lnTo>
                      <a:pt x="1320" y="2100"/>
                    </a:lnTo>
                    <a:lnTo>
                      <a:pt x="1266" y="2136"/>
                    </a:lnTo>
                    <a:lnTo>
                      <a:pt x="1206" y="2172"/>
                    </a:lnTo>
                    <a:lnTo>
                      <a:pt x="1152" y="2202"/>
                    </a:lnTo>
                    <a:lnTo>
                      <a:pt x="1092" y="2208"/>
                    </a:lnTo>
                    <a:lnTo>
                      <a:pt x="1038" y="2214"/>
                    </a:lnTo>
                    <a:lnTo>
                      <a:pt x="978" y="2226"/>
                    </a:lnTo>
                    <a:lnTo>
                      <a:pt x="918" y="2232"/>
                    </a:lnTo>
                    <a:lnTo>
                      <a:pt x="864" y="2238"/>
                    </a:lnTo>
                    <a:lnTo>
                      <a:pt x="804" y="2238"/>
                    </a:lnTo>
                    <a:lnTo>
                      <a:pt x="750" y="2238"/>
                    </a:lnTo>
                    <a:lnTo>
                      <a:pt x="690" y="2238"/>
                    </a:lnTo>
                    <a:lnTo>
                      <a:pt x="630" y="2238"/>
                    </a:lnTo>
                    <a:lnTo>
                      <a:pt x="576" y="2238"/>
                    </a:lnTo>
                    <a:lnTo>
                      <a:pt x="516" y="2250"/>
                    </a:lnTo>
                    <a:lnTo>
                      <a:pt x="462" y="2262"/>
                    </a:lnTo>
                    <a:lnTo>
                      <a:pt x="402" y="2274"/>
                    </a:lnTo>
                    <a:lnTo>
                      <a:pt x="348" y="2286"/>
                    </a:lnTo>
                    <a:lnTo>
                      <a:pt x="288" y="2298"/>
                    </a:lnTo>
                    <a:lnTo>
                      <a:pt x="228" y="2310"/>
                    </a:lnTo>
                    <a:lnTo>
                      <a:pt x="174" y="2316"/>
                    </a:lnTo>
                    <a:lnTo>
                      <a:pt x="114" y="2328"/>
                    </a:lnTo>
                    <a:lnTo>
                      <a:pt x="60" y="2334"/>
                    </a:lnTo>
                    <a:lnTo>
                      <a:pt x="0" y="234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724" name="Rectangle 12"/>
            <p:cNvSpPr>
              <a:spLocks noChangeArrowheads="1"/>
            </p:cNvSpPr>
            <p:nvPr/>
          </p:nvSpPr>
          <p:spPr bwMode="auto">
            <a:xfrm>
              <a:off x="4698" y="1212"/>
              <a:ext cx="9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fr-FR" sz="1400">
                  <a:latin typeface="Calibri" pitchFamily="34" charset="0"/>
                  <a:cs typeface="Arial" charset="0"/>
                </a:rPr>
                <a:t>nucléaire et hydroélectricité</a:t>
              </a:r>
            </a:p>
          </p:txBody>
        </p:sp>
        <p:sp>
          <p:nvSpPr>
            <p:cNvPr id="401421" name="Freeform 13"/>
            <p:cNvSpPr>
              <a:spLocks/>
            </p:cNvSpPr>
            <p:nvPr/>
          </p:nvSpPr>
          <p:spPr bwMode="auto">
            <a:xfrm>
              <a:off x="618" y="3086"/>
              <a:ext cx="4026" cy="732"/>
            </a:xfrm>
            <a:custGeom>
              <a:avLst/>
              <a:gdLst>
                <a:gd name="T0" fmla="*/ 60 w 4026"/>
                <a:gd name="T1" fmla="*/ 426 h 732"/>
                <a:gd name="T2" fmla="*/ 228 w 4026"/>
                <a:gd name="T3" fmla="*/ 408 h 732"/>
                <a:gd name="T4" fmla="*/ 402 w 4026"/>
                <a:gd name="T5" fmla="*/ 384 h 732"/>
                <a:gd name="T6" fmla="*/ 576 w 4026"/>
                <a:gd name="T7" fmla="*/ 354 h 732"/>
                <a:gd name="T8" fmla="*/ 750 w 4026"/>
                <a:gd name="T9" fmla="*/ 378 h 732"/>
                <a:gd name="T10" fmla="*/ 918 w 4026"/>
                <a:gd name="T11" fmla="*/ 390 h 732"/>
                <a:gd name="T12" fmla="*/ 1092 w 4026"/>
                <a:gd name="T13" fmla="*/ 402 h 732"/>
                <a:gd name="T14" fmla="*/ 1266 w 4026"/>
                <a:gd name="T15" fmla="*/ 378 h 732"/>
                <a:gd name="T16" fmla="*/ 1440 w 4026"/>
                <a:gd name="T17" fmla="*/ 342 h 732"/>
                <a:gd name="T18" fmla="*/ 1608 w 4026"/>
                <a:gd name="T19" fmla="*/ 294 h 732"/>
                <a:gd name="T20" fmla="*/ 1782 w 4026"/>
                <a:gd name="T21" fmla="*/ 258 h 732"/>
                <a:gd name="T22" fmla="*/ 1956 w 4026"/>
                <a:gd name="T23" fmla="*/ 252 h 732"/>
                <a:gd name="T24" fmla="*/ 2130 w 4026"/>
                <a:gd name="T25" fmla="*/ 270 h 732"/>
                <a:gd name="T26" fmla="*/ 2298 w 4026"/>
                <a:gd name="T27" fmla="*/ 258 h 732"/>
                <a:gd name="T28" fmla="*/ 2472 w 4026"/>
                <a:gd name="T29" fmla="*/ 252 h 732"/>
                <a:gd name="T30" fmla="*/ 2646 w 4026"/>
                <a:gd name="T31" fmla="*/ 216 h 732"/>
                <a:gd name="T32" fmla="*/ 2820 w 4026"/>
                <a:gd name="T33" fmla="*/ 162 h 732"/>
                <a:gd name="T34" fmla="*/ 2988 w 4026"/>
                <a:gd name="T35" fmla="*/ 144 h 732"/>
                <a:gd name="T36" fmla="*/ 3162 w 4026"/>
                <a:gd name="T37" fmla="*/ 78 h 732"/>
                <a:gd name="T38" fmla="*/ 3336 w 4026"/>
                <a:gd name="T39" fmla="*/ 30 h 732"/>
                <a:gd name="T40" fmla="*/ 3510 w 4026"/>
                <a:gd name="T41" fmla="*/ 36 h 732"/>
                <a:gd name="T42" fmla="*/ 3678 w 4026"/>
                <a:gd name="T43" fmla="*/ 36 h 732"/>
                <a:gd name="T44" fmla="*/ 3852 w 4026"/>
                <a:gd name="T45" fmla="*/ 6 h 732"/>
                <a:gd name="T46" fmla="*/ 4026 w 4026"/>
                <a:gd name="T47" fmla="*/ 48 h 732"/>
                <a:gd name="T48" fmla="*/ 3912 w 4026"/>
                <a:gd name="T49" fmla="*/ 732 h 732"/>
                <a:gd name="T50" fmla="*/ 3738 w 4026"/>
                <a:gd name="T51" fmla="*/ 732 h 732"/>
                <a:gd name="T52" fmla="*/ 3564 w 4026"/>
                <a:gd name="T53" fmla="*/ 732 h 732"/>
                <a:gd name="T54" fmla="*/ 3396 w 4026"/>
                <a:gd name="T55" fmla="*/ 732 h 732"/>
                <a:gd name="T56" fmla="*/ 3222 w 4026"/>
                <a:gd name="T57" fmla="*/ 732 h 732"/>
                <a:gd name="T58" fmla="*/ 3048 w 4026"/>
                <a:gd name="T59" fmla="*/ 732 h 732"/>
                <a:gd name="T60" fmla="*/ 2874 w 4026"/>
                <a:gd name="T61" fmla="*/ 732 h 732"/>
                <a:gd name="T62" fmla="*/ 2706 w 4026"/>
                <a:gd name="T63" fmla="*/ 732 h 732"/>
                <a:gd name="T64" fmla="*/ 2532 w 4026"/>
                <a:gd name="T65" fmla="*/ 732 h 732"/>
                <a:gd name="T66" fmla="*/ 2358 w 4026"/>
                <a:gd name="T67" fmla="*/ 732 h 732"/>
                <a:gd name="T68" fmla="*/ 2184 w 4026"/>
                <a:gd name="T69" fmla="*/ 732 h 732"/>
                <a:gd name="T70" fmla="*/ 2016 w 4026"/>
                <a:gd name="T71" fmla="*/ 732 h 732"/>
                <a:gd name="T72" fmla="*/ 1842 w 4026"/>
                <a:gd name="T73" fmla="*/ 732 h 732"/>
                <a:gd name="T74" fmla="*/ 1668 w 4026"/>
                <a:gd name="T75" fmla="*/ 732 h 732"/>
                <a:gd name="T76" fmla="*/ 1494 w 4026"/>
                <a:gd name="T77" fmla="*/ 732 h 732"/>
                <a:gd name="T78" fmla="*/ 1320 w 4026"/>
                <a:gd name="T79" fmla="*/ 732 h 732"/>
                <a:gd name="T80" fmla="*/ 1152 w 4026"/>
                <a:gd name="T81" fmla="*/ 732 h 732"/>
                <a:gd name="T82" fmla="*/ 978 w 4026"/>
                <a:gd name="T83" fmla="*/ 732 h 732"/>
                <a:gd name="T84" fmla="*/ 804 w 4026"/>
                <a:gd name="T85" fmla="*/ 732 h 732"/>
                <a:gd name="T86" fmla="*/ 630 w 4026"/>
                <a:gd name="T87" fmla="*/ 732 h 732"/>
                <a:gd name="T88" fmla="*/ 462 w 4026"/>
                <a:gd name="T89" fmla="*/ 732 h 732"/>
                <a:gd name="T90" fmla="*/ 288 w 4026"/>
                <a:gd name="T91" fmla="*/ 732 h 732"/>
                <a:gd name="T92" fmla="*/ 114 w 4026"/>
                <a:gd name="T9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26" h="732">
                  <a:moveTo>
                    <a:pt x="0" y="732"/>
                  </a:moveTo>
                  <a:lnTo>
                    <a:pt x="0" y="432"/>
                  </a:lnTo>
                  <a:lnTo>
                    <a:pt x="60" y="426"/>
                  </a:lnTo>
                  <a:lnTo>
                    <a:pt x="114" y="420"/>
                  </a:lnTo>
                  <a:lnTo>
                    <a:pt x="174" y="414"/>
                  </a:lnTo>
                  <a:lnTo>
                    <a:pt x="228" y="408"/>
                  </a:lnTo>
                  <a:lnTo>
                    <a:pt x="288" y="402"/>
                  </a:lnTo>
                  <a:lnTo>
                    <a:pt x="348" y="396"/>
                  </a:lnTo>
                  <a:lnTo>
                    <a:pt x="402" y="384"/>
                  </a:lnTo>
                  <a:lnTo>
                    <a:pt x="462" y="378"/>
                  </a:lnTo>
                  <a:lnTo>
                    <a:pt x="516" y="366"/>
                  </a:lnTo>
                  <a:lnTo>
                    <a:pt x="576" y="354"/>
                  </a:lnTo>
                  <a:lnTo>
                    <a:pt x="630" y="366"/>
                  </a:lnTo>
                  <a:lnTo>
                    <a:pt x="690" y="372"/>
                  </a:lnTo>
                  <a:lnTo>
                    <a:pt x="750" y="378"/>
                  </a:lnTo>
                  <a:lnTo>
                    <a:pt x="804" y="384"/>
                  </a:lnTo>
                  <a:lnTo>
                    <a:pt x="864" y="390"/>
                  </a:lnTo>
                  <a:lnTo>
                    <a:pt x="918" y="390"/>
                  </a:lnTo>
                  <a:lnTo>
                    <a:pt x="978" y="396"/>
                  </a:lnTo>
                  <a:lnTo>
                    <a:pt x="1038" y="396"/>
                  </a:lnTo>
                  <a:lnTo>
                    <a:pt x="1092" y="402"/>
                  </a:lnTo>
                  <a:lnTo>
                    <a:pt x="1152" y="402"/>
                  </a:lnTo>
                  <a:lnTo>
                    <a:pt x="1206" y="390"/>
                  </a:lnTo>
                  <a:lnTo>
                    <a:pt x="1266" y="378"/>
                  </a:lnTo>
                  <a:lnTo>
                    <a:pt x="1320" y="366"/>
                  </a:lnTo>
                  <a:lnTo>
                    <a:pt x="1380" y="354"/>
                  </a:lnTo>
                  <a:lnTo>
                    <a:pt x="1440" y="342"/>
                  </a:lnTo>
                  <a:lnTo>
                    <a:pt x="1494" y="324"/>
                  </a:lnTo>
                  <a:lnTo>
                    <a:pt x="1554" y="312"/>
                  </a:lnTo>
                  <a:lnTo>
                    <a:pt x="1608" y="294"/>
                  </a:lnTo>
                  <a:lnTo>
                    <a:pt x="1668" y="276"/>
                  </a:lnTo>
                  <a:lnTo>
                    <a:pt x="1728" y="264"/>
                  </a:lnTo>
                  <a:lnTo>
                    <a:pt x="1782" y="258"/>
                  </a:lnTo>
                  <a:lnTo>
                    <a:pt x="1842" y="258"/>
                  </a:lnTo>
                  <a:lnTo>
                    <a:pt x="1896" y="252"/>
                  </a:lnTo>
                  <a:lnTo>
                    <a:pt x="1956" y="252"/>
                  </a:lnTo>
                  <a:lnTo>
                    <a:pt x="2016" y="246"/>
                  </a:lnTo>
                  <a:lnTo>
                    <a:pt x="2070" y="258"/>
                  </a:lnTo>
                  <a:lnTo>
                    <a:pt x="2130" y="270"/>
                  </a:lnTo>
                  <a:lnTo>
                    <a:pt x="2184" y="282"/>
                  </a:lnTo>
                  <a:lnTo>
                    <a:pt x="2244" y="294"/>
                  </a:lnTo>
                  <a:lnTo>
                    <a:pt x="2298" y="258"/>
                  </a:lnTo>
                  <a:lnTo>
                    <a:pt x="2358" y="258"/>
                  </a:lnTo>
                  <a:lnTo>
                    <a:pt x="2418" y="276"/>
                  </a:lnTo>
                  <a:lnTo>
                    <a:pt x="2472" y="252"/>
                  </a:lnTo>
                  <a:lnTo>
                    <a:pt x="2532" y="246"/>
                  </a:lnTo>
                  <a:lnTo>
                    <a:pt x="2586" y="240"/>
                  </a:lnTo>
                  <a:lnTo>
                    <a:pt x="2646" y="216"/>
                  </a:lnTo>
                  <a:lnTo>
                    <a:pt x="2706" y="204"/>
                  </a:lnTo>
                  <a:lnTo>
                    <a:pt x="2760" y="198"/>
                  </a:lnTo>
                  <a:lnTo>
                    <a:pt x="2820" y="162"/>
                  </a:lnTo>
                  <a:lnTo>
                    <a:pt x="2874" y="162"/>
                  </a:lnTo>
                  <a:lnTo>
                    <a:pt x="2934" y="162"/>
                  </a:lnTo>
                  <a:lnTo>
                    <a:pt x="2988" y="144"/>
                  </a:lnTo>
                  <a:lnTo>
                    <a:pt x="3048" y="132"/>
                  </a:lnTo>
                  <a:lnTo>
                    <a:pt x="3108" y="108"/>
                  </a:lnTo>
                  <a:lnTo>
                    <a:pt x="3162" y="78"/>
                  </a:lnTo>
                  <a:lnTo>
                    <a:pt x="3222" y="66"/>
                  </a:lnTo>
                  <a:lnTo>
                    <a:pt x="3276" y="42"/>
                  </a:lnTo>
                  <a:lnTo>
                    <a:pt x="3336" y="30"/>
                  </a:lnTo>
                  <a:lnTo>
                    <a:pt x="3396" y="24"/>
                  </a:lnTo>
                  <a:lnTo>
                    <a:pt x="3450" y="24"/>
                  </a:lnTo>
                  <a:lnTo>
                    <a:pt x="3510" y="36"/>
                  </a:lnTo>
                  <a:lnTo>
                    <a:pt x="3564" y="42"/>
                  </a:lnTo>
                  <a:lnTo>
                    <a:pt x="3624" y="42"/>
                  </a:lnTo>
                  <a:lnTo>
                    <a:pt x="3678" y="36"/>
                  </a:lnTo>
                  <a:lnTo>
                    <a:pt x="3738" y="24"/>
                  </a:lnTo>
                  <a:lnTo>
                    <a:pt x="3798" y="0"/>
                  </a:lnTo>
                  <a:lnTo>
                    <a:pt x="3852" y="6"/>
                  </a:lnTo>
                  <a:lnTo>
                    <a:pt x="3912" y="18"/>
                  </a:lnTo>
                  <a:lnTo>
                    <a:pt x="3966" y="54"/>
                  </a:lnTo>
                  <a:lnTo>
                    <a:pt x="4026" y="48"/>
                  </a:lnTo>
                  <a:lnTo>
                    <a:pt x="4026" y="732"/>
                  </a:lnTo>
                  <a:lnTo>
                    <a:pt x="3966" y="732"/>
                  </a:lnTo>
                  <a:lnTo>
                    <a:pt x="3912" y="732"/>
                  </a:lnTo>
                  <a:lnTo>
                    <a:pt x="3852" y="732"/>
                  </a:lnTo>
                  <a:lnTo>
                    <a:pt x="3798" y="732"/>
                  </a:lnTo>
                  <a:lnTo>
                    <a:pt x="3738" y="732"/>
                  </a:lnTo>
                  <a:lnTo>
                    <a:pt x="3678" y="732"/>
                  </a:lnTo>
                  <a:lnTo>
                    <a:pt x="3624" y="732"/>
                  </a:lnTo>
                  <a:lnTo>
                    <a:pt x="3564" y="732"/>
                  </a:lnTo>
                  <a:lnTo>
                    <a:pt x="3510" y="732"/>
                  </a:lnTo>
                  <a:lnTo>
                    <a:pt x="3450" y="732"/>
                  </a:lnTo>
                  <a:lnTo>
                    <a:pt x="3396" y="732"/>
                  </a:lnTo>
                  <a:lnTo>
                    <a:pt x="3336" y="732"/>
                  </a:lnTo>
                  <a:lnTo>
                    <a:pt x="3276" y="732"/>
                  </a:lnTo>
                  <a:lnTo>
                    <a:pt x="3222" y="732"/>
                  </a:lnTo>
                  <a:lnTo>
                    <a:pt x="3162" y="732"/>
                  </a:lnTo>
                  <a:lnTo>
                    <a:pt x="3108" y="732"/>
                  </a:lnTo>
                  <a:lnTo>
                    <a:pt x="3048" y="732"/>
                  </a:lnTo>
                  <a:lnTo>
                    <a:pt x="2988" y="732"/>
                  </a:lnTo>
                  <a:lnTo>
                    <a:pt x="2934" y="732"/>
                  </a:lnTo>
                  <a:lnTo>
                    <a:pt x="2874" y="732"/>
                  </a:lnTo>
                  <a:lnTo>
                    <a:pt x="2820" y="732"/>
                  </a:lnTo>
                  <a:lnTo>
                    <a:pt x="2760" y="732"/>
                  </a:lnTo>
                  <a:lnTo>
                    <a:pt x="2706" y="732"/>
                  </a:lnTo>
                  <a:lnTo>
                    <a:pt x="2646" y="732"/>
                  </a:lnTo>
                  <a:lnTo>
                    <a:pt x="2586" y="732"/>
                  </a:lnTo>
                  <a:lnTo>
                    <a:pt x="2532" y="732"/>
                  </a:lnTo>
                  <a:lnTo>
                    <a:pt x="2472" y="732"/>
                  </a:lnTo>
                  <a:lnTo>
                    <a:pt x="2418" y="732"/>
                  </a:lnTo>
                  <a:lnTo>
                    <a:pt x="2358" y="732"/>
                  </a:lnTo>
                  <a:lnTo>
                    <a:pt x="2298" y="732"/>
                  </a:lnTo>
                  <a:lnTo>
                    <a:pt x="2244" y="732"/>
                  </a:lnTo>
                  <a:lnTo>
                    <a:pt x="2184" y="732"/>
                  </a:lnTo>
                  <a:lnTo>
                    <a:pt x="2130" y="732"/>
                  </a:lnTo>
                  <a:lnTo>
                    <a:pt x="2070" y="732"/>
                  </a:lnTo>
                  <a:lnTo>
                    <a:pt x="2016" y="732"/>
                  </a:lnTo>
                  <a:lnTo>
                    <a:pt x="1956" y="732"/>
                  </a:lnTo>
                  <a:lnTo>
                    <a:pt x="1896" y="732"/>
                  </a:lnTo>
                  <a:lnTo>
                    <a:pt x="1842" y="732"/>
                  </a:lnTo>
                  <a:lnTo>
                    <a:pt x="1782" y="732"/>
                  </a:lnTo>
                  <a:lnTo>
                    <a:pt x="1728" y="732"/>
                  </a:lnTo>
                  <a:lnTo>
                    <a:pt x="1668" y="732"/>
                  </a:lnTo>
                  <a:lnTo>
                    <a:pt x="1608" y="732"/>
                  </a:lnTo>
                  <a:lnTo>
                    <a:pt x="1554" y="732"/>
                  </a:lnTo>
                  <a:lnTo>
                    <a:pt x="1494" y="732"/>
                  </a:lnTo>
                  <a:lnTo>
                    <a:pt x="1440" y="732"/>
                  </a:lnTo>
                  <a:lnTo>
                    <a:pt x="1380" y="732"/>
                  </a:lnTo>
                  <a:lnTo>
                    <a:pt x="1320" y="732"/>
                  </a:lnTo>
                  <a:lnTo>
                    <a:pt x="1266" y="732"/>
                  </a:lnTo>
                  <a:lnTo>
                    <a:pt x="1206" y="732"/>
                  </a:lnTo>
                  <a:lnTo>
                    <a:pt x="1152" y="732"/>
                  </a:lnTo>
                  <a:lnTo>
                    <a:pt x="1092" y="732"/>
                  </a:lnTo>
                  <a:lnTo>
                    <a:pt x="1038" y="732"/>
                  </a:lnTo>
                  <a:lnTo>
                    <a:pt x="978" y="732"/>
                  </a:lnTo>
                  <a:lnTo>
                    <a:pt x="918" y="732"/>
                  </a:lnTo>
                  <a:lnTo>
                    <a:pt x="864" y="732"/>
                  </a:lnTo>
                  <a:lnTo>
                    <a:pt x="804" y="732"/>
                  </a:lnTo>
                  <a:lnTo>
                    <a:pt x="750" y="732"/>
                  </a:lnTo>
                  <a:lnTo>
                    <a:pt x="690" y="732"/>
                  </a:lnTo>
                  <a:lnTo>
                    <a:pt x="630" y="732"/>
                  </a:lnTo>
                  <a:lnTo>
                    <a:pt x="576" y="732"/>
                  </a:lnTo>
                  <a:lnTo>
                    <a:pt x="516" y="732"/>
                  </a:lnTo>
                  <a:lnTo>
                    <a:pt x="462" y="732"/>
                  </a:lnTo>
                  <a:lnTo>
                    <a:pt x="402" y="732"/>
                  </a:lnTo>
                  <a:lnTo>
                    <a:pt x="348" y="732"/>
                  </a:lnTo>
                  <a:lnTo>
                    <a:pt x="288" y="732"/>
                  </a:lnTo>
                  <a:lnTo>
                    <a:pt x="228" y="732"/>
                  </a:lnTo>
                  <a:lnTo>
                    <a:pt x="174" y="732"/>
                  </a:lnTo>
                  <a:lnTo>
                    <a:pt x="114" y="732"/>
                  </a:lnTo>
                  <a:lnTo>
                    <a:pt x="60" y="732"/>
                  </a:lnTo>
                  <a:lnTo>
                    <a:pt x="0" y="73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rgbClr val="85FF85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30726" name="Freeform 14"/>
            <p:cNvSpPr>
              <a:spLocks/>
            </p:cNvSpPr>
            <p:nvPr/>
          </p:nvSpPr>
          <p:spPr bwMode="auto">
            <a:xfrm>
              <a:off x="618" y="2030"/>
              <a:ext cx="4026" cy="1488"/>
            </a:xfrm>
            <a:custGeom>
              <a:avLst/>
              <a:gdLst>
                <a:gd name="T0" fmla="*/ 60 w 4026"/>
                <a:gd name="T1" fmla="*/ 1422 h 1488"/>
                <a:gd name="T2" fmla="*/ 228 w 4026"/>
                <a:gd name="T3" fmla="*/ 1392 h 1488"/>
                <a:gd name="T4" fmla="*/ 402 w 4026"/>
                <a:gd name="T5" fmla="*/ 1356 h 1488"/>
                <a:gd name="T6" fmla="*/ 576 w 4026"/>
                <a:gd name="T7" fmla="*/ 1320 h 1488"/>
                <a:gd name="T8" fmla="*/ 750 w 4026"/>
                <a:gd name="T9" fmla="*/ 1320 h 1488"/>
                <a:gd name="T10" fmla="*/ 918 w 4026"/>
                <a:gd name="T11" fmla="*/ 1314 h 1488"/>
                <a:gd name="T12" fmla="*/ 1092 w 4026"/>
                <a:gd name="T13" fmla="*/ 1308 h 1488"/>
                <a:gd name="T14" fmla="*/ 1266 w 4026"/>
                <a:gd name="T15" fmla="*/ 1242 h 1488"/>
                <a:gd name="T16" fmla="*/ 1440 w 4026"/>
                <a:gd name="T17" fmla="*/ 1146 h 1488"/>
                <a:gd name="T18" fmla="*/ 1608 w 4026"/>
                <a:gd name="T19" fmla="*/ 1056 h 1488"/>
                <a:gd name="T20" fmla="*/ 1782 w 4026"/>
                <a:gd name="T21" fmla="*/ 954 h 1488"/>
                <a:gd name="T22" fmla="*/ 1956 w 4026"/>
                <a:gd name="T23" fmla="*/ 852 h 1488"/>
                <a:gd name="T24" fmla="*/ 2130 w 4026"/>
                <a:gd name="T25" fmla="*/ 744 h 1488"/>
                <a:gd name="T26" fmla="*/ 2298 w 4026"/>
                <a:gd name="T27" fmla="*/ 606 h 1488"/>
                <a:gd name="T28" fmla="*/ 2472 w 4026"/>
                <a:gd name="T29" fmla="*/ 450 h 1488"/>
                <a:gd name="T30" fmla="*/ 2646 w 4026"/>
                <a:gd name="T31" fmla="*/ 384 h 1488"/>
                <a:gd name="T32" fmla="*/ 2820 w 4026"/>
                <a:gd name="T33" fmla="*/ 234 h 1488"/>
                <a:gd name="T34" fmla="*/ 2988 w 4026"/>
                <a:gd name="T35" fmla="*/ 330 h 1488"/>
                <a:gd name="T36" fmla="*/ 3162 w 4026"/>
                <a:gd name="T37" fmla="*/ 258 h 1488"/>
                <a:gd name="T38" fmla="*/ 3336 w 4026"/>
                <a:gd name="T39" fmla="*/ 138 h 1488"/>
                <a:gd name="T40" fmla="*/ 3510 w 4026"/>
                <a:gd name="T41" fmla="*/ 114 h 1488"/>
                <a:gd name="T42" fmla="*/ 3678 w 4026"/>
                <a:gd name="T43" fmla="*/ 96 h 1488"/>
                <a:gd name="T44" fmla="*/ 3852 w 4026"/>
                <a:gd name="T45" fmla="*/ 0 h 1488"/>
                <a:gd name="T46" fmla="*/ 4026 w 4026"/>
                <a:gd name="T47" fmla="*/ 12 h 1488"/>
                <a:gd name="T48" fmla="*/ 3912 w 4026"/>
                <a:gd name="T49" fmla="*/ 1074 h 1488"/>
                <a:gd name="T50" fmla="*/ 3738 w 4026"/>
                <a:gd name="T51" fmla="*/ 1080 h 1488"/>
                <a:gd name="T52" fmla="*/ 3564 w 4026"/>
                <a:gd name="T53" fmla="*/ 1098 h 1488"/>
                <a:gd name="T54" fmla="*/ 3396 w 4026"/>
                <a:gd name="T55" fmla="*/ 1080 h 1488"/>
                <a:gd name="T56" fmla="*/ 3222 w 4026"/>
                <a:gd name="T57" fmla="*/ 1122 h 1488"/>
                <a:gd name="T58" fmla="*/ 3048 w 4026"/>
                <a:gd name="T59" fmla="*/ 1188 h 1488"/>
                <a:gd name="T60" fmla="*/ 2874 w 4026"/>
                <a:gd name="T61" fmla="*/ 1218 h 1488"/>
                <a:gd name="T62" fmla="*/ 2706 w 4026"/>
                <a:gd name="T63" fmla="*/ 1260 h 1488"/>
                <a:gd name="T64" fmla="*/ 2532 w 4026"/>
                <a:gd name="T65" fmla="*/ 1302 h 1488"/>
                <a:gd name="T66" fmla="*/ 2358 w 4026"/>
                <a:gd name="T67" fmla="*/ 1314 h 1488"/>
                <a:gd name="T68" fmla="*/ 2184 w 4026"/>
                <a:gd name="T69" fmla="*/ 1338 h 1488"/>
                <a:gd name="T70" fmla="*/ 2016 w 4026"/>
                <a:gd name="T71" fmla="*/ 1302 h 1488"/>
                <a:gd name="T72" fmla="*/ 1842 w 4026"/>
                <a:gd name="T73" fmla="*/ 1314 h 1488"/>
                <a:gd name="T74" fmla="*/ 1668 w 4026"/>
                <a:gd name="T75" fmla="*/ 1332 h 1488"/>
                <a:gd name="T76" fmla="*/ 1494 w 4026"/>
                <a:gd name="T77" fmla="*/ 1380 h 1488"/>
                <a:gd name="T78" fmla="*/ 1320 w 4026"/>
                <a:gd name="T79" fmla="*/ 1422 h 1488"/>
                <a:gd name="T80" fmla="*/ 1152 w 4026"/>
                <a:gd name="T81" fmla="*/ 1458 h 1488"/>
                <a:gd name="T82" fmla="*/ 978 w 4026"/>
                <a:gd name="T83" fmla="*/ 1452 h 1488"/>
                <a:gd name="T84" fmla="*/ 804 w 4026"/>
                <a:gd name="T85" fmla="*/ 1440 h 1488"/>
                <a:gd name="T86" fmla="*/ 630 w 4026"/>
                <a:gd name="T87" fmla="*/ 1422 h 1488"/>
                <a:gd name="T88" fmla="*/ 462 w 4026"/>
                <a:gd name="T89" fmla="*/ 1434 h 1488"/>
                <a:gd name="T90" fmla="*/ 288 w 4026"/>
                <a:gd name="T91" fmla="*/ 1458 h 1488"/>
                <a:gd name="T92" fmla="*/ 114 w 4026"/>
                <a:gd name="T93" fmla="*/ 1476 h 14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6"/>
                <a:gd name="T142" fmla="*/ 0 h 1488"/>
                <a:gd name="T143" fmla="*/ 4026 w 4026"/>
                <a:gd name="T144" fmla="*/ 1488 h 14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6" h="1488">
                  <a:moveTo>
                    <a:pt x="0" y="1488"/>
                  </a:moveTo>
                  <a:lnTo>
                    <a:pt x="0" y="1428"/>
                  </a:lnTo>
                  <a:lnTo>
                    <a:pt x="60" y="1422"/>
                  </a:lnTo>
                  <a:lnTo>
                    <a:pt x="114" y="1410"/>
                  </a:lnTo>
                  <a:lnTo>
                    <a:pt x="174" y="1398"/>
                  </a:lnTo>
                  <a:lnTo>
                    <a:pt x="228" y="1392"/>
                  </a:lnTo>
                  <a:lnTo>
                    <a:pt x="288" y="1380"/>
                  </a:lnTo>
                  <a:lnTo>
                    <a:pt x="348" y="1368"/>
                  </a:lnTo>
                  <a:lnTo>
                    <a:pt x="402" y="1356"/>
                  </a:lnTo>
                  <a:lnTo>
                    <a:pt x="462" y="1344"/>
                  </a:lnTo>
                  <a:lnTo>
                    <a:pt x="516" y="1332"/>
                  </a:lnTo>
                  <a:lnTo>
                    <a:pt x="576" y="1320"/>
                  </a:lnTo>
                  <a:lnTo>
                    <a:pt x="630" y="1320"/>
                  </a:lnTo>
                  <a:lnTo>
                    <a:pt x="690" y="1320"/>
                  </a:lnTo>
                  <a:lnTo>
                    <a:pt x="750" y="1320"/>
                  </a:lnTo>
                  <a:lnTo>
                    <a:pt x="804" y="1320"/>
                  </a:lnTo>
                  <a:lnTo>
                    <a:pt x="864" y="1320"/>
                  </a:lnTo>
                  <a:lnTo>
                    <a:pt x="918" y="1314"/>
                  </a:lnTo>
                  <a:lnTo>
                    <a:pt x="978" y="1314"/>
                  </a:lnTo>
                  <a:lnTo>
                    <a:pt x="1038" y="1308"/>
                  </a:lnTo>
                  <a:lnTo>
                    <a:pt x="1092" y="1308"/>
                  </a:lnTo>
                  <a:lnTo>
                    <a:pt x="1152" y="1302"/>
                  </a:lnTo>
                  <a:lnTo>
                    <a:pt x="1206" y="1272"/>
                  </a:lnTo>
                  <a:lnTo>
                    <a:pt x="1266" y="1242"/>
                  </a:lnTo>
                  <a:lnTo>
                    <a:pt x="1320" y="1212"/>
                  </a:lnTo>
                  <a:lnTo>
                    <a:pt x="1380" y="1176"/>
                  </a:lnTo>
                  <a:lnTo>
                    <a:pt x="1440" y="1146"/>
                  </a:lnTo>
                  <a:lnTo>
                    <a:pt x="1494" y="1116"/>
                  </a:lnTo>
                  <a:lnTo>
                    <a:pt x="1554" y="1086"/>
                  </a:lnTo>
                  <a:lnTo>
                    <a:pt x="1608" y="1056"/>
                  </a:lnTo>
                  <a:lnTo>
                    <a:pt x="1668" y="1020"/>
                  </a:lnTo>
                  <a:lnTo>
                    <a:pt x="1728" y="990"/>
                  </a:lnTo>
                  <a:lnTo>
                    <a:pt x="1782" y="954"/>
                  </a:lnTo>
                  <a:lnTo>
                    <a:pt x="1842" y="924"/>
                  </a:lnTo>
                  <a:lnTo>
                    <a:pt x="1896" y="888"/>
                  </a:lnTo>
                  <a:lnTo>
                    <a:pt x="1956" y="852"/>
                  </a:lnTo>
                  <a:lnTo>
                    <a:pt x="2016" y="816"/>
                  </a:lnTo>
                  <a:lnTo>
                    <a:pt x="2070" y="780"/>
                  </a:lnTo>
                  <a:lnTo>
                    <a:pt x="2130" y="744"/>
                  </a:lnTo>
                  <a:lnTo>
                    <a:pt x="2184" y="702"/>
                  </a:lnTo>
                  <a:lnTo>
                    <a:pt x="2244" y="666"/>
                  </a:lnTo>
                  <a:lnTo>
                    <a:pt x="2298" y="606"/>
                  </a:lnTo>
                  <a:lnTo>
                    <a:pt x="2358" y="576"/>
                  </a:lnTo>
                  <a:lnTo>
                    <a:pt x="2418" y="534"/>
                  </a:lnTo>
                  <a:lnTo>
                    <a:pt x="2472" y="450"/>
                  </a:lnTo>
                  <a:lnTo>
                    <a:pt x="2532" y="456"/>
                  </a:lnTo>
                  <a:lnTo>
                    <a:pt x="2586" y="462"/>
                  </a:lnTo>
                  <a:lnTo>
                    <a:pt x="2646" y="384"/>
                  </a:lnTo>
                  <a:lnTo>
                    <a:pt x="2706" y="342"/>
                  </a:lnTo>
                  <a:lnTo>
                    <a:pt x="2760" y="300"/>
                  </a:lnTo>
                  <a:lnTo>
                    <a:pt x="2820" y="234"/>
                  </a:lnTo>
                  <a:lnTo>
                    <a:pt x="2874" y="282"/>
                  </a:lnTo>
                  <a:lnTo>
                    <a:pt x="2934" y="318"/>
                  </a:lnTo>
                  <a:lnTo>
                    <a:pt x="2988" y="330"/>
                  </a:lnTo>
                  <a:lnTo>
                    <a:pt x="3048" y="318"/>
                  </a:lnTo>
                  <a:lnTo>
                    <a:pt x="3108" y="282"/>
                  </a:lnTo>
                  <a:lnTo>
                    <a:pt x="3162" y="258"/>
                  </a:lnTo>
                  <a:lnTo>
                    <a:pt x="3222" y="216"/>
                  </a:lnTo>
                  <a:lnTo>
                    <a:pt x="3276" y="180"/>
                  </a:lnTo>
                  <a:lnTo>
                    <a:pt x="3336" y="138"/>
                  </a:lnTo>
                  <a:lnTo>
                    <a:pt x="3396" y="114"/>
                  </a:lnTo>
                  <a:lnTo>
                    <a:pt x="3450" y="96"/>
                  </a:lnTo>
                  <a:lnTo>
                    <a:pt x="3510" y="114"/>
                  </a:lnTo>
                  <a:lnTo>
                    <a:pt x="3564" y="114"/>
                  </a:lnTo>
                  <a:lnTo>
                    <a:pt x="3624" y="120"/>
                  </a:lnTo>
                  <a:lnTo>
                    <a:pt x="3678" y="96"/>
                  </a:lnTo>
                  <a:lnTo>
                    <a:pt x="3738" y="72"/>
                  </a:lnTo>
                  <a:lnTo>
                    <a:pt x="3798" y="18"/>
                  </a:lnTo>
                  <a:lnTo>
                    <a:pt x="3852" y="0"/>
                  </a:lnTo>
                  <a:lnTo>
                    <a:pt x="3912" y="12"/>
                  </a:lnTo>
                  <a:lnTo>
                    <a:pt x="3966" y="30"/>
                  </a:lnTo>
                  <a:lnTo>
                    <a:pt x="4026" y="12"/>
                  </a:lnTo>
                  <a:lnTo>
                    <a:pt x="4026" y="1104"/>
                  </a:lnTo>
                  <a:lnTo>
                    <a:pt x="3966" y="1110"/>
                  </a:lnTo>
                  <a:lnTo>
                    <a:pt x="3912" y="1074"/>
                  </a:lnTo>
                  <a:lnTo>
                    <a:pt x="3852" y="1062"/>
                  </a:lnTo>
                  <a:lnTo>
                    <a:pt x="3798" y="1056"/>
                  </a:lnTo>
                  <a:lnTo>
                    <a:pt x="3738" y="1080"/>
                  </a:lnTo>
                  <a:lnTo>
                    <a:pt x="3678" y="1092"/>
                  </a:lnTo>
                  <a:lnTo>
                    <a:pt x="3624" y="1098"/>
                  </a:lnTo>
                  <a:lnTo>
                    <a:pt x="3564" y="1098"/>
                  </a:lnTo>
                  <a:lnTo>
                    <a:pt x="3510" y="1092"/>
                  </a:lnTo>
                  <a:lnTo>
                    <a:pt x="3450" y="1080"/>
                  </a:lnTo>
                  <a:lnTo>
                    <a:pt x="3396" y="1080"/>
                  </a:lnTo>
                  <a:lnTo>
                    <a:pt x="3336" y="1086"/>
                  </a:lnTo>
                  <a:lnTo>
                    <a:pt x="3276" y="1098"/>
                  </a:lnTo>
                  <a:lnTo>
                    <a:pt x="3222" y="1122"/>
                  </a:lnTo>
                  <a:lnTo>
                    <a:pt x="3162" y="1134"/>
                  </a:lnTo>
                  <a:lnTo>
                    <a:pt x="3108" y="1164"/>
                  </a:lnTo>
                  <a:lnTo>
                    <a:pt x="3048" y="1188"/>
                  </a:lnTo>
                  <a:lnTo>
                    <a:pt x="2988" y="1200"/>
                  </a:lnTo>
                  <a:lnTo>
                    <a:pt x="2934" y="1218"/>
                  </a:lnTo>
                  <a:lnTo>
                    <a:pt x="2874" y="1218"/>
                  </a:lnTo>
                  <a:lnTo>
                    <a:pt x="2820" y="1218"/>
                  </a:lnTo>
                  <a:lnTo>
                    <a:pt x="2760" y="1254"/>
                  </a:lnTo>
                  <a:lnTo>
                    <a:pt x="2706" y="1260"/>
                  </a:lnTo>
                  <a:lnTo>
                    <a:pt x="2646" y="1272"/>
                  </a:lnTo>
                  <a:lnTo>
                    <a:pt x="2586" y="1296"/>
                  </a:lnTo>
                  <a:lnTo>
                    <a:pt x="2532" y="1302"/>
                  </a:lnTo>
                  <a:lnTo>
                    <a:pt x="2472" y="1308"/>
                  </a:lnTo>
                  <a:lnTo>
                    <a:pt x="2418" y="1332"/>
                  </a:lnTo>
                  <a:lnTo>
                    <a:pt x="2358" y="1314"/>
                  </a:lnTo>
                  <a:lnTo>
                    <a:pt x="2298" y="1314"/>
                  </a:lnTo>
                  <a:lnTo>
                    <a:pt x="2244" y="1350"/>
                  </a:lnTo>
                  <a:lnTo>
                    <a:pt x="2184" y="1338"/>
                  </a:lnTo>
                  <a:lnTo>
                    <a:pt x="2130" y="1326"/>
                  </a:lnTo>
                  <a:lnTo>
                    <a:pt x="2070" y="1314"/>
                  </a:lnTo>
                  <a:lnTo>
                    <a:pt x="2016" y="1302"/>
                  </a:lnTo>
                  <a:lnTo>
                    <a:pt x="1956" y="1308"/>
                  </a:lnTo>
                  <a:lnTo>
                    <a:pt x="1896" y="1308"/>
                  </a:lnTo>
                  <a:lnTo>
                    <a:pt x="1842" y="1314"/>
                  </a:lnTo>
                  <a:lnTo>
                    <a:pt x="1782" y="1314"/>
                  </a:lnTo>
                  <a:lnTo>
                    <a:pt x="1728" y="1320"/>
                  </a:lnTo>
                  <a:lnTo>
                    <a:pt x="1668" y="1332"/>
                  </a:lnTo>
                  <a:lnTo>
                    <a:pt x="1608" y="1350"/>
                  </a:lnTo>
                  <a:lnTo>
                    <a:pt x="1554" y="1368"/>
                  </a:lnTo>
                  <a:lnTo>
                    <a:pt x="1494" y="1380"/>
                  </a:lnTo>
                  <a:lnTo>
                    <a:pt x="1440" y="1398"/>
                  </a:lnTo>
                  <a:lnTo>
                    <a:pt x="1380" y="1410"/>
                  </a:lnTo>
                  <a:lnTo>
                    <a:pt x="1320" y="1422"/>
                  </a:lnTo>
                  <a:lnTo>
                    <a:pt x="1266" y="1434"/>
                  </a:lnTo>
                  <a:lnTo>
                    <a:pt x="1206" y="1446"/>
                  </a:lnTo>
                  <a:lnTo>
                    <a:pt x="1152" y="1458"/>
                  </a:lnTo>
                  <a:lnTo>
                    <a:pt x="1092" y="1458"/>
                  </a:lnTo>
                  <a:lnTo>
                    <a:pt x="1038" y="1452"/>
                  </a:lnTo>
                  <a:lnTo>
                    <a:pt x="978" y="1452"/>
                  </a:lnTo>
                  <a:lnTo>
                    <a:pt x="918" y="1446"/>
                  </a:lnTo>
                  <a:lnTo>
                    <a:pt x="864" y="1446"/>
                  </a:lnTo>
                  <a:lnTo>
                    <a:pt x="804" y="1440"/>
                  </a:lnTo>
                  <a:lnTo>
                    <a:pt x="750" y="1434"/>
                  </a:lnTo>
                  <a:lnTo>
                    <a:pt x="690" y="1428"/>
                  </a:lnTo>
                  <a:lnTo>
                    <a:pt x="630" y="1422"/>
                  </a:lnTo>
                  <a:lnTo>
                    <a:pt x="576" y="1410"/>
                  </a:lnTo>
                  <a:lnTo>
                    <a:pt x="516" y="1422"/>
                  </a:lnTo>
                  <a:lnTo>
                    <a:pt x="462" y="1434"/>
                  </a:lnTo>
                  <a:lnTo>
                    <a:pt x="402" y="1440"/>
                  </a:lnTo>
                  <a:lnTo>
                    <a:pt x="348" y="1452"/>
                  </a:lnTo>
                  <a:lnTo>
                    <a:pt x="288" y="1458"/>
                  </a:lnTo>
                  <a:lnTo>
                    <a:pt x="228" y="1464"/>
                  </a:lnTo>
                  <a:lnTo>
                    <a:pt x="174" y="1470"/>
                  </a:lnTo>
                  <a:lnTo>
                    <a:pt x="114" y="1476"/>
                  </a:lnTo>
                  <a:lnTo>
                    <a:pt x="60" y="1482"/>
                  </a:lnTo>
                  <a:lnTo>
                    <a:pt x="0" y="1488"/>
                  </a:lnTo>
                  <a:close/>
                </a:path>
              </a:pathLst>
            </a:custGeom>
            <a:gradFill rotWithShape="0">
              <a:gsLst>
                <a:gs pos="0">
                  <a:srgbClr val="FFE6E7"/>
                </a:gs>
                <a:gs pos="100000">
                  <a:srgbClr val="FF091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7" name="Freeform 15"/>
            <p:cNvSpPr>
              <a:spLocks/>
            </p:cNvSpPr>
            <p:nvPr/>
          </p:nvSpPr>
          <p:spPr bwMode="auto">
            <a:xfrm>
              <a:off x="618" y="1364"/>
              <a:ext cx="4026" cy="2094"/>
            </a:xfrm>
            <a:custGeom>
              <a:avLst/>
              <a:gdLst>
                <a:gd name="T0" fmla="*/ 60 w 4026"/>
                <a:gd name="T1" fmla="*/ 2052 h 2094"/>
                <a:gd name="T2" fmla="*/ 228 w 4026"/>
                <a:gd name="T3" fmla="*/ 2028 h 2094"/>
                <a:gd name="T4" fmla="*/ 402 w 4026"/>
                <a:gd name="T5" fmla="*/ 1992 h 2094"/>
                <a:gd name="T6" fmla="*/ 576 w 4026"/>
                <a:gd name="T7" fmla="*/ 1956 h 2094"/>
                <a:gd name="T8" fmla="*/ 750 w 4026"/>
                <a:gd name="T9" fmla="*/ 1956 h 2094"/>
                <a:gd name="T10" fmla="*/ 918 w 4026"/>
                <a:gd name="T11" fmla="*/ 1950 h 2094"/>
                <a:gd name="T12" fmla="*/ 1092 w 4026"/>
                <a:gd name="T13" fmla="*/ 1926 h 2094"/>
                <a:gd name="T14" fmla="*/ 1266 w 4026"/>
                <a:gd name="T15" fmla="*/ 1854 h 2094"/>
                <a:gd name="T16" fmla="*/ 1440 w 4026"/>
                <a:gd name="T17" fmla="*/ 1752 h 2094"/>
                <a:gd name="T18" fmla="*/ 1608 w 4026"/>
                <a:gd name="T19" fmla="*/ 1608 h 2094"/>
                <a:gd name="T20" fmla="*/ 1782 w 4026"/>
                <a:gd name="T21" fmla="*/ 1476 h 2094"/>
                <a:gd name="T22" fmla="*/ 1956 w 4026"/>
                <a:gd name="T23" fmla="*/ 1356 h 2094"/>
                <a:gd name="T24" fmla="*/ 2130 w 4026"/>
                <a:gd name="T25" fmla="*/ 1170 h 2094"/>
                <a:gd name="T26" fmla="*/ 2298 w 4026"/>
                <a:gd name="T27" fmla="*/ 996 h 2094"/>
                <a:gd name="T28" fmla="*/ 2472 w 4026"/>
                <a:gd name="T29" fmla="*/ 792 h 2094"/>
                <a:gd name="T30" fmla="*/ 2646 w 4026"/>
                <a:gd name="T31" fmla="*/ 690 h 2094"/>
                <a:gd name="T32" fmla="*/ 2820 w 4026"/>
                <a:gd name="T33" fmla="*/ 504 h 2094"/>
                <a:gd name="T34" fmla="*/ 2988 w 4026"/>
                <a:gd name="T35" fmla="*/ 582 h 2094"/>
                <a:gd name="T36" fmla="*/ 3162 w 4026"/>
                <a:gd name="T37" fmla="*/ 462 h 2094"/>
                <a:gd name="T38" fmla="*/ 3336 w 4026"/>
                <a:gd name="T39" fmla="*/ 282 h 2094"/>
                <a:gd name="T40" fmla="*/ 3510 w 4026"/>
                <a:gd name="T41" fmla="*/ 216 h 2094"/>
                <a:gd name="T42" fmla="*/ 3678 w 4026"/>
                <a:gd name="T43" fmla="*/ 180 h 2094"/>
                <a:gd name="T44" fmla="*/ 3852 w 4026"/>
                <a:gd name="T45" fmla="*/ 42 h 2094"/>
                <a:gd name="T46" fmla="*/ 4026 w 4026"/>
                <a:gd name="T47" fmla="*/ 0 h 2094"/>
                <a:gd name="T48" fmla="*/ 3912 w 4026"/>
                <a:gd name="T49" fmla="*/ 678 h 2094"/>
                <a:gd name="T50" fmla="*/ 3738 w 4026"/>
                <a:gd name="T51" fmla="*/ 738 h 2094"/>
                <a:gd name="T52" fmla="*/ 3564 w 4026"/>
                <a:gd name="T53" fmla="*/ 780 h 2094"/>
                <a:gd name="T54" fmla="*/ 3396 w 4026"/>
                <a:gd name="T55" fmla="*/ 780 h 2094"/>
                <a:gd name="T56" fmla="*/ 3222 w 4026"/>
                <a:gd name="T57" fmla="*/ 882 h 2094"/>
                <a:gd name="T58" fmla="*/ 3048 w 4026"/>
                <a:gd name="T59" fmla="*/ 984 h 2094"/>
                <a:gd name="T60" fmla="*/ 2874 w 4026"/>
                <a:gd name="T61" fmla="*/ 948 h 2094"/>
                <a:gd name="T62" fmla="*/ 2706 w 4026"/>
                <a:gd name="T63" fmla="*/ 1008 h 2094"/>
                <a:gd name="T64" fmla="*/ 2532 w 4026"/>
                <a:gd name="T65" fmla="*/ 1122 h 2094"/>
                <a:gd name="T66" fmla="*/ 2358 w 4026"/>
                <a:gd name="T67" fmla="*/ 1242 h 2094"/>
                <a:gd name="T68" fmla="*/ 2184 w 4026"/>
                <a:gd name="T69" fmla="*/ 1368 h 2094"/>
                <a:gd name="T70" fmla="*/ 2016 w 4026"/>
                <a:gd name="T71" fmla="*/ 1482 h 2094"/>
                <a:gd name="T72" fmla="*/ 1842 w 4026"/>
                <a:gd name="T73" fmla="*/ 1590 h 2094"/>
                <a:gd name="T74" fmla="*/ 1668 w 4026"/>
                <a:gd name="T75" fmla="*/ 1686 h 2094"/>
                <a:gd name="T76" fmla="*/ 1494 w 4026"/>
                <a:gd name="T77" fmla="*/ 1782 h 2094"/>
                <a:gd name="T78" fmla="*/ 1320 w 4026"/>
                <a:gd name="T79" fmla="*/ 1878 h 2094"/>
                <a:gd name="T80" fmla="*/ 1152 w 4026"/>
                <a:gd name="T81" fmla="*/ 1968 h 2094"/>
                <a:gd name="T82" fmla="*/ 978 w 4026"/>
                <a:gd name="T83" fmla="*/ 1980 h 2094"/>
                <a:gd name="T84" fmla="*/ 804 w 4026"/>
                <a:gd name="T85" fmla="*/ 1986 h 2094"/>
                <a:gd name="T86" fmla="*/ 630 w 4026"/>
                <a:gd name="T87" fmla="*/ 1986 h 2094"/>
                <a:gd name="T88" fmla="*/ 462 w 4026"/>
                <a:gd name="T89" fmla="*/ 2010 h 2094"/>
                <a:gd name="T90" fmla="*/ 288 w 4026"/>
                <a:gd name="T91" fmla="*/ 2046 h 2094"/>
                <a:gd name="T92" fmla="*/ 114 w 4026"/>
                <a:gd name="T93" fmla="*/ 2076 h 20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6"/>
                <a:gd name="T142" fmla="*/ 0 h 2094"/>
                <a:gd name="T143" fmla="*/ 4026 w 4026"/>
                <a:gd name="T144" fmla="*/ 2094 h 20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6" h="2094">
                  <a:moveTo>
                    <a:pt x="0" y="2094"/>
                  </a:moveTo>
                  <a:lnTo>
                    <a:pt x="0" y="2064"/>
                  </a:lnTo>
                  <a:lnTo>
                    <a:pt x="60" y="2052"/>
                  </a:lnTo>
                  <a:lnTo>
                    <a:pt x="114" y="2046"/>
                  </a:lnTo>
                  <a:lnTo>
                    <a:pt x="174" y="2034"/>
                  </a:lnTo>
                  <a:lnTo>
                    <a:pt x="228" y="2028"/>
                  </a:lnTo>
                  <a:lnTo>
                    <a:pt x="288" y="2016"/>
                  </a:lnTo>
                  <a:lnTo>
                    <a:pt x="348" y="2004"/>
                  </a:lnTo>
                  <a:lnTo>
                    <a:pt x="402" y="1992"/>
                  </a:lnTo>
                  <a:lnTo>
                    <a:pt x="462" y="1980"/>
                  </a:lnTo>
                  <a:lnTo>
                    <a:pt x="516" y="1968"/>
                  </a:lnTo>
                  <a:lnTo>
                    <a:pt x="576" y="1956"/>
                  </a:lnTo>
                  <a:lnTo>
                    <a:pt x="630" y="1956"/>
                  </a:lnTo>
                  <a:lnTo>
                    <a:pt x="690" y="1956"/>
                  </a:lnTo>
                  <a:lnTo>
                    <a:pt x="750" y="1956"/>
                  </a:lnTo>
                  <a:lnTo>
                    <a:pt x="804" y="1956"/>
                  </a:lnTo>
                  <a:lnTo>
                    <a:pt x="864" y="1956"/>
                  </a:lnTo>
                  <a:lnTo>
                    <a:pt x="918" y="1950"/>
                  </a:lnTo>
                  <a:lnTo>
                    <a:pt x="978" y="1944"/>
                  </a:lnTo>
                  <a:lnTo>
                    <a:pt x="1038" y="1932"/>
                  </a:lnTo>
                  <a:lnTo>
                    <a:pt x="1092" y="1926"/>
                  </a:lnTo>
                  <a:lnTo>
                    <a:pt x="1152" y="1920"/>
                  </a:lnTo>
                  <a:lnTo>
                    <a:pt x="1206" y="1890"/>
                  </a:lnTo>
                  <a:lnTo>
                    <a:pt x="1266" y="1854"/>
                  </a:lnTo>
                  <a:lnTo>
                    <a:pt x="1320" y="1818"/>
                  </a:lnTo>
                  <a:lnTo>
                    <a:pt x="1380" y="1782"/>
                  </a:lnTo>
                  <a:lnTo>
                    <a:pt x="1440" y="1752"/>
                  </a:lnTo>
                  <a:lnTo>
                    <a:pt x="1494" y="1704"/>
                  </a:lnTo>
                  <a:lnTo>
                    <a:pt x="1554" y="1656"/>
                  </a:lnTo>
                  <a:lnTo>
                    <a:pt x="1608" y="1608"/>
                  </a:lnTo>
                  <a:lnTo>
                    <a:pt x="1668" y="1560"/>
                  </a:lnTo>
                  <a:lnTo>
                    <a:pt x="1728" y="1518"/>
                  </a:lnTo>
                  <a:lnTo>
                    <a:pt x="1782" y="1476"/>
                  </a:lnTo>
                  <a:lnTo>
                    <a:pt x="1842" y="1434"/>
                  </a:lnTo>
                  <a:lnTo>
                    <a:pt x="1896" y="1392"/>
                  </a:lnTo>
                  <a:lnTo>
                    <a:pt x="1956" y="1356"/>
                  </a:lnTo>
                  <a:lnTo>
                    <a:pt x="2016" y="1314"/>
                  </a:lnTo>
                  <a:lnTo>
                    <a:pt x="2070" y="1242"/>
                  </a:lnTo>
                  <a:lnTo>
                    <a:pt x="2130" y="1170"/>
                  </a:lnTo>
                  <a:lnTo>
                    <a:pt x="2184" y="1098"/>
                  </a:lnTo>
                  <a:lnTo>
                    <a:pt x="2244" y="1032"/>
                  </a:lnTo>
                  <a:lnTo>
                    <a:pt x="2298" y="996"/>
                  </a:lnTo>
                  <a:lnTo>
                    <a:pt x="2358" y="942"/>
                  </a:lnTo>
                  <a:lnTo>
                    <a:pt x="2418" y="888"/>
                  </a:lnTo>
                  <a:lnTo>
                    <a:pt x="2472" y="792"/>
                  </a:lnTo>
                  <a:lnTo>
                    <a:pt x="2532" y="792"/>
                  </a:lnTo>
                  <a:lnTo>
                    <a:pt x="2586" y="792"/>
                  </a:lnTo>
                  <a:lnTo>
                    <a:pt x="2646" y="690"/>
                  </a:lnTo>
                  <a:lnTo>
                    <a:pt x="2706" y="630"/>
                  </a:lnTo>
                  <a:lnTo>
                    <a:pt x="2760" y="582"/>
                  </a:lnTo>
                  <a:lnTo>
                    <a:pt x="2820" y="504"/>
                  </a:lnTo>
                  <a:lnTo>
                    <a:pt x="2874" y="540"/>
                  </a:lnTo>
                  <a:lnTo>
                    <a:pt x="2934" y="570"/>
                  </a:lnTo>
                  <a:lnTo>
                    <a:pt x="2988" y="582"/>
                  </a:lnTo>
                  <a:lnTo>
                    <a:pt x="3048" y="576"/>
                  </a:lnTo>
                  <a:lnTo>
                    <a:pt x="3108" y="498"/>
                  </a:lnTo>
                  <a:lnTo>
                    <a:pt x="3162" y="462"/>
                  </a:lnTo>
                  <a:lnTo>
                    <a:pt x="3222" y="402"/>
                  </a:lnTo>
                  <a:lnTo>
                    <a:pt x="3276" y="342"/>
                  </a:lnTo>
                  <a:lnTo>
                    <a:pt x="3336" y="282"/>
                  </a:lnTo>
                  <a:lnTo>
                    <a:pt x="3396" y="234"/>
                  </a:lnTo>
                  <a:lnTo>
                    <a:pt x="3450" y="210"/>
                  </a:lnTo>
                  <a:lnTo>
                    <a:pt x="3510" y="216"/>
                  </a:lnTo>
                  <a:lnTo>
                    <a:pt x="3564" y="216"/>
                  </a:lnTo>
                  <a:lnTo>
                    <a:pt x="3624" y="204"/>
                  </a:lnTo>
                  <a:lnTo>
                    <a:pt x="3678" y="180"/>
                  </a:lnTo>
                  <a:lnTo>
                    <a:pt x="3738" y="138"/>
                  </a:lnTo>
                  <a:lnTo>
                    <a:pt x="3798" y="60"/>
                  </a:lnTo>
                  <a:lnTo>
                    <a:pt x="3852" y="42"/>
                  </a:lnTo>
                  <a:lnTo>
                    <a:pt x="3912" y="48"/>
                  </a:lnTo>
                  <a:lnTo>
                    <a:pt x="3966" y="48"/>
                  </a:lnTo>
                  <a:lnTo>
                    <a:pt x="4026" y="0"/>
                  </a:lnTo>
                  <a:lnTo>
                    <a:pt x="4026" y="678"/>
                  </a:lnTo>
                  <a:lnTo>
                    <a:pt x="3966" y="696"/>
                  </a:lnTo>
                  <a:lnTo>
                    <a:pt x="3912" y="678"/>
                  </a:lnTo>
                  <a:lnTo>
                    <a:pt x="3852" y="666"/>
                  </a:lnTo>
                  <a:lnTo>
                    <a:pt x="3798" y="684"/>
                  </a:lnTo>
                  <a:lnTo>
                    <a:pt x="3738" y="738"/>
                  </a:lnTo>
                  <a:lnTo>
                    <a:pt x="3678" y="762"/>
                  </a:lnTo>
                  <a:lnTo>
                    <a:pt x="3624" y="786"/>
                  </a:lnTo>
                  <a:lnTo>
                    <a:pt x="3564" y="780"/>
                  </a:lnTo>
                  <a:lnTo>
                    <a:pt x="3510" y="780"/>
                  </a:lnTo>
                  <a:lnTo>
                    <a:pt x="3450" y="762"/>
                  </a:lnTo>
                  <a:lnTo>
                    <a:pt x="3396" y="780"/>
                  </a:lnTo>
                  <a:lnTo>
                    <a:pt x="3336" y="804"/>
                  </a:lnTo>
                  <a:lnTo>
                    <a:pt x="3276" y="846"/>
                  </a:lnTo>
                  <a:lnTo>
                    <a:pt x="3222" y="882"/>
                  </a:lnTo>
                  <a:lnTo>
                    <a:pt x="3162" y="924"/>
                  </a:lnTo>
                  <a:lnTo>
                    <a:pt x="3108" y="948"/>
                  </a:lnTo>
                  <a:lnTo>
                    <a:pt x="3048" y="984"/>
                  </a:lnTo>
                  <a:lnTo>
                    <a:pt x="2988" y="996"/>
                  </a:lnTo>
                  <a:lnTo>
                    <a:pt x="2934" y="984"/>
                  </a:lnTo>
                  <a:lnTo>
                    <a:pt x="2874" y="948"/>
                  </a:lnTo>
                  <a:lnTo>
                    <a:pt x="2820" y="900"/>
                  </a:lnTo>
                  <a:lnTo>
                    <a:pt x="2760" y="966"/>
                  </a:lnTo>
                  <a:lnTo>
                    <a:pt x="2706" y="1008"/>
                  </a:lnTo>
                  <a:lnTo>
                    <a:pt x="2646" y="1050"/>
                  </a:lnTo>
                  <a:lnTo>
                    <a:pt x="2586" y="1128"/>
                  </a:lnTo>
                  <a:lnTo>
                    <a:pt x="2532" y="1122"/>
                  </a:lnTo>
                  <a:lnTo>
                    <a:pt x="2472" y="1116"/>
                  </a:lnTo>
                  <a:lnTo>
                    <a:pt x="2418" y="1200"/>
                  </a:lnTo>
                  <a:lnTo>
                    <a:pt x="2358" y="1242"/>
                  </a:lnTo>
                  <a:lnTo>
                    <a:pt x="2298" y="1272"/>
                  </a:lnTo>
                  <a:lnTo>
                    <a:pt x="2244" y="1332"/>
                  </a:lnTo>
                  <a:lnTo>
                    <a:pt x="2184" y="1368"/>
                  </a:lnTo>
                  <a:lnTo>
                    <a:pt x="2130" y="1410"/>
                  </a:lnTo>
                  <a:lnTo>
                    <a:pt x="2070" y="1446"/>
                  </a:lnTo>
                  <a:lnTo>
                    <a:pt x="2016" y="1482"/>
                  </a:lnTo>
                  <a:lnTo>
                    <a:pt x="1956" y="1518"/>
                  </a:lnTo>
                  <a:lnTo>
                    <a:pt x="1896" y="1554"/>
                  </a:lnTo>
                  <a:lnTo>
                    <a:pt x="1842" y="1590"/>
                  </a:lnTo>
                  <a:lnTo>
                    <a:pt x="1782" y="1620"/>
                  </a:lnTo>
                  <a:lnTo>
                    <a:pt x="1728" y="1656"/>
                  </a:lnTo>
                  <a:lnTo>
                    <a:pt x="1668" y="1686"/>
                  </a:lnTo>
                  <a:lnTo>
                    <a:pt x="1608" y="1722"/>
                  </a:lnTo>
                  <a:lnTo>
                    <a:pt x="1554" y="1752"/>
                  </a:lnTo>
                  <a:lnTo>
                    <a:pt x="1494" y="1782"/>
                  </a:lnTo>
                  <a:lnTo>
                    <a:pt x="1440" y="1812"/>
                  </a:lnTo>
                  <a:lnTo>
                    <a:pt x="1380" y="1842"/>
                  </a:lnTo>
                  <a:lnTo>
                    <a:pt x="1320" y="1878"/>
                  </a:lnTo>
                  <a:lnTo>
                    <a:pt x="1266" y="1908"/>
                  </a:lnTo>
                  <a:lnTo>
                    <a:pt x="1206" y="1938"/>
                  </a:lnTo>
                  <a:lnTo>
                    <a:pt x="1152" y="1968"/>
                  </a:lnTo>
                  <a:lnTo>
                    <a:pt x="1092" y="1974"/>
                  </a:lnTo>
                  <a:lnTo>
                    <a:pt x="1038" y="1974"/>
                  </a:lnTo>
                  <a:lnTo>
                    <a:pt x="978" y="1980"/>
                  </a:lnTo>
                  <a:lnTo>
                    <a:pt x="918" y="1980"/>
                  </a:lnTo>
                  <a:lnTo>
                    <a:pt x="864" y="1986"/>
                  </a:lnTo>
                  <a:lnTo>
                    <a:pt x="804" y="1986"/>
                  </a:lnTo>
                  <a:lnTo>
                    <a:pt x="750" y="1986"/>
                  </a:lnTo>
                  <a:lnTo>
                    <a:pt x="690" y="1986"/>
                  </a:lnTo>
                  <a:lnTo>
                    <a:pt x="630" y="1986"/>
                  </a:lnTo>
                  <a:lnTo>
                    <a:pt x="576" y="1986"/>
                  </a:lnTo>
                  <a:lnTo>
                    <a:pt x="516" y="1998"/>
                  </a:lnTo>
                  <a:lnTo>
                    <a:pt x="462" y="2010"/>
                  </a:lnTo>
                  <a:lnTo>
                    <a:pt x="402" y="2022"/>
                  </a:lnTo>
                  <a:lnTo>
                    <a:pt x="348" y="2034"/>
                  </a:lnTo>
                  <a:lnTo>
                    <a:pt x="288" y="2046"/>
                  </a:lnTo>
                  <a:lnTo>
                    <a:pt x="228" y="2058"/>
                  </a:lnTo>
                  <a:lnTo>
                    <a:pt x="174" y="2064"/>
                  </a:lnTo>
                  <a:lnTo>
                    <a:pt x="114" y="2076"/>
                  </a:lnTo>
                  <a:lnTo>
                    <a:pt x="60" y="2088"/>
                  </a:lnTo>
                  <a:lnTo>
                    <a:pt x="0" y="2094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CCCC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8" name="Freeform 16"/>
            <p:cNvSpPr>
              <a:spLocks/>
            </p:cNvSpPr>
            <p:nvPr/>
          </p:nvSpPr>
          <p:spPr bwMode="auto">
            <a:xfrm>
              <a:off x="618" y="1082"/>
              <a:ext cx="4026" cy="2346"/>
            </a:xfrm>
            <a:custGeom>
              <a:avLst/>
              <a:gdLst>
                <a:gd name="T0" fmla="*/ 60 w 4026"/>
                <a:gd name="T1" fmla="*/ 2322 h 2346"/>
                <a:gd name="T2" fmla="*/ 228 w 4026"/>
                <a:gd name="T3" fmla="*/ 2292 h 2346"/>
                <a:gd name="T4" fmla="*/ 402 w 4026"/>
                <a:gd name="T5" fmla="*/ 2256 h 2346"/>
                <a:gd name="T6" fmla="*/ 576 w 4026"/>
                <a:gd name="T7" fmla="*/ 2220 h 2346"/>
                <a:gd name="T8" fmla="*/ 750 w 4026"/>
                <a:gd name="T9" fmla="*/ 2214 h 2346"/>
                <a:gd name="T10" fmla="*/ 918 w 4026"/>
                <a:gd name="T11" fmla="*/ 2202 h 2346"/>
                <a:gd name="T12" fmla="*/ 1092 w 4026"/>
                <a:gd name="T13" fmla="*/ 2184 h 2346"/>
                <a:gd name="T14" fmla="*/ 1266 w 4026"/>
                <a:gd name="T15" fmla="*/ 2106 h 2346"/>
                <a:gd name="T16" fmla="*/ 1440 w 4026"/>
                <a:gd name="T17" fmla="*/ 2004 h 2346"/>
                <a:gd name="T18" fmla="*/ 1608 w 4026"/>
                <a:gd name="T19" fmla="*/ 1860 h 2346"/>
                <a:gd name="T20" fmla="*/ 1782 w 4026"/>
                <a:gd name="T21" fmla="*/ 1722 h 2346"/>
                <a:gd name="T22" fmla="*/ 1956 w 4026"/>
                <a:gd name="T23" fmla="*/ 1602 h 2346"/>
                <a:gd name="T24" fmla="*/ 2130 w 4026"/>
                <a:gd name="T25" fmla="*/ 1416 h 2346"/>
                <a:gd name="T26" fmla="*/ 2298 w 4026"/>
                <a:gd name="T27" fmla="*/ 1242 h 2346"/>
                <a:gd name="T28" fmla="*/ 2472 w 4026"/>
                <a:gd name="T29" fmla="*/ 1026 h 2346"/>
                <a:gd name="T30" fmla="*/ 2646 w 4026"/>
                <a:gd name="T31" fmla="*/ 900 h 2346"/>
                <a:gd name="T32" fmla="*/ 2820 w 4026"/>
                <a:gd name="T33" fmla="*/ 690 h 2346"/>
                <a:gd name="T34" fmla="*/ 2988 w 4026"/>
                <a:gd name="T35" fmla="*/ 750 h 2346"/>
                <a:gd name="T36" fmla="*/ 3162 w 4026"/>
                <a:gd name="T37" fmla="*/ 576 h 2346"/>
                <a:gd name="T38" fmla="*/ 3336 w 4026"/>
                <a:gd name="T39" fmla="*/ 366 h 2346"/>
                <a:gd name="T40" fmla="*/ 3510 w 4026"/>
                <a:gd name="T41" fmla="*/ 264 h 2346"/>
                <a:gd name="T42" fmla="*/ 3678 w 4026"/>
                <a:gd name="T43" fmla="*/ 216 h 2346"/>
                <a:gd name="T44" fmla="*/ 3852 w 4026"/>
                <a:gd name="T45" fmla="*/ 60 h 2346"/>
                <a:gd name="T46" fmla="*/ 4026 w 4026"/>
                <a:gd name="T47" fmla="*/ 0 h 2346"/>
                <a:gd name="T48" fmla="*/ 3912 w 4026"/>
                <a:gd name="T49" fmla="*/ 330 h 2346"/>
                <a:gd name="T50" fmla="*/ 3738 w 4026"/>
                <a:gd name="T51" fmla="*/ 420 h 2346"/>
                <a:gd name="T52" fmla="*/ 3564 w 4026"/>
                <a:gd name="T53" fmla="*/ 498 h 2346"/>
                <a:gd name="T54" fmla="*/ 3396 w 4026"/>
                <a:gd name="T55" fmla="*/ 516 h 2346"/>
                <a:gd name="T56" fmla="*/ 3222 w 4026"/>
                <a:gd name="T57" fmla="*/ 684 h 2346"/>
                <a:gd name="T58" fmla="*/ 3048 w 4026"/>
                <a:gd name="T59" fmla="*/ 858 h 2346"/>
                <a:gd name="T60" fmla="*/ 2874 w 4026"/>
                <a:gd name="T61" fmla="*/ 822 h 2346"/>
                <a:gd name="T62" fmla="*/ 2706 w 4026"/>
                <a:gd name="T63" fmla="*/ 912 h 2346"/>
                <a:gd name="T64" fmla="*/ 2532 w 4026"/>
                <a:gd name="T65" fmla="*/ 1074 h 2346"/>
                <a:gd name="T66" fmla="*/ 2358 w 4026"/>
                <a:gd name="T67" fmla="*/ 1224 h 2346"/>
                <a:gd name="T68" fmla="*/ 2184 w 4026"/>
                <a:gd name="T69" fmla="*/ 1380 h 2346"/>
                <a:gd name="T70" fmla="*/ 2016 w 4026"/>
                <a:gd name="T71" fmla="*/ 1596 h 2346"/>
                <a:gd name="T72" fmla="*/ 1842 w 4026"/>
                <a:gd name="T73" fmla="*/ 1716 h 2346"/>
                <a:gd name="T74" fmla="*/ 1668 w 4026"/>
                <a:gd name="T75" fmla="*/ 1842 h 2346"/>
                <a:gd name="T76" fmla="*/ 1494 w 4026"/>
                <a:gd name="T77" fmla="*/ 1986 h 2346"/>
                <a:gd name="T78" fmla="*/ 1320 w 4026"/>
                <a:gd name="T79" fmla="*/ 2100 h 2346"/>
                <a:gd name="T80" fmla="*/ 1152 w 4026"/>
                <a:gd name="T81" fmla="*/ 2202 h 2346"/>
                <a:gd name="T82" fmla="*/ 978 w 4026"/>
                <a:gd name="T83" fmla="*/ 2226 h 2346"/>
                <a:gd name="T84" fmla="*/ 804 w 4026"/>
                <a:gd name="T85" fmla="*/ 2238 h 2346"/>
                <a:gd name="T86" fmla="*/ 630 w 4026"/>
                <a:gd name="T87" fmla="*/ 2238 h 2346"/>
                <a:gd name="T88" fmla="*/ 462 w 4026"/>
                <a:gd name="T89" fmla="*/ 2262 h 2346"/>
                <a:gd name="T90" fmla="*/ 288 w 4026"/>
                <a:gd name="T91" fmla="*/ 2298 h 2346"/>
                <a:gd name="T92" fmla="*/ 114 w 4026"/>
                <a:gd name="T93" fmla="*/ 2328 h 23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6"/>
                <a:gd name="T142" fmla="*/ 0 h 2346"/>
                <a:gd name="T143" fmla="*/ 4026 w 4026"/>
                <a:gd name="T144" fmla="*/ 2346 h 23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6" h="2346">
                  <a:moveTo>
                    <a:pt x="0" y="2346"/>
                  </a:moveTo>
                  <a:lnTo>
                    <a:pt x="0" y="2328"/>
                  </a:lnTo>
                  <a:lnTo>
                    <a:pt x="60" y="2322"/>
                  </a:lnTo>
                  <a:lnTo>
                    <a:pt x="114" y="2310"/>
                  </a:lnTo>
                  <a:lnTo>
                    <a:pt x="174" y="2304"/>
                  </a:lnTo>
                  <a:lnTo>
                    <a:pt x="228" y="2292"/>
                  </a:lnTo>
                  <a:lnTo>
                    <a:pt x="288" y="2280"/>
                  </a:lnTo>
                  <a:lnTo>
                    <a:pt x="348" y="2268"/>
                  </a:lnTo>
                  <a:lnTo>
                    <a:pt x="402" y="2256"/>
                  </a:lnTo>
                  <a:lnTo>
                    <a:pt x="462" y="2244"/>
                  </a:lnTo>
                  <a:lnTo>
                    <a:pt x="516" y="2232"/>
                  </a:lnTo>
                  <a:lnTo>
                    <a:pt x="576" y="2220"/>
                  </a:lnTo>
                  <a:lnTo>
                    <a:pt x="630" y="2220"/>
                  </a:lnTo>
                  <a:lnTo>
                    <a:pt x="690" y="2214"/>
                  </a:lnTo>
                  <a:lnTo>
                    <a:pt x="750" y="2214"/>
                  </a:lnTo>
                  <a:lnTo>
                    <a:pt x="804" y="2214"/>
                  </a:lnTo>
                  <a:lnTo>
                    <a:pt x="864" y="2214"/>
                  </a:lnTo>
                  <a:lnTo>
                    <a:pt x="918" y="2202"/>
                  </a:lnTo>
                  <a:lnTo>
                    <a:pt x="978" y="2196"/>
                  </a:lnTo>
                  <a:lnTo>
                    <a:pt x="1038" y="2190"/>
                  </a:lnTo>
                  <a:lnTo>
                    <a:pt x="1092" y="2184"/>
                  </a:lnTo>
                  <a:lnTo>
                    <a:pt x="1152" y="2172"/>
                  </a:lnTo>
                  <a:lnTo>
                    <a:pt x="1206" y="2136"/>
                  </a:lnTo>
                  <a:lnTo>
                    <a:pt x="1266" y="2106"/>
                  </a:lnTo>
                  <a:lnTo>
                    <a:pt x="1320" y="2070"/>
                  </a:lnTo>
                  <a:lnTo>
                    <a:pt x="1380" y="2034"/>
                  </a:lnTo>
                  <a:lnTo>
                    <a:pt x="1440" y="2004"/>
                  </a:lnTo>
                  <a:lnTo>
                    <a:pt x="1494" y="1956"/>
                  </a:lnTo>
                  <a:lnTo>
                    <a:pt x="1554" y="1908"/>
                  </a:lnTo>
                  <a:lnTo>
                    <a:pt x="1608" y="1860"/>
                  </a:lnTo>
                  <a:lnTo>
                    <a:pt x="1668" y="1812"/>
                  </a:lnTo>
                  <a:lnTo>
                    <a:pt x="1728" y="1764"/>
                  </a:lnTo>
                  <a:lnTo>
                    <a:pt x="1782" y="1722"/>
                  </a:lnTo>
                  <a:lnTo>
                    <a:pt x="1842" y="1680"/>
                  </a:lnTo>
                  <a:lnTo>
                    <a:pt x="1896" y="1638"/>
                  </a:lnTo>
                  <a:lnTo>
                    <a:pt x="1956" y="1602"/>
                  </a:lnTo>
                  <a:lnTo>
                    <a:pt x="2016" y="1560"/>
                  </a:lnTo>
                  <a:lnTo>
                    <a:pt x="2070" y="1488"/>
                  </a:lnTo>
                  <a:lnTo>
                    <a:pt x="2130" y="1416"/>
                  </a:lnTo>
                  <a:lnTo>
                    <a:pt x="2184" y="1344"/>
                  </a:lnTo>
                  <a:lnTo>
                    <a:pt x="2244" y="1272"/>
                  </a:lnTo>
                  <a:lnTo>
                    <a:pt x="2298" y="1242"/>
                  </a:lnTo>
                  <a:lnTo>
                    <a:pt x="2358" y="1182"/>
                  </a:lnTo>
                  <a:lnTo>
                    <a:pt x="2418" y="1122"/>
                  </a:lnTo>
                  <a:lnTo>
                    <a:pt x="2472" y="1026"/>
                  </a:lnTo>
                  <a:lnTo>
                    <a:pt x="2532" y="1020"/>
                  </a:lnTo>
                  <a:lnTo>
                    <a:pt x="2586" y="1008"/>
                  </a:lnTo>
                  <a:lnTo>
                    <a:pt x="2646" y="900"/>
                  </a:lnTo>
                  <a:lnTo>
                    <a:pt x="2706" y="828"/>
                  </a:lnTo>
                  <a:lnTo>
                    <a:pt x="2760" y="768"/>
                  </a:lnTo>
                  <a:lnTo>
                    <a:pt x="2820" y="690"/>
                  </a:lnTo>
                  <a:lnTo>
                    <a:pt x="2874" y="720"/>
                  </a:lnTo>
                  <a:lnTo>
                    <a:pt x="2934" y="738"/>
                  </a:lnTo>
                  <a:lnTo>
                    <a:pt x="2988" y="750"/>
                  </a:lnTo>
                  <a:lnTo>
                    <a:pt x="3048" y="726"/>
                  </a:lnTo>
                  <a:lnTo>
                    <a:pt x="3108" y="636"/>
                  </a:lnTo>
                  <a:lnTo>
                    <a:pt x="3162" y="576"/>
                  </a:lnTo>
                  <a:lnTo>
                    <a:pt x="3222" y="510"/>
                  </a:lnTo>
                  <a:lnTo>
                    <a:pt x="3276" y="432"/>
                  </a:lnTo>
                  <a:lnTo>
                    <a:pt x="3336" y="366"/>
                  </a:lnTo>
                  <a:lnTo>
                    <a:pt x="3396" y="312"/>
                  </a:lnTo>
                  <a:lnTo>
                    <a:pt x="3450" y="276"/>
                  </a:lnTo>
                  <a:lnTo>
                    <a:pt x="3510" y="264"/>
                  </a:lnTo>
                  <a:lnTo>
                    <a:pt x="3564" y="270"/>
                  </a:lnTo>
                  <a:lnTo>
                    <a:pt x="3624" y="246"/>
                  </a:lnTo>
                  <a:lnTo>
                    <a:pt x="3678" y="216"/>
                  </a:lnTo>
                  <a:lnTo>
                    <a:pt x="3738" y="162"/>
                  </a:lnTo>
                  <a:lnTo>
                    <a:pt x="3798" y="78"/>
                  </a:lnTo>
                  <a:lnTo>
                    <a:pt x="3852" y="60"/>
                  </a:lnTo>
                  <a:lnTo>
                    <a:pt x="3912" y="66"/>
                  </a:lnTo>
                  <a:lnTo>
                    <a:pt x="3966" y="54"/>
                  </a:lnTo>
                  <a:lnTo>
                    <a:pt x="4026" y="0"/>
                  </a:lnTo>
                  <a:lnTo>
                    <a:pt x="4026" y="282"/>
                  </a:lnTo>
                  <a:lnTo>
                    <a:pt x="3966" y="330"/>
                  </a:lnTo>
                  <a:lnTo>
                    <a:pt x="3912" y="330"/>
                  </a:lnTo>
                  <a:lnTo>
                    <a:pt x="3852" y="324"/>
                  </a:lnTo>
                  <a:lnTo>
                    <a:pt x="3798" y="342"/>
                  </a:lnTo>
                  <a:lnTo>
                    <a:pt x="3738" y="420"/>
                  </a:lnTo>
                  <a:lnTo>
                    <a:pt x="3678" y="462"/>
                  </a:lnTo>
                  <a:lnTo>
                    <a:pt x="3624" y="486"/>
                  </a:lnTo>
                  <a:lnTo>
                    <a:pt x="3564" y="498"/>
                  </a:lnTo>
                  <a:lnTo>
                    <a:pt x="3510" y="498"/>
                  </a:lnTo>
                  <a:lnTo>
                    <a:pt x="3450" y="492"/>
                  </a:lnTo>
                  <a:lnTo>
                    <a:pt x="3396" y="516"/>
                  </a:lnTo>
                  <a:lnTo>
                    <a:pt x="3336" y="564"/>
                  </a:lnTo>
                  <a:lnTo>
                    <a:pt x="3276" y="624"/>
                  </a:lnTo>
                  <a:lnTo>
                    <a:pt x="3222" y="684"/>
                  </a:lnTo>
                  <a:lnTo>
                    <a:pt x="3162" y="744"/>
                  </a:lnTo>
                  <a:lnTo>
                    <a:pt x="3108" y="780"/>
                  </a:lnTo>
                  <a:lnTo>
                    <a:pt x="3048" y="858"/>
                  </a:lnTo>
                  <a:lnTo>
                    <a:pt x="2988" y="864"/>
                  </a:lnTo>
                  <a:lnTo>
                    <a:pt x="2934" y="852"/>
                  </a:lnTo>
                  <a:lnTo>
                    <a:pt x="2874" y="822"/>
                  </a:lnTo>
                  <a:lnTo>
                    <a:pt x="2820" y="786"/>
                  </a:lnTo>
                  <a:lnTo>
                    <a:pt x="2760" y="864"/>
                  </a:lnTo>
                  <a:lnTo>
                    <a:pt x="2706" y="912"/>
                  </a:lnTo>
                  <a:lnTo>
                    <a:pt x="2646" y="972"/>
                  </a:lnTo>
                  <a:lnTo>
                    <a:pt x="2586" y="1074"/>
                  </a:lnTo>
                  <a:lnTo>
                    <a:pt x="2532" y="1074"/>
                  </a:lnTo>
                  <a:lnTo>
                    <a:pt x="2472" y="1074"/>
                  </a:lnTo>
                  <a:lnTo>
                    <a:pt x="2418" y="1170"/>
                  </a:lnTo>
                  <a:lnTo>
                    <a:pt x="2358" y="1224"/>
                  </a:lnTo>
                  <a:lnTo>
                    <a:pt x="2298" y="1278"/>
                  </a:lnTo>
                  <a:lnTo>
                    <a:pt x="2244" y="1314"/>
                  </a:lnTo>
                  <a:lnTo>
                    <a:pt x="2184" y="1380"/>
                  </a:lnTo>
                  <a:lnTo>
                    <a:pt x="2130" y="1452"/>
                  </a:lnTo>
                  <a:lnTo>
                    <a:pt x="2070" y="1524"/>
                  </a:lnTo>
                  <a:lnTo>
                    <a:pt x="2016" y="1596"/>
                  </a:lnTo>
                  <a:lnTo>
                    <a:pt x="1956" y="1638"/>
                  </a:lnTo>
                  <a:lnTo>
                    <a:pt x="1896" y="1674"/>
                  </a:lnTo>
                  <a:lnTo>
                    <a:pt x="1842" y="1716"/>
                  </a:lnTo>
                  <a:lnTo>
                    <a:pt x="1782" y="1758"/>
                  </a:lnTo>
                  <a:lnTo>
                    <a:pt x="1728" y="1800"/>
                  </a:lnTo>
                  <a:lnTo>
                    <a:pt x="1668" y="1842"/>
                  </a:lnTo>
                  <a:lnTo>
                    <a:pt x="1608" y="1890"/>
                  </a:lnTo>
                  <a:lnTo>
                    <a:pt x="1554" y="1938"/>
                  </a:lnTo>
                  <a:lnTo>
                    <a:pt x="1494" y="1986"/>
                  </a:lnTo>
                  <a:lnTo>
                    <a:pt x="1440" y="2034"/>
                  </a:lnTo>
                  <a:lnTo>
                    <a:pt x="1380" y="2064"/>
                  </a:lnTo>
                  <a:lnTo>
                    <a:pt x="1320" y="2100"/>
                  </a:lnTo>
                  <a:lnTo>
                    <a:pt x="1266" y="2136"/>
                  </a:lnTo>
                  <a:lnTo>
                    <a:pt x="1206" y="2172"/>
                  </a:lnTo>
                  <a:lnTo>
                    <a:pt x="1152" y="2202"/>
                  </a:lnTo>
                  <a:lnTo>
                    <a:pt x="1092" y="2208"/>
                  </a:lnTo>
                  <a:lnTo>
                    <a:pt x="1038" y="2214"/>
                  </a:lnTo>
                  <a:lnTo>
                    <a:pt x="978" y="2226"/>
                  </a:lnTo>
                  <a:lnTo>
                    <a:pt x="918" y="2232"/>
                  </a:lnTo>
                  <a:lnTo>
                    <a:pt x="864" y="2238"/>
                  </a:lnTo>
                  <a:lnTo>
                    <a:pt x="804" y="2238"/>
                  </a:lnTo>
                  <a:lnTo>
                    <a:pt x="750" y="2238"/>
                  </a:lnTo>
                  <a:lnTo>
                    <a:pt x="690" y="2238"/>
                  </a:lnTo>
                  <a:lnTo>
                    <a:pt x="630" y="2238"/>
                  </a:lnTo>
                  <a:lnTo>
                    <a:pt x="576" y="2238"/>
                  </a:lnTo>
                  <a:lnTo>
                    <a:pt x="516" y="2250"/>
                  </a:lnTo>
                  <a:lnTo>
                    <a:pt x="462" y="2262"/>
                  </a:lnTo>
                  <a:lnTo>
                    <a:pt x="402" y="2274"/>
                  </a:lnTo>
                  <a:lnTo>
                    <a:pt x="348" y="2286"/>
                  </a:lnTo>
                  <a:lnTo>
                    <a:pt x="288" y="2298"/>
                  </a:lnTo>
                  <a:lnTo>
                    <a:pt x="228" y="2310"/>
                  </a:lnTo>
                  <a:lnTo>
                    <a:pt x="174" y="2316"/>
                  </a:lnTo>
                  <a:lnTo>
                    <a:pt x="114" y="2328"/>
                  </a:lnTo>
                  <a:lnTo>
                    <a:pt x="60" y="2334"/>
                  </a:lnTo>
                  <a:lnTo>
                    <a:pt x="0" y="2346"/>
                  </a:lnTo>
                  <a:close/>
                </a:path>
              </a:pathLst>
            </a:custGeom>
            <a:solidFill>
              <a:srgbClr val="FFB1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9" name="Line 17"/>
            <p:cNvSpPr>
              <a:spLocks noChangeShapeType="1"/>
            </p:cNvSpPr>
            <p:nvPr/>
          </p:nvSpPr>
          <p:spPr bwMode="auto">
            <a:xfrm>
              <a:off x="618" y="1004"/>
              <a:ext cx="1" cy="28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0" name="Line 18"/>
            <p:cNvSpPr>
              <a:spLocks noChangeShapeType="1"/>
            </p:cNvSpPr>
            <p:nvPr/>
          </p:nvSpPr>
          <p:spPr bwMode="auto">
            <a:xfrm>
              <a:off x="582" y="3818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1" name="Line 19"/>
            <p:cNvSpPr>
              <a:spLocks noChangeShapeType="1"/>
            </p:cNvSpPr>
            <p:nvPr/>
          </p:nvSpPr>
          <p:spPr bwMode="auto">
            <a:xfrm>
              <a:off x="582" y="3506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2" name="Line 20"/>
            <p:cNvSpPr>
              <a:spLocks noChangeShapeType="1"/>
            </p:cNvSpPr>
            <p:nvPr/>
          </p:nvSpPr>
          <p:spPr bwMode="auto">
            <a:xfrm>
              <a:off x="582" y="3194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3" name="Line 21"/>
            <p:cNvSpPr>
              <a:spLocks noChangeShapeType="1"/>
            </p:cNvSpPr>
            <p:nvPr/>
          </p:nvSpPr>
          <p:spPr bwMode="auto">
            <a:xfrm>
              <a:off x="582" y="2882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4" name="Line 22"/>
            <p:cNvSpPr>
              <a:spLocks noChangeShapeType="1"/>
            </p:cNvSpPr>
            <p:nvPr/>
          </p:nvSpPr>
          <p:spPr bwMode="auto">
            <a:xfrm>
              <a:off x="582" y="2570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5" name="Line 23"/>
            <p:cNvSpPr>
              <a:spLocks noChangeShapeType="1"/>
            </p:cNvSpPr>
            <p:nvPr/>
          </p:nvSpPr>
          <p:spPr bwMode="auto">
            <a:xfrm>
              <a:off x="582" y="2252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6" name="Line 24"/>
            <p:cNvSpPr>
              <a:spLocks noChangeShapeType="1"/>
            </p:cNvSpPr>
            <p:nvPr/>
          </p:nvSpPr>
          <p:spPr bwMode="auto">
            <a:xfrm>
              <a:off x="582" y="1940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7" name="Line 25"/>
            <p:cNvSpPr>
              <a:spLocks noChangeShapeType="1"/>
            </p:cNvSpPr>
            <p:nvPr/>
          </p:nvSpPr>
          <p:spPr bwMode="auto">
            <a:xfrm>
              <a:off x="582" y="1628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8" name="Line 26"/>
            <p:cNvSpPr>
              <a:spLocks noChangeShapeType="1"/>
            </p:cNvSpPr>
            <p:nvPr/>
          </p:nvSpPr>
          <p:spPr bwMode="auto">
            <a:xfrm>
              <a:off x="582" y="1316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9" name="Line 27"/>
            <p:cNvSpPr>
              <a:spLocks noChangeShapeType="1"/>
            </p:cNvSpPr>
            <p:nvPr/>
          </p:nvSpPr>
          <p:spPr bwMode="auto">
            <a:xfrm>
              <a:off x="582" y="1004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0" name="Line 28"/>
            <p:cNvSpPr>
              <a:spLocks noChangeShapeType="1"/>
            </p:cNvSpPr>
            <p:nvPr/>
          </p:nvSpPr>
          <p:spPr bwMode="auto">
            <a:xfrm>
              <a:off x="618" y="3818"/>
              <a:ext cx="40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1" name="Line 29"/>
            <p:cNvSpPr>
              <a:spLocks noChangeShapeType="1"/>
            </p:cNvSpPr>
            <p:nvPr/>
          </p:nvSpPr>
          <p:spPr bwMode="auto">
            <a:xfrm flipV="1">
              <a:off x="618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2" name="Line 30"/>
            <p:cNvSpPr>
              <a:spLocks noChangeShapeType="1"/>
            </p:cNvSpPr>
            <p:nvPr/>
          </p:nvSpPr>
          <p:spPr bwMode="auto">
            <a:xfrm flipV="1">
              <a:off x="906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3" name="Line 31"/>
            <p:cNvSpPr>
              <a:spLocks noChangeShapeType="1"/>
            </p:cNvSpPr>
            <p:nvPr/>
          </p:nvSpPr>
          <p:spPr bwMode="auto">
            <a:xfrm flipV="1">
              <a:off x="1194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4" name="Line 32"/>
            <p:cNvSpPr>
              <a:spLocks noChangeShapeType="1"/>
            </p:cNvSpPr>
            <p:nvPr/>
          </p:nvSpPr>
          <p:spPr bwMode="auto">
            <a:xfrm flipV="1">
              <a:off x="1482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5" name="Line 33"/>
            <p:cNvSpPr>
              <a:spLocks noChangeShapeType="1"/>
            </p:cNvSpPr>
            <p:nvPr/>
          </p:nvSpPr>
          <p:spPr bwMode="auto">
            <a:xfrm flipV="1">
              <a:off x="1770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6" name="Line 34"/>
            <p:cNvSpPr>
              <a:spLocks noChangeShapeType="1"/>
            </p:cNvSpPr>
            <p:nvPr/>
          </p:nvSpPr>
          <p:spPr bwMode="auto">
            <a:xfrm flipV="1">
              <a:off x="2058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7" name="Line 35"/>
            <p:cNvSpPr>
              <a:spLocks noChangeShapeType="1"/>
            </p:cNvSpPr>
            <p:nvPr/>
          </p:nvSpPr>
          <p:spPr bwMode="auto">
            <a:xfrm flipV="1">
              <a:off x="2346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8" name="Line 36"/>
            <p:cNvSpPr>
              <a:spLocks noChangeShapeType="1"/>
            </p:cNvSpPr>
            <p:nvPr/>
          </p:nvSpPr>
          <p:spPr bwMode="auto">
            <a:xfrm flipV="1">
              <a:off x="2634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9" name="Line 37"/>
            <p:cNvSpPr>
              <a:spLocks noChangeShapeType="1"/>
            </p:cNvSpPr>
            <p:nvPr/>
          </p:nvSpPr>
          <p:spPr bwMode="auto">
            <a:xfrm flipV="1">
              <a:off x="2916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0" name="Line 38"/>
            <p:cNvSpPr>
              <a:spLocks noChangeShapeType="1"/>
            </p:cNvSpPr>
            <p:nvPr/>
          </p:nvSpPr>
          <p:spPr bwMode="auto">
            <a:xfrm flipV="1">
              <a:off x="3204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1" name="Line 39"/>
            <p:cNvSpPr>
              <a:spLocks noChangeShapeType="1"/>
            </p:cNvSpPr>
            <p:nvPr/>
          </p:nvSpPr>
          <p:spPr bwMode="auto">
            <a:xfrm flipV="1">
              <a:off x="3492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2" name="Line 40"/>
            <p:cNvSpPr>
              <a:spLocks noChangeShapeType="1"/>
            </p:cNvSpPr>
            <p:nvPr/>
          </p:nvSpPr>
          <p:spPr bwMode="auto">
            <a:xfrm flipV="1">
              <a:off x="3780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3" name="Line 41"/>
            <p:cNvSpPr>
              <a:spLocks noChangeShapeType="1"/>
            </p:cNvSpPr>
            <p:nvPr/>
          </p:nvSpPr>
          <p:spPr bwMode="auto">
            <a:xfrm flipV="1">
              <a:off x="4068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4" name="Line 42"/>
            <p:cNvSpPr>
              <a:spLocks noChangeShapeType="1"/>
            </p:cNvSpPr>
            <p:nvPr/>
          </p:nvSpPr>
          <p:spPr bwMode="auto">
            <a:xfrm flipV="1">
              <a:off x="4356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5" name="Line 43"/>
            <p:cNvSpPr>
              <a:spLocks noChangeShapeType="1"/>
            </p:cNvSpPr>
            <p:nvPr/>
          </p:nvSpPr>
          <p:spPr bwMode="auto">
            <a:xfrm flipV="1">
              <a:off x="4644" y="381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6" name="Rectangle 44"/>
            <p:cNvSpPr>
              <a:spLocks noChangeArrowheads="1"/>
            </p:cNvSpPr>
            <p:nvPr/>
          </p:nvSpPr>
          <p:spPr bwMode="auto">
            <a:xfrm>
              <a:off x="471" y="3740"/>
              <a:ext cx="6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57" name="Rectangle 45"/>
            <p:cNvSpPr>
              <a:spLocks noChangeArrowheads="1"/>
            </p:cNvSpPr>
            <p:nvPr/>
          </p:nvSpPr>
          <p:spPr bwMode="auto">
            <a:xfrm>
              <a:off x="221" y="3428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58" name="Rectangle 46"/>
            <p:cNvSpPr>
              <a:spLocks noChangeArrowheads="1"/>
            </p:cNvSpPr>
            <p:nvPr/>
          </p:nvSpPr>
          <p:spPr bwMode="auto">
            <a:xfrm>
              <a:off x="221" y="3116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2 000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59" name="Rectangle 47"/>
            <p:cNvSpPr>
              <a:spLocks noChangeArrowheads="1"/>
            </p:cNvSpPr>
            <p:nvPr/>
          </p:nvSpPr>
          <p:spPr bwMode="auto">
            <a:xfrm>
              <a:off x="221" y="2804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3 000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0" name="Rectangle 48"/>
            <p:cNvSpPr>
              <a:spLocks noChangeArrowheads="1"/>
            </p:cNvSpPr>
            <p:nvPr/>
          </p:nvSpPr>
          <p:spPr bwMode="auto">
            <a:xfrm>
              <a:off x="221" y="2492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4 000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1" name="Rectangle 49"/>
            <p:cNvSpPr>
              <a:spLocks noChangeArrowheads="1"/>
            </p:cNvSpPr>
            <p:nvPr/>
          </p:nvSpPr>
          <p:spPr bwMode="auto">
            <a:xfrm>
              <a:off x="221" y="2174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5 000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2" name="Rectangle 50"/>
            <p:cNvSpPr>
              <a:spLocks noChangeArrowheads="1"/>
            </p:cNvSpPr>
            <p:nvPr/>
          </p:nvSpPr>
          <p:spPr bwMode="auto">
            <a:xfrm>
              <a:off x="221" y="1862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6 000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3" name="Rectangle 51"/>
            <p:cNvSpPr>
              <a:spLocks noChangeArrowheads="1"/>
            </p:cNvSpPr>
            <p:nvPr/>
          </p:nvSpPr>
          <p:spPr bwMode="auto">
            <a:xfrm>
              <a:off x="221" y="1550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7 000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4" name="Rectangle 52"/>
            <p:cNvSpPr>
              <a:spLocks noChangeArrowheads="1"/>
            </p:cNvSpPr>
            <p:nvPr/>
          </p:nvSpPr>
          <p:spPr bwMode="auto">
            <a:xfrm>
              <a:off x="221" y="1238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8 000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5" name="Rectangle 53"/>
            <p:cNvSpPr>
              <a:spLocks noChangeArrowheads="1"/>
            </p:cNvSpPr>
            <p:nvPr/>
          </p:nvSpPr>
          <p:spPr bwMode="auto">
            <a:xfrm>
              <a:off x="221" y="926"/>
              <a:ext cx="2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5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9 000</a:t>
              </a:r>
              <a:endParaRPr lang="fr-FR" sz="15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6" name="Rectangle 54"/>
            <p:cNvSpPr>
              <a:spLocks noChangeArrowheads="1"/>
            </p:cNvSpPr>
            <p:nvPr/>
          </p:nvSpPr>
          <p:spPr bwMode="auto">
            <a:xfrm>
              <a:off x="524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1930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7" name="Rectangle 55"/>
            <p:cNvSpPr>
              <a:spLocks noChangeArrowheads="1"/>
            </p:cNvSpPr>
            <p:nvPr/>
          </p:nvSpPr>
          <p:spPr bwMode="auto">
            <a:xfrm>
              <a:off x="812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1935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8" name="Rectangle 56"/>
            <p:cNvSpPr>
              <a:spLocks noChangeArrowheads="1"/>
            </p:cNvSpPr>
            <p:nvPr/>
          </p:nvSpPr>
          <p:spPr bwMode="auto">
            <a:xfrm>
              <a:off x="1100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1940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69" name="Rectangle 57"/>
            <p:cNvSpPr>
              <a:spLocks noChangeArrowheads="1"/>
            </p:cNvSpPr>
            <p:nvPr/>
          </p:nvSpPr>
          <p:spPr bwMode="auto">
            <a:xfrm>
              <a:off x="1388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1945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0" name="Rectangle 58"/>
            <p:cNvSpPr>
              <a:spLocks noChangeArrowheads="1"/>
            </p:cNvSpPr>
            <p:nvPr/>
          </p:nvSpPr>
          <p:spPr bwMode="auto">
            <a:xfrm>
              <a:off x="1676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1950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1" name="Rectangle 59"/>
            <p:cNvSpPr>
              <a:spLocks noChangeArrowheads="1"/>
            </p:cNvSpPr>
            <p:nvPr/>
          </p:nvSpPr>
          <p:spPr bwMode="auto">
            <a:xfrm>
              <a:off x="1964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1955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2" name="Rectangle 60"/>
            <p:cNvSpPr>
              <a:spLocks noChangeArrowheads="1"/>
            </p:cNvSpPr>
            <p:nvPr/>
          </p:nvSpPr>
          <p:spPr bwMode="auto">
            <a:xfrm>
              <a:off x="2252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1960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3" name="Rectangle 61"/>
            <p:cNvSpPr>
              <a:spLocks noChangeArrowheads="1"/>
            </p:cNvSpPr>
            <p:nvPr/>
          </p:nvSpPr>
          <p:spPr bwMode="auto">
            <a:xfrm>
              <a:off x="2540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1965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4" name="Rectangle 62"/>
            <p:cNvSpPr>
              <a:spLocks noChangeArrowheads="1"/>
            </p:cNvSpPr>
            <p:nvPr/>
          </p:nvSpPr>
          <p:spPr bwMode="auto">
            <a:xfrm>
              <a:off x="2822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1970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5" name="Rectangle 63"/>
            <p:cNvSpPr>
              <a:spLocks noChangeArrowheads="1"/>
            </p:cNvSpPr>
            <p:nvPr/>
          </p:nvSpPr>
          <p:spPr bwMode="auto">
            <a:xfrm>
              <a:off x="3110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1975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6" name="Rectangle 64"/>
            <p:cNvSpPr>
              <a:spLocks noChangeArrowheads="1"/>
            </p:cNvSpPr>
            <p:nvPr/>
          </p:nvSpPr>
          <p:spPr bwMode="auto">
            <a:xfrm>
              <a:off x="3398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1980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7" name="Rectangle 65"/>
            <p:cNvSpPr>
              <a:spLocks noChangeArrowheads="1"/>
            </p:cNvSpPr>
            <p:nvPr/>
          </p:nvSpPr>
          <p:spPr bwMode="auto">
            <a:xfrm>
              <a:off x="3686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1985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8" name="Rectangle 66"/>
            <p:cNvSpPr>
              <a:spLocks noChangeArrowheads="1"/>
            </p:cNvSpPr>
            <p:nvPr/>
          </p:nvSpPr>
          <p:spPr bwMode="auto">
            <a:xfrm>
              <a:off x="3974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1990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79" name="Rectangle 67"/>
            <p:cNvSpPr>
              <a:spLocks noChangeArrowheads="1"/>
            </p:cNvSpPr>
            <p:nvPr/>
          </p:nvSpPr>
          <p:spPr bwMode="auto">
            <a:xfrm>
              <a:off x="4262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1995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80" name="Rectangle 68"/>
            <p:cNvSpPr>
              <a:spLocks noChangeArrowheads="1"/>
            </p:cNvSpPr>
            <p:nvPr/>
          </p:nvSpPr>
          <p:spPr bwMode="auto">
            <a:xfrm>
              <a:off x="4550" y="3896"/>
              <a:ext cx="1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2000</a:t>
              </a:r>
              <a:endParaRPr lang="fr-FR" sz="12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81" name="Rectangle 69"/>
            <p:cNvSpPr>
              <a:spLocks noChangeArrowheads="1"/>
            </p:cNvSpPr>
            <p:nvPr/>
          </p:nvSpPr>
          <p:spPr bwMode="auto">
            <a:xfrm>
              <a:off x="4747" y="1082"/>
              <a:ext cx="5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Electricité</a:t>
              </a:r>
              <a:endParaRPr lang="fr-FR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82" name="Rectangle 70"/>
            <p:cNvSpPr>
              <a:spLocks noChangeArrowheads="1"/>
            </p:cNvSpPr>
            <p:nvPr/>
          </p:nvSpPr>
          <p:spPr bwMode="auto">
            <a:xfrm>
              <a:off x="4756" y="1604"/>
              <a:ext cx="2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Gaz</a:t>
              </a:r>
              <a:endParaRPr lang="fr-FR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83" name="Rectangle 71"/>
            <p:cNvSpPr>
              <a:spLocks noChangeArrowheads="1"/>
            </p:cNvSpPr>
            <p:nvPr/>
          </p:nvSpPr>
          <p:spPr bwMode="auto">
            <a:xfrm>
              <a:off x="4746" y="2474"/>
              <a:ext cx="4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Pétrole</a:t>
              </a:r>
              <a:endParaRPr lang="fr-FR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84" name="Rectangle 72"/>
            <p:cNvSpPr>
              <a:spLocks noChangeArrowheads="1"/>
            </p:cNvSpPr>
            <p:nvPr/>
          </p:nvSpPr>
          <p:spPr bwMode="auto">
            <a:xfrm>
              <a:off x="4748" y="3356"/>
              <a:ext cx="51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Charbon</a:t>
              </a:r>
              <a:endParaRPr lang="fr-FR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85" name="Rectangle 73"/>
            <p:cNvSpPr>
              <a:spLocks noChangeArrowheads="1"/>
            </p:cNvSpPr>
            <p:nvPr/>
          </p:nvSpPr>
          <p:spPr bwMode="auto">
            <a:xfrm>
              <a:off x="660" y="902"/>
              <a:ext cx="3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0786" name="Rectangle 74"/>
            <p:cNvSpPr>
              <a:spLocks noChangeArrowheads="1"/>
            </p:cNvSpPr>
            <p:nvPr/>
          </p:nvSpPr>
          <p:spPr bwMode="auto">
            <a:xfrm>
              <a:off x="690" y="920"/>
              <a:ext cx="29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fr-FR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Mtep</a:t>
              </a:r>
              <a:endParaRPr lang="fr-FR" sz="1600" b="1">
                <a:solidFill>
                  <a:srgbClr val="C0FEF9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0722" name="Rectangle 75"/>
          <p:cNvSpPr>
            <a:spLocks noChangeArrowheads="1"/>
          </p:cNvSpPr>
          <p:nvPr/>
        </p:nvSpPr>
        <p:spPr bwMode="auto">
          <a:xfrm>
            <a:off x="1417638" y="309563"/>
            <a:ext cx="637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Consommation mondiale d’énergie primaire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3" name="Rectangle 72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5488361" y="6130925"/>
            <a:ext cx="347625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fr-FR" sz="1200" i="1" dirty="0">
                <a:latin typeface="+mj-lt"/>
              </a:rPr>
              <a:t>Source : BP </a:t>
            </a:r>
            <a:r>
              <a:rPr kumimoji="0" lang="fr-FR" sz="1200" i="1" dirty="0" err="1">
                <a:latin typeface="+mj-lt"/>
              </a:rPr>
              <a:t>Statistical</a:t>
            </a:r>
            <a:r>
              <a:rPr kumimoji="0" lang="fr-FR" sz="1200" i="1" dirty="0">
                <a:latin typeface="+mj-lt"/>
              </a:rPr>
              <a:t> </a:t>
            </a:r>
            <a:r>
              <a:rPr kumimoji="0" lang="fr-FR" sz="1200" i="1" dirty="0" err="1">
                <a:latin typeface="+mj-lt"/>
              </a:rPr>
              <a:t>Review</a:t>
            </a:r>
            <a:r>
              <a:rPr kumimoji="0" lang="fr-FR" sz="1200" i="1" dirty="0">
                <a:latin typeface="+mj-lt"/>
              </a:rPr>
              <a:t> of World </a:t>
            </a:r>
            <a:r>
              <a:rPr kumimoji="0" lang="fr-FR" sz="1200" i="1" dirty="0" err="1">
                <a:latin typeface="+mj-lt"/>
              </a:rPr>
              <a:t>Energy</a:t>
            </a:r>
            <a:r>
              <a:rPr kumimoji="0" lang="fr-FR" sz="1200" i="1" dirty="0">
                <a:latin typeface="+mj-lt"/>
              </a:rPr>
              <a:t> 2012</a:t>
            </a:r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1490687" y="165100"/>
            <a:ext cx="58896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Consommation mondiale d’énergie primaire</a:t>
            </a:r>
          </a:p>
        </p:txBody>
      </p:sp>
      <p:pic>
        <p:nvPicPr>
          <p:cNvPr id="31747" name="Content Placeholder 7" descr="PRI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806450"/>
            <a:ext cx="81375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0"/>
          <p:cNvSpPr>
            <a:spLocks noChangeArrowheads="1"/>
          </p:cNvSpPr>
          <p:nvPr/>
        </p:nvSpPr>
        <p:spPr bwMode="auto">
          <a:xfrm>
            <a:off x="5032375" y="1277938"/>
            <a:ext cx="1960563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12274,6 </a:t>
            </a:r>
            <a:r>
              <a:rPr lang="fr-FR" sz="2400" b="1" dirty="0" err="1">
                <a:solidFill>
                  <a:srgbClr val="FF0000"/>
                </a:solidFill>
                <a:latin typeface="+mj-lt"/>
              </a:rPr>
              <a:t>Mtep</a:t>
            </a:r>
            <a:endParaRPr lang="fr-FR" sz="2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cteur droit avec flèche 2"/>
          <p:cNvCxnSpPr/>
          <p:nvPr/>
        </p:nvCxnSpPr>
        <p:spPr bwMode="auto">
          <a:xfrm>
            <a:off x="7437438" y="1573213"/>
            <a:ext cx="7683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034088" y="2112963"/>
            <a:ext cx="145732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3724,3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Mtep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584" name="Rectangle 20"/>
          <p:cNvSpPr>
            <a:spLocks noChangeArrowheads="1"/>
          </p:cNvSpPr>
          <p:nvPr/>
        </p:nvSpPr>
        <p:spPr bwMode="auto">
          <a:xfrm>
            <a:off x="6191250" y="2525713"/>
            <a:ext cx="130175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accent1"/>
                </a:solidFill>
                <a:latin typeface="+mj-lt"/>
              </a:rPr>
              <a:t>194,8 </a:t>
            </a:r>
            <a:r>
              <a:rPr lang="fr-FR" sz="1200" b="1">
                <a:solidFill>
                  <a:schemeClr val="accent1"/>
                </a:solidFill>
                <a:latin typeface="+mj-lt"/>
              </a:rPr>
              <a:t>Mtep</a:t>
            </a:r>
          </a:p>
        </p:txBody>
      </p:sp>
      <p:sp>
        <p:nvSpPr>
          <p:cNvPr id="24585" name="Rectangle 20"/>
          <p:cNvSpPr>
            <a:spLocks noChangeArrowheads="1"/>
          </p:cNvSpPr>
          <p:nvPr/>
        </p:nvSpPr>
        <p:spPr bwMode="auto">
          <a:xfrm>
            <a:off x="7662863" y="2740025"/>
            <a:ext cx="13017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rgbClr val="0070C0"/>
                </a:solidFill>
                <a:latin typeface="+mj-lt"/>
              </a:rPr>
              <a:t>791,5 </a:t>
            </a:r>
            <a:r>
              <a:rPr lang="fr-FR" sz="1200" b="1">
                <a:solidFill>
                  <a:srgbClr val="0070C0"/>
                </a:solidFill>
                <a:latin typeface="+mj-lt"/>
              </a:rPr>
              <a:t>Mtep</a:t>
            </a:r>
          </a:p>
        </p:txBody>
      </p:sp>
      <p:sp>
        <p:nvSpPr>
          <p:cNvPr id="24586" name="Rectangle 20"/>
          <p:cNvSpPr>
            <a:spLocks noChangeArrowheads="1"/>
          </p:cNvSpPr>
          <p:nvPr/>
        </p:nvSpPr>
        <p:spPr bwMode="auto">
          <a:xfrm>
            <a:off x="6202363" y="3035300"/>
            <a:ext cx="13017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2"/>
                </a:solidFill>
                <a:latin typeface="+mj-lt"/>
              </a:rPr>
              <a:t>599,3 </a:t>
            </a:r>
            <a:r>
              <a:rPr lang="fr-FR" sz="1200" b="1">
                <a:solidFill>
                  <a:schemeClr val="tx2"/>
                </a:solidFill>
                <a:latin typeface="+mj-lt"/>
              </a:rPr>
              <a:t>Mtep</a:t>
            </a:r>
          </a:p>
        </p:txBody>
      </p:sp>
      <p:sp>
        <p:nvSpPr>
          <p:cNvPr id="24587" name="Rectangle 20"/>
          <p:cNvSpPr>
            <a:spLocks noChangeArrowheads="1"/>
          </p:cNvSpPr>
          <p:nvPr/>
        </p:nvSpPr>
        <p:spPr bwMode="auto">
          <a:xfrm>
            <a:off x="5897563" y="3497263"/>
            <a:ext cx="145732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rgbClr val="FF00FF"/>
                </a:solidFill>
                <a:latin typeface="+mj-lt"/>
              </a:rPr>
              <a:t>2905,6 </a:t>
            </a:r>
            <a:r>
              <a:rPr lang="fr-FR" sz="1200" b="1">
                <a:solidFill>
                  <a:srgbClr val="FF00FF"/>
                </a:solidFill>
                <a:latin typeface="+mj-lt"/>
              </a:rPr>
              <a:t>Mtep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897563" y="4562475"/>
            <a:ext cx="145732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4059,1 </a:t>
            </a:r>
            <a:r>
              <a:rPr lang="fr-FR" sz="1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Mtep</a:t>
            </a:r>
            <a:endParaRPr lang="fr-FR" sz="1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4" name="Rectangle 1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885748"/>
              </p:ext>
            </p:extLst>
          </p:nvPr>
        </p:nvGraphicFramePr>
        <p:xfrm>
          <a:off x="1387475" y="1196975"/>
          <a:ext cx="7288213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Feuille de calcul" r:id="rId3" imgW="7305551" imgH="4800492" progId="Excel.Sheet.8">
                  <p:embed/>
                </p:oleObj>
              </mc:Choice>
              <mc:Fallback>
                <p:oleObj name="Feuille de calcul" r:id="rId3" imgW="7305551" imgH="4800492" progId="Excel.Shee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196975"/>
                        <a:ext cx="7288213" cy="478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Rectangle 430"/>
          <p:cNvSpPr>
            <a:spLocks noChangeArrowheads="1"/>
          </p:cNvSpPr>
          <p:nvPr/>
        </p:nvSpPr>
        <p:spPr bwMode="auto">
          <a:xfrm>
            <a:off x="3816350" y="423217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Energie primaire : 12717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Mtep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795" name="ZoneTexte 3"/>
          <p:cNvSpPr txBox="1">
            <a:spLocks noChangeArrowheads="1"/>
          </p:cNvSpPr>
          <p:nvPr/>
        </p:nvSpPr>
        <p:spPr bwMode="auto">
          <a:xfrm>
            <a:off x="539750" y="5848840"/>
            <a:ext cx="806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Très majoritairement : des ressources fossiles , 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c-a-d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 épuisables</a:t>
            </a:r>
          </a:p>
        </p:txBody>
      </p:sp>
      <p:sp>
        <p:nvSpPr>
          <p:cNvPr id="6" name="ZoneTexte 15"/>
          <p:cNvSpPr txBox="1">
            <a:spLocks noChangeArrowheads="1"/>
          </p:cNvSpPr>
          <p:nvPr/>
        </p:nvSpPr>
        <p:spPr bwMode="auto">
          <a:xfrm>
            <a:off x="7668344" y="5589240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d’après AIE, 2012</a:t>
            </a: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107504" y="109453"/>
            <a:ext cx="3507883" cy="107721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fr-FR" sz="3200" b="1" dirty="0">
                <a:latin typeface="Calibri" pitchFamily="34" charset="0"/>
              </a:rPr>
              <a:t>Quelles énergies ? </a:t>
            </a:r>
            <a:endParaRPr lang="fr-FR" sz="3200" b="1" dirty="0" smtClean="0">
              <a:latin typeface="Calibri" pitchFamily="34" charset="0"/>
            </a:endParaRPr>
          </a:p>
          <a:p>
            <a:r>
              <a:rPr lang="fr-FR" sz="3200" b="1" dirty="0" smtClean="0">
                <a:latin typeface="Calibri" pitchFamily="34" charset="0"/>
              </a:rPr>
              <a:t>Pour </a:t>
            </a:r>
            <a:r>
              <a:rPr lang="fr-FR" sz="3200" b="1" dirty="0">
                <a:latin typeface="Calibri" pitchFamily="34" charset="0"/>
              </a:rPr>
              <a:t>quels usages ?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552548"/>
              </p:ext>
            </p:extLst>
          </p:nvPr>
        </p:nvGraphicFramePr>
        <p:xfrm>
          <a:off x="1358106" y="1196752"/>
          <a:ext cx="6499225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0" name="Feuille de calcul" r:id="rId3" imgW="6448494" imgH="4133949" progId="Excel.Sheet.8">
                  <p:embed/>
                </p:oleObj>
              </mc:Choice>
              <mc:Fallback>
                <p:oleObj name="Feuille de calcul" r:id="rId3" imgW="6448494" imgH="4133949" progId="Excel.Shee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106" y="1196752"/>
                        <a:ext cx="6499225" cy="416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430"/>
          <p:cNvSpPr>
            <a:spLocks noChangeArrowheads="1"/>
          </p:cNvSpPr>
          <p:nvPr/>
        </p:nvSpPr>
        <p:spPr bwMode="auto">
          <a:xfrm>
            <a:off x="3923928" y="263123"/>
            <a:ext cx="93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Qui ?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867" name="ZoneTexte 3"/>
          <p:cNvSpPr txBox="1">
            <a:spLocks noChangeArrowheads="1"/>
          </p:cNvSpPr>
          <p:nvPr/>
        </p:nvSpPr>
        <p:spPr bwMode="auto">
          <a:xfrm>
            <a:off x="3635375" y="5735256"/>
            <a:ext cx="194468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12717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</a:rPr>
              <a:t>tep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868" name="ZoneTexte 4"/>
          <p:cNvSpPr txBox="1">
            <a:spLocks noChangeArrowheads="1"/>
          </p:cNvSpPr>
          <p:nvPr/>
        </p:nvSpPr>
        <p:spPr bwMode="auto">
          <a:xfrm>
            <a:off x="6948487" y="5445224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d’après AIE, 2012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492862"/>
              </p:ext>
            </p:extLst>
          </p:nvPr>
        </p:nvGraphicFramePr>
        <p:xfrm>
          <a:off x="1115616" y="980728"/>
          <a:ext cx="67687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15728" y="651631"/>
            <a:ext cx="6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+mn-lt"/>
              </a:rPr>
              <a:t>Mtep</a:t>
            </a:r>
            <a:endParaRPr lang="fr-FR" dirty="0">
              <a:latin typeface="+mn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24617" y="5949280"/>
            <a:ext cx="347625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fr-FR" sz="1200" i="1" dirty="0">
                <a:latin typeface="+mj-lt"/>
              </a:rPr>
              <a:t>Source : BP </a:t>
            </a:r>
            <a:r>
              <a:rPr kumimoji="0" lang="fr-FR" sz="1200" i="1" dirty="0" err="1">
                <a:latin typeface="+mj-lt"/>
              </a:rPr>
              <a:t>Statistical</a:t>
            </a:r>
            <a:r>
              <a:rPr kumimoji="0" lang="fr-FR" sz="1200" i="1" dirty="0">
                <a:latin typeface="+mj-lt"/>
              </a:rPr>
              <a:t> </a:t>
            </a:r>
            <a:r>
              <a:rPr kumimoji="0" lang="fr-FR" sz="1200" i="1" dirty="0" err="1">
                <a:latin typeface="+mj-lt"/>
              </a:rPr>
              <a:t>Review</a:t>
            </a:r>
            <a:r>
              <a:rPr kumimoji="0" lang="fr-FR" sz="1200" i="1" dirty="0">
                <a:latin typeface="+mj-lt"/>
              </a:rPr>
              <a:t> of World </a:t>
            </a:r>
            <a:r>
              <a:rPr kumimoji="0" lang="fr-FR" sz="1200" i="1" dirty="0" err="1">
                <a:latin typeface="+mj-lt"/>
              </a:rPr>
              <a:t>Energy</a:t>
            </a:r>
            <a:r>
              <a:rPr kumimoji="0" lang="fr-FR" sz="1200" i="1" dirty="0">
                <a:latin typeface="+mj-lt"/>
              </a:rPr>
              <a:t> 2012</a:t>
            </a:r>
          </a:p>
        </p:txBody>
      </p:sp>
      <p:sp>
        <p:nvSpPr>
          <p:cNvPr id="5" name="Rectangle 430"/>
          <p:cNvSpPr>
            <a:spLocks noChangeArrowheads="1"/>
          </p:cNvSpPr>
          <p:nvPr/>
        </p:nvSpPr>
        <p:spPr bwMode="auto">
          <a:xfrm>
            <a:off x="3923928" y="263123"/>
            <a:ext cx="15841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Combien ?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0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752538"/>
              </p:ext>
            </p:extLst>
          </p:nvPr>
        </p:nvGraphicFramePr>
        <p:xfrm>
          <a:off x="704850" y="1052737"/>
          <a:ext cx="710751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r:id="rId3" imgW="5913633" imgH="4066384" progId="Excel.Chart.8">
                  <p:embed/>
                </p:oleObj>
              </mc:Choice>
              <mc:Fallback>
                <p:oleObj r:id="rId3" imgW="5913633" imgH="4066384" progId="Excel.Char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052737"/>
                        <a:ext cx="7107510" cy="47525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0" name="Rectangle 430"/>
          <p:cNvSpPr>
            <a:spLocks noChangeArrowheads="1"/>
          </p:cNvSpPr>
          <p:nvPr/>
        </p:nvSpPr>
        <p:spPr bwMode="auto">
          <a:xfrm>
            <a:off x="827088" y="260350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Consommation mondiale d’énergie primaire par habitant</a:t>
            </a:r>
          </a:p>
          <a:p>
            <a:pPr algn="ctr"/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(tep/hab)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187450" y="2934904"/>
            <a:ext cx="54006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ZoneTexte 5"/>
          <p:cNvSpPr txBox="1">
            <a:spLocks noChangeArrowheads="1"/>
          </p:cNvSpPr>
          <p:nvPr/>
        </p:nvSpPr>
        <p:spPr bwMode="auto">
          <a:xfrm>
            <a:off x="6804025" y="2752766"/>
            <a:ext cx="158432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1.86 tep/hab</a:t>
            </a:r>
          </a:p>
        </p:txBody>
      </p:sp>
      <p:sp>
        <p:nvSpPr>
          <p:cNvPr id="37893" name="ZoneTexte 6"/>
          <p:cNvSpPr txBox="1">
            <a:spLocks noChangeArrowheads="1"/>
          </p:cNvSpPr>
          <p:nvPr/>
        </p:nvSpPr>
        <p:spPr bwMode="auto">
          <a:xfrm>
            <a:off x="7380312" y="5301208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d’après AIE, 2012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070572"/>
              </p:ext>
            </p:extLst>
          </p:nvPr>
        </p:nvGraphicFramePr>
        <p:xfrm>
          <a:off x="1403350" y="1025525"/>
          <a:ext cx="6862266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8" name="Rectangle 430"/>
          <p:cNvSpPr>
            <a:spLocks noChangeArrowheads="1"/>
          </p:cNvSpPr>
          <p:nvPr/>
        </p:nvSpPr>
        <p:spPr bwMode="auto">
          <a:xfrm>
            <a:off x="1042988" y="333375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Energie finale : 8676 Mtep</a:t>
            </a:r>
          </a:p>
        </p:txBody>
      </p:sp>
      <p:sp>
        <p:nvSpPr>
          <p:cNvPr id="4" name="ZoneTexte 15"/>
          <p:cNvSpPr txBox="1">
            <a:spLocks noChangeArrowheads="1"/>
          </p:cNvSpPr>
          <p:nvPr/>
        </p:nvSpPr>
        <p:spPr bwMode="auto">
          <a:xfrm>
            <a:off x="7596336" y="5517232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d’après AIE, 2012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6" name="Rectangle 5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30"/>
          <p:cNvSpPr>
            <a:spLocks noChangeArrowheads="1"/>
          </p:cNvSpPr>
          <p:nvPr/>
        </p:nvSpPr>
        <p:spPr bwMode="auto">
          <a:xfrm>
            <a:off x="755650" y="333375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Energie finale : pour quels usages ?</a:t>
            </a:r>
          </a:p>
        </p:txBody>
      </p:sp>
      <p:pic>
        <p:nvPicPr>
          <p:cNvPr id="35842" name="Picture 2" descr="Camion : American Truck Banque d'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7779" y="2166401"/>
            <a:ext cx="13335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http://upload.maieutapedia.org/picture/industrie-131836014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050" y="2010468"/>
            <a:ext cx="132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 descr="https://encrypted-tbn2.gstatic.com/images?q=tbn:ANd9GcQRf633MTxSfqhXAiGFfBFWE9oaNBE_UcTJpCTR1q6SqGrD5jz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121" y="1201242"/>
            <a:ext cx="1008063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2" descr="https://encrypted-tbn1.gstatic.com/images?q=tbn:ANd9GcQ0yqHo1Wr2N58OuUNZVhM50Ro6dQeUno-vQX6dl0VG_c3WBYp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958" y="3798888"/>
            <a:ext cx="15811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8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264394"/>
              </p:ext>
            </p:extLst>
          </p:nvPr>
        </p:nvGraphicFramePr>
        <p:xfrm>
          <a:off x="336550" y="2045494"/>
          <a:ext cx="6251674" cy="440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" r:id="rId8" imgW="5767316" imgH="4066384" progId="Excel.Chart.8">
                  <p:embed/>
                </p:oleObj>
              </mc:Choice>
              <mc:Fallback>
                <p:oleObj r:id="rId8" imgW="5767316" imgH="4066384" progId="Excel.Chart.8">
                  <p:embed/>
                  <p:pic>
                    <p:nvPicPr>
                      <p:cNvPr id="0" name="Graphique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045494"/>
                        <a:ext cx="6251674" cy="44029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513341"/>
              </p:ext>
            </p:extLst>
          </p:nvPr>
        </p:nvGraphicFramePr>
        <p:xfrm>
          <a:off x="6640357" y="603250"/>
          <a:ext cx="2270125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" r:id="rId10" imgW="2274005" imgH="2499577" progId="Excel.Chart.8">
                  <p:embed/>
                </p:oleObj>
              </mc:Choice>
              <mc:Fallback>
                <p:oleObj r:id="rId10" imgW="2274005" imgH="2499577" progId="Excel.Chart.8">
                  <p:embed/>
                  <p:pic>
                    <p:nvPicPr>
                      <p:cNvPr id="0" name="Graphique 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357" y="603250"/>
                        <a:ext cx="2270125" cy="250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600144"/>
              </p:ext>
            </p:extLst>
          </p:nvPr>
        </p:nvGraphicFramePr>
        <p:xfrm>
          <a:off x="6495895" y="3470275"/>
          <a:ext cx="2570162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" r:id="rId12" imgW="2566638" imgH="1810669" progId="Excel.Chart.8">
                  <p:embed/>
                </p:oleObj>
              </mc:Choice>
              <mc:Fallback>
                <p:oleObj r:id="rId12" imgW="2566638" imgH="1810669" progId="Excel.Chart.8">
                  <p:embed/>
                  <p:pic>
                    <p:nvPicPr>
                      <p:cNvPr id="0" name="Graphiqu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895" y="3470275"/>
                        <a:ext cx="2570162" cy="180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ZoneTexte 4"/>
          <p:cNvSpPr txBox="1">
            <a:spLocks noChangeArrowheads="1"/>
          </p:cNvSpPr>
          <p:nvPr/>
        </p:nvSpPr>
        <p:spPr bwMode="auto">
          <a:xfrm>
            <a:off x="7204075" y="263683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Monde</a:t>
            </a:r>
          </a:p>
        </p:txBody>
      </p:sp>
      <p:sp>
        <p:nvSpPr>
          <p:cNvPr id="35852" name="Rectangle 5"/>
          <p:cNvSpPr>
            <a:spLocks noChangeArrowheads="1"/>
          </p:cNvSpPr>
          <p:nvPr/>
        </p:nvSpPr>
        <p:spPr bwMode="auto">
          <a:xfrm>
            <a:off x="7151688" y="5060950"/>
            <a:ext cx="1039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itchFamily="34" charset="0"/>
              </a:rPr>
              <a:t>France</a:t>
            </a:r>
          </a:p>
        </p:txBody>
      </p:sp>
      <p:sp>
        <p:nvSpPr>
          <p:cNvPr id="35853" name="Rectangle 6"/>
          <p:cNvSpPr>
            <a:spLocks noChangeArrowheads="1"/>
          </p:cNvSpPr>
          <p:nvPr/>
        </p:nvSpPr>
        <p:spPr bwMode="auto">
          <a:xfrm>
            <a:off x="2195513" y="1179513"/>
            <a:ext cx="1570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8676 Mtep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6699250" y="5661248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d’après AIE, 2012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5" name="Rectangle 14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onso energie et developp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1" y="190500"/>
            <a:ext cx="6505922" cy="558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735603"/>
            <a:ext cx="91440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Il existe dans la durée une forte corrélation entre consommation d'énergie globale et croissance économique à la fois entre les pays et au sein de ces mêmes pays. 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487988" y="90488"/>
            <a:ext cx="359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200" b="1" dirty="0" err="1">
                <a:latin typeface="Calibri" pitchFamily="34" charset="0"/>
                <a:cs typeface="Times New Roman" pitchFamily="18" charset="0"/>
              </a:rPr>
              <a:t>BioScience</a:t>
            </a:r>
            <a:r>
              <a:rPr lang="fr-FR" sz="1200" b="1" dirty="0">
                <a:latin typeface="Calibri" pitchFamily="34" charset="0"/>
                <a:cs typeface="Times New Roman" pitchFamily="18" charset="0"/>
              </a:rPr>
              <a:t>, janvier 2011</a:t>
            </a:r>
            <a:endParaRPr lang="fr-FR" sz="900" dirty="0">
              <a:latin typeface="Calibri" pitchFamily="34" charset="0"/>
            </a:endParaRPr>
          </a:p>
          <a:p>
            <a:pPr eaLnBrk="0" hangingPunct="0"/>
            <a:r>
              <a:rPr lang="en-GB" sz="1200" dirty="0">
                <a:latin typeface="Calibri" pitchFamily="34" charset="0"/>
                <a:cs typeface="Times New Roman" pitchFamily="18" charset="0"/>
                <a:hlinkClick r:id="rId3"/>
              </a:rPr>
              <a:t>Energetic Limits to Economic Growth</a:t>
            </a:r>
            <a:r>
              <a:rPr lang="en-GB" sz="1200" dirty="0">
                <a:latin typeface="Calibri" pitchFamily="34" charset="0"/>
                <a:cs typeface="Times New Roman" pitchFamily="18" charset="0"/>
              </a:rPr>
              <a:t> (pp. 19-26)   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5292725" y="4443413"/>
            <a:ext cx="371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000">
                <a:latin typeface="Calibri" pitchFamily="34" charset="0"/>
                <a:cs typeface="Times New Roman" pitchFamily="18" charset="0"/>
              </a:rPr>
              <a:t>James H. Brown, William R. Burnside, Ana D. Davidson, John P. DeLong, William C. Dunn, Marcus J. Hamilton, Norman Mercado-Silva, Jeffrey C. Nekola, Jordan G. Okie, William H. Woodruff, Wenyun Zuo</a:t>
            </a:r>
            <a:endParaRPr lang="en-GB" sz="1000">
              <a:latin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476375" y="2609292"/>
            <a:ext cx="5021238" cy="373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966" name="ZoneTexte 3"/>
          <p:cNvSpPr txBox="1">
            <a:spLocks noChangeArrowheads="1"/>
          </p:cNvSpPr>
          <p:nvPr/>
        </p:nvSpPr>
        <p:spPr bwMode="auto">
          <a:xfrm>
            <a:off x="6786563" y="2276475"/>
            <a:ext cx="1777375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2500 W</a:t>
            </a:r>
          </a:p>
          <a:p>
            <a:pPr algn="ctr"/>
            <a:r>
              <a:rPr lang="fr-FR">
                <a:latin typeface="Calibri" pitchFamily="34" charset="0"/>
              </a:rPr>
              <a:t>(1,86 tep/hab/an)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0" name="Rectangle 9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927820"/>
            <a:ext cx="79152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5749"/>
            <a:ext cx="8286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146" y="2132459"/>
            <a:ext cx="1485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25" y="1434108"/>
            <a:ext cx="3305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308164" y="537344"/>
            <a:ext cx="5193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Consommation des matières premières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6812" y="6000796"/>
            <a:ext cx="59932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 err="1">
                <a:latin typeface="+mj-lt"/>
              </a:rPr>
              <a:t>Decoupling</a:t>
            </a:r>
            <a:r>
              <a:rPr lang="fr-FR" sz="1100" i="1" dirty="0">
                <a:latin typeface="+mj-lt"/>
              </a:rPr>
              <a:t> </a:t>
            </a:r>
            <a:r>
              <a:rPr lang="fr-FR" sz="1100" i="1" dirty="0" smtClean="0">
                <a:latin typeface="+mj-lt"/>
              </a:rPr>
              <a:t>Natural Resource </a:t>
            </a:r>
            <a:r>
              <a:rPr lang="fr-FR" sz="1100" i="1" dirty="0">
                <a:latin typeface="+mj-lt"/>
              </a:rPr>
              <a:t>Use </a:t>
            </a:r>
            <a:r>
              <a:rPr lang="fr-FR" sz="1100" i="1" dirty="0" smtClean="0">
                <a:latin typeface="+mj-lt"/>
              </a:rPr>
              <a:t>and </a:t>
            </a:r>
            <a:r>
              <a:rPr lang="fr-FR" sz="1100" i="1" dirty="0" err="1" smtClean="0">
                <a:latin typeface="+mj-lt"/>
              </a:rPr>
              <a:t>Environmental</a:t>
            </a:r>
            <a:r>
              <a:rPr lang="fr-FR" sz="1100" i="1" dirty="0" smtClean="0">
                <a:latin typeface="+mj-lt"/>
              </a:rPr>
              <a:t> Impacts </a:t>
            </a:r>
            <a:r>
              <a:rPr lang="fr-FR" sz="1100" i="1" dirty="0" err="1" smtClean="0">
                <a:latin typeface="+mj-lt"/>
              </a:rPr>
              <a:t>from</a:t>
            </a:r>
            <a:r>
              <a:rPr lang="fr-FR" sz="1100" i="1" dirty="0" smtClean="0">
                <a:latin typeface="+mj-lt"/>
              </a:rPr>
              <a:t> </a:t>
            </a:r>
            <a:r>
              <a:rPr lang="fr-FR" sz="1100" i="1" dirty="0" err="1">
                <a:latin typeface="+mj-lt"/>
              </a:rPr>
              <a:t>Economic</a:t>
            </a:r>
            <a:r>
              <a:rPr lang="fr-FR" sz="1100" i="1" dirty="0">
                <a:latin typeface="+mj-lt"/>
              </a:rPr>
              <a:t> </a:t>
            </a:r>
            <a:r>
              <a:rPr lang="fr-FR" sz="1100" i="1" dirty="0" err="1" smtClean="0">
                <a:latin typeface="+mj-lt"/>
              </a:rPr>
              <a:t>Growth</a:t>
            </a:r>
            <a:r>
              <a:rPr lang="fr-FR" sz="1100" i="1" dirty="0" smtClean="0">
                <a:latin typeface="+mj-lt"/>
              </a:rPr>
              <a:t>, UNEP, 2011 </a:t>
            </a:r>
            <a:endParaRPr lang="fr-FR" sz="1100" i="1" dirty="0">
              <a:latin typeface="+mj-lt"/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312602" y="116632"/>
            <a:ext cx="415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L’énergie, mais pas seulement !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0" name="Rectangle 9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2"/>
          <p:cNvSpPr txBox="1">
            <a:spLocks noChangeArrowheads="1"/>
          </p:cNvSpPr>
          <p:nvPr/>
        </p:nvSpPr>
        <p:spPr bwMode="auto">
          <a:xfrm>
            <a:off x="782637" y="2199020"/>
            <a:ext cx="1513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Historique</a:t>
            </a:r>
          </a:p>
        </p:txBody>
      </p:sp>
      <p:sp>
        <p:nvSpPr>
          <p:cNvPr id="13315" name="ZoneTexte 3"/>
          <p:cNvSpPr txBox="1">
            <a:spLocks noChangeArrowheads="1"/>
          </p:cNvSpPr>
          <p:nvPr/>
        </p:nvSpPr>
        <p:spPr bwMode="auto">
          <a:xfrm>
            <a:off x="782637" y="3771310"/>
            <a:ext cx="3904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Les problèmes liés à l’énergie</a:t>
            </a:r>
          </a:p>
        </p:txBody>
      </p:sp>
      <p:sp>
        <p:nvSpPr>
          <p:cNvPr id="13316" name="ZoneTexte 4"/>
          <p:cNvSpPr txBox="1">
            <a:spLocks noChangeArrowheads="1"/>
          </p:cNvSpPr>
          <p:nvPr/>
        </p:nvSpPr>
        <p:spPr bwMode="auto">
          <a:xfrm>
            <a:off x="782637" y="5343599"/>
            <a:ext cx="1576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alibri" pitchFamily="34" charset="0"/>
              </a:rPr>
              <a:t>Conclusion</a:t>
            </a:r>
            <a:endParaRPr lang="fr-FR" sz="2400" b="1" dirty="0">
              <a:latin typeface="Calibri" pitchFamily="34" charset="0"/>
            </a:endParaRPr>
          </a:p>
        </p:txBody>
      </p:sp>
      <p:sp>
        <p:nvSpPr>
          <p:cNvPr id="13317" name="ZoneTexte 5"/>
          <p:cNvSpPr txBox="1">
            <a:spLocks noChangeArrowheads="1"/>
          </p:cNvSpPr>
          <p:nvPr/>
        </p:nvSpPr>
        <p:spPr bwMode="auto">
          <a:xfrm>
            <a:off x="782637" y="2985165"/>
            <a:ext cx="5071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Quelles énergies ? Pour quels usages ?</a:t>
            </a:r>
          </a:p>
        </p:txBody>
      </p:sp>
      <p:sp>
        <p:nvSpPr>
          <p:cNvPr id="13318" name="ZoneTexte 6"/>
          <p:cNvSpPr txBox="1">
            <a:spLocks noChangeArrowheads="1"/>
          </p:cNvSpPr>
          <p:nvPr/>
        </p:nvSpPr>
        <p:spPr bwMode="auto">
          <a:xfrm>
            <a:off x="782637" y="1412875"/>
            <a:ext cx="2550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Introduction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782637" y="4557455"/>
            <a:ext cx="3093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alibri" pitchFamily="34" charset="0"/>
              </a:rPr>
              <a:t>Des pistes de solutions</a:t>
            </a:r>
            <a:endParaRPr lang="fr-FR" sz="2400" b="1" dirty="0">
              <a:latin typeface="Calibri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2" name="Rectangle 1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3539884" y="715691"/>
            <a:ext cx="206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SOMMAIRE</a:t>
            </a:r>
            <a:endParaRPr lang="fr-F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e 2"/>
          <p:cNvGrpSpPr>
            <a:grpSpLocks/>
          </p:cNvGrpSpPr>
          <p:nvPr/>
        </p:nvGrpSpPr>
        <p:grpSpPr bwMode="auto">
          <a:xfrm>
            <a:off x="552450" y="147365"/>
            <a:ext cx="8039100" cy="5610225"/>
            <a:chOff x="552450" y="623888"/>
            <a:chExt cx="8039100" cy="5610225"/>
          </a:xfrm>
        </p:grpSpPr>
        <p:pic>
          <p:nvPicPr>
            <p:cNvPr id="9728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2450" y="623888"/>
              <a:ext cx="8039100" cy="561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84213" y="623888"/>
              <a:ext cx="935037" cy="357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5" name="Rectangle 4"/>
          <p:cNvSpPr/>
          <p:nvPr/>
        </p:nvSpPr>
        <p:spPr>
          <a:xfrm>
            <a:off x="2411760" y="5481152"/>
            <a:ext cx="59932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 err="1">
                <a:latin typeface="+mj-lt"/>
              </a:rPr>
              <a:t>Decoupling</a:t>
            </a:r>
            <a:r>
              <a:rPr lang="fr-FR" sz="1100" i="1" dirty="0">
                <a:latin typeface="+mj-lt"/>
              </a:rPr>
              <a:t> </a:t>
            </a:r>
            <a:r>
              <a:rPr lang="fr-FR" sz="1100" i="1" dirty="0" smtClean="0">
                <a:latin typeface="+mj-lt"/>
              </a:rPr>
              <a:t>Natural Resource </a:t>
            </a:r>
            <a:r>
              <a:rPr lang="fr-FR" sz="1100" i="1" dirty="0">
                <a:latin typeface="+mj-lt"/>
              </a:rPr>
              <a:t>Use </a:t>
            </a:r>
            <a:r>
              <a:rPr lang="fr-FR" sz="1100" i="1" dirty="0" smtClean="0">
                <a:latin typeface="+mj-lt"/>
              </a:rPr>
              <a:t>and </a:t>
            </a:r>
            <a:r>
              <a:rPr lang="fr-FR" sz="1100" i="1" dirty="0" err="1" smtClean="0">
                <a:latin typeface="+mj-lt"/>
              </a:rPr>
              <a:t>Environmental</a:t>
            </a:r>
            <a:r>
              <a:rPr lang="fr-FR" sz="1100" i="1" dirty="0" smtClean="0">
                <a:latin typeface="+mj-lt"/>
              </a:rPr>
              <a:t> Impacts </a:t>
            </a:r>
            <a:r>
              <a:rPr lang="fr-FR" sz="1100" i="1" dirty="0" err="1" smtClean="0">
                <a:latin typeface="+mj-lt"/>
              </a:rPr>
              <a:t>from</a:t>
            </a:r>
            <a:r>
              <a:rPr lang="fr-FR" sz="1100" i="1" dirty="0" smtClean="0">
                <a:latin typeface="+mj-lt"/>
              </a:rPr>
              <a:t> </a:t>
            </a:r>
            <a:r>
              <a:rPr lang="fr-FR" sz="1100" i="1" dirty="0" err="1">
                <a:latin typeface="+mj-lt"/>
              </a:rPr>
              <a:t>Economic</a:t>
            </a:r>
            <a:r>
              <a:rPr lang="fr-FR" sz="1100" i="1" dirty="0">
                <a:latin typeface="+mj-lt"/>
              </a:rPr>
              <a:t> </a:t>
            </a:r>
            <a:r>
              <a:rPr lang="fr-FR" sz="1100" i="1" dirty="0" err="1" smtClean="0">
                <a:latin typeface="+mj-lt"/>
              </a:rPr>
              <a:t>Growth</a:t>
            </a:r>
            <a:r>
              <a:rPr lang="fr-FR" sz="1100" i="1" dirty="0" smtClean="0">
                <a:latin typeface="+mj-lt"/>
              </a:rPr>
              <a:t>, UNEP, 2011 </a:t>
            </a:r>
            <a:endParaRPr lang="fr-FR" sz="1100" i="1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5955108"/>
            <a:ext cx="341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In </a:t>
            </a:r>
            <a:r>
              <a:rPr lang="fr-FR" dirty="0" smtClean="0">
                <a:latin typeface="+mj-lt"/>
                <a:sym typeface="Wingdings"/>
              </a:rPr>
              <a:t> PV ; Pt </a:t>
            </a:r>
            <a:r>
              <a:rPr lang="fr-FR" dirty="0">
                <a:latin typeface="+mj-lt"/>
                <a:sym typeface="Wingdings"/>
              </a:rPr>
              <a:t> </a:t>
            </a:r>
            <a:r>
              <a:rPr lang="fr-FR" dirty="0" smtClean="0">
                <a:latin typeface="+mj-lt"/>
                <a:sym typeface="Wingdings"/>
              </a:rPr>
              <a:t>PAC ; Li </a:t>
            </a:r>
            <a:r>
              <a:rPr lang="fr-FR" dirty="0">
                <a:latin typeface="+mj-lt"/>
                <a:sym typeface="Wingdings"/>
              </a:rPr>
              <a:t> </a:t>
            </a:r>
            <a:r>
              <a:rPr lang="fr-FR" dirty="0" smtClean="0">
                <a:latin typeface="+mj-lt"/>
                <a:sym typeface="Wingdings"/>
              </a:rPr>
              <a:t>batteries</a:t>
            </a:r>
            <a:endParaRPr lang="fr-FR" dirty="0">
              <a:latin typeface="+mj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07504" y="621260"/>
            <a:ext cx="8929260" cy="5844987"/>
            <a:chOff x="71025" y="476672"/>
            <a:chExt cx="9042252" cy="5844987"/>
          </a:xfrm>
        </p:grpSpPr>
        <p:pic>
          <p:nvPicPr>
            <p:cNvPr id="1126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5" y="607910"/>
              <a:ext cx="9042252" cy="571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67744" y="5949280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746" y="476672"/>
              <a:ext cx="5400600" cy="1070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64088" y="607910"/>
              <a:ext cx="792088" cy="156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088" y="686307"/>
              <a:ext cx="396044" cy="21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68475" y="668121"/>
            <a:ext cx="489654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superficie terrestre ou marine biologiquement productive nécessaire pour répondre à l'ensemble de nos </a:t>
            </a:r>
            <a:r>
              <a:rPr lang="fr-FR" dirty="0" smtClean="0">
                <a:latin typeface="+mn-lt"/>
              </a:rPr>
              <a:t>besoins et absorber nos déchets</a:t>
            </a:r>
            <a:endParaRPr lang="fr-FR" dirty="0">
              <a:latin typeface="+mn-lt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40" y="1389660"/>
            <a:ext cx="1359477" cy="11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323850" y="116632"/>
            <a:ext cx="7680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pression de l’homme sur la planète : empreinte écologique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71254"/>
            <a:ext cx="2227336" cy="13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3" name="Rectangle 12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8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oneTexte 1"/>
          <p:cNvSpPr txBox="1">
            <a:spLocks noChangeArrowheads="1"/>
          </p:cNvSpPr>
          <p:nvPr/>
        </p:nvSpPr>
        <p:spPr bwMode="auto">
          <a:xfrm>
            <a:off x="3220139" y="3051346"/>
            <a:ext cx="3946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Calibri" pitchFamily="34" charset="0"/>
              </a:rPr>
              <a:t>Des besoins en énergie qui augmentent</a:t>
            </a:r>
          </a:p>
        </p:txBody>
      </p:sp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944421" y="4293096"/>
            <a:ext cx="5885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Calibri" pitchFamily="34" charset="0"/>
              </a:rPr>
              <a:t>Quels risques avec les énergies (majoritairement) utilisées ?</a:t>
            </a:r>
          </a:p>
        </p:txBody>
      </p:sp>
      <p:sp>
        <p:nvSpPr>
          <p:cNvPr id="51203" name="ZoneTexte 3"/>
          <p:cNvSpPr txBox="1">
            <a:spLocks noChangeArrowheads="1"/>
          </p:cNvSpPr>
          <p:nvPr/>
        </p:nvSpPr>
        <p:spPr bwMode="auto">
          <a:xfrm>
            <a:off x="899592" y="5545918"/>
            <a:ext cx="2708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</a:rPr>
              <a:t>Changement climatique</a:t>
            </a:r>
          </a:p>
        </p:txBody>
      </p:sp>
      <p:sp>
        <p:nvSpPr>
          <p:cNvPr id="51204" name="ZoneTexte 4"/>
          <p:cNvSpPr txBox="1">
            <a:spLocks noChangeArrowheads="1"/>
          </p:cNvSpPr>
          <p:nvPr/>
        </p:nvSpPr>
        <p:spPr bwMode="auto">
          <a:xfrm>
            <a:off x="899592" y="5026062"/>
            <a:ext cx="6172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</a:rPr>
              <a:t>Tensions liées à la stabilité politique des régions productrices</a:t>
            </a:r>
          </a:p>
        </p:txBody>
      </p:sp>
      <p:sp>
        <p:nvSpPr>
          <p:cNvPr id="51205" name="ZoneTexte 5"/>
          <p:cNvSpPr txBox="1">
            <a:spLocks noChangeArrowheads="1"/>
          </p:cNvSpPr>
          <p:nvPr/>
        </p:nvSpPr>
        <p:spPr bwMode="auto">
          <a:xfrm>
            <a:off x="899592" y="6043466"/>
            <a:ext cx="3742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</a:rPr>
              <a:t>Epuisement des ressources fossiles</a:t>
            </a: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2150487" y="1268760"/>
            <a:ext cx="3580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Une population mondiale croissante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150487" y="2125089"/>
            <a:ext cx="5517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Une élévation du niveau de vie (pays en développement)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2582535" y="2557137"/>
            <a:ext cx="360040" cy="7378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2137608" y="1735959"/>
            <a:ext cx="288032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35496" y="539969"/>
            <a:ext cx="5142562" cy="5847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fr-FR" sz="3200" b="1" dirty="0">
                <a:latin typeface="Calibri" pitchFamily="34" charset="0"/>
              </a:rPr>
              <a:t>Les </a:t>
            </a:r>
            <a:r>
              <a:rPr lang="fr-FR" sz="3200" b="1" dirty="0" smtClean="0">
                <a:latin typeface="Calibri" pitchFamily="34" charset="0"/>
              </a:rPr>
              <a:t>problèmes liés </a:t>
            </a:r>
            <a:r>
              <a:rPr lang="fr-FR" sz="3200" b="1" dirty="0">
                <a:latin typeface="Calibri" pitchFamily="34" charset="0"/>
              </a:rPr>
              <a:t>à l’énergie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3" name="Rectangle 12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144369"/>
            <a:ext cx="6449454" cy="5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259632" y="1381973"/>
            <a:ext cx="151288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Gt </a:t>
            </a:r>
            <a:r>
              <a:rPr lang="fr-FR" dirty="0" err="1">
                <a:latin typeface="+mj-lt"/>
              </a:rPr>
              <a:t>eq</a:t>
            </a:r>
            <a:r>
              <a:rPr lang="fr-FR" dirty="0">
                <a:latin typeface="+mj-lt"/>
              </a:rPr>
              <a:t> Charbon</a:t>
            </a:r>
          </a:p>
        </p:txBody>
      </p:sp>
      <p:sp>
        <p:nvSpPr>
          <p:cNvPr id="52229" name="ZoneTexte 5"/>
          <p:cNvSpPr txBox="1">
            <a:spLocks noChangeArrowheads="1"/>
          </p:cNvSpPr>
          <p:nvPr/>
        </p:nvSpPr>
        <p:spPr bwMode="auto">
          <a:xfrm>
            <a:off x="3449550" y="497762"/>
            <a:ext cx="562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Besoins en énergie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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accès aux ressources</a:t>
            </a: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5496" y="344023"/>
            <a:ext cx="3904659" cy="769441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Les problèmes liés à </a:t>
            </a:r>
            <a:r>
              <a:rPr lang="fr-FR" sz="2400" b="1" dirty="0" smtClean="0">
                <a:latin typeface="Calibri" pitchFamily="34" charset="0"/>
              </a:rPr>
              <a:t>l’énergie</a:t>
            </a:r>
          </a:p>
          <a:p>
            <a:pPr algn="ctr"/>
            <a:r>
              <a:rPr lang="fr-FR" sz="2000" b="1" dirty="0" smtClean="0">
                <a:latin typeface="Calibri" pitchFamily="34" charset="0"/>
              </a:rPr>
              <a:t>des tensions</a:t>
            </a:r>
            <a:endParaRPr lang="fr-FR" sz="2000" b="1" dirty="0">
              <a:latin typeface="Calibri" pitchFamily="34" charset="0"/>
            </a:endParaRPr>
          </a:p>
        </p:txBody>
      </p:sp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651169"/>
            <a:ext cx="7376368" cy="50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165148" y="6251709"/>
            <a:ext cx="332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Source : Bureau de </a:t>
            </a:r>
            <a:r>
              <a:rPr lang="fr-FR" sz="1200" i="1" dirty="0" err="1">
                <a:latin typeface="Calibri" pitchFamily="34" charset="0"/>
              </a:rPr>
              <a:t>Geosciences</a:t>
            </a:r>
            <a:r>
              <a:rPr lang="fr-FR" sz="1200" i="1" dirty="0">
                <a:latin typeface="Calibri" pitchFamily="34" charset="0"/>
              </a:rPr>
              <a:t> d’Allemagne, 2011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oneTexte 1"/>
          <p:cNvSpPr txBox="1">
            <a:spLocks noChangeArrowheads="1"/>
          </p:cNvSpPr>
          <p:nvPr/>
        </p:nvSpPr>
        <p:spPr bwMode="auto">
          <a:xfrm>
            <a:off x="647725" y="184643"/>
            <a:ext cx="7777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Calibri" pitchFamily="34" charset="0"/>
              </a:rPr>
              <a:t>L’inégale répartition des ressources  amène les pays à essayer de sécuriser leurs approvisionnements</a:t>
            </a:r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755650" y="2044700"/>
            <a:ext cx="7564438" cy="4244975"/>
            <a:chOff x="476" y="1288"/>
            <a:chExt cx="4765" cy="2674"/>
          </a:xfrm>
        </p:grpSpPr>
        <p:pic>
          <p:nvPicPr>
            <p:cNvPr id="53250" name="Picture 4" descr="http://ddc.arte.tv/uploads/program_slideshow/image/212040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1288"/>
              <a:ext cx="4763" cy="2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2" name="ZoneTexte 1"/>
            <p:cNvSpPr txBox="1">
              <a:spLocks noChangeArrowheads="1"/>
            </p:cNvSpPr>
            <p:nvPr/>
          </p:nvSpPr>
          <p:spPr bwMode="auto">
            <a:xfrm>
              <a:off x="3993" y="1290"/>
              <a:ext cx="1248" cy="2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latin typeface="Calibri" pitchFamily="34" charset="0"/>
                </a:rPr>
                <a:t>UE27 : 54% (2011)</a:t>
              </a:r>
            </a:p>
          </p:txBody>
        </p:sp>
      </p:grp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2238" y="1016000"/>
            <a:ext cx="43053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Dépendance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énergétique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8534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+mj-lt"/>
              </a:rPr>
              <a:t>Ratio de l’énergie primaire importée sur la consommation d’énergie primaire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331640" y="980728"/>
            <a:ext cx="6120680" cy="5056212"/>
            <a:chOff x="2109788" y="1181100"/>
            <a:chExt cx="4924425" cy="4495800"/>
          </a:xfrm>
        </p:grpSpPr>
        <p:pic>
          <p:nvPicPr>
            <p:cNvPr id="604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09788" y="1181100"/>
              <a:ext cx="4924425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2339752" y="4725144"/>
              <a:ext cx="352839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195736" y="4581128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15816" y="4653136"/>
              <a:ext cx="36004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www.alternatives-economiques.fr/pics_bdd/article_options_visuel/A268020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3"/>
            <a:ext cx="65246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4" name="Rectangle 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catholique-troyes.cef.fr/spip/IMG/jpg/img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72" y="529128"/>
            <a:ext cx="847407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51"/>
          <p:cNvSpPr txBox="1">
            <a:spLocks noChangeArrowheads="1"/>
          </p:cNvSpPr>
          <p:nvPr/>
        </p:nvSpPr>
        <p:spPr bwMode="auto">
          <a:xfrm>
            <a:off x="371729" y="67165"/>
            <a:ext cx="153157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+mj-lt"/>
              </a:rPr>
              <a:t>Asie </a:t>
            </a:r>
            <a:r>
              <a:rPr lang="fr-FR" sz="2000" dirty="0">
                <a:latin typeface="+mj-lt"/>
              </a:rPr>
              <a:t>centrale</a:t>
            </a:r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5528596" y="370011"/>
            <a:ext cx="3492500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BAKOU : pt de départ du pétrole moyen-oriental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* Océan indien (traverser l’Iran et/ou le Pakistan et/ou l’Irak)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* </a:t>
            </a:r>
            <a:r>
              <a:rPr lang="fr-FR" dirty="0" smtClean="0">
                <a:latin typeface="+mj-lt"/>
              </a:rPr>
              <a:t>Méditerranée</a:t>
            </a:r>
            <a:endParaRPr lang="fr-FR" dirty="0">
              <a:latin typeface="+mj-lt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6" name="Rectangle 5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6633791" cy="672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81747" y="1844824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Tensions / Conflits /Guerres :</a:t>
            </a:r>
          </a:p>
          <a:p>
            <a:endParaRPr lang="fr-FR" dirty="0" smtClean="0"/>
          </a:p>
          <a:p>
            <a:r>
              <a:rPr lang="fr-FR" dirty="0" smtClean="0"/>
              <a:t>Bolivie-Pérou</a:t>
            </a:r>
          </a:p>
          <a:p>
            <a:r>
              <a:rPr lang="fr-FR" dirty="0" smtClean="0"/>
              <a:t>Soudan</a:t>
            </a:r>
          </a:p>
          <a:p>
            <a:r>
              <a:rPr lang="fr-FR" dirty="0" smtClean="0"/>
              <a:t>Malouines</a:t>
            </a:r>
          </a:p>
          <a:p>
            <a:r>
              <a:rPr lang="fr-FR" dirty="0" smtClean="0"/>
              <a:t>Nigeria</a:t>
            </a:r>
          </a:p>
          <a:p>
            <a:r>
              <a:rPr lang="fr-FR" dirty="0" smtClean="0"/>
              <a:t>Golfe de Guinée</a:t>
            </a:r>
          </a:p>
          <a:p>
            <a:r>
              <a:rPr lang="fr-FR" dirty="0" smtClean="0"/>
              <a:t>Détroit d’</a:t>
            </a:r>
            <a:r>
              <a:rPr lang="fr-FR" dirty="0" err="1" smtClean="0"/>
              <a:t>Ormouz</a:t>
            </a:r>
            <a:endParaRPr lang="fr-FR" dirty="0" smtClean="0"/>
          </a:p>
          <a:p>
            <a:r>
              <a:rPr lang="fr-FR" dirty="0" smtClean="0"/>
              <a:t>….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5" name="Rectangle 4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2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arctiqu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689" y="0"/>
            <a:ext cx="5969768" cy="63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6230367" y="6021288"/>
            <a:ext cx="2878137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200" i="1" dirty="0">
                <a:latin typeface="+mj-lt"/>
              </a:rPr>
              <a:t>Source : Courrier International 2010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125475" y="4725144"/>
            <a:ext cx="2555875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+mj-lt"/>
              </a:rPr>
              <a:t>Réserves estimées 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135 Gb de pétrole (4,5 ans)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60Gm</a:t>
            </a:r>
            <a:r>
              <a:rPr lang="fr-FR" baseline="30000" dirty="0">
                <a:latin typeface="+mj-lt"/>
              </a:rPr>
              <a:t>3</a:t>
            </a:r>
            <a:r>
              <a:rPr lang="fr-FR" dirty="0">
                <a:latin typeface="+mj-lt"/>
              </a:rPr>
              <a:t> de gaz (15 ans)</a:t>
            </a: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667593" y="184643"/>
            <a:ext cx="7216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Besoins en énergie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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accès aux ressources potentielles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143" y="1259468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A qui appartient l’Arctique ?</a:t>
            </a:r>
            <a:endParaRPr lang="fr-FR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2873924"/>
            <a:ext cx="165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Conflits sur les</a:t>
            </a:r>
          </a:p>
          <a:p>
            <a:pPr algn="ctr"/>
            <a:r>
              <a:rPr lang="fr-FR" sz="1600" dirty="0" smtClean="0">
                <a:latin typeface="+mn-lt"/>
              </a:rPr>
              <a:t>lignes de partage</a:t>
            </a:r>
            <a:endParaRPr lang="fr-FR" sz="1600" dirty="0">
              <a:latin typeface="+mn-l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76213" y="1634208"/>
            <a:ext cx="89677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endParaRPr kumimoji="1" lang="fr-FR" sz="2400">
              <a:latin typeface="Calibri" pitchFamily="34" charset="0"/>
            </a:endParaRPr>
          </a:p>
          <a:p>
            <a:pPr eaLnBrk="0" hangingPunct="0"/>
            <a:r>
              <a:rPr kumimoji="1" lang="fr-FR" sz="2400" u="sng">
                <a:latin typeface="Calibri" pitchFamily="34" charset="0"/>
              </a:rPr>
              <a:t>Énergie mécanique</a:t>
            </a:r>
            <a:r>
              <a:rPr kumimoji="1" lang="fr-FR" sz="2400">
                <a:latin typeface="Calibri" pitchFamily="34" charset="0"/>
              </a:rPr>
              <a:t> : ex, pour se déplacer</a:t>
            </a:r>
          </a:p>
          <a:p>
            <a:pPr eaLnBrk="0" hangingPunct="0"/>
            <a:endParaRPr kumimoji="1" lang="fr-FR" sz="2400">
              <a:latin typeface="Calibri" pitchFamily="34" charset="0"/>
            </a:endParaRPr>
          </a:p>
          <a:p>
            <a:pPr eaLnBrk="0" hangingPunct="0"/>
            <a:r>
              <a:rPr kumimoji="1" lang="fr-FR" sz="2400">
                <a:latin typeface="Calibri" pitchFamily="34" charset="0"/>
              </a:rPr>
              <a:t> </a:t>
            </a:r>
            <a:endParaRPr kumimoji="1" lang="en-GB" sz="2400">
              <a:latin typeface="Calibri" pitchFamily="34" charset="0"/>
            </a:endParaRPr>
          </a:p>
          <a:p>
            <a:pPr eaLnBrk="0" hangingPunct="0"/>
            <a:r>
              <a:rPr kumimoji="1" lang="fr-FR" sz="2400" u="sng">
                <a:latin typeface="Calibri" pitchFamily="34" charset="0"/>
              </a:rPr>
              <a:t>Énergie thermique</a:t>
            </a:r>
            <a:r>
              <a:rPr kumimoji="1" lang="fr-FR" sz="2400">
                <a:latin typeface="Calibri" pitchFamily="34" charset="0"/>
              </a:rPr>
              <a:t> : ex, pour se chauffer</a:t>
            </a:r>
          </a:p>
          <a:p>
            <a:pPr eaLnBrk="0" hangingPunct="0"/>
            <a:endParaRPr kumimoji="1" lang="fr-FR" sz="2400">
              <a:latin typeface="Calibri" pitchFamily="34" charset="0"/>
            </a:endParaRPr>
          </a:p>
          <a:p>
            <a:pPr eaLnBrk="0" hangingPunct="0"/>
            <a:endParaRPr kumimoji="1" lang="fr-FR" sz="2400">
              <a:latin typeface="Calibri" pitchFamily="34" charset="0"/>
            </a:endParaRPr>
          </a:p>
          <a:p>
            <a:pPr eaLnBrk="0" hangingPunct="0"/>
            <a:r>
              <a:rPr kumimoji="1" lang="fr-FR" sz="2400" u="sng">
                <a:latin typeface="Calibri" pitchFamily="34" charset="0"/>
              </a:rPr>
              <a:t>Énergie chimique</a:t>
            </a:r>
            <a:r>
              <a:rPr kumimoji="1" lang="fr-FR" sz="2400">
                <a:latin typeface="Calibri" pitchFamily="34" charset="0"/>
              </a:rPr>
              <a:t> : ex, pour se nourrir</a:t>
            </a:r>
          </a:p>
          <a:p>
            <a:pPr eaLnBrk="0" hangingPunct="0"/>
            <a:endParaRPr kumimoji="1" lang="fr-FR" sz="2400">
              <a:latin typeface="Calibri" pitchFamily="34" charset="0"/>
            </a:endParaRPr>
          </a:p>
          <a:p>
            <a:pPr eaLnBrk="0" hangingPunct="0"/>
            <a:endParaRPr kumimoji="1" lang="fr-FR" sz="2400">
              <a:latin typeface="Calibri" pitchFamily="34" charset="0"/>
            </a:endParaRPr>
          </a:p>
          <a:p>
            <a:pPr eaLnBrk="0" hangingPunct="0"/>
            <a:r>
              <a:rPr kumimoji="1" lang="fr-FR" sz="2400" u="sng">
                <a:latin typeface="Calibri" pitchFamily="34" charset="0"/>
              </a:rPr>
              <a:t>Énergie électrique</a:t>
            </a:r>
            <a:r>
              <a:rPr kumimoji="1" lang="fr-FR" sz="2400">
                <a:latin typeface="Calibri" pitchFamily="34" charset="0"/>
              </a:rPr>
              <a:t> : ex, pour s’éclairer</a:t>
            </a:r>
          </a:p>
          <a:p>
            <a:pPr eaLnBrk="0" hangingPunct="0"/>
            <a:endParaRPr kumimoji="1" lang="fr-FR" sz="2400">
              <a:latin typeface="Calibri" pitchFamily="34" charset="0"/>
            </a:endParaRPr>
          </a:p>
        </p:txBody>
      </p:sp>
      <p:pic>
        <p:nvPicPr>
          <p:cNvPr id="21506" name="Picture 3" descr="j0311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875508"/>
            <a:ext cx="10207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j0339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538" y="2834358"/>
            <a:ext cx="869950" cy="847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1508" name="Picture 6" descr="2006-12-12_6530_Pose_de_l_eclairage_provisoire_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0" y="5110833"/>
            <a:ext cx="10922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949325" y="908720"/>
            <a:ext cx="714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1" lang="fr-FR" sz="2800" b="1" dirty="0">
                <a:solidFill>
                  <a:srgbClr val="FF0000"/>
                </a:solidFill>
                <a:latin typeface="Calibri" pitchFamily="34" charset="0"/>
              </a:rPr>
              <a:t>L'énergie se présente sous de multiples formes</a:t>
            </a:r>
          </a:p>
        </p:txBody>
      </p:sp>
      <p:pic>
        <p:nvPicPr>
          <p:cNvPr id="21510" name="Picture 8" descr="corn-flakes-212x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9538" y="3853533"/>
            <a:ext cx="815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25610" y="90153"/>
            <a:ext cx="2314142" cy="5847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r>
              <a:rPr lang="fr-FR" sz="3200" b="1" dirty="0">
                <a:latin typeface="Calibri" pitchFamily="34" charset="0"/>
              </a:rPr>
              <a:t>Introduction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0" name="Rectangle 9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arctiqu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713" y="0"/>
            <a:ext cx="6323977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077992" y="6260721"/>
            <a:ext cx="2878137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200" i="1" dirty="0">
                <a:latin typeface="+mj-lt"/>
              </a:rPr>
              <a:t>Source : Courrier International 2010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5" name="Rectangle 4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24561" y="1844824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Un peu de CO</a:t>
            </a:r>
            <a:r>
              <a:rPr lang="fr-FR" baseline="-25000" dirty="0" smtClean="0"/>
              <a:t>2 </a:t>
            </a:r>
            <a:r>
              <a:rPr lang="fr-FR" dirty="0" smtClean="0"/>
              <a:t>(</a:t>
            </a:r>
            <a:r>
              <a:rPr lang="fr-FR" dirty="0" smtClean="0">
                <a:sym typeface="Symbol"/>
              </a:rPr>
              <a:t></a:t>
            </a:r>
            <a:r>
              <a:rPr lang="fr-FR" dirty="0" smtClean="0"/>
              <a:t>0,039%)</a:t>
            </a:r>
            <a:endParaRPr lang="fr-FR" baseline="-25000" dirty="0"/>
          </a:p>
        </p:txBody>
      </p:sp>
      <p:sp>
        <p:nvSpPr>
          <p:cNvPr id="3" name="ZoneTexte 2"/>
          <p:cNvSpPr txBox="1"/>
          <p:nvPr/>
        </p:nvSpPr>
        <p:spPr>
          <a:xfrm>
            <a:off x="3131840" y="2786520"/>
            <a:ext cx="252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Terre est habitable !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24561" y="427876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Un peu plus de CO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sp>
        <p:nvSpPr>
          <p:cNvPr id="5" name="ZoneTexte 4"/>
          <p:cNvSpPr txBox="1"/>
          <p:nvPr/>
        </p:nvSpPr>
        <p:spPr>
          <a:xfrm>
            <a:off x="3635896" y="521006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Danger !</a:t>
            </a:r>
            <a:endParaRPr lang="fr-FR" dirty="0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5496" y="344023"/>
            <a:ext cx="3904659" cy="769441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Les problèmes liés à </a:t>
            </a:r>
            <a:r>
              <a:rPr lang="fr-FR" sz="2400" b="1" dirty="0" smtClean="0">
                <a:latin typeface="Calibri" pitchFamily="34" charset="0"/>
              </a:rPr>
              <a:t>l’énergie</a:t>
            </a:r>
          </a:p>
          <a:p>
            <a:pPr algn="ctr"/>
            <a:r>
              <a:rPr lang="fr-FR" sz="2000" b="1" dirty="0" smtClean="0">
                <a:latin typeface="Calibri" pitchFamily="34" charset="0"/>
              </a:rPr>
              <a:t>le climat</a:t>
            </a:r>
            <a:endParaRPr lang="fr-FR" sz="2000" b="1" dirty="0">
              <a:latin typeface="Calibri" pitchFamily="34" charset="0"/>
            </a:endParaRPr>
          </a:p>
        </p:txBody>
      </p:sp>
      <p:pic>
        <p:nvPicPr>
          <p:cNvPr id="113670" name="Picture 6" descr="Carbon footprint concept illustration Stock Photo - 14069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89485"/>
            <a:ext cx="1567250" cy="20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Symbol of environment and ecology  A world with trees  3D rendered Illustration  Stock Photo - 18549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318681" cy="30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>
            <a:off x="2584701" y="2214156"/>
            <a:ext cx="475131" cy="8548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>
            <a:off x="3047168" y="4654310"/>
            <a:ext cx="475131" cy="8548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2" name="Rectangle 11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2390" y="333375"/>
            <a:ext cx="8901112" cy="6021388"/>
            <a:chOff x="113" y="210"/>
            <a:chExt cx="5607" cy="3793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0"/>
              <a:ext cx="5511" cy="3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905" y="3811"/>
              <a:ext cx="18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i="1" dirty="0">
                  <a:latin typeface="Comic Sans MS" pitchFamily="66" charset="0"/>
                </a:rPr>
                <a:t>Rapport groupe 1, IPCC 2007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3990" y="1117"/>
              <a:ext cx="0" cy="25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95" y="562"/>
              <a:ext cx="1172" cy="40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  <a:latin typeface="Comic Sans MS" pitchFamily="66" charset="0"/>
                </a:rPr>
                <a:t>Apparition de </a:t>
              </a:r>
              <a:r>
                <a:rPr lang="fr-FR" dirty="0" smtClean="0">
                  <a:solidFill>
                    <a:srgbClr val="FF0000"/>
                  </a:solidFill>
                  <a:latin typeface="Comic Sans MS" pitchFamily="66" charset="0"/>
                </a:rPr>
                <a:t>l’homo sapiens</a:t>
              </a:r>
              <a:endParaRPr lang="fr-FR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9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8979"/>
            <a:ext cx="7707778" cy="53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 rot="16200000">
            <a:off x="6211460" y="5571759"/>
            <a:ext cx="151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Machine à vapeur</a:t>
            </a:r>
          </a:p>
          <a:p>
            <a:pPr algn="ctr"/>
            <a:r>
              <a:rPr lang="fr-FR" sz="1400" dirty="0" smtClean="0">
                <a:latin typeface="+mn-lt"/>
              </a:rPr>
              <a:t>James Watt</a:t>
            </a:r>
            <a:endParaRPr lang="fr-FR" sz="1400" dirty="0">
              <a:latin typeface="+mn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5" name="Rectangle 4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847"/>
            <a:ext cx="7525388" cy="6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221551" y="6212325"/>
            <a:ext cx="288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>
                <a:latin typeface="Comic Sans MS" pitchFamily="66" charset="0"/>
              </a:rPr>
              <a:t>Rapport de synthèse, IPCC 2007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5" name="Rectangle 4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6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260350"/>
            <a:ext cx="82200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4" name="Rectangle 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701496" y="5733256"/>
            <a:ext cx="7575729" cy="895350"/>
            <a:chOff x="701496" y="5805488"/>
            <a:chExt cx="7575729" cy="895350"/>
          </a:xfrm>
        </p:grpSpPr>
        <p:pic>
          <p:nvPicPr>
            <p:cNvPr id="8089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75" y="5805488"/>
              <a:ext cx="756285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701496" y="5911469"/>
              <a:ext cx="1769393" cy="431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620688"/>
            <a:ext cx="74009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8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971454"/>
              </p:ext>
            </p:extLst>
          </p:nvPr>
        </p:nvGraphicFramePr>
        <p:xfrm>
          <a:off x="1022400" y="1103537"/>
          <a:ext cx="6739159" cy="465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Rectangle 430"/>
          <p:cNvSpPr>
            <a:spLocks noChangeArrowheads="1"/>
          </p:cNvSpPr>
          <p:nvPr/>
        </p:nvSpPr>
        <p:spPr bwMode="auto">
          <a:xfrm>
            <a:off x="2209529" y="332656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Répartition des émissions de CO</a:t>
            </a:r>
            <a:r>
              <a:rPr lang="fr-FR" sz="2400" b="1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915" name="ZoneTexte 3"/>
          <p:cNvSpPr txBox="1">
            <a:spLocks noChangeArrowheads="1"/>
          </p:cNvSpPr>
          <p:nvPr/>
        </p:nvSpPr>
        <p:spPr bwMode="auto">
          <a:xfrm>
            <a:off x="3635375" y="5876925"/>
            <a:ext cx="194468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30326 Mt</a:t>
            </a:r>
            <a:endParaRPr lang="fr-FR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916" name="ZoneTexte 4"/>
          <p:cNvSpPr txBox="1">
            <a:spLocks noChangeArrowheads="1"/>
          </p:cNvSpPr>
          <p:nvPr/>
        </p:nvSpPr>
        <p:spPr bwMode="auto">
          <a:xfrm>
            <a:off x="6923448" y="5594305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d’après AIE, 2012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3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642496"/>
              </p:ext>
            </p:extLst>
          </p:nvPr>
        </p:nvGraphicFramePr>
        <p:xfrm>
          <a:off x="683568" y="404664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6"/>
          <p:cNvSpPr txBox="1"/>
          <p:nvPr/>
        </p:nvSpPr>
        <p:spPr>
          <a:xfrm>
            <a:off x="2087563" y="560388"/>
            <a:ext cx="200401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/>
              <a:t>Emissions CO</a:t>
            </a:r>
            <a:r>
              <a:rPr lang="fr-FR" sz="1800" b="1" baseline="-25000" dirty="0"/>
              <a:t>2</a:t>
            </a:r>
            <a:r>
              <a:rPr lang="fr-FR" sz="1800" b="1" dirty="0"/>
              <a:t> (</a:t>
            </a:r>
            <a:r>
              <a:rPr lang="fr-FR" sz="1800" b="1" dirty="0" smtClean="0"/>
              <a:t>Mt)</a:t>
            </a:r>
            <a:endParaRPr lang="fr-FR" sz="18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67944" y="5805264"/>
            <a:ext cx="408781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fr-FR" sz="1200" i="1" dirty="0">
                <a:latin typeface="+mj-lt"/>
              </a:rPr>
              <a:t>Source : BP </a:t>
            </a:r>
            <a:r>
              <a:rPr kumimoji="0" lang="fr-FR" sz="1200" i="1" dirty="0" err="1">
                <a:latin typeface="+mj-lt"/>
              </a:rPr>
              <a:t>Statistical</a:t>
            </a:r>
            <a:r>
              <a:rPr kumimoji="0" lang="fr-FR" sz="1200" i="1" dirty="0">
                <a:latin typeface="+mj-lt"/>
              </a:rPr>
              <a:t> </a:t>
            </a:r>
            <a:r>
              <a:rPr kumimoji="0" lang="fr-FR" sz="1200" i="1" dirty="0" err="1">
                <a:latin typeface="+mj-lt"/>
              </a:rPr>
              <a:t>Review</a:t>
            </a:r>
            <a:r>
              <a:rPr kumimoji="0" lang="fr-FR" sz="1200" i="1" dirty="0">
                <a:latin typeface="+mj-lt"/>
              </a:rPr>
              <a:t> of World </a:t>
            </a:r>
            <a:r>
              <a:rPr kumimoji="0" lang="fr-FR" sz="1200" i="1" dirty="0" err="1">
                <a:latin typeface="+mj-lt"/>
              </a:rPr>
              <a:t>Energy</a:t>
            </a:r>
            <a:r>
              <a:rPr kumimoji="0" lang="fr-FR" sz="1200" i="1" dirty="0">
                <a:latin typeface="+mj-lt"/>
              </a:rPr>
              <a:t> 2012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7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30"/>
          <p:cNvSpPr>
            <a:spLocks noChangeArrowheads="1"/>
          </p:cNvSpPr>
          <p:nvPr/>
        </p:nvSpPr>
        <p:spPr bwMode="auto">
          <a:xfrm>
            <a:off x="2340075" y="404664"/>
            <a:ext cx="4608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Emissions de CO</a:t>
            </a:r>
            <a:r>
              <a:rPr lang="fr-FR" sz="2400" b="1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par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</a:rPr>
              <a:t>hab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t/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hab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) </a:t>
            </a:r>
          </a:p>
        </p:txBody>
      </p:sp>
      <p:graphicFrame>
        <p:nvGraphicFramePr>
          <p:cNvPr id="39938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060096"/>
              </p:ext>
            </p:extLst>
          </p:nvPr>
        </p:nvGraphicFramePr>
        <p:xfrm>
          <a:off x="611560" y="1052737"/>
          <a:ext cx="7560840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r:id="rId3" imgW="5718544" imgH="3865199" progId="Excel.Chart.8">
                  <p:embed/>
                </p:oleObj>
              </mc:Choice>
              <mc:Fallback>
                <p:oleObj r:id="rId3" imgW="5718544" imgH="386519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7"/>
                        <a:ext cx="7560840" cy="48965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1403648" y="2949933"/>
            <a:ext cx="590520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ZoneTexte 5"/>
          <p:cNvSpPr txBox="1">
            <a:spLocks noChangeArrowheads="1"/>
          </p:cNvSpPr>
          <p:nvPr/>
        </p:nvSpPr>
        <p:spPr bwMode="auto">
          <a:xfrm>
            <a:off x="7327363" y="2734570"/>
            <a:ext cx="130968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4.44 t/hab</a:t>
            </a: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7092280" y="5805264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d’après AIE, 2012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9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75965"/>
              </p:ext>
            </p:extLst>
          </p:nvPr>
        </p:nvGraphicFramePr>
        <p:xfrm>
          <a:off x="0" y="736600"/>
          <a:ext cx="9144000" cy="1769112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…..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mais la transformation doit respecter les deux ”principes de la thermodynamique” (conservation et dégradation : toutes les transformations ne sont pas réversibles)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1301750" y="366713"/>
            <a:ext cx="661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1" lang="fr-FR" sz="2800" b="1">
                <a:solidFill>
                  <a:srgbClr val="FF0000"/>
                </a:solidFill>
                <a:latin typeface="Calibri" pitchFamily="34" charset="0"/>
              </a:rPr>
              <a:t>Les formes d'énergie sont interchangeables</a:t>
            </a:r>
          </a:p>
        </p:txBody>
      </p:sp>
      <p:pic>
        <p:nvPicPr>
          <p:cNvPr id="22533" name="Picture 10" descr="moteur_electrique-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2408238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2935288" y="3154363"/>
            <a:ext cx="5475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1" lang="fr-FR" sz="2000">
                <a:latin typeface="Calibri" pitchFamily="34" charset="0"/>
              </a:rPr>
              <a:t>énergie électrique </a:t>
            </a:r>
            <a:r>
              <a:rPr kumimoji="1" lang="fr-FR" sz="2000">
                <a:latin typeface="Calibri" pitchFamily="34" charset="0"/>
                <a:sym typeface="Symbol" pitchFamily="18" charset="2"/>
              </a:rPr>
              <a:t></a:t>
            </a:r>
            <a:r>
              <a:rPr kumimoji="1" lang="fr-FR" sz="2000">
                <a:latin typeface="Calibri" pitchFamily="34" charset="0"/>
              </a:rPr>
              <a:t> énergie mécanique + chaleur</a:t>
            </a:r>
          </a:p>
        </p:txBody>
      </p:sp>
      <p:pic>
        <p:nvPicPr>
          <p:cNvPr id="22535" name="Picture 12" descr="frein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4619625"/>
            <a:ext cx="19224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2862263" y="5049838"/>
            <a:ext cx="5573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1" lang="fr-FR" sz="2000">
                <a:latin typeface="Calibri" pitchFamily="34" charset="0"/>
              </a:rPr>
              <a:t>énergie mécanique </a:t>
            </a:r>
            <a:r>
              <a:rPr kumimoji="1" lang="fr-FR" sz="2000">
                <a:latin typeface="Calibri" pitchFamily="34" charset="0"/>
                <a:sym typeface="Symbol" pitchFamily="18" charset="2"/>
              </a:rPr>
              <a:t></a:t>
            </a:r>
            <a:r>
              <a:rPr kumimoji="1" lang="fr-FR" sz="2000">
                <a:latin typeface="Calibri" pitchFamily="34" charset="0"/>
              </a:rPr>
              <a:t> énergie mécanique + chaleur</a:t>
            </a: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3536950" y="5629275"/>
            <a:ext cx="474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1" lang="fr-FR" sz="2000">
                <a:latin typeface="Calibri" pitchFamily="34" charset="0"/>
              </a:rPr>
              <a:t>Irréversibilité : on n’avance pas en freinant !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0" name="Rectangle 9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1588"/>
            <a:ext cx="6608762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96838" y="554038"/>
            <a:ext cx="8964612" cy="5543550"/>
            <a:chOff x="113" y="346"/>
            <a:chExt cx="5647" cy="349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46"/>
              <a:ext cx="5647" cy="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78" y="1064"/>
              <a:ext cx="0" cy="6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1292" y="2160"/>
              <a:ext cx="4" cy="3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3833" y="1797"/>
              <a:ext cx="0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67" y="845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FF0000"/>
                  </a:solidFill>
                  <a:latin typeface="Comic Sans MS" pitchFamily="66" charset="0"/>
                </a:rPr>
                <a:t>+37%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202" y="1979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FF0000"/>
                  </a:solidFill>
                  <a:latin typeface="Comic Sans MS" pitchFamily="66" charset="0"/>
                </a:rPr>
                <a:t>+32%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00" y="1525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FF0000"/>
                  </a:solidFill>
                  <a:latin typeface="Comic Sans MS" pitchFamily="66" charset="0"/>
                </a:rPr>
                <a:t>+48%</a:t>
              </a:r>
            </a:p>
          </p:txBody>
        </p:sp>
      </p:grp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650038"/>
            <a:ext cx="3924300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58" descr="Déche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5496" r="5956"/>
          <a:stretch>
            <a:fillRect/>
          </a:stretch>
        </p:blipFill>
        <p:spPr bwMode="auto">
          <a:xfrm>
            <a:off x="7019925" y="6148388"/>
            <a:ext cx="436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59" descr="NR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6067425"/>
            <a:ext cx="3794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60" descr="Transpo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6189663"/>
            <a:ext cx="792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61" descr="Industr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138863"/>
            <a:ext cx="6477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62" descr="Habit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70600"/>
            <a:ext cx="457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63" descr="Agricul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149975"/>
            <a:ext cx="863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149975"/>
            <a:ext cx="57626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81075"/>
            <a:ext cx="9144000" cy="4911725"/>
            <a:chOff x="0" y="618"/>
            <a:chExt cx="5760" cy="309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8"/>
              <a:ext cx="5760" cy="3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3016" y="762"/>
              <a:ext cx="27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6100" y="6021388"/>
            <a:ext cx="3671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Comic Sans MS" pitchFamily="66" charset="0"/>
              </a:rPr>
              <a:t>Écarts de température par rapport à 1980-1999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594" y="6028096"/>
            <a:ext cx="288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>
                <a:latin typeface="+mj-lt"/>
              </a:rPr>
              <a:t>Rapport de synthèse, IPCC 2007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76068" y="332656"/>
            <a:ext cx="7612356" cy="128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2400" b="1" dirty="0">
                <a:latin typeface="Calibri" pitchFamily="34" charset="0"/>
              </a:rPr>
              <a:t> Objectif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: </a:t>
            </a:r>
            <a:r>
              <a:rPr lang="fr-FR" sz="2400" dirty="0">
                <a:latin typeface="Calibri" pitchFamily="34" charset="0"/>
              </a:rPr>
              <a:t>stabiliser les concentrations de GES dans l’atmosphère d’ici 2100 à un niveau qui limite la </a:t>
            </a:r>
            <a:r>
              <a:rPr lang="fr-FR" sz="2400" u="sng" dirty="0">
                <a:latin typeface="Calibri" pitchFamily="34" charset="0"/>
              </a:rPr>
              <a:t>hausse de la température moyenne</a:t>
            </a:r>
            <a:r>
              <a:rPr lang="fr-FR" sz="2400" dirty="0">
                <a:latin typeface="Calibri" pitchFamily="34" charset="0"/>
              </a:rPr>
              <a:t> à quelque chose d’</a:t>
            </a:r>
            <a:r>
              <a:rPr lang="fr-FR" sz="2400" u="sng" dirty="0">
                <a:latin typeface="Calibri" pitchFamily="34" charset="0"/>
              </a:rPr>
              <a:t>acceptable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u="sng" dirty="0">
                <a:latin typeface="Calibri" pitchFamily="34" charset="0"/>
              </a:rPr>
              <a:t>socialement, économiquement</a:t>
            </a:r>
            <a:r>
              <a:rPr lang="fr-FR" sz="2400" dirty="0">
                <a:latin typeface="Calibri" pitchFamily="34" charset="0"/>
              </a:rPr>
              <a:t> et </a:t>
            </a:r>
            <a:r>
              <a:rPr lang="fr-FR" sz="2400" u="sng" dirty="0" err="1" smtClean="0">
                <a:latin typeface="Calibri" pitchFamily="34" charset="0"/>
              </a:rPr>
              <a:t>environnementalement</a:t>
            </a:r>
            <a:r>
              <a:rPr lang="fr-FR" sz="2400" dirty="0" smtClean="0">
                <a:latin typeface="Calibri" pitchFamily="34" charset="0"/>
              </a:rPr>
              <a:t> 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6374" y="3753848"/>
            <a:ext cx="8614097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sz="2400" b="1" dirty="0">
                <a:latin typeface="Calibri" pitchFamily="34" charset="0"/>
              </a:rPr>
              <a:t> Implication ?</a:t>
            </a:r>
            <a:r>
              <a:rPr lang="fr-FR" sz="2400" dirty="0">
                <a:latin typeface="Calibri" pitchFamily="34" charset="0"/>
              </a:rPr>
              <a:t> Ne pas émettre plus de GES que ce que la biosphère peut absorber (soit une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division par 2 des émissions actuelles</a:t>
            </a:r>
            <a:r>
              <a:rPr lang="fr-FR" sz="2400" dirty="0">
                <a:latin typeface="Calibri" pitchFamily="34" charset="0"/>
              </a:rPr>
              <a:t>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236" y="5112236"/>
            <a:ext cx="7756372" cy="83704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60000"/>
            <a:r>
              <a:rPr lang="en-US" sz="2000" b="1" dirty="0" err="1" smtClean="0">
                <a:latin typeface="Calibri" pitchFamily="34" charset="0"/>
              </a:rPr>
              <a:t>Toutes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les </a:t>
            </a:r>
            <a:r>
              <a:rPr lang="en-US" sz="2000" b="1" dirty="0" err="1">
                <a:latin typeface="Calibri" pitchFamily="34" charset="0"/>
              </a:rPr>
              <a:t>régions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doivent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s’écarter</a:t>
            </a:r>
            <a:r>
              <a:rPr lang="en-US" sz="2000" dirty="0">
                <a:latin typeface="Calibri" pitchFamily="34" charset="0"/>
              </a:rPr>
              <a:t> des </a:t>
            </a:r>
            <a:r>
              <a:rPr lang="en-US" sz="2000" dirty="0" err="1">
                <a:latin typeface="Calibri" pitchFamily="34" charset="0"/>
              </a:rPr>
              <a:t>scenarii</a:t>
            </a:r>
            <a:r>
              <a:rPr lang="en-US" sz="2000" dirty="0">
                <a:latin typeface="Calibri" pitchFamily="34" charset="0"/>
              </a:rPr>
              <a:t> “</a:t>
            </a:r>
            <a:r>
              <a:rPr lang="en-US" sz="2000" dirty="0" smtClean="0">
                <a:latin typeface="Calibri" pitchFamily="34" charset="0"/>
              </a:rPr>
              <a:t>business-as-usual” en </a:t>
            </a:r>
            <a:r>
              <a:rPr lang="en-US" sz="2000" dirty="0" err="1">
                <a:latin typeface="Calibri" pitchFamily="34" charset="0"/>
              </a:rPr>
              <a:t>quelques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décennies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98770" y="2025714"/>
            <a:ext cx="370043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n-lt"/>
              </a:rPr>
              <a:t>+2°C/début de l’ère industrielle</a:t>
            </a:r>
          </a:p>
          <a:p>
            <a:r>
              <a:rPr lang="fr-FR" dirty="0" smtClean="0">
                <a:latin typeface="+mn-lt"/>
              </a:rPr>
              <a:t>450 </a:t>
            </a:r>
            <a:r>
              <a:rPr lang="fr-FR" dirty="0" err="1" smtClean="0">
                <a:latin typeface="+mn-lt"/>
              </a:rPr>
              <a:t>ppm</a:t>
            </a:r>
            <a:r>
              <a:rPr lang="fr-FR" baseline="-25000" dirty="0" err="1" smtClean="0">
                <a:latin typeface="+mn-lt"/>
              </a:rPr>
              <a:t>v</a:t>
            </a:r>
            <a:r>
              <a:rPr lang="fr-FR" dirty="0" smtClean="0">
                <a:latin typeface="+mn-lt"/>
              </a:rPr>
              <a:t> CO</a:t>
            </a:r>
            <a:r>
              <a:rPr lang="fr-FR" baseline="-25000" dirty="0" smtClean="0">
                <a:latin typeface="+mn-lt"/>
              </a:rPr>
              <a:t>2 </a:t>
            </a:r>
            <a:r>
              <a:rPr lang="fr-FR" dirty="0" smtClean="0">
                <a:latin typeface="+mn-lt"/>
              </a:rPr>
              <a:t> </a:t>
            </a:r>
            <a:r>
              <a:rPr lang="fr-FR" dirty="0">
                <a:solidFill>
                  <a:prstClr val="black"/>
                </a:solidFill>
                <a:latin typeface="+mn-lt"/>
              </a:rPr>
              <a:t>soit 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550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ppm</a:t>
            </a:r>
            <a:r>
              <a:rPr lang="fr-FR" b="1" baseline="-25000" dirty="0" err="1">
                <a:solidFill>
                  <a:srgbClr val="FF0000"/>
                </a:solidFill>
                <a:latin typeface="+mn-lt"/>
              </a:rPr>
              <a:t>v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eq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CO</a:t>
            </a:r>
            <a:r>
              <a:rPr lang="fr-FR" b="1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fr-FR" dirty="0" smtClean="0">
                <a:solidFill>
                  <a:prstClr val="black"/>
                </a:solidFill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648" y="291565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+mn-lt"/>
              </a:rPr>
              <a:t>engagement </a:t>
            </a:r>
            <a:r>
              <a:rPr lang="fr-FR" i="1" dirty="0">
                <a:latin typeface="+mn-lt"/>
              </a:rPr>
              <a:t>pris en 2009 lors de la conférence de Copenhague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7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535738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4680" y="2048197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business-as-usual scenario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5" name="Rectangle 4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3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548680"/>
            <a:ext cx="684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De nombreux indicateurs montrent que l’on suit les plus pessimistes des prévisions de l’IPCC !</a:t>
            </a:r>
            <a:endParaRPr lang="fr-FR" sz="2000" dirty="0">
              <a:latin typeface="+mn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2" y="1340768"/>
            <a:ext cx="6482739" cy="49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6" name="Rectangle 5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0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2" y="0"/>
            <a:ext cx="8540039" cy="65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4" name="Rectangle 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1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83625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4" name="Rectangle 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1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93" y="908721"/>
            <a:ext cx="6880774" cy="43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1843088" y="5380730"/>
            <a:ext cx="5648325" cy="1162050"/>
            <a:chOff x="1843088" y="5445125"/>
            <a:chExt cx="5648325" cy="116205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3088" y="5445125"/>
              <a:ext cx="5648325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843088" y="5445125"/>
              <a:ext cx="1288752" cy="360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2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Jean-Luc\Documents\MES INTERVENTIONS A L'EXTERIEUR\3 juillet 2013\pour\Global_emission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0" y="836712"/>
            <a:ext cx="841635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5" name="Picture 3" descr="C:\Users\Jean-Luc\Documents\MES INTERVENTIONS A L'EXTERIEUR\3 juillet 2013\pour\thermome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219820" cy="27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722" y="40466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Climate Action Tracker </a:t>
            </a:r>
            <a:endParaRPr lang="fr-FR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6172917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 smtClean="0">
                <a:solidFill>
                  <a:prstClr val="black"/>
                </a:solidFill>
                <a:latin typeface="+mn-lt"/>
              </a:rPr>
              <a:t>Potsdam Institute for Climate / </a:t>
            </a:r>
            <a:r>
              <a:rPr lang="en-US" sz="1200" i="1" dirty="0" err="1" smtClean="0">
                <a:solidFill>
                  <a:prstClr val="black"/>
                </a:solidFill>
                <a:latin typeface="+mn-lt"/>
              </a:rPr>
              <a:t>Ecofys</a:t>
            </a:r>
            <a:r>
              <a:rPr lang="en-US" sz="1200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+mn-lt"/>
              </a:rPr>
              <a:t>/ Climate </a:t>
            </a:r>
            <a:r>
              <a:rPr lang="en-US" sz="1200" i="1" dirty="0" smtClean="0">
                <a:solidFill>
                  <a:prstClr val="black"/>
                </a:solidFill>
                <a:latin typeface="+mn-lt"/>
              </a:rPr>
              <a:t>Analytics , </a:t>
            </a:r>
            <a:r>
              <a:rPr lang="en-US" sz="1200" i="1" dirty="0" err="1" smtClean="0">
                <a:solidFill>
                  <a:prstClr val="black"/>
                </a:solidFill>
                <a:latin typeface="+mn-lt"/>
              </a:rPr>
              <a:t>nov</a:t>
            </a:r>
            <a:r>
              <a:rPr lang="en-US" sz="1200" i="1" dirty="0" smtClean="0">
                <a:solidFill>
                  <a:prstClr val="black"/>
                </a:solidFill>
                <a:latin typeface="+mn-lt"/>
              </a:rPr>
              <a:t> 2012</a:t>
            </a:r>
            <a:endParaRPr lang="fr-FR" sz="1200" i="1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84904"/>
            <a:ext cx="8670899" cy="526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1012366"/>
            <a:ext cx="5331569" cy="4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5496" y="344023"/>
            <a:ext cx="3904659" cy="769441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Les problèmes liés à </a:t>
            </a:r>
            <a:r>
              <a:rPr lang="fr-FR" sz="2400" b="1" dirty="0" smtClean="0">
                <a:latin typeface="Calibri" pitchFamily="34" charset="0"/>
              </a:rPr>
              <a:t>l’énergie</a:t>
            </a:r>
          </a:p>
          <a:p>
            <a:pPr algn="ctr"/>
            <a:r>
              <a:rPr lang="fr-FR" sz="2000" b="1" dirty="0" smtClean="0">
                <a:latin typeface="Calibri" pitchFamily="34" charset="0"/>
              </a:rPr>
              <a:t>les ressources</a:t>
            </a:r>
            <a:endParaRPr lang="fr-FR" sz="2000" b="1" dirty="0">
              <a:latin typeface="Calibri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6" name="Rectangle 5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1166813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kumimoji="1" lang="fr-FR" sz="2400" u="sng">
                <a:latin typeface="Calibri" pitchFamily="34" charset="0"/>
              </a:rPr>
              <a:t>Énergie primaire</a:t>
            </a:r>
            <a:r>
              <a:rPr kumimoji="1" lang="fr-FR" sz="2400">
                <a:latin typeface="Calibri" pitchFamily="34" charset="0"/>
              </a:rPr>
              <a:t> : énergie n'ayant subi aucune conversion</a:t>
            </a:r>
          </a:p>
          <a:p>
            <a:pPr eaLnBrk="0" hangingPunct="0"/>
            <a:r>
              <a:rPr lang="fr-FR" sz="1400">
                <a:latin typeface="Calibri" pitchFamily="34" charset="0"/>
              </a:rPr>
              <a:t>Pétrole brut, schistes bitumineux, gaz naturel, combustibles minéraux solides, biomasse, rayonnement solaire, énergie hydraulique, énergie du vent, géothermie et énergie tirée de la fission de l'uranium</a:t>
            </a:r>
            <a:endParaRPr kumimoji="1" lang="fr-FR" sz="1400">
              <a:latin typeface="Calibri" pitchFamily="34" charset="0"/>
            </a:endParaRPr>
          </a:p>
          <a:p>
            <a:pPr eaLnBrk="0" hangingPunct="0"/>
            <a:r>
              <a:rPr kumimoji="1" lang="fr-FR" sz="2400">
                <a:latin typeface="Calibri" pitchFamily="34" charset="0"/>
              </a:rPr>
              <a:t> </a:t>
            </a:r>
            <a:endParaRPr kumimoji="1" lang="en-GB" sz="2400">
              <a:latin typeface="Calibri" pitchFamily="34" charset="0"/>
            </a:endParaRPr>
          </a:p>
          <a:p>
            <a:pPr eaLnBrk="0" hangingPunct="0"/>
            <a:r>
              <a:rPr kumimoji="1" lang="fr-FR" sz="2400" u="sng">
                <a:latin typeface="Calibri" pitchFamily="34" charset="0"/>
              </a:rPr>
              <a:t>Énergie secondaire</a:t>
            </a:r>
            <a:r>
              <a:rPr kumimoji="1" lang="fr-FR" sz="2400">
                <a:latin typeface="Calibri" pitchFamily="34" charset="0"/>
              </a:rPr>
              <a:t> : énergie provenant de la conversion d'une énergie primaire</a:t>
            </a:r>
          </a:p>
          <a:p>
            <a:pPr eaLnBrk="0" hangingPunct="0"/>
            <a:r>
              <a:rPr kumimoji="1" lang="fr-FR" sz="2400">
                <a:latin typeface="Calibri" pitchFamily="34" charset="0"/>
              </a:rPr>
              <a:t> </a:t>
            </a:r>
            <a:endParaRPr kumimoji="1" lang="en-GB" sz="2400">
              <a:latin typeface="Calibri" pitchFamily="34" charset="0"/>
            </a:endParaRPr>
          </a:p>
          <a:p>
            <a:pPr eaLnBrk="0" hangingPunct="0"/>
            <a:r>
              <a:rPr kumimoji="1" lang="fr-FR" sz="2400" u="sng">
                <a:latin typeface="Calibri" pitchFamily="34" charset="0"/>
              </a:rPr>
              <a:t>Énergie finale</a:t>
            </a:r>
            <a:r>
              <a:rPr kumimoji="1" lang="fr-FR" sz="2400">
                <a:latin typeface="Calibri" pitchFamily="34" charset="0"/>
              </a:rPr>
              <a:t> : énergie délivrée aux consommateurs</a:t>
            </a:r>
          </a:p>
          <a:p>
            <a:pPr eaLnBrk="0" hangingPunct="0"/>
            <a:r>
              <a:rPr kumimoji="1" lang="en-GB" sz="2400">
                <a:latin typeface="Calibri" pitchFamily="34" charset="0"/>
              </a:rPr>
              <a:t>Ex : électricité, essence, gaz, gazole, fioul domestique</a:t>
            </a:r>
          </a:p>
          <a:p>
            <a:pPr eaLnBrk="0" hangingPunct="0"/>
            <a:r>
              <a:rPr kumimoji="1" lang="en-GB" sz="2400">
                <a:latin typeface="Calibri" pitchFamily="34" charset="0"/>
              </a:rPr>
              <a:t> </a:t>
            </a:r>
            <a:endParaRPr kumimoji="1" lang="fr-FR" sz="2400">
              <a:latin typeface="Calibri" pitchFamily="34" charset="0"/>
            </a:endParaRPr>
          </a:p>
          <a:p>
            <a:pPr eaLnBrk="0" hangingPunct="0"/>
            <a:r>
              <a:rPr kumimoji="1" lang="fr-FR" sz="2400" u="sng">
                <a:latin typeface="Calibri" pitchFamily="34" charset="0"/>
              </a:rPr>
              <a:t>Énergie utile</a:t>
            </a:r>
            <a:r>
              <a:rPr kumimoji="1" lang="fr-FR" sz="2400">
                <a:latin typeface="Calibri" pitchFamily="34" charset="0"/>
              </a:rPr>
              <a:t> : énergie dont dispose le consommateur en usage final, à partir de ses propres équipements 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092450" y="5807075"/>
            <a:ext cx="3243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1" lang="fr-FR" sz="2800" b="1">
                <a:solidFill>
                  <a:srgbClr val="FF0000"/>
                </a:solidFill>
                <a:latin typeface="Calibri" pitchFamily="34" charset="0"/>
              </a:rPr>
              <a:t>L'énergie se dégrade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420813" y="171450"/>
            <a:ext cx="622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1" lang="fr-FR" sz="2800" b="1">
                <a:solidFill>
                  <a:srgbClr val="FF0000"/>
                </a:solidFill>
                <a:latin typeface="Calibri" pitchFamily="34" charset="0"/>
              </a:rPr>
              <a:t>On distingue quatre catégories d'énergie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6" name="Rectangle 5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96320" y="548680"/>
            <a:ext cx="8837808" cy="5601841"/>
            <a:chOff x="96320" y="980728"/>
            <a:chExt cx="8837808" cy="5601841"/>
          </a:xfrm>
        </p:grpSpPr>
        <p:pic>
          <p:nvPicPr>
            <p:cNvPr id="1054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20" y="980728"/>
              <a:ext cx="8837808" cy="560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6320" y="980728"/>
              <a:ext cx="5152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6576063" y="6251911"/>
            <a:ext cx="2240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latin typeface="+mj-lt"/>
              </a:rPr>
              <a:t>IFP Energies Nouvelles, </a:t>
            </a:r>
            <a:r>
              <a:rPr lang="fr-FR" sz="1200" i="1" dirty="0" err="1" smtClean="0">
                <a:latin typeface="+mj-lt"/>
              </a:rPr>
              <a:t>nov</a:t>
            </a:r>
            <a:r>
              <a:rPr lang="fr-FR" sz="1200" i="1" dirty="0" smtClean="0">
                <a:latin typeface="+mj-lt"/>
              </a:rPr>
              <a:t> 2012</a:t>
            </a:r>
            <a:endParaRPr lang="fr-FR" sz="1200" i="1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454170"/>
            <a:ext cx="218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j-lt"/>
              </a:rPr>
              <a:t>Découvertes en 2011 : 20 </a:t>
            </a:r>
            <a:r>
              <a:rPr lang="fr-FR" sz="1200" dirty="0" err="1" smtClean="0">
                <a:latin typeface="+mj-lt"/>
              </a:rPr>
              <a:t>Gbep</a:t>
            </a:r>
            <a:endParaRPr lang="fr-FR" sz="1200" dirty="0">
              <a:latin typeface="+mj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0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187624" y="938213"/>
            <a:ext cx="6184726" cy="5501040"/>
            <a:chOff x="1187624" y="938213"/>
            <a:chExt cx="6184726" cy="5501040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938213"/>
              <a:ext cx="6184726" cy="55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187624" y="1052736"/>
              <a:ext cx="79208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6588224" y="6185796"/>
            <a:ext cx="2240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latin typeface="+mj-lt"/>
              </a:rPr>
              <a:t>IFP Energies Nouvelles, </a:t>
            </a:r>
            <a:r>
              <a:rPr lang="fr-FR" sz="1200" i="1" dirty="0" err="1" smtClean="0">
                <a:latin typeface="+mj-lt"/>
              </a:rPr>
              <a:t>nov</a:t>
            </a:r>
            <a:r>
              <a:rPr lang="fr-FR" sz="1200" i="1" dirty="0" smtClean="0">
                <a:latin typeface="+mj-lt"/>
              </a:rPr>
              <a:t> 2012</a:t>
            </a:r>
            <a:endParaRPr lang="fr-FR" sz="1200" i="1" dirty="0">
              <a:latin typeface="+mj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8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http://www.total.com/MEDIAS/MEDIAS_INFOS/4556/FR/repartition-mondiale-par-type-de-gaz-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38149"/>
            <a:ext cx="8568952" cy="642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4" name="Rectangle 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futura-sciences.com/uploads/RTEmagicP_GazSchiste_Carte_USA_EIAb_txdam25719_34c5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" y="260648"/>
            <a:ext cx="8775303" cy="61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4" name="Rectangle 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6038152"/>
            <a:ext cx="4680520" cy="22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e 13"/>
          <p:cNvGrpSpPr/>
          <p:nvPr/>
        </p:nvGrpSpPr>
        <p:grpSpPr>
          <a:xfrm>
            <a:off x="6876256" y="116632"/>
            <a:ext cx="2128018" cy="6393157"/>
            <a:chOff x="6876256" y="116632"/>
            <a:chExt cx="2128018" cy="6393157"/>
          </a:xfrm>
        </p:grpSpPr>
        <p:sp>
          <p:nvSpPr>
            <p:cNvPr id="2" name="ZoneTexte 1"/>
            <p:cNvSpPr txBox="1"/>
            <p:nvPr/>
          </p:nvSpPr>
          <p:spPr>
            <a:xfrm>
              <a:off x="6876256" y="116632"/>
              <a:ext cx="2128018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+mn-lt"/>
                </a:rPr>
                <a:t>Baisse du prix du gaz</a:t>
              </a:r>
              <a:endParaRPr lang="fr-FR" dirty="0">
                <a:latin typeface="+mn-lt"/>
              </a:endParaRPr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7853963" y="565976"/>
              <a:ext cx="172604" cy="422602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961758" y="1068590"/>
              <a:ext cx="1957015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+mn-lt"/>
                </a:rPr>
                <a:t>Remplacement du charbon par le gaz pour production d’électricité</a:t>
              </a:r>
              <a:endParaRPr lang="fr-FR" dirty="0">
                <a:latin typeface="+mn-lt"/>
              </a:endParaRPr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7853963" y="2348931"/>
              <a:ext cx="172604" cy="422602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961758" y="2851545"/>
              <a:ext cx="1957015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+mn-lt"/>
                </a:rPr>
                <a:t>Vente de charbon à bas prix à l’Europe</a:t>
              </a:r>
              <a:endParaRPr lang="fr-FR" dirty="0">
                <a:latin typeface="+mn-lt"/>
              </a:endParaRPr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7853963" y="3854887"/>
              <a:ext cx="172604" cy="422602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961758" y="4357501"/>
              <a:ext cx="1957015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+mn-lt"/>
                </a:rPr>
                <a:t>Augmentation des émissions de CO</a:t>
              </a:r>
              <a:r>
                <a:rPr lang="fr-FR" baseline="-25000" dirty="0" smtClean="0">
                  <a:latin typeface="+mn-lt"/>
                </a:rPr>
                <a:t>2</a:t>
              </a:r>
              <a:r>
                <a:rPr lang="fr-FR" dirty="0" smtClean="0">
                  <a:latin typeface="+mn-lt"/>
                </a:rPr>
                <a:t> de l’Europe</a:t>
              </a:r>
              <a:endParaRPr lang="fr-FR" dirty="0">
                <a:latin typeface="+mn-lt"/>
              </a:endParaRP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7853963" y="5360843"/>
              <a:ext cx="172604" cy="422602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961758" y="5863458"/>
              <a:ext cx="1957015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+mn-lt"/>
                </a:rPr>
                <a:t>Quid des engagements ?</a:t>
              </a:r>
              <a:endParaRPr lang="fr-FR" dirty="0">
                <a:latin typeface="+mn-lt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51383" y="128939"/>
            <a:ext cx="6496050" cy="5862637"/>
            <a:chOff x="151383" y="476672"/>
            <a:chExt cx="6496050" cy="5862637"/>
          </a:xfrm>
        </p:grpSpPr>
        <p:pic>
          <p:nvPicPr>
            <p:cNvPr id="9830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383" y="476672"/>
              <a:ext cx="6496050" cy="586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1520" y="524601"/>
              <a:ext cx="1368152" cy="315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8" name="Rectangle 1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3" name="Rectangle 2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6" y="1156691"/>
            <a:ext cx="8712161" cy="50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793319"/>
            <a:ext cx="398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* Consommer moins d’énergie</a:t>
            </a:r>
            <a:endParaRPr lang="fr-FR" sz="2400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2688714"/>
            <a:ext cx="644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* Augmenter l’efficacité énergétique des systèmes</a:t>
            </a:r>
            <a:endParaRPr lang="fr-FR" sz="2400" dirty="0">
              <a:latin typeface="+mj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07504" y="1503182"/>
            <a:ext cx="9036496" cy="5085184"/>
            <a:chOff x="107504" y="1503182"/>
            <a:chExt cx="9036496" cy="5085184"/>
          </a:xfrm>
        </p:grpSpPr>
        <p:grpSp>
          <p:nvGrpSpPr>
            <p:cNvPr id="12" name="Groupe 11"/>
            <p:cNvGrpSpPr/>
            <p:nvPr/>
          </p:nvGrpSpPr>
          <p:grpSpPr>
            <a:xfrm>
              <a:off x="107504" y="1503182"/>
              <a:ext cx="9036496" cy="5085184"/>
              <a:chOff x="107504" y="1503182"/>
              <a:chExt cx="9036496" cy="5085184"/>
            </a:xfrm>
          </p:grpSpPr>
          <p:sp>
            <p:nvSpPr>
              <p:cNvPr id="3" name="ZoneTexte 2"/>
              <p:cNvSpPr txBox="1"/>
              <p:nvPr/>
            </p:nvSpPr>
            <p:spPr>
              <a:xfrm>
                <a:off x="107504" y="3584109"/>
                <a:ext cx="53956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latin typeface="+mj-lt"/>
                  </a:rPr>
                  <a:t>* Utiliser des énergies peu/pas carbonées</a:t>
                </a:r>
              </a:p>
            </p:txBody>
          </p:sp>
          <p:graphicFrame>
            <p:nvGraphicFramePr>
              <p:cNvPr id="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8892425"/>
                  </p:ext>
                </p:extLst>
              </p:nvPr>
            </p:nvGraphicFramePr>
            <p:xfrm>
              <a:off x="6389827" y="1503182"/>
              <a:ext cx="2754173" cy="5085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27" r:id="rId3" imgW="4280916" imgH="7900416" progId="Word.Picture.8">
                      <p:embed/>
                    </p:oleObj>
                  </mc:Choice>
                  <mc:Fallback>
                    <p:oleObj r:id="rId3" imgW="4280916" imgH="7900416" progId="Word.Pictur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9827" y="1503182"/>
                            <a:ext cx="2754173" cy="508518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579185" y="5712842"/>
              <a:ext cx="39936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latin typeface="+mj-lt"/>
                </a:rPr>
                <a:t>Émissions de CO</a:t>
              </a:r>
              <a:r>
                <a:rPr lang="fr-FR" sz="2400" b="1" baseline="-25000" dirty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lang="fr-FR" sz="2400" b="1" dirty="0">
                  <a:solidFill>
                    <a:srgbClr val="FF0000"/>
                  </a:solidFill>
                  <a:latin typeface="+mj-lt"/>
                </a:rPr>
                <a:t> par énergie</a:t>
              </a:r>
            </a:p>
          </p:txBody>
        </p:sp>
      </p:grp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610" y="179929"/>
            <a:ext cx="2530166" cy="5847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Calibri" pitchFamily="34" charset="0"/>
              </a:rPr>
              <a:t>Les solutions</a:t>
            </a:r>
            <a:endParaRPr lang="fr-FR" sz="3200" b="1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479503"/>
            <a:ext cx="5987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+mj-lt"/>
              </a:rPr>
              <a:t>* Substituer le C fossile par du C renouvelable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0" name="Rectangle 9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2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761038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6342062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12" y="6192814"/>
            <a:ext cx="38687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04025" y="4221163"/>
            <a:ext cx="216058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pitchFamily="66" charset="0"/>
              </a:rPr>
              <a:t>Pression humaine sur la planète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1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46250" y="114300"/>
            <a:ext cx="5940425" cy="6450013"/>
            <a:chOff x="1746250" y="114300"/>
            <a:chExt cx="5940425" cy="6450013"/>
          </a:xfrm>
        </p:grpSpPr>
        <p:pic>
          <p:nvPicPr>
            <p:cNvPr id="4915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6250" y="114300"/>
              <a:ext cx="5940425" cy="645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746250" y="5733256"/>
              <a:ext cx="5940425" cy="831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733256"/>
            <a:ext cx="6292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7" name="Rectangle 6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2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7131634" y="4581128"/>
            <a:ext cx="180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>
                <a:latin typeface="Calibri" pitchFamily="34" charset="0"/>
              </a:rPr>
              <a:t>Ne rien déranger dans l’ordonnancement de la nature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518" y="5868634"/>
            <a:ext cx="6292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8" y="10759"/>
            <a:ext cx="5619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7"/>
          <p:cNvSpPr txBox="1">
            <a:spLocks noChangeArrowheads="1"/>
          </p:cNvSpPr>
          <p:nvPr/>
        </p:nvSpPr>
        <p:spPr bwMode="auto">
          <a:xfrm>
            <a:off x="436718" y="2603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>
                <a:latin typeface="Calibri" pitchFamily="34" charset="0"/>
              </a:rPr>
              <a:t>Croyance aveugle au progrès technologique</a:t>
            </a:r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465812" y="4593694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>
                <a:latin typeface="Calibri" pitchFamily="34" charset="0"/>
              </a:rPr>
              <a:t>Opposé à utopie : monde sombre, totalitaire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1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76152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158288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0" y="508476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fr-FR" u="sng">
                <a:latin typeface="Calibri" pitchFamily="34" charset="0"/>
              </a:rPr>
              <a:t>Énergie primaire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763713" y="508476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fr-FR" u="sng">
                <a:latin typeface="Calibri" pitchFamily="34" charset="0"/>
              </a:rPr>
              <a:t>Énergie secondaire</a:t>
            </a: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5957888" y="508476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fr-FR" u="sng">
                <a:latin typeface="Calibri" pitchFamily="34" charset="0"/>
              </a:rPr>
              <a:t>Énergie finale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7685088" y="50847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fr-FR" u="sng">
                <a:latin typeface="Calibri" pitchFamily="34" charset="0"/>
              </a:rPr>
              <a:t>Énergie utile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9" name="Rectangle 8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5610" y="179929"/>
            <a:ext cx="2530166" cy="5847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Calibri" pitchFamily="34" charset="0"/>
              </a:rPr>
              <a:t>Conclusion</a:t>
            </a:r>
            <a:endParaRPr lang="fr-FR" sz="3200" b="1" dirty="0"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22889" y="340506"/>
            <a:ext cx="181442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+mj-lt"/>
              </a:rPr>
              <a:t>Energie </a:t>
            </a:r>
            <a:endParaRPr lang="fr-FR" sz="40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9672" y="1863600"/>
            <a:ext cx="134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Bien-être</a:t>
            </a:r>
            <a:endParaRPr lang="fr-FR" sz="24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51098" y="1863600"/>
            <a:ext cx="112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Méfaits</a:t>
            </a:r>
            <a:endParaRPr lang="fr-FR" sz="24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14588" y="2708920"/>
            <a:ext cx="2831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Agir vite et ensemble</a:t>
            </a:r>
          </a:p>
          <a:p>
            <a:r>
              <a:rPr lang="fr-FR" sz="2400" dirty="0" smtClean="0">
                <a:latin typeface="+mj-lt"/>
              </a:rPr>
              <a:t>Les solutions existent</a:t>
            </a:r>
            <a:endParaRPr lang="fr-FR" sz="2400" dirty="0">
              <a:latin typeface="+mj-lt"/>
            </a:endParaRPr>
          </a:p>
        </p:txBody>
      </p:sp>
      <p:cxnSp>
        <p:nvCxnSpPr>
          <p:cNvPr id="7" name="Connecteur droit avec flèche 6"/>
          <p:cNvCxnSpPr>
            <a:stCxn id="2" idx="2"/>
            <a:endCxn id="5" idx="0"/>
          </p:cNvCxnSpPr>
          <p:nvPr/>
        </p:nvCxnSpPr>
        <p:spPr>
          <a:xfrm flipH="1">
            <a:off x="2291843" y="1048392"/>
            <a:ext cx="2138261" cy="815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2" idx="2"/>
            <a:endCxn id="8" idx="0"/>
          </p:cNvCxnSpPr>
          <p:nvPr/>
        </p:nvCxnSpPr>
        <p:spPr>
          <a:xfrm>
            <a:off x="4430104" y="1048392"/>
            <a:ext cx="1785059" cy="815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2144103" y="4293096"/>
            <a:ext cx="4572000" cy="1997227"/>
            <a:chOff x="2144103" y="4432302"/>
            <a:chExt cx="4572000" cy="1997227"/>
          </a:xfrm>
        </p:grpSpPr>
        <p:sp>
          <p:nvSpPr>
            <p:cNvPr id="9" name="ZoneTexte 8"/>
            <p:cNvSpPr txBox="1"/>
            <p:nvPr/>
          </p:nvSpPr>
          <p:spPr>
            <a:xfrm>
              <a:off x="3104308" y="4432302"/>
              <a:ext cx="25707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err="1" smtClean="0">
                  <a:latin typeface="+mj-lt"/>
                </a:rPr>
                <a:t>Anthropocène</a:t>
              </a:r>
              <a:endParaRPr lang="fr-FR" sz="32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4103" y="5229200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latin typeface="+mj-lt"/>
                </a:rPr>
                <a:t>Tous </a:t>
              </a:r>
              <a:r>
                <a:rPr lang="fr-FR" dirty="0">
                  <a:latin typeface="+mj-lt"/>
                </a:rPr>
                <a:t>les cycles de la biosphère sont mod­i­fiés par les activ­ités humaines. </a:t>
              </a:r>
              <a:r>
                <a:rPr lang="fr-FR" dirty="0" smtClean="0">
                  <a:latin typeface="+mj-lt"/>
                </a:rPr>
                <a:t>L’Homme a créé une nouvelle ère géologique, l’</a:t>
              </a:r>
              <a:r>
                <a:rPr lang="fr-FR" dirty="0" err="1" smtClean="0">
                  <a:latin typeface="+mj-lt"/>
                </a:rPr>
                <a:t>Anthropocène</a:t>
              </a:r>
              <a:r>
                <a:rPr lang="fr-FR" dirty="0" smtClean="0">
                  <a:latin typeface="+mj-lt"/>
                </a:rPr>
                <a:t>, qui succède à l’Holocène. Durée ?</a:t>
              </a:r>
              <a:endParaRPr lang="fr-FR" dirty="0">
                <a:latin typeface="+mj-lt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3" name="Rectangle 12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7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9672" y="2713277"/>
            <a:ext cx="6436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Merci de votre attention 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4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815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" name="Object 54"/>
          <p:cNvGraphicFramePr>
            <a:graphicFrameLocks noChangeAspect="1"/>
          </p:cNvGraphicFramePr>
          <p:nvPr/>
        </p:nvGraphicFramePr>
        <p:xfrm>
          <a:off x="323850" y="1196975"/>
          <a:ext cx="8396288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Feuille de calcul" r:id="rId3" imgW="5867441" imgH="2943311" progId="Excel.Sheet.8">
                  <p:embed/>
                </p:oleObj>
              </mc:Choice>
              <mc:Fallback>
                <p:oleObj name="Feuille de calcul" r:id="rId3" imgW="5867441" imgH="29433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396288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9" name="Text Box 8"/>
          <p:cNvSpPr txBox="1">
            <a:spLocks noChangeArrowheads="1"/>
          </p:cNvSpPr>
          <p:nvPr/>
        </p:nvSpPr>
        <p:spPr bwMode="auto">
          <a:xfrm>
            <a:off x="1633538" y="4732338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Zambie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0" name="Text Box 9"/>
          <p:cNvSpPr txBox="1">
            <a:spLocks noChangeArrowheads="1"/>
          </p:cNvSpPr>
          <p:nvPr/>
        </p:nvSpPr>
        <p:spPr bwMode="auto">
          <a:xfrm>
            <a:off x="3309938" y="3546475"/>
            <a:ext cx="1047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Afrique du Sud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1" name="Text Box 11"/>
          <p:cNvSpPr txBox="1">
            <a:spLocks noChangeArrowheads="1"/>
          </p:cNvSpPr>
          <p:nvPr/>
        </p:nvSpPr>
        <p:spPr bwMode="auto">
          <a:xfrm>
            <a:off x="1633538" y="3121025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Inde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2" name="Text Box 12"/>
          <p:cNvSpPr txBox="1">
            <a:spLocks noChangeArrowheads="1"/>
          </p:cNvSpPr>
          <p:nvPr/>
        </p:nvSpPr>
        <p:spPr bwMode="auto">
          <a:xfrm>
            <a:off x="4287838" y="1754188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Japon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3" name="Text Box 13"/>
          <p:cNvSpPr txBox="1">
            <a:spLocks noChangeArrowheads="1"/>
          </p:cNvSpPr>
          <p:nvPr/>
        </p:nvSpPr>
        <p:spPr bwMode="auto">
          <a:xfrm>
            <a:off x="1493838" y="24368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Chine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4" name="Text Box 14"/>
          <p:cNvSpPr txBox="1">
            <a:spLocks noChangeArrowheads="1"/>
          </p:cNvSpPr>
          <p:nvPr/>
        </p:nvSpPr>
        <p:spPr bwMode="auto">
          <a:xfrm>
            <a:off x="4357688" y="2863850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Russie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5" name="Text Box 16"/>
          <p:cNvSpPr txBox="1">
            <a:spLocks noChangeArrowheads="1"/>
          </p:cNvSpPr>
          <p:nvPr/>
        </p:nvSpPr>
        <p:spPr bwMode="auto">
          <a:xfrm>
            <a:off x="2751138" y="2095500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Grèce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6" name="Text Box 18"/>
          <p:cNvSpPr txBox="1">
            <a:spLocks noChangeArrowheads="1"/>
          </p:cNvSpPr>
          <p:nvPr/>
        </p:nvSpPr>
        <p:spPr bwMode="auto">
          <a:xfrm>
            <a:off x="3798888" y="1925638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CH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7" name="Text Box 19"/>
          <p:cNvSpPr txBox="1">
            <a:spLocks noChangeArrowheads="1"/>
          </p:cNvSpPr>
          <p:nvPr/>
        </p:nvSpPr>
        <p:spPr bwMode="auto">
          <a:xfrm>
            <a:off x="4567238" y="2095500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FR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8" name="Text Box 20"/>
          <p:cNvSpPr txBox="1">
            <a:spLocks noChangeArrowheads="1"/>
          </p:cNvSpPr>
          <p:nvPr/>
        </p:nvSpPr>
        <p:spPr bwMode="auto">
          <a:xfrm>
            <a:off x="5754688" y="1925638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S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9" name="Text Box 21"/>
          <p:cNvSpPr txBox="1">
            <a:spLocks noChangeArrowheads="1"/>
          </p:cNvSpPr>
          <p:nvPr/>
        </p:nvSpPr>
        <p:spPr bwMode="auto">
          <a:xfrm>
            <a:off x="7292975" y="1925638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Ca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90" name="Text Box 22"/>
          <p:cNvSpPr txBox="1">
            <a:spLocks noChangeArrowheads="1"/>
          </p:cNvSpPr>
          <p:nvPr/>
        </p:nvSpPr>
        <p:spPr bwMode="auto">
          <a:xfrm>
            <a:off x="7432675" y="2352675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E.U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721100" y="3952875"/>
            <a:ext cx="4175125" cy="1016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defTabSz="76200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CC0000"/>
                </a:solidFill>
                <a:latin typeface="+mj-lt"/>
                <a:cs typeface="Arial" charset="0"/>
              </a:rPr>
              <a:t>Au delà de 1,5 tep/an/</a:t>
            </a:r>
            <a:r>
              <a:rPr lang="fr-FR" sz="2000" b="1" dirty="0" err="1">
                <a:solidFill>
                  <a:srgbClr val="CC0000"/>
                </a:solidFill>
                <a:latin typeface="+mj-lt"/>
                <a:cs typeface="Arial" charset="0"/>
              </a:rPr>
              <a:t>hab</a:t>
            </a:r>
            <a:r>
              <a:rPr lang="fr-FR" sz="2000" b="1" dirty="0">
                <a:solidFill>
                  <a:srgbClr val="CC0000"/>
                </a:solidFill>
                <a:latin typeface="+mj-lt"/>
                <a:cs typeface="Arial" charset="0"/>
              </a:rPr>
              <a:t> on ne voit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CC0000"/>
                </a:solidFill>
                <a:latin typeface="+mj-lt"/>
                <a:cs typeface="Arial" charset="0"/>
              </a:rPr>
              <a:t>plus de relation entre consommation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CC0000"/>
                </a:solidFill>
                <a:latin typeface="+mj-lt"/>
                <a:cs typeface="Arial" charset="0"/>
              </a:rPr>
              <a:t>d’énergie et espérance de vie</a:t>
            </a:r>
            <a:r>
              <a:rPr lang="fr-FR" sz="20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</a:p>
        </p:txBody>
      </p:sp>
      <p:sp>
        <p:nvSpPr>
          <p:cNvPr id="1092" name="Text Box 3"/>
          <p:cNvSpPr txBox="1">
            <a:spLocks noChangeArrowheads="1"/>
          </p:cNvSpPr>
          <p:nvPr/>
        </p:nvSpPr>
        <p:spPr bwMode="auto">
          <a:xfrm>
            <a:off x="1276350" y="2584450"/>
            <a:ext cx="586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3" name="Text Box 4"/>
          <p:cNvSpPr txBox="1">
            <a:spLocks noChangeArrowheads="1"/>
          </p:cNvSpPr>
          <p:nvPr/>
        </p:nvSpPr>
        <p:spPr bwMode="auto">
          <a:xfrm>
            <a:off x="996950" y="2165350"/>
            <a:ext cx="803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4" name="Text Box 5"/>
          <p:cNvSpPr txBox="1">
            <a:spLocks noChangeArrowheads="1"/>
          </p:cNvSpPr>
          <p:nvPr/>
        </p:nvSpPr>
        <p:spPr bwMode="auto">
          <a:xfrm>
            <a:off x="1206500" y="2081213"/>
            <a:ext cx="775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5" name="Text Box 6"/>
          <p:cNvSpPr txBox="1">
            <a:spLocks noChangeArrowheads="1"/>
          </p:cNvSpPr>
          <p:nvPr/>
        </p:nvSpPr>
        <p:spPr bwMode="auto">
          <a:xfrm>
            <a:off x="1276350" y="1739900"/>
            <a:ext cx="761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6" name="Text Box 10"/>
          <p:cNvSpPr txBox="1">
            <a:spLocks noChangeArrowheads="1"/>
          </p:cNvSpPr>
          <p:nvPr/>
        </p:nvSpPr>
        <p:spPr bwMode="auto">
          <a:xfrm>
            <a:off x="1625600" y="310515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Ma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97" name="Text Box 15"/>
          <p:cNvSpPr txBox="1">
            <a:spLocks noChangeArrowheads="1"/>
          </p:cNvSpPr>
          <p:nvPr/>
        </p:nvSpPr>
        <p:spPr bwMode="auto">
          <a:xfrm>
            <a:off x="2603500" y="310515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Roumanie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98" name="Text Box 17"/>
          <p:cNvSpPr txBox="1">
            <a:spLocks noChangeArrowheads="1"/>
          </p:cNvSpPr>
          <p:nvPr/>
        </p:nvSpPr>
        <p:spPr bwMode="auto">
          <a:xfrm>
            <a:off x="3721100" y="2252663"/>
            <a:ext cx="209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Times New Roman" pitchFamily="18" charset="0"/>
                <a:cs typeface="Arial" charset="0"/>
              </a:rPr>
              <a:t>I</a:t>
            </a:r>
            <a:endParaRPr lang="fr-FR" sz="2000">
              <a:latin typeface="Times New Roman" pitchFamily="18" charset="0"/>
              <a:cs typeface="Arial" charset="0"/>
            </a:endParaRPr>
          </a:p>
        </p:txBody>
      </p:sp>
      <p:sp>
        <p:nvSpPr>
          <p:cNvPr id="2071" name="Rectangle 30"/>
          <p:cNvSpPr>
            <a:spLocks noChangeArrowheads="1"/>
          </p:cNvSpPr>
          <p:nvPr/>
        </p:nvSpPr>
        <p:spPr bwMode="auto">
          <a:xfrm>
            <a:off x="323850" y="333375"/>
            <a:ext cx="633571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La corrélation consommation-espérance de vie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25" name="Rectangle 24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4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6200" y="69850"/>
            <a:ext cx="4572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Réserves mondiales d’énergie</a:t>
            </a:r>
            <a:endParaRPr lang="fr-FR" sz="2400" dirty="0">
              <a:latin typeface="+mj-lt"/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953000" y="298449"/>
            <a:ext cx="350743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200" i="1" dirty="0">
                <a:latin typeface="+mj-lt"/>
              </a:rPr>
              <a:t>Source : BP </a:t>
            </a:r>
            <a:r>
              <a:rPr lang="fr-FR" sz="1200" i="1" dirty="0" err="1">
                <a:latin typeface="+mj-lt"/>
              </a:rPr>
              <a:t>Statistical</a:t>
            </a:r>
            <a:r>
              <a:rPr lang="fr-FR" sz="1200" i="1" dirty="0">
                <a:latin typeface="+mj-lt"/>
              </a:rPr>
              <a:t> </a:t>
            </a:r>
            <a:r>
              <a:rPr lang="fr-FR" sz="1200" i="1" dirty="0" err="1">
                <a:latin typeface="+mj-lt"/>
              </a:rPr>
              <a:t>Review</a:t>
            </a:r>
            <a:r>
              <a:rPr lang="fr-FR" sz="1200" i="1" dirty="0">
                <a:latin typeface="+mj-lt"/>
              </a:rPr>
              <a:t> of World </a:t>
            </a:r>
            <a:r>
              <a:rPr lang="fr-FR" sz="1200" i="1" dirty="0" err="1">
                <a:latin typeface="+mj-lt"/>
              </a:rPr>
              <a:t>Energy</a:t>
            </a:r>
            <a:r>
              <a:rPr lang="fr-FR" sz="1200" i="1" dirty="0">
                <a:latin typeface="+mj-lt"/>
              </a:rPr>
              <a:t> </a:t>
            </a:r>
            <a:r>
              <a:rPr lang="fr-FR" sz="1200" i="1" dirty="0" smtClean="0">
                <a:latin typeface="+mj-lt"/>
              </a:rPr>
              <a:t>2012</a:t>
            </a:r>
            <a:endParaRPr lang="fr-FR" sz="1200" i="1" dirty="0">
              <a:latin typeface="+mj-lt"/>
            </a:endParaRPr>
          </a:p>
        </p:txBody>
      </p:sp>
      <p:pic>
        <p:nvPicPr>
          <p:cNvPr id="9" name="Content Placeholder 6" descr="PRI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9" y="713635"/>
            <a:ext cx="8316456" cy="542165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4849" y="2006985"/>
            <a:ext cx="24692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Oil</a:t>
            </a:r>
            <a:r>
              <a:rPr lang="fr-FR" dirty="0" smtClean="0">
                <a:latin typeface="+mn-lt"/>
              </a:rPr>
              <a:t>: 54 </a:t>
            </a:r>
            <a:r>
              <a:rPr lang="fr-FR" dirty="0" err="1" smtClean="0">
                <a:latin typeface="+mn-lt"/>
              </a:rPr>
              <a:t>years</a:t>
            </a: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Natural </a:t>
            </a:r>
            <a:r>
              <a:rPr lang="fr-FR" dirty="0" err="1" smtClean="0">
                <a:latin typeface="+mn-lt"/>
              </a:rPr>
              <a:t>gas</a:t>
            </a:r>
            <a:r>
              <a:rPr lang="fr-FR" dirty="0" smtClean="0">
                <a:latin typeface="+mn-lt"/>
              </a:rPr>
              <a:t>: 64 </a:t>
            </a:r>
            <a:r>
              <a:rPr lang="fr-FR" dirty="0" err="1" smtClean="0">
                <a:latin typeface="+mn-lt"/>
              </a:rPr>
              <a:t>years</a:t>
            </a:r>
            <a:r>
              <a:rPr lang="fr-FR" dirty="0" smtClean="0">
                <a:latin typeface="+mn-lt"/>
              </a:rPr>
              <a:t> </a:t>
            </a:r>
          </a:p>
          <a:p>
            <a:r>
              <a:rPr lang="fr-FR" dirty="0" smtClean="0">
                <a:latin typeface="+mn-lt"/>
              </a:rPr>
              <a:t>Coal: 112 </a:t>
            </a:r>
            <a:r>
              <a:rPr lang="fr-FR" dirty="0" err="1" smtClean="0">
                <a:latin typeface="+mn-lt"/>
              </a:rPr>
              <a:t>years</a:t>
            </a:r>
            <a:endParaRPr lang="fr-FR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59832" y="2028477"/>
            <a:ext cx="24692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Oil</a:t>
            </a:r>
            <a:r>
              <a:rPr lang="fr-FR" dirty="0" smtClean="0">
                <a:latin typeface="+mn-lt"/>
              </a:rPr>
              <a:t>: 53 </a:t>
            </a:r>
            <a:r>
              <a:rPr lang="fr-FR" dirty="0" err="1" smtClean="0">
                <a:latin typeface="+mn-lt"/>
              </a:rPr>
              <a:t>years</a:t>
            </a: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Natural </a:t>
            </a:r>
            <a:r>
              <a:rPr lang="fr-FR" dirty="0" err="1" smtClean="0">
                <a:latin typeface="+mn-lt"/>
              </a:rPr>
              <a:t>gas</a:t>
            </a:r>
            <a:r>
              <a:rPr lang="fr-FR" dirty="0" smtClean="0">
                <a:latin typeface="+mn-lt"/>
              </a:rPr>
              <a:t>: 56 </a:t>
            </a:r>
            <a:r>
              <a:rPr lang="fr-FR" dirty="0" err="1" smtClean="0">
                <a:latin typeface="+mn-lt"/>
              </a:rPr>
              <a:t>years</a:t>
            </a:r>
            <a:r>
              <a:rPr lang="fr-FR" dirty="0" smtClean="0">
                <a:latin typeface="+mn-lt"/>
              </a:rPr>
              <a:t> </a:t>
            </a:r>
          </a:p>
          <a:p>
            <a:r>
              <a:rPr lang="fr-FR" dirty="0" smtClean="0">
                <a:latin typeface="+mn-lt"/>
              </a:rPr>
              <a:t>Coal: 109 </a:t>
            </a:r>
            <a:r>
              <a:rPr lang="fr-FR" dirty="0" err="1" smtClean="0">
                <a:latin typeface="+mn-lt"/>
              </a:rPr>
              <a:t>years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72276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+mn-lt"/>
              </a:rPr>
              <a:t>fin 2011</a:t>
            </a:r>
            <a:endParaRPr lang="fr-FR" sz="1200" i="1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4104" y="174530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+mn-lt"/>
              </a:rPr>
              <a:t>fin 2012</a:t>
            </a:r>
            <a:endParaRPr lang="fr-FR" sz="1200" i="1" dirty="0">
              <a:latin typeface="+mn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2" name="Rectangle 11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8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8900" y="80963"/>
            <a:ext cx="8975725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latin typeface="+mn-lt"/>
              </a:rPr>
              <a:t>Comment 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chiffrer </a:t>
            </a:r>
            <a:r>
              <a:rPr lang="fr-FR" sz="2800" b="1" dirty="0">
                <a:solidFill>
                  <a:srgbClr val="FF0000"/>
                </a:solidFill>
                <a:latin typeface="+mn-lt"/>
              </a:rPr>
              <a:t>l’énergie utilisée (ou produite) ?</a:t>
            </a:r>
            <a:endParaRPr lang="fr-FR" sz="2800" b="1" i="1" dirty="0">
              <a:solidFill>
                <a:srgbClr val="FF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30188" y="1335088"/>
            <a:ext cx="435451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latin typeface="+mn-lt"/>
              </a:rPr>
              <a:t>Thermicien </a:t>
            </a:r>
            <a:r>
              <a:rPr lang="fr-FR" sz="2000" b="1" dirty="0">
                <a:latin typeface="+mn-lt"/>
                <a:sym typeface="Symbol" pitchFamily="18" charset="2"/>
              </a:rPr>
              <a:t> </a:t>
            </a:r>
            <a:r>
              <a:rPr lang="fr-FR" sz="2000" b="1" dirty="0">
                <a:latin typeface="+mn-lt"/>
              </a:rPr>
              <a:t>Joule (J)</a:t>
            </a:r>
            <a:endParaRPr lang="fr-FR" sz="2000" dirty="0">
              <a:latin typeface="+mn-lt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0188" y="1920875"/>
            <a:ext cx="56975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93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93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latin typeface="+mn-lt"/>
              </a:rPr>
              <a:t> </a:t>
            </a:r>
            <a:r>
              <a:rPr lang="fr-FR" sz="2000" b="1" dirty="0">
                <a:latin typeface="+mn-lt"/>
              </a:rPr>
              <a:t>Electricien </a:t>
            </a:r>
            <a:r>
              <a:rPr lang="fr-FR" sz="2000" b="1" dirty="0">
                <a:latin typeface="+mn-lt"/>
                <a:sym typeface="Symbol" pitchFamily="18" charset="2"/>
              </a:rPr>
              <a:t> </a:t>
            </a:r>
            <a:r>
              <a:rPr lang="fr-FR" sz="2000" b="1" dirty="0" err="1">
                <a:latin typeface="+mn-lt"/>
              </a:rPr>
              <a:t>kiloWattheure</a:t>
            </a:r>
            <a:r>
              <a:rPr lang="fr-FR" sz="2000" b="1" dirty="0">
                <a:latin typeface="+mn-lt"/>
              </a:rPr>
              <a:t> (kWh)</a:t>
            </a:r>
            <a:endParaRPr lang="fr-FR" sz="2000" dirty="0">
              <a:latin typeface="+mn-lt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2250" y="768350"/>
            <a:ext cx="49974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defTabSz="293688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fr-FR" sz="2000" b="1">
                <a:latin typeface="Calibri" pitchFamily="34" charset="0"/>
                <a:cs typeface="Arial" charset="0"/>
              </a:rPr>
              <a:t>Physicien/Chimiste </a:t>
            </a:r>
            <a:r>
              <a:rPr lang="fr-FR" sz="2000" b="1">
                <a:latin typeface="Calibri" pitchFamily="34" charset="0"/>
                <a:cs typeface="Arial" charset="0"/>
                <a:sym typeface="Symbol" pitchFamily="18" charset="2"/>
              </a:rPr>
              <a:t> </a:t>
            </a:r>
            <a:r>
              <a:rPr lang="fr-FR" sz="2000" b="1">
                <a:latin typeface="Calibri" pitchFamily="34" charset="0"/>
                <a:cs typeface="Arial" charset="0"/>
              </a:rPr>
              <a:t>Electron-volt (eV)</a:t>
            </a:r>
            <a:endParaRPr lang="fr-FR" sz="2000">
              <a:latin typeface="Calibri" pitchFamily="34" charset="0"/>
              <a:cs typeface="Arial" charset="0"/>
            </a:endParaRPr>
          </a:p>
        </p:txBody>
      </p:sp>
      <p:pic>
        <p:nvPicPr>
          <p:cNvPr id="26631" name="Picture 12" descr="corn-flakes-212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0" y="869950"/>
            <a:ext cx="815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7208838" y="1312863"/>
            <a:ext cx="5984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latin typeface="Calibri" pitchFamily="34" charset="0"/>
              </a:rPr>
              <a:t>kcal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95263" y="2565400"/>
            <a:ext cx="8815387" cy="2714625"/>
            <a:chOff x="195263" y="2565400"/>
            <a:chExt cx="8815387" cy="2714625"/>
          </a:xfrm>
        </p:grpSpPr>
        <p:grpSp>
          <p:nvGrpSpPr>
            <p:cNvPr id="2" name="Groupe 1"/>
            <p:cNvGrpSpPr/>
            <p:nvPr/>
          </p:nvGrpSpPr>
          <p:grpSpPr>
            <a:xfrm>
              <a:off x="195263" y="2565400"/>
              <a:ext cx="8815387" cy="2714625"/>
              <a:chOff x="195263" y="2565400"/>
              <a:chExt cx="8815387" cy="2714625"/>
            </a:xfrm>
          </p:grpSpPr>
          <p:sp>
            <p:nvSpPr>
              <p:cNvPr id="21506" name="Text Box 2"/>
              <p:cNvSpPr txBox="1">
                <a:spLocks noChangeArrowheads="1"/>
              </p:cNvSpPr>
              <p:nvPr/>
            </p:nvSpPr>
            <p:spPr bwMode="auto">
              <a:xfrm>
                <a:off x="195263" y="2565400"/>
                <a:ext cx="8686800" cy="7016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fr-FR" sz="2000" dirty="0">
                    <a:latin typeface="+mn-lt"/>
                  </a:rPr>
                  <a:t>Comment additionner des tonnes de charbon, des litres d’essence, des m</a:t>
                </a:r>
                <a:r>
                  <a:rPr lang="fr-FR" sz="2000" baseline="30000" dirty="0">
                    <a:latin typeface="+mn-lt"/>
                  </a:rPr>
                  <a:t>3</a:t>
                </a:r>
                <a:r>
                  <a:rPr lang="fr-FR" sz="2000" dirty="0">
                    <a:latin typeface="+mn-lt"/>
                  </a:rPr>
                  <a:t> de gaz et des kWh d’électricité ?</a:t>
                </a:r>
                <a:endParaRPr lang="fr-FR" sz="2000" i="1" dirty="0">
                  <a:latin typeface="+mn-lt"/>
                  <a:sym typeface="Symbol" pitchFamily="18" charset="2"/>
                </a:endParaRPr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323850" y="3495675"/>
                <a:ext cx="8686800" cy="17843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defTabSz="293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defTabSz="293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eaLnBrk="0" fontAlgn="auto" hangingPunct="0">
                  <a:spcBef>
                    <a:spcPct val="50000"/>
                  </a:spcBef>
                  <a:spcAft>
                    <a:spcPts val="0"/>
                  </a:spcAft>
                  <a:buFont typeface="Arial" charset="0"/>
                  <a:buChar char="•"/>
                  <a:defRPr/>
                </a:pPr>
                <a:r>
                  <a:rPr lang="fr-FR" sz="2000" b="1" dirty="0" smtClean="0">
                    <a:latin typeface="+mn-lt"/>
                  </a:rPr>
                  <a:t>Economiste </a:t>
                </a:r>
                <a:r>
                  <a:rPr lang="fr-FR" sz="2000" b="1" dirty="0">
                    <a:latin typeface="+mn-lt"/>
                    <a:sym typeface="Symbol" pitchFamily="18" charset="2"/>
                  </a:rPr>
                  <a:t> </a:t>
                </a:r>
                <a:r>
                  <a:rPr lang="fr-FR" sz="2000" b="1" dirty="0">
                    <a:latin typeface="+mn-lt"/>
                  </a:rPr>
                  <a:t>tonne-équivalent-pétrole (tep)</a:t>
                </a:r>
                <a:r>
                  <a:rPr lang="fr-FR" sz="2000" dirty="0">
                    <a:latin typeface="+mn-lt"/>
                  </a:rPr>
                  <a:t>	</a:t>
                </a:r>
                <a:endParaRPr lang="fr-FR" sz="2000" dirty="0" smtClean="0">
                  <a:latin typeface="+mn-lt"/>
                </a:endParaRPr>
              </a:p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fr-FR" sz="2000" dirty="0" smtClean="0">
                    <a:latin typeface="+mn-lt"/>
                  </a:rPr>
                  <a:t>	1 </a:t>
                </a:r>
                <a:r>
                  <a:rPr lang="fr-FR" sz="2000" dirty="0">
                    <a:latin typeface="+mn-lt"/>
                  </a:rPr>
                  <a:t>tonne = 7,33 barils; 1 baril </a:t>
                </a:r>
                <a:r>
                  <a:rPr lang="fr-FR" sz="2000" dirty="0">
                    <a:latin typeface="+mn-lt"/>
                    <a:sym typeface="Symbol" pitchFamily="18" charset="2"/>
                  </a:rPr>
                  <a:t> 159 L</a:t>
                </a:r>
                <a:endParaRPr lang="fr-FR" sz="2000" dirty="0">
                  <a:latin typeface="+mn-lt"/>
                </a:endParaRPr>
              </a:p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fr-FR" sz="2000" dirty="0">
                    <a:latin typeface="+mn-lt"/>
                  </a:rPr>
                  <a:t>	énergie dégagée par la combustion d’une tonne de pétrole</a:t>
                </a:r>
              </a:p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fr-FR" sz="2000" dirty="0">
                    <a:latin typeface="+mn-lt"/>
                  </a:rPr>
                  <a:t>				</a:t>
                </a:r>
                <a:r>
                  <a:rPr lang="fr-FR" sz="2000" i="1" dirty="0">
                    <a:latin typeface="+mn-lt"/>
                  </a:rPr>
                  <a:t>1 tep </a:t>
                </a:r>
                <a:r>
                  <a:rPr lang="fr-FR" sz="2000" i="1" dirty="0">
                    <a:latin typeface="+mn-lt"/>
                    <a:sym typeface="Symbol" pitchFamily="18" charset="2"/>
                  </a:rPr>
                  <a:t> 42 GJ</a:t>
                </a:r>
              </a:p>
            </p:txBody>
          </p:sp>
        </p:grp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6402388" y="4846638"/>
              <a:ext cx="2209800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1600" dirty="0">
                  <a:latin typeface="Calibri" pitchFamily="34" charset="0"/>
                </a:rPr>
                <a:t>1 tep/an </a:t>
              </a:r>
              <a:r>
                <a:rPr lang="fr-FR" sz="1600" dirty="0">
                  <a:latin typeface="Calibri" pitchFamily="34" charset="0"/>
                  <a:sym typeface="Symbol" pitchFamily="18" charset="2"/>
                </a:rPr>
                <a:t></a:t>
              </a:r>
              <a:r>
                <a:rPr lang="fr-FR" sz="1600" dirty="0">
                  <a:latin typeface="Calibri" pitchFamily="34" charset="0"/>
                </a:rPr>
                <a:t> 1330 W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11560" y="5589240"/>
            <a:ext cx="8399090" cy="854075"/>
            <a:chOff x="611560" y="5589240"/>
            <a:chExt cx="8399090" cy="854075"/>
          </a:xfrm>
        </p:grpSpPr>
        <p:sp>
          <p:nvSpPr>
            <p:cNvPr id="26634" name="Text Box 20"/>
            <p:cNvSpPr txBox="1">
              <a:spLocks noChangeArrowheads="1"/>
            </p:cNvSpPr>
            <p:nvPr/>
          </p:nvSpPr>
          <p:spPr bwMode="auto">
            <a:xfrm>
              <a:off x="611560" y="5589240"/>
              <a:ext cx="6804248" cy="854075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2000" i="1" dirty="0">
                  <a:latin typeface="Calibri" pitchFamily="34" charset="0"/>
                </a:rPr>
                <a:t>Consommation </a:t>
              </a:r>
              <a:r>
                <a:rPr lang="fr-FR" sz="2000" i="1" dirty="0" smtClean="0">
                  <a:latin typeface="Calibri" pitchFamily="34" charset="0"/>
                </a:rPr>
                <a:t>d’énergie </a:t>
              </a:r>
              <a:r>
                <a:rPr lang="fr-FR" sz="2000" i="1" dirty="0">
                  <a:latin typeface="Calibri" pitchFamily="34" charset="0"/>
                </a:rPr>
                <a:t>en France en 2010 : 262,3 </a:t>
              </a:r>
              <a:r>
                <a:rPr lang="fr-FR" sz="2000" i="1" dirty="0" err="1">
                  <a:latin typeface="Calibri" pitchFamily="34" charset="0"/>
                </a:rPr>
                <a:t>Mtep</a:t>
              </a:r>
              <a:endParaRPr lang="fr-FR" sz="2000" i="1" dirty="0">
                <a:latin typeface="Calibri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fr-FR" sz="2000" i="1" dirty="0">
                  <a:latin typeface="Calibri" pitchFamily="34" charset="0"/>
                </a:rPr>
                <a:t>Consommation </a:t>
              </a:r>
              <a:r>
                <a:rPr lang="fr-FR" sz="2000" i="1" dirty="0" smtClean="0">
                  <a:latin typeface="Calibri" pitchFamily="34" charset="0"/>
                </a:rPr>
                <a:t>d’énergie </a:t>
              </a:r>
              <a:r>
                <a:rPr lang="fr-FR" sz="2000" i="1" dirty="0">
                  <a:latin typeface="Calibri" pitchFamily="34" charset="0"/>
                </a:rPr>
                <a:t>dans le monde en 2010 : 12717 </a:t>
              </a:r>
              <a:r>
                <a:rPr lang="fr-FR" sz="2000" i="1" dirty="0" err="1">
                  <a:latin typeface="Calibri" pitchFamily="34" charset="0"/>
                </a:rPr>
                <a:t>Mtep</a:t>
              </a:r>
              <a:endParaRPr lang="fr-FR" sz="2000" i="1" dirty="0">
                <a:latin typeface="Calibri" pitchFamily="34" charset="0"/>
              </a:endParaRPr>
            </a:p>
          </p:txBody>
        </p:sp>
        <p:sp>
          <p:nvSpPr>
            <p:cNvPr id="26635" name="ZoneTexte 15"/>
            <p:cNvSpPr txBox="1">
              <a:spLocks noChangeArrowheads="1"/>
            </p:cNvSpPr>
            <p:nvPr/>
          </p:nvSpPr>
          <p:spPr bwMode="auto">
            <a:xfrm>
              <a:off x="7642225" y="5893165"/>
              <a:ext cx="13684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i="1" dirty="0">
                  <a:latin typeface="Calibri" pitchFamily="34" charset="0"/>
                </a:rPr>
                <a:t>d’après AIE, 2012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14" name="Rectangle 13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76064" y="786939"/>
            <a:ext cx="824440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Consommation journalière d’énergie </a:t>
            </a:r>
            <a:r>
              <a:rPr lang="fr-FR" sz="2800" b="1" dirty="0">
                <a:solidFill>
                  <a:srgbClr val="FF0000"/>
                </a:solidFill>
                <a:latin typeface="+mj-lt"/>
              </a:rPr>
              <a:t>par personne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31800" y="1935163"/>
            <a:ext cx="8101013" cy="286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…..			Cueillette			2000 kcal (8,4 MJ)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-1M d’années 		Cueillette/Chasse		4000 kcal (16,8 MJ)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- 500.000 ans : domestication du feu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+mj-lt"/>
              </a:rPr>
              <a:t> 4000 ans </a:t>
            </a:r>
            <a:r>
              <a:rPr lang="fr-FR" sz="1400" dirty="0">
                <a:latin typeface="+mj-lt"/>
              </a:rPr>
              <a:t>(Moyen-Orient)</a:t>
            </a:r>
            <a:r>
              <a:rPr lang="fr-FR" dirty="0">
                <a:latin typeface="+mj-lt"/>
              </a:rPr>
              <a:t>	Culture/Elevage		12000 kcal (50,4 MJ)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1500 </a:t>
            </a:r>
            <a:r>
              <a:rPr lang="fr-FR" sz="1400" dirty="0">
                <a:latin typeface="+mj-lt"/>
              </a:rPr>
              <a:t>(Europe)</a:t>
            </a:r>
            <a:r>
              <a:rPr lang="fr-FR" dirty="0">
                <a:latin typeface="+mj-lt"/>
              </a:rPr>
              <a:t>		Agriculture/Petite industrie	21000 kcal (88,2 MJ)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1900 </a:t>
            </a:r>
            <a:r>
              <a:rPr lang="fr-FR" sz="1400" dirty="0">
                <a:latin typeface="+mj-lt"/>
              </a:rPr>
              <a:t>(Europe)</a:t>
            </a:r>
            <a:r>
              <a:rPr lang="fr-FR" dirty="0">
                <a:latin typeface="+mj-lt"/>
              </a:rPr>
              <a:t>		Société industrielle		90000 kcal (378 MJ)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1990 </a:t>
            </a:r>
            <a:r>
              <a:rPr lang="fr-FR" sz="1400" dirty="0">
                <a:latin typeface="+mj-lt"/>
              </a:rPr>
              <a:t>(USA, Europe de l’ouest)</a:t>
            </a:r>
            <a:r>
              <a:rPr lang="fr-FR" dirty="0">
                <a:latin typeface="+mj-lt"/>
              </a:rPr>
              <a:t>	Société de consommation	250000 kcal (1050 MJ)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59112" y="5084763"/>
            <a:ext cx="367312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Croissance exponentielle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48072" y="5693982"/>
            <a:ext cx="810039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Relation consommation d’énergie et croissance économique</a:t>
            </a: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107504" y="116632"/>
            <a:ext cx="1956946" cy="5847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fr-FR" sz="3200" b="1" dirty="0">
                <a:latin typeface="Calibri" pitchFamily="34" charset="0"/>
              </a:rPr>
              <a:t>Historique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8" name="Rectangle 7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85800" y="1066800"/>
            <a:ext cx="6705600" cy="4191000"/>
            <a:chOff x="864" y="672"/>
            <a:chExt cx="4224" cy="2640"/>
          </a:xfrm>
        </p:grpSpPr>
        <p:sp>
          <p:nvSpPr>
            <p:cNvPr id="8220" name="Freeform 3"/>
            <p:cNvSpPr>
              <a:spLocks/>
            </p:cNvSpPr>
            <p:nvPr/>
          </p:nvSpPr>
          <p:spPr bwMode="auto">
            <a:xfrm>
              <a:off x="864" y="1152"/>
              <a:ext cx="4224" cy="2160"/>
            </a:xfrm>
            <a:custGeom>
              <a:avLst/>
              <a:gdLst>
                <a:gd name="T0" fmla="*/ 0 w 4464"/>
                <a:gd name="T1" fmla="*/ 0 h 2160"/>
                <a:gd name="T2" fmla="*/ 772 w 4464"/>
                <a:gd name="T3" fmla="*/ 240 h 2160"/>
                <a:gd name="T4" fmla="*/ 1317 w 4464"/>
                <a:gd name="T5" fmla="*/ 672 h 2160"/>
                <a:gd name="T6" fmla="*/ 1681 w 4464"/>
                <a:gd name="T7" fmla="*/ 1104 h 2160"/>
                <a:gd name="T8" fmla="*/ 2135 w 4464"/>
                <a:gd name="T9" fmla="*/ 1584 h 2160"/>
                <a:gd name="T10" fmla="*/ 2861 w 4464"/>
                <a:gd name="T11" fmla="*/ 2016 h 2160"/>
                <a:gd name="T12" fmla="*/ 3452 w 4464"/>
                <a:gd name="T13" fmla="*/ 2112 h 2160"/>
                <a:gd name="T14" fmla="*/ 4224 w 4464"/>
                <a:gd name="T15" fmla="*/ 2160 h 2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4" h="2160">
                  <a:moveTo>
                    <a:pt x="0" y="0"/>
                  </a:moveTo>
                  <a:cubicBezTo>
                    <a:pt x="292" y="64"/>
                    <a:pt x="584" y="128"/>
                    <a:pt x="816" y="240"/>
                  </a:cubicBezTo>
                  <a:cubicBezTo>
                    <a:pt x="1048" y="352"/>
                    <a:pt x="1232" y="528"/>
                    <a:pt x="1392" y="672"/>
                  </a:cubicBezTo>
                  <a:cubicBezTo>
                    <a:pt x="1552" y="816"/>
                    <a:pt x="1632" y="952"/>
                    <a:pt x="1776" y="1104"/>
                  </a:cubicBezTo>
                  <a:cubicBezTo>
                    <a:pt x="1920" y="1256"/>
                    <a:pt x="2048" y="1432"/>
                    <a:pt x="2256" y="1584"/>
                  </a:cubicBezTo>
                  <a:cubicBezTo>
                    <a:pt x="2464" y="1736"/>
                    <a:pt x="2792" y="1928"/>
                    <a:pt x="3024" y="2016"/>
                  </a:cubicBezTo>
                  <a:cubicBezTo>
                    <a:pt x="3256" y="2104"/>
                    <a:pt x="3408" y="2088"/>
                    <a:pt x="3648" y="2112"/>
                  </a:cubicBezTo>
                  <a:cubicBezTo>
                    <a:pt x="3888" y="2136"/>
                    <a:pt x="4176" y="2148"/>
                    <a:pt x="4464" y="2160"/>
                  </a:cubicBezTo>
                </a:path>
              </a:pathLst>
            </a:custGeom>
            <a:noFill/>
            <a:ln w="38100" cmpd="sng">
              <a:solidFill>
                <a:srgbClr val="00CC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8221" name="Text Box 4"/>
            <p:cNvSpPr txBox="1">
              <a:spLocks noChangeArrowheads="1"/>
            </p:cNvSpPr>
            <p:nvPr/>
          </p:nvSpPr>
          <p:spPr bwMode="auto">
            <a:xfrm>
              <a:off x="1104" y="672"/>
              <a:ext cx="1392" cy="5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srgbClr val="00CC66"/>
                  </a:solidFill>
                  <a:latin typeface="+mj-lt"/>
                </a:rPr>
                <a:t>Énergies Renouvelables</a:t>
              </a:r>
            </a:p>
          </p:txBody>
        </p:sp>
      </p:grp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2971800" y="4876800"/>
            <a:ext cx="6248400" cy="927100"/>
            <a:chOff x="1872" y="3072"/>
            <a:chExt cx="3936" cy="584"/>
          </a:xfrm>
        </p:grpSpPr>
        <p:sp>
          <p:nvSpPr>
            <p:cNvPr id="8218" name="Freeform 6"/>
            <p:cNvSpPr>
              <a:spLocks/>
            </p:cNvSpPr>
            <p:nvPr/>
          </p:nvSpPr>
          <p:spPr bwMode="auto">
            <a:xfrm>
              <a:off x="1872" y="3352"/>
              <a:ext cx="2784" cy="304"/>
            </a:xfrm>
            <a:custGeom>
              <a:avLst/>
              <a:gdLst>
                <a:gd name="T0" fmla="*/ 0 w 2784"/>
                <a:gd name="T1" fmla="*/ 296 h 304"/>
                <a:gd name="T2" fmla="*/ 240 w 2784"/>
                <a:gd name="T3" fmla="*/ 296 h 304"/>
                <a:gd name="T4" fmla="*/ 480 w 2784"/>
                <a:gd name="T5" fmla="*/ 248 h 304"/>
                <a:gd name="T6" fmla="*/ 816 w 2784"/>
                <a:gd name="T7" fmla="*/ 200 h 304"/>
                <a:gd name="T8" fmla="*/ 1296 w 2784"/>
                <a:gd name="T9" fmla="*/ 56 h 304"/>
                <a:gd name="T10" fmla="*/ 1920 w 2784"/>
                <a:gd name="T11" fmla="*/ 8 h 304"/>
                <a:gd name="T12" fmla="*/ 2496 w 2784"/>
                <a:gd name="T13" fmla="*/ 8 h 304"/>
                <a:gd name="T14" fmla="*/ 2784 w 2784"/>
                <a:gd name="T15" fmla="*/ 8 h 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84" h="304">
                  <a:moveTo>
                    <a:pt x="0" y="296"/>
                  </a:moveTo>
                  <a:cubicBezTo>
                    <a:pt x="80" y="300"/>
                    <a:pt x="160" y="304"/>
                    <a:pt x="240" y="296"/>
                  </a:cubicBezTo>
                  <a:cubicBezTo>
                    <a:pt x="320" y="288"/>
                    <a:pt x="384" y="264"/>
                    <a:pt x="480" y="248"/>
                  </a:cubicBezTo>
                  <a:cubicBezTo>
                    <a:pt x="576" y="232"/>
                    <a:pt x="680" y="232"/>
                    <a:pt x="816" y="200"/>
                  </a:cubicBezTo>
                  <a:cubicBezTo>
                    <a:pt x="952" y="168"/>
                    <a:pt x="1112" y="88"/>
                    <a:pt x="1296" y="56"/>
                  </a:cubicBezTo>
                  <a:cubicBezTo>
                    <a:pt x="1480" y="24"/>
                    <a:pt x="1720" y="16"/>
                    <a:pt x="1920" y="8"/>
                  </a:cubicBezTo>
                  <a:cubicBezTo>
                    <a:pt x="2120" y="0"/>
                    <a:pt x="2352" y="8"/>
                    <a:pt x="2496" y="8"/>
                  </a:cubicBezTo>
                  <a:cubicBezTo>
                    <a:pt x="2640" y="8"/>
                    <a:pt x="2712" y="8"/>
                    <a:pt x="2784" y="8"/>
                  </a:cubicBezTo>
                </a:path>
              </a:pathLst>
            </a:custGeom>
            <a:noFill/>
            <a:ln w="38100" cmpd="sng">
              <a:solidFill>
                <a:srgbClr val="339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8219" name="Text Box 7"/>
            <p:cNvSpPr txBox="1">
              <a:spLocks noChangeArrowheads="1"/>
            </p:cNvSpPr>
            <p:nvPr/>
          </p:nvSpPr>
          <p:spPr bwMode="auto">
            <a:xfrm>
              <a:off x="4560" y="307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srgbClr val="3399FF"/>
                  </a:solidFill>
                  <a:latin typeface="+mj-lt"/>
                </a:rPr>
                <a:t>Hydraulique</a:t>
              </a:r>
            </a:p>
          </p:txBody>
        </p:sp>
      </p:grp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2438400" y="4495800"/>
            <a:ext cx="6172200" cy="1320800"/>
            <a:chOff x="1536" y="2832"/>
            <a:chExt cx="3888" cy="832"/>
          </a:xfrm>
        </p:grpSpPr>
        <p:sp>
          <p:nvSpPr>
            <p:cNvPr id="8216" name="Freeform 9"/>
            <p:cNvSpPr>
              <a:spLocks/>
            </p:cNvSpPr>
            <p:nvPr/>
          </p:nvSpPr>
          <p:spPr bwMode="auto">
            <a:xfrm>
              <a:off x="1536" y="3112"/>
              <a:ext cx="3168" cy="552"/>
            </a:xfrm>
            <a:custGeom>
              <a:avLst/>
              <a:gdLst>
                <a:gd name="T0" fmla="*/ 0 w 3168"/>
                <a:gd name="T1" fmla="*/ 528 h 552"/>
                <a:gd name="T2" fmla="*/ 288 w 3168"/>
                <a:gd name="T3" fmla="*/ 528 h 552"/>
                <a:gd name="T4" fmla="*/ 672 w 3168"/>
                <a:gd name="T5" fmla="*/ 528 h 552"/>
                <a:gd name="T6" fmla="*/ 1248 w 3168"/>
                <a:gd name="T7" fmla="*/ 384 h 552"/>
                <a:gd name="T8" fmla="*/ 1872 w 3168"/>
                <a:gd name="T9" fmla="*/ 192 h 552"/>
                <a:gd name="T10" fmla="*/ 2352 w 3168"/>
                <a:gd name="T11" fmla="*/ 48 h 552"/>
                <a:gd name="T12" fmla="*/ 3168 w 3168"/>
                <a:gd name="T13" fmla="*/ 0 h 5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8" h="552">
                  <a:moveTo>
                    <a:pt x="0" y="528"/>
                  </a:moveTo>
                  <a:cubicBezTo>
                    <a:pt x="88" y="528"/>
                    <a:pt x="176" y="528"/>
                    <a:pt x="288" y="528"/>
                  </a:cubicBezTo>
                  <a:cubicBezTo>
                    <a:pt x="400" y="528"/>
                    <a:pt x="512" y="552"/>
                    <a:pt x="672" y="528"/>
                  </a:cubicBezTo>
                  <a:cubicBezTo>
                    <a:pt x="832" y="504"/>
                    <a:pt x="1048" y="440"/>
                    <a:pt x="1248" y="384"/>
                  </a:cubicBezTo>
                  <a:cubicBezTo>
                    <a:pt x="1448" y="328"/>
                    <a:pt x="1688" y="248"/>
                    <a:pt x="1872" y="192"/>
                  </a:cubicBezTo>
                  <a:cubicBezTo>
                    <a:pt x="2056" y="136"/>
                    <a:pt x="2136" y="80"/>
                    <a:pt x="2352" y="48"/>
                  </a:cubicBezTo>
                  <a:cubicBezTo>
                    <a:pt x="2568" y="16"/>
                    <a:pt x="2868" y="8"/>
                    <a:pt x="3168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8217" name="Text Box 10"/>
            <p:cNvSpPr txBox="1">
              <a:spLocks noChangeArrowheads="1"/>
            </p:cNvSpPr>
            <p:nvPr/>
          </p:nvSpPr>
          <p:spPr bwMode="auto">
            <a:xfrm>
              <a:off x="4896" y="283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accent2"/>
                  </a:solidFill>
                  <a:latin typeface="+mj-lt"/>
                </a:rPr>
                <a:t>Gaz</a:t>
              </a:r>
            </a:p>
          </p:txBody>
        </p: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5791200" y="5334000"/>
            <a:ext cx="3352800" cy="469900"/>
            <a:chOff x="3648" y="3360"/>
            <a:chExt cx="2112" cy="296"/>
          </a:xfrm>
        </p:grpSpPr>
        <p:sp>
          <p:nvSpPr>
            <p:cNvPr id="8214" name="Freeform 12"/>
            <p:cNvSpPr>
              <a:spLocks/>
            </p:cNvSpPr>
            <p:nvPr/>
          </p:nvSpPr>
          <p:spPr bwMode="auto">
            <a:xfrm>
              <a:off x="3648" y="3392"/>
              <a:ext cx="1008" cy="264"/>
            </a:xfrm>
            <a:custGeom>
              <a:avLst/>
              <a:gdLst>
                <a:gd name="T0" fmla="*/ 0 w 1008"/>
                <a:gd name="T1" fmla="*/ 240 h 264"/>
                <a:gd name="T2" fmla="*/ 288 w 1008"/>
                <a:gd name="T3" fmla="*/ 240 h 264"/>
                <a:gd name="T4" fmla="*/ 624 w 1008"/>
                <a:gd name="T5" fmla="*/ 96 h 264"/>
                <a:gd name="T6" fmla="*/ 816 w 1008"/>
                <a:gd name="T7" fmla="*/ 48 h 264"/>
                <a:gd name="T8" fmla="*/ 1008 w 1008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8" h="264">
                  <a:moveTo>
                    <a:pt x="0" y="240"/>
                  </a:moveTo>
                  <a:cubicBezTo>
                    <a:pt x="92" y="252"/>
                    <a:pt x="184" y="264"/>
                    <a:pt x="288" y="240"/>
                  </a:cubicBezTo>
                  <a:cubicBezTo>
                    <a:pt x="392" y="216"/>
                    <a:pt x="536" y="128"/>
                    <a:pt x="624" y="96"/>
                  </a:cubicBezTo>
                  <a:cubicBezTo>
                    <a:pt x="712" y="64"/>
                    <a:pt x="752" y="64"/>
                    <a:pt x="816" y="48"/>
                  </a:cubicBezTo>
                  <a:cubicBezTo>
                    <a:pt x="880" y="32"/>
                    <a:pt x="944" y="16"/>
                    <a:pt x="100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8215" name="Text Box 13"/>
            <p:cNvSpPr txBox="1">
              <a:spLocks noChangeArrowheads="1"/>
            </p:cNvSpPr>
            <p:nvPr/>
          </p:nvSpPr>
          <p:spPr bwMode="auto">
            <a:xfrm>
              <a:off x="4704" y="3360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srgbClr val="FF0000"/>
                  </a:solidFill>
                  <a:latin typeface="+mj-lt"/>
                </a:rPr>
                <a:t>Nucléaire</a:t>
              </a:r>
            </a:p>
          </p:txBody>
        </p:sp>
      </p:grp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609600" y="228600"/>
            <a:ext cx="67056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FF0000"/>
                </a:solidFill>
                <a:latin typeface="+mj-lt"/>
              </a:rPr>
              <a:t>Les énergies utilisées au cours des siècles</a:t>
            </a:r>
          </a:p>
        </p:txBody>
      </p:sp>
      <p:grpSp>
        <p:nvGrpSpPr>
          <p:cNvPr id="29702" name="Group 15"/>
          <p:cNvGrpSpPr>
            <a:grpSpLocks/>
          </p:cNvGrpSpPr>
          <p:nvPr/>
        </p:nvGrpSpPr>
        <p:grpSpPr bwMode="auto">
          <a:xfrm>
            <a:off x="127000" y="787400"/>
            <a:ext cx="8178800" cy="5629275"/>
            <a:chOff x="80" y="496"/>
            <a:chExt cx="5152" cy="3546"/>
          </a:xfrm>
        </p:grpSpPr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 flipV="1">
              <a:off x="432" y="672"/>
              <a:ext cx="0" cy="29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432" y="3648"/>
              <a:ext cx="4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8212" name="Text Box 18"/>
            <p:cNvSpPr txBox="1">
              <a:spLocks noChangeArrowheads="1"/>
            </p:cNvSpPr>
            <p:nvPr/>
          </p:nvSpPr>
          <p:spPr bwMode="auto">
            <a:xfrm>
              <a:off x="4608" y="3792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2000" i="1" dirty="0">
                  <a:latin typeface="+mj-lt"/>
                </a:rPr>
                <a:t>temps</a:t>
              </a:r>
            </a:p>
          </p:txBody>
        </p:sp>
        <p:sp>
          <p:nvSpPr>
            <p:cNvPr id="8213" name="Text Box 19"/>
            <p:cNvSpPr txBox="1">
              <a:spLocks noChangeArrowheads="1"/>
            </p:cNvSpPr>
            <p:nvPr/>
          </p:nvSpPr>
          <p:spPr bwMode="auto">
            <a:xfrm>
              <a:off x="80" y="496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2000" i="1">
                  <a:latin typeface="+mj-lt"/>
                </a:rPr>
                <a:t>%</a:t>
              </a:r>
            </a:p>
          </p:txBody>
        </p:sp>
      </p:grp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3048000" y="5867400"/>
            <a:ext cx="838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800">
                <a:latin typeface="+mj-lt"/>
              </a:rPr>
              <a:t>1900</a:t>
            </a:r>
          </a:p>
        </p:txBody>
      </p: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685800" y="3175000"/>
            <a:ext cx="6705600" cy="2006600"/>
            <a:chOff x="432" y="2000"/>
            <a:chExt cx="4224" cy="1264"/>
          </a:xfrm>
        </p:grpSpPr>
        <p:sp>
          <p:nvSpPr>
            <p:cNvPr id="8208" name="Text Box 22"/>
            <p:cNvSpPr txBox="1">
              <a:spLocks noChangeArrowheads="1"/>
            </p:cNvSpPr>
            <p:nvPr/>
          </p:nvSpPr>
          <p:spPr bwMode="auto">
            <a:xfrm>
              <a:off x="5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>
                  <a:latin typeface="+mj-lt"/>
                </a:rPr>
                <a:t>Charbon</a:t>
              </a:r>
            </a:p>
          </p:txBody>
        </p:sp>
        <p:sp>
          <p:nvSpPr>
            <p:cNvPr id="8209" name="Freeform 23"/>
            <p:cNvSpPr>
              <a:spLocks/>
            </p:cNvSpPr>
            <p:nvPr/>
          </p:nvSpPr>
          <p:spPr bwMode="auto">
            <a:xfrm>
              <a:off x="432" y="2000"/>
              <a:ext cx="4224" cy="1264"/>
            </a:xfrm>
            <a:custGeom>
              <a:avLst/>
              <a:gdLst>
                <a:gd name="T0" fmla="*/ 0 w 4224"/>
                <a:gd name="T1" fmla="*/ 1264 h 1264"/>
                <a:gd name="T2" fmla="*/ 624 w 4224"/>
                <a:gd name="T3" fmla="*/ 832 h 1264"/>
                <a:gd name="T4" fmla="*/ 1200 w 4224"/>
                <a:gd name="T5" fmla="*/ 448 h 1264"/>
                <a:gd name="T6" fmla="*/ 1632 w 4224"/>
                <a:gd name="T7" fmla="*/ 112 h 1264"/>
                <a:gd name="T8" fmla="*/ 1968 w 4224"/>
                <a:gd name="T9" fmla="*/ 16 h 1264"/>
                <a:gd name="T10" fmla="*/ 2544 w 4224"/>
                <a:gd name="T11" fmla="*/ 208 h 1264"/>
                <a:gd name="T12" fmla="*/ 3216 w 4224"/>
                <a:gd name="T13" fmla="*/ 640 h 1264"/>
                <a:gd name="T14" fmla="*/ 3600 w 4224"/>
                <a:gd name="T15" fmla="*/ 832 h 1264"/>
                <a:gd name="T16" fmla="*/ 4224 w 4224"/>
                <a:gd name="T17" fmla="*/ 1024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24" h="1264">
                  <a:moveTo>
                    <a:pt x="0" y="1264"/>
                  </a:moveTo>
                  <a:cubicBezTo>
                    <a:pt x="212" y="1116"/>
                    <a:pt x="424" y="968"/>
                    <a:pt x="624" y="832"/>
                  </a:cubicBezTo>
                  <a:cubicBezTo>
                    <a:pt x="824" y="696"/>
                    <a:pt x="1032" y="568"/>
                    <a:pt x="1200" y="448"/>
                  </a:cubicBezTo>
                  <a:cubicBezTo>
                    <a:pt x="1368" y="328"/>
                    <a:pt x="1504" y="184"/>
                    <a:pt x="1632" y="112"/>
                  </a:cubicBezTo>
                  <a:cubicBezTo>
                    <a:pt x="1760" y="40"/>
                    <a:pt x="1816" y="0"/>
                    <a:pt x="1968" y="16"/>
                  </a:cubicBezTo>
                  <a:cubicBezTo>
                    <a:pt x="2120" y="32"/>
                    <a:pt x="2336" y="104"/>
                    <a:pt x="2544" y="208"/>
                  </a:cubicBezTo>
                  <a:cubicBezTo>
                    <a:pt x="2752" y="312"/>
                    <a:pt x="3040" y="536"/>
                    <a:pt x="3216" y="640"/>
                  </a:cubicBezTo>
                  <a:cubicBezTo>
                    <a:pt x="3392" y="744"/>
                    <a:pt x="3432" y="768"/>
                    <a:pt x="3600" y="832"/>
                  </a:cubicBezTo>
                  <a:cubicBezTo>
                    <a:pt x="3768" y="896"/>
                    <a:pt x="3996" y="960"/>
                    <a:pt x="4224" y="102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</p:grpSp>
      <p:sp>
        <p:nvSpPr>
          <p:cNvPr id="8202" name="Text Box 24"/>
          <p:cNvSpPr txBox="1">
            <a:spLocks noChangeArrowheads="1"/>
          </p:cNvSpPr>
          <p:nvPr/>
        </p:nvSpPr>
        <p:spPr bwMode="auto">
          <a:xfrm>
            <a:off x="7010400" y="5867400"/>
            <a:ext cx="838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800">
                <a:latin typeface="+mj-lt"/>
              </a:rPr>
              <a:t>2000</a:t>
            </a:r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5092700" y="5867400"/>
            <a:ext cx="838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800">
                <a:latin typeface="+mj-lt"/>
              </a:rPr>
              <a:t>1950</a:t>
            </a:r>
          </a:p>
        </p:txBody>
      </p:sp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546100" y="5867400"/>
            <a:ext cx="838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800">
                <a:latin typeface="+mj-lt"/>
              </a:rPr>
              <a:t>1850</a:t>
            </a:r>
          </a:p>
        </p:txBody>
      </p: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2743200" y="4000500"/>
            <a:ext cx="4724400" cy="1803400"/>
            <a:chOff x="1728" y="2520"/>
            <a:chExt cx="2976" cy="1136"/>
          </a:xfrm>
        </p:grpSpPr>
        <p:sp>
          <p:nvSpPr>
            <p:cNvPr id="8206" name="Text Box 28"/>
            <p:cNvSpPr txBox="1">
              <a:spLocks noChangeArrowheads="1"/>
            </p:cNvSpPr>
            <p:nvPr/>
          </p:nvSpPr>
          <p:spPr bwMode="auto">
            <a:xfrm>
              <a:off x="1728" y="3072"/>
              <a:ext cx="864" cy="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Pétrole</a:t>
              </a:r>
            </a:p>
          </p:txBody>
        </p:sp>
        <p:sp>
          <p:nvSpPr>
            <p:cNvPr id="8207" name="Freeform 29"/>
            <p:cNvSpPr>
              <a:spLocks/>
            </p:cNvSpPr>
            <p:nvPr/>
          </p:nvSpPr>
          <p:spPr bwMode="auto">
            <a:xfrm>
              <a:off x="1776" y="2520"/>
              <a:ext cx="2928" cy="1136"/>
            </a:xfrm>
            <a:custGeom>
              <a:avLst/>
              <a:gdLst>
                <a:gd name="T0" fmla="*/ 48 w 2928"/>
                <a:gd name="T1" fmla="*/ 1112 h 1136"/>
                <a:gd name="T2" fmla="*/ 96 w 2928"/>
                <a:gd name="T3" fmla="*/ 1112 h 1136"/>
                <a:gd name="T4" fmla="*/ 624 w 2928"/>
                <a:gd name="T5" fmla="*/ 968 h 1136"/>
                <a:gd name="T6" fmla="*/ 912 w 2928"/>
                <a:gd name="T7" fmla="*/ 824 h 1136"/>
                <a:gd name="T8" fmla="*/ 1296 w 2928"/>
                <a:gd name="T9" fmla="*/ 536 h 1136"/>
                <a:gd name="T10" fmla="*/ 1632 w 2928"/>
                <a:gd name="T11" fmla="*/ 296 h 1136"/>
                <a:gd name="T12" fmla="*/ 1968 w 2928"/>
                <a:gd name="T13" fmla="*/ 104 h 1136"/>
                <a:gd name="T14" fmla="*/ 2304 w 2928"/>
                <a:gd name="T15" fmla="*/ 8 h 1136"/>
                <a:gd name="T16" fmla="*/ 2640 w 2928"/>
                <a:gd name="T17" fmla="*/ 56 h 1136"/>
                <a:gd name="T18" fmla="*/ 2832 w 2928"/>
                <a:gd name="T19" fmla="*/ 8 h 1136"/>
                <a:gd name="T20" fmla="*/ 2928 w 2928"/>
                <a:gd name="T21" fmla="*/ 8 h 1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28" h="1136">
                  <a:moveTo>
                    <a:pt x="48" y="1112"/>
                  </a:moveTo>
                  <a:cubicBezTo>
                    <a:pt x="24" y="1124"/>
                    <a:pt x="0" y="1136"/>
                    <a:pt x="96" y="1112"/>
                  </a:cubicBezTo>
                  <a:cubicBezTo>
                    <a:pt x="192" y="1088"/>
                    <a:pt x="488" y="1016"/>
                    <a:pt x="624" y="968"/>
                  </a:cubicBezTo>
                  <a:cubicBezTo>
                    <a:pt x="760" y="920"/>
                    <a:pt x="800" y="896"/>
                    <a:pt x="912" y="824"/>
                  </a:cubicBezTo>
                  <a:cubicBezTo>
                    <a:pt x="1024" y="752"/>
                    <a:pt x="1176" y="624"/>
                    <a:pt x="1296" y="536"/>
                  </a:cubicBezTo>
                  <a:cubicBezTo>
                    <a:pt x="1416" y="448"/>
                    <a:pt x="1520" y="368"/>
                    <a:pt x="1632" y="296"/>
                  </a:cubicBezTo>
                  <a:cubicBezTo>
                    <a:pt x="1744" y="224"/>
                    <a:pt x="1856" y="152"/>
                    <a:pt x="1968" y="104"/>
                  </a:cubicBezTo>
                  <a:cubicBezTo>
                    <a:pt x="2080" y="56"/>
                    <a:pt x="2192" y="16"/>
                    <a:pt x="2304" y="8"/>
                  </a:cubicBezTo>
                  <a:cubicBezTo>
                    <a:pt x="2416" y="0"/>
                    <a:pt x="2552" y="56"/>
                    <a:pt x="2640" y="56"/>
                  </a:cubicBezTo>
                  <a:cubicBezTo>
                    <a:pt x="2728" y="56"/>
                    <a:pt x="2784" y="16"/>
                    <a:pt x="2832" y="8"/>
                  </a:cubicBezTo>
                  <a:cubicBezTo>
                    <a:pt x="2880" y="0"/>
                    <a:pt x="2904" y="4"/>
                    <a:pt x="2928" y="8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21063" y="787400"/>
            <a:ext cx="5580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Le pétrole est connu des Sumériens (-3.000 av. JC), bien avant Drake et son premier forage (1859, Titusville)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7538" y="21653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Le charbon est exploité dans la Chine antique 1000 ans avant notre ère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0" y="6555347"/>
            <a:ext cx="9144000" cy="307778"/>
            <a:chOff x="0" y="6555347"/>
            <a:chExt cx="9144000" cy="307778"/>
          </a:xfrm>
        </p:grpSpPr>
        <p:sp>
          <p:nvSpPr>
            <p:cNvPr id="33" name="Rectangle 32"/>
            <p:cNvSpPr/>
            <p:nvPr/>
          </p:nvSpPr>
          <p:spPr>
            <a:xfrm>
              <a:off x="0" y="6555347"/>
              <a:ext cx="9144000" cy="3077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34377" y="6581105"/>
              <a:ext cx="6696744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>
                  <a:latin typeface="+mj-lt"/>
                </a:rPr>
                <a:t>Formation thématique </a:t>
              </a:r>
              <a:r>
                <a:rPr lang="fr-FR" sz="1200" i="1" dirty="0" smtClean="0">
                  <a:latin typeface="+mj-lt"/>
                </a:rPr>
                <a:t>«Développement Durable» - 3 </a:t>
              </a:r>
              <a:r>
                <a:rPr lang="fr-FR" sz="1200" i="1" dirty="0">
                  <a:latin typeface="+mj-lt"/>
                </a:rPr>
                <a:t>et 4 juillet </a:t>
              </a:r>
              <a:r>
                <a:rPr lang="fr-FR" sz="1200" i="1" dirty="0" smtClean="0">
                  <a:latin typeface="+mj-lt"/>
                </a:rPr>
                <a:t>2013	JL </a:t>
              </a:r>
              <a:r>
                <a:rPr lang="fr-FR" sz="1200" i="1" dirty="0" err="1" smtClean="0">
                  <a:latin typeface="+mj-lt"/>
                </a:rPr>
                <a:t>Demenet</a:t>
              </a:r>
              <a:endParaRPr lang="fr-FR" sz="12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</TotalTime>
  <Words>2151</Words>
  <Application>Microsoft Office PowerPoint</Application>
  <PresentationFormat>Affichage à l'écran (4:3)</PresentationFormat>
  <Paragraphs>363</Paragraphs>
  <Slides>64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64</vt:i4>
      </vt:variant>
    </vt:vector>
  </HeadingPairs>
  <TitlesOfParts>
    <vt:vector size="69" baseType="lpstr">
      <vt:lpstr>Thème Office</vt:lpstr>
      <vt:lpstr>Microsoft Excel 97-2003 Worksheet</vt:lpstr>
      <vt:lpstr>Graphique Microsoft Excel</vt:lpstr>
      <vt:lpstr>Microsoft Word Picture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Jean-Luc DEMENET</dc:creator>
  <cp:lastModifiedBy>Jean-Luc DEMENET</cp:lastModifiedBy>
  <cp:revision>158</cp:revision>
  <dcterms:created xsi:type="dcterms:W3CDTF">2013-04-12T15:00:43Z</dcterms:created>
  <dcterms:modified xsi:type="dcterms:W3CDTF">2013-07-02T14:44:10Z</dcterms:modified>
</cp:coreProperties>
</file>