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73" r:id="rId3"/>
    <p:sldId id="760" r:id="rId4"/>
    <p:sldId id="878" r:id="rId5"/>
    <p:sldId id="879" r:id="rId6"/>
    <p:sldId id="972" r:id="rId7"/>
    <p:sldId id="561" r:id="rId8"/>
    <p:sldId id="880" r:id="rId9"/>
    <p:sldId id="1085" r:id="rId10"/>
    <p:sldId id="1086" r:id="rId11"/>
    <p:sldId id="1087" r:id="rId12"/>
    <p:sldId id="965" r:id="rId13"/>
    <p:sldId id="887" r:id="rId14"/>
    <p:sldId id="897" r:id="rId15"/>
    <p:sldId id="1089" r:id="rId16"/>
    <p:sldId id="932" r:id="rId17"/>
    <p:sldId id="936" r:id="rId18"/>
    <p:sldId id="745" r:id="rId19"/>
    <p:sldId id="954" r:id="rId2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8" autoAdjust="0"/>
    <p:restoredTop sz="89231" autoAdjust="0"/>
  </p:normalViewPr>
  <p:slideViewPr>
    <p:cSldViewPr>
      <p:cViewPr varScale="1">
        <p:scale>
          <a:sx n="75" d="100"/>
          <a:sy n="75" d="100"/>
        </p:scale>
        <p:origin x="-396" y="-84"/>
      </p:cViewPr>
      <p:guideLst>
        <p:guide orient="horz" pos="2160"/>
        <p:guide pos="2880"/>
      </p:guideLst>
    </p:cSldViewPr>
  </p:slideViewPr>
  <p:notesTextViewPr>
    <p:cViewPr>
      <p:scale>
        <a:sx n="100" d="100"/>
        <a:sy n="100" d="100"/>
      </p:scale>
      <p:origin x="0" y="0"/>
    </p:cViewPr>
  </p:notesTextViewPr>
  <p:sorterViewPr>
    <p:cViewPr>
      <p:scale>
        <a:sx n="76" d="100"/>
        <a:sy n="76" d="100"/>
      </p:scale>
      <p:origin x="0" y="0"/>
    </p:cViewPr>
  </p:sorterViewPr>
  <p:notesViewPr>
    <p:cSldViewPr>
      <p:cViewPr varScale="1">
        <p:scale>
          <a:sx n="83" d="100"/>
          <a:sy n="83" d="100"/>
        </p:scale>
        <p:origin x="-195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PARSFIL02\TEAM\TEAM\Transversal\Thought%20Leadership\I360\I360%20-%202012\GRAPH%20I360.2012.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ocuments%20and%20Settings\clepen\Local%20Settings\Temporary%20Internet%20Files\Content.Outlook\J0TAWBWX\version%20IMS%20PharmaNews%20201308%20%20(2).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clepen\Bureau\i360\March&#233;Hopital3.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lgn="ctr" rtl="0" fontAlgn="base">
              <a:spcBef>
                <a:spcPct val="50000"/>
              </a:spcBef>
              <a:spcAft>
                <a:spcPct val="0"/>
              </a:spcAft>
              <a:defRPr lang="en-US" sz="1600" b="1" kern="1200" dirty="0">
                <a:solidFill>
                  <a:schemeClr val="bg2">
                    <a:lumMod val="75000"/>
                  </a:schemeClr>
                </a:solidFill>
                <a:latin typeface="+mj-lt"/>
                <a:ea typeface="+mn-ea"/>
                <a:cs typeface="Arial" pitchFamily="34" charset="0"/>
              </a:defRPr>
            </a:pPr>
            <a:r>
              <a:rPr lang="en-US" sz="1600" b="1" kern="1200" dirty="0" smtClean="0">
                <a:solidFill>
                  <a:schemeClr val="bg2">
                    <a:lumMod val="75000"/>
                  </a:schemeClr>
                </a:solidFill>
                <a:latin typeface="+mj-lt"/>
                <a:ea typeface="+mn-ea"/>
                <a:cs typeface="Arial" pitchFamily="34" charset="0"/>
              </a:rPr>
              <a:t>Evolution en </a:t>
            </a:r>
            <a:r>
              <a:rPr lang="en-US" sz="1600" b="1" kern="1200" dirty="0" err="1" smtClean="0">
                <a:solidFill>
                  <a:schemeClr val="bg2">
                    <a:lumMod val="75000"/>
                  </a:schemeClr>
                </a:solidFill>
                <a:latin typeface="+mj-lt"/>
                <a:ea typeface="+mn-ea"/>
                <a:cs typeface="Arial" pitchFamily="34" charset="0"/>
              </a:rPr>
              <a:t>valeur</a:t>
            </a:r>
            <a:endParaRPr lang="en-US" sz="1600" b="1" kern="1200" dirty="0">
              <a:solidFill>
                <a:schemeClr val="bg2">
                  <a:lumMod val="75000"/>
                </a:schemeClr>
              </a:solidFill>
              <a:latin typeface="+mj-lt"/>
              <a:ea typeface="+mn-ea"/>
              <a:cs typeface="Arial" pitchFamily="34" charset="0"/>
            </a:endParaRPr>
          </a:p>
        </c:rich>
      </c:tx>
      <c:layout>
        <c:manualLayout>
          <c:xMode val="edge"/>
          <c:yMode val="edge"/>
          <c:x val="0.135729949410381"/>
          <c:y val="0"/>
        </c:manualLayout>
      </c:layout>
      <c:overlay val="0"/>
    </c:title>
    <c:autoTitleDeleted val="0"/>
    <c:plotArea>
      <c:layout>
        <c:manualLayout>
          <c:layoutTarget val="inner"/>
          <c:xMode val="edge"/>
          <c:yMode val="edge"/>
          <c:x val="0.15598196515368501"/>
          <c:y val="0.38984924804006998"/>
          <c:w val="0.75603267872762303"/>
          <c:h val="0.479025601863662"/>
        </c:manualLayout>
      </c:layout>
      <c:areaChart>
        <c:grouping val="stacked"/>
        <c:varyColors val="0"/>
        <c:dLbls>
          <c:showLegendKey val="0"/>
          <c:showVal val="0"/>
          <c:showCatName val="0"/>
          <c:showSerName val="0"/>
          <c:showPercent val="0"/>
          <c:showBubbleSize val="0"/>
        </c:dLbls>
        <c:axId val="66574592"/>
        <c:axId val="66911232"/>
      </c:areaChart>
      <c:catAx>
        <c:axId val="66574592"/>
        <c:scaling>
          <c:orientation val="minMax"/>
        </c:scaling>
        <c:delete val="1"/>
        <c:axPos val="b"/>
        <c:numFmt formatCode="General" sourceLinked="1"/>
        <c:majorTickMark val="out"/>
        <c:minorTickMark val="none"/>
        <c:tickLblPos val="none"/>
        <c:crossAx val="66911232"/>
        <c:crosses val="autoZero"/>
        <c:auto val="1"/>
        <c:lblAlgn val="ctr"/>
        <c:lblOffset val="100"/>
        <c:noMultiLvlLbl val="0"/>
      </c:catAx>
      <c:valAx>
        <c:axId val="66911232"/>
        <c:scaling>
          <c:orientation val="minMax"/>
        </c:scaling>
        <c:delete val="0"/>
        <c:axPos val="l"/>
        <c:majorGridlines/>
        <c:numFmt formatCode="0.0%" sourceLinked="1"/>
        <c:majorTickMark val="out"/>
        <c:minorTickMark val="none"/>
        <c:tickLblPos val="nextTo"/>
        <c:txPr>
          <a:bodyPr/>
          <a:lstStyle/>
          <a:p>
            <a:pPr>
              <a:defRPr sz="1000" baseline="0"/>
            </a:pPr>
            <a:endParaRPr lang="fr-FR"/>
          </a:p>
        </c:txPr>
        <c:crossAx val="66574592"/>
        <c:crosses val="autoZero"/>
        <c:crossBetween val="midCat"/>
      </c:valAx>
      <c:spPr>
        <a:noFill/>
        <a:ln w="25400">
          <a:noFill/>
        </a:ln>
      </c:spPr>
    </c:plotArea>
    <c:plotVisOnly val="1"/>
    <c:dispBlanksAs val="zero"/>
    <c:showDLblsOverMax val="0"/>
  </c:chart>
  <c:txPr>
    <a:bodyPr/>
    <a:lstStyle/>
    <a:p>
      <a:pPr>
        <a:defRPr sz="1800"/>
      </a:pPr>
      <a:endParaRPr lang="fr-FR"/>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771623257223299"/>
          <c:y val="3.4375000000000003E-2"/>
          <c:w val="0.79357403990580699"/>
          <c:h val="0.80940403543308104"/>
        </c:manualLayout>
      </c:layout>
      <c:barChart>
        <c:barDir val="col"/>
        <c:grouping val="stacked"/>
        <c:varyColors val="0"/>
        <c:ser>
          <c:idx val="0"/>
          <c:order val="0"/>
          <c:tx>
            <c:strRef>
              <c:f>Feuil1!$A$2</c:f>
              <c:strCache>
                <c:ptCount val="1"/>
                <c:pt idx="0">
                  <c:v>Remboursable</c:v>
                </c:pt>
              </c:strCache>
            </c:strRef>
          </c:tx>
          <c:spPr>
            <a:solidFill>
              <a:srgbClr val="00B0F0"/>
            </a:solidFill>
            <a:scene3d>
              <a:camera prst="orthographicFront"/>
              <a:lightRig rig="threePt" dir="t"/>
            </a:scene3d>
            <a:sp3d>
              <a:bevelT w="63500"/>
            </a:sp3d>
          </c:spPr>
          <c:invertIfNegative val="0"/>
          <c:cat>
            <c:strRef>
              <c:f>Feuil1!$B$1:$H$1</c:f>
              <c:strCache>
                <c:ptCount val="7"/>
                <c:pt idx="0">
                  <c:v>2006</c:v>
                </c:pt>
                <c:pt idx="1">
                  <c:v>2007</c:v>
                </c:pt>
                <c:pt idx="2">
                  <c:v>2008</c:v>
                </c:pt>
                <c:pt idx="3">
                  <c:v>2009</c:v>
                </c:pt>
                <c:pt idx="4">
                  <c:v>2010</c:v>
                </c:pt>
                <c:pt idx="5">
                  <c:v>2011</c:v>
                </c:pt>
                <c:pt idx="6">
                  <c:v>2012</c:v>
                </c:pt>
              </c:strCache>
            </c:strRef>
          </c:cat>
          <c:val>
            <c:numRef>
              <c:f>Feuil1!$B$2:$H$2</c:f>
              <c:numCache>
                <c:formatCode>#,##0</c:formatCode>
                <c:ptCount val="7"/>
                <c:pt idx="0">
                  <c:v>18204236</c:v>
                </c:pt>
                <c:pt idx="1">
                  <c:v>19151263</c:v>
                </c:pt>
                <c:pt idx="2">
                  <c:v>19376577</c:v>
                </c:pt>
                <c:pt idx="3">
                  <c:v>19569244</c:v>
                </c:pt>
                <c:pt idx="4">
                  <c:v>19621361.880565401</c:v>
                </c:pt>
                <c:pt idx="5">
                  <c:v>19652889.874694601</c:v>
                </c:pt>
                <c:pt idx="6">
                  <c:v>19077880.982143</c:v>
                </c:pt>
              </c:numCache>
            </c:numRef>
          </c:val>
        </c:ser>
        <c:ser>
          <c:idx val="1"/>
          <c:order val="1"/>
          <c:tx>
            <c:strRef>
              <c:f>Feuil1!$A$3</c:f>
              <c:strCache>
                <c:ptCount val="1"/>
                <c:pt idx="0">
                  <c:v>Non Remboursable</c:v>
                </c:pt>
              </c:strCache>
            </c:strRef>
          </c:tx>
          <c:spPr>
            <a:solidFill>
              <a:schemeClr val="accent6"/>
            </a:solidFill>
            <a:scene3d>
              <a:camera prst="orthographicFront"/>
              <a:lightRig rig="threePt" dir="t"/>
            </a:scene3d>
            <a:sp3d>
              <a:bevelT w="63500"/>
            </a:sp3d>
          </c:spPr>
          <c:invertIfNegative val="0"/>
          <c:cat>
            <c:strRef>
              <c:f>Feuil1!$B$1:$H$1</c:f>
              <c:strCache>
                <c:ptCount val="7"/>
                <c:pt idx="0">
                  <c:v>2006</c:v>
                </c:pt>
                <c:pt idx="1">
                  <c:v>2007</c:v>
                </c:pt>
                <c:pt idx="2">
                  <c:v>2008</c:v>
                </c:pt>
                <c:pt idx="3">
                  <c:v>2009</c:v>
                </c:pt>
                <c:pt idx="4">
                  <c:v>2010</c:v>
                </c:pt>
                <c:pt idx="5">
                  <c:v>2011</c:v>
                </c:pt>
                <c:pt idx="6">
                  <c:v>2012</c:v>
                </c:pt>
              </c:strCache>
            </c:strRef>
          </c:cat>
          <c:val>
            <c:numRef>
              <c:f>Feuil1!$B$3:$H$3</c:f>
              <c:numCache>
                <c:formatCode>#,##0</c:formatCode>
                <c:ptCount val="7"/>
                <c:pt idx="0">
                  <c:v>1622180</c:v>
                </c:pt>
                <c:pt idx="1">
                  <c:v>1620606</c:v>
                </c:pt>
                <c:pt idx="2">
                  <c:v>1471474</c:v>
                </c:pt>
                <c:pt idx="3">
                  <c:v>1445191</c:v>
                </c:pt>
                <c:pt idx="4">
                  <c:v>1388824.3433783699</c:v>
                </c:pt>
                <c:pt idx="5">
                  <c:v>1360922.86509896</c:v>
                </c:pt>
                <c:pt idx="6">
                  <c:v>1465975.9975610001</c:v>
                </c:pt>
              </c:numCache>
            </c:numRef>
          </c:val>
        </c:ser>
        <c:dLbls>
          <c:showLegendKey val="0"/>
          <c:showVal val="0"/>
          <c:showCatName val="0"/>
          <c:showSerName val="0"/>
          <c:showPercent val="0"/>
          <c:showBubbleSize val="0"/>
        </c:dLbls>
        <c:gapWidth val="150"/>
        <c:overlap val="100"/>
        <c:axId val="68514176"/>
        <c:axId val="68515712"/>
      </c:barChart>
      <c:catAx>
        <c:axId val="68514176"/>
        <c:scaling>
          <c:orientation val="minMax"/>
        </c:scaling>
        <c:delete val="0"/>
        <c:axPos val="b"/>
        <c:majorTickMark val="out"/>
        <c:minorTickMark val="none"/>
        <c:tickLblPos val="nextTo"/>
        <c:txPr>
          <a:bodyPr/>
          <a:lstStyle/>
          <a:p>
            <a:pPr>
              <a:defRPr sz="1000"/>
            </a:pPr>
            <a:endParaRPr lang="fr-FR"/>
          </a:p>
        </c:txPr>
        <c:crossAx val="68515712"/>
        <c:crosses val="autoZero"/>
        <c:auto val="1"/>
        <c:lblAlgn val="ctr"/>
        <c:lblOffset val="100"/>
        <c:noMultiLvlLbl val="0"/>
      </c:catAx>
      <c:valAx>
        <c:axId val="68515712"/>
        <c:scaling>
          <c:orientation val="minMax"/>
          <c:min val="0"/>
        </c:scaling>
        <c:delete val="0"/>
        <c:axPos val="l"/>
        <c:majorGridlines/>
        <c:title>
          <c:tx>
            <c:rich>
              <a:bodyPr rot="-5400000" vert="horz"/>
              <a:lstStyle/>
              <a:p>
                <a:pPr>
                  <a:defRPr sz="1000"/>
                </a:pPr>
                <a:r>
                  <a:rPr lang="en-US" sz="1000" b="1" i="0" baseline="0" dirty="0" smtClean="0"/>
                  <a:t>CA PFHT (en millions </a:t>
                </a:r>
              </a:p>
              <a:p>
                <a:pPr>
                  <a:defRPr sz="1000"/>
                </a:pPr>
                <a:r>
                  <a:rPr lang="en-US" sz="1000" b="1" i="0" baseline="0" dirty="0" err="1" smtClean="0"/>
                  <a:t>d'euros</a:t>
                </a:r>
                <a:r>
                  <a:rPr lang="en-US" sz="1000" b="1" i="0" baseline="0" dirty="0" smtClean="0"/>
                  <a:t>)</a:t>
                </a:r>
                <a:endParaRPr lang="fr-FR" sz="1000" dirty="0"/>
              </a:p>
            </c:rich>
          </c:tx>
          <c:layout>
            <c:manualLayout>
              <c:xMode val="edge"/>
              <c:yMode val="edge"/>
              <c:x val="2.04375887475616E-3"/>
              <c:y val="0.24588361220472399"/>
            </c:manualLayout>
          </c:layout>
          <c:overlay val="0"/>
        </c:title>
        <c:numFmt formatCode="#,##0" sourceLinked="0"/>
        <c:majorTickMark val="out"/>
        <c:minorTickMark val="none"/>
        <c:tickLblPos val="nextTo"/>
        <c:txPr>
          <a:bodyPr/>
          <a:lstStyle/>
          <a:p>
            <a:pPr>
              <a:defRPr sz="900" b="1"/>
            </a:pPr>
            <a:endParaRPr lang="fr-FR"/>
          </a:p>
        </c:txPr>
        <c:crossAx val="68514176"/>
        <c:crosses val="autoZero"/>
        <c:crossBetween val="between"/>
        <c:dispUnits>
          <c:builtInUnit val="thousands"/>
        </c:dispUnits>
      </c:valAx>
      <c:spPr>
        <a:ln>
          <a:solidFill>
            <a:schemeClr val="accent5"/>
          </a:solidFill>
        </a:ln>
      </c:spPr>
    </c:plotArea>
    <c:legend>
      <c:legendPos val="b"/>
      <c:layout>
        <c:manualLayout>
          <c:xMode val="edge"/>
          <c:yMode val="edge"/>
          <c:x val="0.21742218679043199"/>
          <c:y val="0.941773868110236"/>
          <c:w val="0.70414217372518695"/>
          <c:h val="5.8226131889763798E-2"/>
        </c:manualLayout>
      </c:layout>
      <c:overlay val="0"/>
      <c:txPr>
        <a:bodyPr/>
        <a:lstStyle/>
        <a:p>
          <a:pPr>
            <a:defRPr sz="1050" b="1"/>
          </a:pPr>
          <a:endParaRPr lang="fr-FR"/>
        </a:p>
      </c:txPr>
    </c:legend>
    <c:plotVisOnly val="1"/>
    <c:dispBlanksAs val="gap"/>
    <c:showDLblsOverMax val="0"/>
  </c:chart>
  <c:txPr>
    <a:bodyPr/>
    <a:lstStyle/>
    <a:p>
      <a:pPr>
        <a:defRPr sz="1800"/>
      </a:pPr>
      <a:endParaRPr lang="fr-F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Feuil1!$A$2</c:f>
              <c:strCache>
                <c:ptCount val="1"/>
                <c:pt idx="0">
                  <c:v>Catégorie 1</c:v>
                </c:pt>
              </c:strCache>
            </c:strRef>
          </c:tx>
          <c:spPr>
            <a:solidFill>
              <a:srgbClr val="60AC14"/>
            </a:solidFill>
            <a:scene3d>
              <a:camera prst="orthographicFront"/>
              <a:lightRig rig="threePt" dir="t"/>
            </a:scene3d>
            <a:sp3d>
              <a:bevelT w="63500"/>
            </a:sp3d>
          </c:spPr>
          <c:invertIfNegative val="0"/>
          <c:dPt>
            <c:idx val="3"/>
            <c:invertIfNegative val="0"/>
            <c:bubble3D val="0"/>
            <c:spPr>
              <a:solidFill>
                <a:srgbClr val="ED4F44"/>
              </a:solidFill>
              <a:scene3d>
                <a:camera prst="orthographicFront"/>
                <a:lightRig rig="threePt" dir="t"/>
              </a:scene3d>
              <a:sp3d>
                <a:bevelT w="63500"/>
              </a:sp3d>
            </c:spPr>
          </c:dPt>
          <c:dPt>
            <c:idx val="5"/>
            <c:invertIfNegative val="0"/>
            <c:bubble3D val="0"/>
            <c:spPr>
              <a:solidFill>
                <a:srgbClr val="ED4F44"/>
              </a:solidFill>
              <a:scene3d>
                <a:camera prst="orthographicFront"/>
                <a:lightRig rig="threePt" dir="t"/>
              </a:scene3d>
              <a:sp3d>
                <a:bevelT w="63500"/>
              </a:sp3d>
            </c:spPr>
          </c:dPt>
          <c:dPt>
            <c:idx val="6"/>
            <c:invertIfNegative val="0"/>
            <c:bubble3D val="0"/>
            <c:spPr>
              <a:solidFill>
                <a:srgbClr val="ED4F44"/>
              </a:solidFill>
              <a:scene3d>
                <a:camera prst="orthographicFront"/>
                <a:lightRig rig="threePt" dir="t"/>
              </a:scene3d>
              <a:sp3d>
                <a:bevelT w="63500"/>
              </a:sp3d>
            </c:spPr>
          </c:dPt>
          <c:dLbls>
            <c:txPr>
              <a:bodyPr/>
              <a:lstStyle/>
              <a:p>
                <a:pPr>
                  <a:defRPr sz="900"/>
                </a:pPr>
                <a:endParaRPr lang="fr-FR"/>
              </a:p>
            </c:txPr>
            <c:showLegendKey val="0"/>
            <c:showVal val="1"/>
            <c:showCatName val="0"/>
            <c:showSerName val="0"/>
            <c:showPercent val="0"/>
            <c:showBubbleSize val="0"/>
            <c:showLeaderLines val="0"/>
          </c:dLbls>
          <c:cat>
            <c:strRef>
              <c:f>Feuil1!$B$1:$H$1</c:f>
              <c:strCache>
                <c:ptCount val="7"/>
                <c:pt idx="0">
                  <c:v>2007</c:v>
                </c:pt>
                <c:pt idx="1">
                  <c:v>2008</c:v>
                </c:pt>
                <c:pt idx="2">
                  <c:v>2009</c:v>
                </c:pt>
                <c:pt idx="3">
                  <c:v>2010</c:v>
                </c:pt>
                <c:pt idx="4">
                  <c:v>2011</c:v>
                </c:pt>
                <c:pt idx="5">
                  <c:v>2012</c:v>
                </c:pt>
                <c:pt idx="6">
                  <c:v>2013</c:v>
                </c:pt>
              </c:strCache>
            </c:strRef>
          </c:cat>
          <c:val>
            <c:numRef>
              <c:f>Feuil1!$B$2:$H$2</c:f>
              <c:numCache>
                <c:formatCode>0.0%</c:formatCode>
                <c:ptCount val="7"/>
                <c:pt idx="0">
                  <c:v>4.7686530939329702E-2</c:v>
                </c:pt>
                <c:pt idx="1">
                  <c:v>3.6675563474813698E-3</c:v>
                </c:pt>
                <c:pt idx="2">
                  <c:v>7.9807939840516907E-3</c:v>
                </c:pt>
                <c:pt idx="3">
                  <c:v>-2.02183692125436E-4</c:v>
                </c:pt>
                <c:pt idx="4">
                  <c:v>1.7260750624182E-4</c:v>
                </c:pt>
                <c:pt idx="5">
                  <c:v>-2.2589586326506501E-2</c:v>
                </c:pt>
                <c:pt idx="6">
                  <c:v>-3.4000000000000002E-2</c:v>
                </c:pt>
              </c:numCache>
            </c:numRef>
          </c:val>
        </c:ser>
        <c:dLbls>
          <c:showLegendKey val="0"/>
          <c:showVal val="0"/>
          <c:showCatName val="0"/>
          <c:showSerName val="0"/>
          <c:showPercent val="0"/>
          <c:showBubbleSize val="0"/>
        </c:dLbls>
        <c:gapWidth val="150"/>
        <c:axId val="70049792"/>
        <c:axId val="70051328"/>
      </c:barChart>
      <c:catAx>
        <c:axId val="70049792"/>
        <c:scaling>
          <c:orientation val="minMax"/>
        </c:scaling>
        <c:delete val="0"/>
        <c:axPos val="b"/>
        <c:majorTickMark val="out"/>
        <c:minorTickMark val="none"/>
        <c:tickLblPos val="low"/>
        <c:txPr>
          <a:bodyPr/>
          <a:lstStyle/>
          <a:p>
            <a:pPr>
              <a:defRPr sz="1000" b="0"/>
            </a:pPr>
            <a:endParaRPr lang="fr-FR"/>
          </a:p>
        </c:txPr>
        <c:crossAx val="70051328"/>
        <c:crosses val="autoZero"/>
        <c:auto val="1"/>
        <c:lblAlgn val="ctr"/>
        <c:lblOffset val="100"/>
        <c:noMultiLvlLbl val="0"/>
      </c:catAx>
      <c:valAx>
        <c:axId val="70051328"/>
        <c:scaling>
          <c:orientation val="minMax"/>
          <c:max val="0.05"/>
          <c:min val="-0.04"/>
        </c:scaling>
        <c:delete val="0"/>
        <c:axPos val="l"/>
        <c:numFmt formatCode="0%" sourceLinked="0"/>
        <c:majorTickMark val="out"/>
        <c:minorTickMark val="none"/>
        <c:tickLblPos val="nextTo"/>
        <c:txPr>
          <a:bodyPr/>
          <a:lstStyle/>
          <a:p>
            <a:pPr>
              <a:defRPr sz="1000"/>
            </a:pPr>
            <a:endParaRPr lang="fr-FR"/>
          </a:p>
        </c:txPr>
        <c:crossAx val="70049792"/>
        <c:crosses val="autoZero"/>
        <c:crossBetween val="between"/>
        <c:majorUnit val="0.01"/>
      </c:valAx>
    </c:plotArea>
    <c:plotVisOnly val="1"/>
    <c:dispBlanksAs val="gap"/>
    <c:showDLblsOverMax val="0"/>
  </c:chart>
  <c:txPr>
    <a:bodyPr/>
    <a:lstStyle/>
    <a:p>
      <a:pPr>
        <a:defRPr sz="1800"/>
      </a:pPr>
      <a:endParaRPr lang="fr-F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Feuil1!$A$2</c:f>
              <c:strCache>
                <c:ptCount val="1"/>
                <c:pt idx="0">
                  <c:v>Catégorie 1</c:v>
                </c:pt>
              </c:strCache>
            </c:strRef>
          </c:tx>
          <c:spPr>
            <a:solidFill>
              <a:srgbClr val="00B0F0"/>
            </a:solidFill>
            <a:scene3d>
              <a:camera prst="orthographicFront"/>
              <a:lightRig rig="threePt" dir="t"/>
            </a:scene3d>
            <a:sp3d>
              <a:bevelT w="63500"/>
            </a:sp3d>
          </c:spPr>
          <c:invertIfNegative val="0"/>
          <c:dPt>
            <c:idx val="0"/>
            <c:invertIfNegative val="0"/>
            <c:bubble3D val="0"/>
            <c:spPr>
              <a:solidFill>
                <a:srgbClr val="60AC14"/>
              </a:solidFill>
              <a:scene3d>
                <a:camera prst="orthographicFront"/>
                <a:lightRig rig="threePt" dir="t"/>
              </a:scene3d>
              <a:sp3d>
                <a:bevelT w="63500"/>
              </a:sp3d>
            </c:spPr>
          </c:dPt>
          <c:dPt>
            <c:idx val="1"/>
            <c:invertIfNegative val="0"/>
            <c:bubble3D val="0"/>
            <c:spPr>
              <a:solidFill>
                <a:srgbClr val="ED4F44"/>
              </a:solidFill>
              <a:scene3d>
                <a:camera prst="orthographicFront"/>
                <a:lightRig rig="threePt" dir="t"/>
              </a:scene3d>
              <a:sp3d>
                <a:bevelT w="63500"/>
              </a:sp3d>
            </c:spPr>
          </c:dPt>
          <c:dPt>
            <c:idx val="2"/>
            <c:invertIfNegative val="0"/>
            <c:bubble3D val="0"/>
            <c:spPr>
              <a:solidFill>
                <a:srgbClr val="60AC14"/>
              </a:solidFill>
              <a:scene3d>
                <a:camera prst="orthographicFront"/>
                <a:lightRig rig="threePt" dir="t"/>
              </a:scene3d>
              <a:sp3d>
                <a:bevelT w="63500"/>
              </a:sp3d>
            </c:spPr>
          </c:dPt>
          <c:dPt>
            <c:idx val="3"/>
            <c:invertIfNegative val="0"/>
            <c:bubble3D val="0"/>
            <c:spPr>
              <a:solidFill>
                <a:srgbClr val="ED4F44"/>
              </a:solidFill>
              <a:scene3d>
                <a:camera prst="orthographicFront"/>
                <a:lightRig rig="threePt" dir="t"/>
              </a:scene3d>
              <a:sp3d>
                <a:bevelT w="63500"/>
              </a:sp3d>
            </c:spPr>
          </c:dPt>
          <c:dPt>
            <c:idx val="4"/>
            <c:invertIfNegative val="0"/>
            <c:bubble3D val="0"/>
            <c:spPr>
              <a:solidFill>
                <a:srgbClr val="ED4F44"/>
              </a:solidFill>
              <a:scene3d>
                <a:camera prst="orthographicFront"/>
                <a:lightRig rig="threePt" dir="t"/>
              </a:scene3d>
              <a:sp3d>
                <a:bevelT w="63500"/>
              </a:sp3d>
            </c:spPr>
          </c:dPt>
          <c:dPt>
            <c:idx val="5"/>
            <c:invertIfNegative val="0"/>
            <c:bubble3D val="0"/>
            <c:spPr>
              <a:solidFill>
                <a:srgbClr val="ED4F44"/>
              </a:solidFill>
              <a:scene3d>
                <a:camera prst="orthographicFront"/>
                <a:lightRig rig="threePt" dir="t"/>
              </a:scene3d>
              <a:sp3d>
                <a:bevelT w="63500"/>
              </a:sp3d>
            </c:spPr>
          </c:dPt>
          <c:dPt>
            <c:idx val="6"/>
            <c:invertIfNegative val="0"/>
            <c:bubble3D val="0"/>
            <c:spPr>
              <a:solidFill>
                <a:srgbClr val="ED4F44"/>
              </a:solidFill>
              <a:scene3d>
                <a:camera prst="orthographicFront"/>
                <a:lightRig rig="threePt" dir="t"/>
              </a:scene3d>
              <a:sp3d>
                <a:bevelT w="63500"/>
              </a:sp3d>
            </c:spPr>
          </c:dPt>
          <c:dLbls>
            <c:txPr>
              <a:bodyPr/>
              <a:lstStyle/>
              <a:p>
                <a:pPr>
                  <a:defRPr sz="900"/>
                </a:pPr>
                <a:endParaRPr lang="fr-FR"/>
              </a:p>
            </c:txPr>
            <c:showLegendKey val="0"/>
            <c:showVal val="1"/>
            <c:showCatName val="0"/>
            <c:showSerName val="0"/>
            <c:showPercent val="0"/>
            <c:showBubbleSize val="0"/>
            <c:showLeaderLines val="0"/>
          </c:dLbls>
          <c:cat>
            <c:strRef>
              <c:f>Feuil1!$B$1:$H$1</c:f>
              <c:strCache>
                <c:ptCount val="7"/>
                <c:pt idx="0">
                  <c:v>2007</c:v>
                </c:pt>
                <c:pt idx="1">
                  <c:v>2008</c:v>
                </c:pt>
                <c:pt idx="2">
                  <c:v>2009</c:v>
                </c:pt>
                <c:pt idx="3">
                  <c:v>2010</c:v>
                </c:pt>
                <c:pt idx="4">
                  <c:v>2011</c:v>
                </c:pt>
                <c:pt idx="5">
                  <c:v>2012</c:v>
                </c:pt>
                <c:pt idx="6">
                  <c:v>2013</c:v>
                </c:pt>
              </c:strCache>
            </c:strRef>
          </c:cat>
          <c:val>
            <c:numRef>
              <c:f>Feuil1!$B$2:$H$2</c:f>
              <c:numCache>
                <c:formatCode>0.0%</c:formatCode>
                <c:ptCount val="7"/>
                <c:pt idx="0">
                  <c:v>1.0999999999999999E-2</c:v>
                </c:pt>
                <c:pt idx="1">
                  <c:v>-3.6900000000000002E-2</c:v>
                </c:pt>
                <c:pt idx="2">
                  <c:v>4.0000000000000096E-3</c:v>
                </c:pt>
                <c:pt idx="3">
                  <c:v>-1.6600000000000201E-2</c:v>
                </c:pt>
                <c:pt idx="4">
                  <c:v>-6.4000000000000801E-3</c:v>
                </c:pt>
                <c:pt idx="5">
                  <c:v>-7.9041998663453904E-4</c:v>
                </c:pt>
                <c:pt idx="6">
                  <c:v>-1E-3</c:v>
                </c:pt>
              </c:numCache>
            </c:numRef>
          </c:val>
        </c:ser>
        <c:dLbls>
          <c:showLegendKey val="0"/>
          <c:showVal val="0"/>
          <c:showCatName val="0"/>
          <c:showSerName val="0"/>
          <c:showPercent val="0"/>
          <c:showBubbleSize val="0"/>
        </c:dLbls>
        <c:gapWidth val="150"/>
        <c:axId val="69283840"/>
        <c:axId val="69285376"/>
      </c:barChart>
      <c:catAx>
        <c:axId val="69283840"/>
        <c:scaling>
          <c:orientation val="minMax"/>
        </c:scaling>
        <c:delete val="0"/>
        <c:axPos val="b"/>
        <c:majorTickMark val="out"/>
        <c:minorTickMark val="none"/>
        <c:tickLblPos val="low"/>
        <c:txPr>
          <a:bodyPr/>
          <a:lstStyle/>
          <a:p>
            <a:pPr>
              <a:defRPr sz="1000"/>
            </a:pPr>
            <a:endParaRPr lang="fr-FR"/>
          </a:p>
        </c:txPr>
        <c:crossAx val="69285376"/>
        <c:crosses val="autoZero"/>
        <c:auto val="1"/>
        <c:lblAlgn val="ctr"/>
        <c:lblOffset val="100"/>
        <c:noMultiLvlLbl val="0"/>
      </c:catAx>
      <c:valAx>
        <c:axId val="69285376"/>
        <c:scaling>
          <c:orientation val="minMax"/>
          <c:max val="0.02"/>
          <c:min val="-0.04"/>
        </c:scaling>
        <c:delete val="0"/>
        <c:axPos val="l"/>
        <c:numFmt formatCode="0%" sourceLinked="0"/>
        <c:majorTickMark val="out"/>
        <c:minorTickMark val="none"/>
        <c:tickLblPos val="nextTo"/>
        <c:txPr>
          <a:bodyPr/>
          <a:lstStyle/>
          <a:p>
            <a:pPr>
              <a:defRPr sz="1000"/>
            </a:pPr>
            <a:endParaRPr lang="fr-FR"/>
          </a:p>
        </c:txPr>
        <c:crossAx val="69283840"/>
        <c:crosses val="autoZero"/>
        <c:crossBetween val="between"/>
        <c:majorUnit val="0.01"/>
      </c:valAx>
    </c:plotArea>
    <c:plotVisOnly val="1"/>
    <c:dispBlanksAs val="gap"/>
    <c:showDLblsOverMax val="0"/>
  </c:chart>
  <c:txPr>
    <a:bodyPr/>
    <a:lstStyle/>
    <a:p>
      <a:pPr>
        <a:defRPr sz="1800"/>
      </a:pPr>
      <a:endParaRPr lang="fr-F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2676314637238"/>
          <c:y val="0.24267782426778201"/>
          <c:w val="0.75821770057974902"/>
          <c:h val="0.523012552301241"/>
        </c:manualLayout>
      </c:layout>
      <c:barChart>
        <c:barDir val="col"/>
        <c:grouping val="clustered"/>
        <c:varyColors val="0"/>
        <c:ser>
          <c:idx val="2"/>
          <c:order val="2"/>
          <c:spPr>
            <a:solidFill>
              <a:srgbClr val="CDEBFF"/>
            </a:solidFill>
            <a:ln w="3175">
              <a:solidFill>
                <a:srgbClr val="91D2FF"/>
              </a:solidFill>
              <a:prstDash val="solid"/>
            </a:ln>
          </c:spPr>
          <c:invertIfNegative val="0"/>
          <c:cat>
            <c:strRef>
              <c:f>'DV1'!$B$61:$Y$61</c:f>
              <c:strCache>
                <c:ptCount val="24"/>
                <c:pt idx="0">
                  <c:v>SEP'11</c:v>
                </c:pt>
                <c:pt idx="1">
                  <c:v>OCT'11</c:v>
                </c:pt>
                <c:pt idx="2">
                  <c:v>NOV'11</c:v>
                </c:pt>
                <c:pt idx="3">
                  <c:v>DEC'11</c:v>
                </c:pt>
                <c:pt idx="4">
                  <c:v>JAN'12</c:v>
                </c:pt>
                <c:pt idx="5">
                  <c:v>FEV'12</c:v>
                </c:pt>
                <c:pt idx="6">
                  <c:v>MAR'12</c:v>
                </c:pt>
                <c:pt idx="7">
                  <c:v>AVR'12</c:v>
                </c:pt>
                <c:pt idx="8">
                  <c:v>MAI'12</c:v>
                </c:pt>
                <c:pt idx="9">
                  <c:v>JUIN'12</c:v>
                </c:pt>
                <c:pt idx="10">
                  <c:v>JUIL'12</c:v>
                </c:pt>
                <c:pt idx="11">
                  <c:v>AOU'12</c:v>
                </c:pt>
                <c:pt idx="12">
                  <c:v>SEP'12</c:v>
                </c:pt>
                <c:pt idx="13">
                  <c:v>OCT'12</c:v>
                </c:pt>
                <c:pt idx="14">
                  <c:v>NOV'12</c:v>
                </c:pt>
                <c:pt idx="15">
                  <c:v>DEC'12</c:v>
                </c:pt>
                <c:pt idx="16">
                  <c:v>JAN'13</c:v>
                </c:pt>
                <c:pt idx="17">
                  <c:v>FEV'13</c:v>
                </c:pt>
                <c:pt idx="18">
                  <c:v>MAR'13</c:v>
                </c:pt>
                <c:pt idx="19">
                  <c:v>AVR'13</c:v>
                </c:pt>
                <c:pt idx="20">
                  <c:v>MAI'13</c:v>
                </c:pt>
                <c:pt idx="21">
                  <c:v>JUIN'13</c:v>
                </c:pt>
                <c:pt idx="22">
                  <c:v>JUIL'13</c:v>
                </c:pt>
                <c:pt idx="23">
                  <c:v>AOU'13</c:v>
                </c:pt>
              </c:strCache>
            </c:strRef>
          </c:cat>
          <c:val>
            <c:numRef>
              <c:f>'DV1'!$AD$66:$BA$66</c:f>
              <c:numCache>
                <c:formatCode>#,##0</c:formatCode>
                <c:ptCount val="24"/>
                <c:pt idx="0">
                  <c:v>420799774.944107</c:v>
                </c:pt>
                <c:pt idx="1">
                  <c:v>424223548.65539998</c:v>
                </c:pt>
                <c:pt idx="2">
                  <c:v>431842870.035263</c:v>
                </c:pt>
                <c:pt idx="3">
                  <c:v>454508970.39038002</c:v>
                </c:pt>
                <c:pt idx="4">
                  <c:v>453658546.00832897</c:v>
                </c:pt>
                <c:pt idx="5">
                  <c:v>430593214.89616698</c:v>
                </c:pt>
                <c:pt idx="6">
                  <c:v>444626168.19212401</c:v>
                </c:pt>
                <c:pt idx="7">
                  <c:v>413176175.85492003</c:v>
                </c:pt>
                <c:pt idx="8">
                  <c:v>455283891.28131598</c:v>
                </c:pt>
                <c:pt idx="9">
                  <c:v>464137218.38745099</c:v>
                </c:pt>
                <c:pt idx="10">
                  <c:v>451088405.707964</c:v>
                </c:pt>
                <c:pt idx="11">
                  <c:v>404819552.99871498</c:v>
                </c:pt>
                <c:pt idx="12">
                  <c:v>413452244.21169299</c:v>
                </c:pt>
                <c:pt idx="13">
                  <c:v>464168507.18374097</c:v>
                </c:pt>
                <c:pt idx="14">
                  <c:v>428661650.470667</c:v>
                </c:pt>
                <c:pt idx="15">
                  <c:v>439745728.95788997</c:v>
                </c:pt>
                <c:pt idx="16">
                  <c:v>470599120.64863098</c:v>
                </c:pt>
                <c:pt idx="17">
                  <c:v>424546235.03730202</c:v>
                </c:pt>
                <c:pt idx="18">
                  <c:v>434885872.77723902</c:v>
                </c:pt>
                <c:pt idx="19">
                  <c:v>428621113.748613</c:v>
                </c:pt>
                <c:pt idx="20">
                  <c:v>428977710.07278699</c:v>
                </c:pt>
                <c:pt idx="21">
                  <c:v>415248697.89909297</c:v>
                </c:pt>
                <c:pt idx="22">
                  <c:v>446212797.19046998</c:v>
                </c:pt>
                <c:pt idx="23">
                  <c:v>385076608.71262598</c:v>
                </c:pt>
              </c:numCache>
            </c:numRef>
          </c:val>
        </c:ser>
        <c:dLbls>
          <c:showLegendKey val="0"/>
          <c:showVal val="0"/>
          <c:showCatName val="0"/>
          <c:showSerName val="0"/>
          <c:showPercent val="0"/>
          <c:showBubbleSize val="0"/>
        </c:dLbls>
        <c:gapWidth val="30"/>
        <c:axId val="91041792"/>
        <c:axId val="91043328"/>
      </c:barChart>
      <c:lineChart>
        <c:grouping val="standard"/>
        <c:varyColors val="0"/>
        <c:ser>
          <c:idx val="1"/>
          <c:order val="0"/>
          <c:tx>
            <c:v>CROISSANCE</c:v>
          </c:tx>
          <c:spPr>
            <a:ln w="12700">
              <a:solidFill>
                <a:srgbClr val="E78A00"/>
              </a:solidFill>
              <a:prstDash val="solid"/>
            </a:ln>
          </c:spPr>
          <c:marker>
            <c:symbol val="circle"/>
            <c:size val="5"/>
            <c:spPr>
              <a:solidFill>
                <a:srgbClr val="E78A00"/>
              </a:solidFill>
              <a:ln>
                <a:solidFill>
                  <a:srgbClr val="E78A00"/>
                </a:solidFill>
                <a:prstDash val="solid"/>
              </a:ln>
            </c:spPr>
          </c:marker>
          <c:dPt>
            <c:idx val="23"/>
            <c:marker>
              <c:symbol val="circle"/>
              <c:size val="8"/>
            </c:marker>
            <c:bubble3D val="0"/>
          </c:dPt>
          <c:dLbls>
            <c:dLbl>
              <c:idx val="23"/>
              <c:layout>
                <c:manualLayout>
                  <c:x val="-0.121571389561487"/>
                  <c:y val="-6.1992373651155598E-2"/>
                </c:manualLayout>
              </c:layout>
              <c:spPr>
                <a:noFill/>
                <a:ln w="25400">
                  <a:noFill/>
                </a:ln>
              </c:spPr>
              <c:txPr>
                <a:bodyPr/>
                <a:lstStyle/>
                <a:p>
                  <a:pPr>
                    <a:defRPr sz="1200" b="1" i="0" u="none" strike="noStrike" baseline="0">
                      <a:solidFill>
                        <a:srgbClr val="E78A00"/>
                      </a:solidFill>
                      <a:latin typeface="Verdana"/>
                      <a:ea typeface="Verdana"/>
                      <a:cs typeface="Verdana"/>
                    </a:defRPr>
                  </a:pPr>
                  <a:endParaRPr lang="fr-FR"/>
                </a:p>
              </c:txPr>
              <c:dLblPos val="r"/>
              <c:showLegendKey val="0"/>
              <c:showVal val="1"/>
              <c:showCatName val="0"/>
              <c:showSerName val="0"/>
              <c:showPercent val="0"/>
              <c:showBubbleSize val="0"/>
            </c:dLbl>
            <c:showLegendKey val="0"/>
            <c:showVal val="0"/>
            <c:showCatName val="0"/>
            <c:showSerName val="0"/>
            <c:showPercent val="0"/>
            <c:showBubbleSize val="0"/>
          </c:dLbls>
          <c:cat>
            <c:strRef>
              <c:f>'DV1'!$B$61:$Y$61</c:f>
              <c:strCache>
                <c:ptCount val="24"/>
                <c:pt idx="0">
                  <c:v>SEP'11</c:v>
                </c:pt>
                <c:pt idx="1">
                  <c:v>OCT'11</c:v>
                </c:pt>
                <c:pt idx="2">
                  <c:v>NOV'11</c:v>
                </c:pt>
                <c:pt idx="3">
                  <c:v>DEC'11</c:v>
                </c:pt>
                <c:pt idx="4">
                  <c:v>JAN'12</c:v>
                </c:pt>
                <c:pt idx="5">
                  <c:v>FEV'12</c:v>
                </c:pt>
                <c:pt idx="6">
                  <c:v>MAR'12</c:v>
                </c:pt>
                <c:pt idx="7">
                  <c:v>AVR'12</c:v>
                </c:pt>
                <c:pt idx="8">
                  <c:v>MAI'12</c:v>
                </c:pt>
                <c:pt idx="9">
                  <c:v>JUIN'12</c:v>
                </c:pt>
                <c:pt idx="10">
                  <c:v>JUIL'12</c:v>
                </c:pt>
                <c:pt idx="11">
                  <c:v>AOU'12</c:v>
                </c:pt>
                <c:pt idx="12">
                  <c:v>SEP'12</c:v>
                </c:pt>
                <c:pt idx="13">
                  <c:v>OCT'12</c:v>
                </c:pt>
                <c:pt idx="14">
                  <c:v>NOV'12</c:v>
                </c:pt>
                <c:pt idx="15">
                  <c:v>DEC'12</c:v>
                </c:pt>
                <c:pt idx="16">
                  <c:v>JAN'13</c:v>
                </c:pt>
                <c:pt idx="17">
                  <c:v>FEV'13</c:v>
                </c:pt>
                <c:pt idx="18">
                  <c:v>MAR'13</c:v>
                </c:pt>
                <c:pt idx="19">
                  <c:v>AVR'13</c:v>
                </c:pt>
                <c:pt idx="20">
                  <c:v>MAI'13</c:v>
                </c:pt>
                <c:pt idx="21">
                  <c:v>JUIN'13</c:v>
                </c:pt>
                <c:pt idx="22">
                  <c:v>JUIL'13</c:v>
                </c:pt>
                <c:pt idx="23">
                  <c:v>AOU'13</c:v>
                </c:pt>
              </c:strCache>
            </c:strRef>
          </c:cat>
          <c:val>
            <c:numRef>
              <c:f>'DV1'!$B$71:$Y$71</c:f>
              <c:numCache>
                <c:formatCode>0.0%</c:formatCode>
                <c:ptCount val="24"/>
                <c:pt idx="0">
                  <c:v>0.68503584615846402</c:v>
                </c:pt>
                <c:pt idx="1">
                  <c:v>0.68874378576385697</c:v>
                </c:pt>
                <c:pt idx="2">
                  <c:v>0.68421125261335303</c:v>
                </c:pt>
                <c:pt idx="3">
                  <c:v>0.68137165633970498</c:v>
                </c:pt>
                <c:pt idx="4">
                  <c:v>0.68221400595116699</c:v>
                </c:pt>
                <c:pt idx="5">
                  <c:v>0.68527427063426205</c:v>
                </c:pt>
                <c:pt idx="6">
                  <c:v>0.67323299820955396</c:v>
                </c:pt>
                <c:pt idx="7">
                  <c:v>0.67047772250634596</c:v>
                </c:pt>
                <c:pt idx="8">
                  <c:v>0.65852450013143904</c:v>
                </c:pt>
                <c:pt idx="9">
                  <c:v>0.67274766114271001</c:v>
                </c:pt>
                <c:pt idx="10">
                  <c:v>0.70268217254407295</c:v>
                </c:pt>
                <c:pt idx="11">
                  <c:v>0.73253070664572495</c:v>
                </c:pt>
                <c:pt idx="12">
                  <c:v>0.76219323041762999</c:v>
                </c:pt>
                <c:pt idx="13">
                  <c:v>0.778869294880292</c:v>
                </c:pt>
                <c:pt idx="14">
                  <c:v>0.76997799801487099</c:v>
                </c:pt>
                <c:pt idx="15">
                  <c:v>0.78180471697684695</c:v>
                </c:pt>
                <c:pt idx="16">
                  <c:v>0.78417990802589099</c:v>
                </c:pt>
                <c:pt idx="17">
                  <c:v>0.78710088335482997</c:v>
                </c:pt>
                <c:pt idx="18">
                  <c:v>0.76526591929188204</c:v>
                </c:pt>
                <c:pt idx="19">
                  <c:v>0.77577741720896798</c:v>
                </c:pt>
                <c:pt idx="20">
                  <c:v>0.77612668177459199</c:v>
                </c:pt>
                <c:pt idx="21">
                  <c:v>0.77869007983396998</c:v>
                </c:pt>
                <c:pt idx="22">
                  <c:v>0.77491767725649396</c:v>
                </c:pt>
                <c:pt idx="23">
                  <c:v>0.76892159866196697</c:v>
                </c:pt>
              </c:numCache>
            </c:numRef>
          </c:val>
          <c:smooth val="0"/>
        </c:ser>
        <c:ser>
          <c:idx val="0"/>
          <c:order val="1"/>
          <c:spPr>
            <a:ln w="12700">
              <a:solidFill>
                <a:srgbClr val="003254"/>
              </a:solidFill>
              <a:prstDash val="solid"/>
            </a:ln>
          </c:spPr>
          <c:marker>
            <c:symbol val="circle"/>
            <c:size val="5"/>
            <c:spPr>
              <a:solidFill>
                <a:srgbClr val="003254"/>
              </a:solidFill>
              <a:ln>
                <a:solidFill>
                  <a:srgbClr val="003254"/>
                </a:solidFill>
                <a:prstDash val="solid"/>
              </a:ln>
            </c:spPr>
          </c:marker>
          <c:dPt>
            <c:idx val="23"/>
            <c:marker>
              <c:symbol val="circle"/>
              <c:size val="8"/>
            </c:marker>
            <c:bubble3D val="0"/>
          </c:dPt>
          <c:dLbls>
            <c:dLbl>
              <c:idx val="23"/>
              <c:layout>
                <c:manualLayout>
                  <c:x val="-0.108774401186594"/>
                  <c:y val="0.101442065974618"/>
                </c:manualLayout>
              </c:layout>
              <c:spPr>
                <a:noFill/>
                <a:ln w="25400">
                  <a:noFill/>
                </a:ln>
              </c:spPr>
              <c:txPr>
                <a:bodyPr/>
                <a:lstStyle/>
                <a:p>
                  <a:pPr>
                    <a:defRPr sz="1200" b="1" i="0" u="none" strike="noStrike" baseline="0">
                      <a:solidFill>
                        <a:srgbClr val="003254"/>
                      </a:solidFill>
                      <a:latin typeface="Verdana"/>
                      <a:ea typeface="Verdana"/>
                      <a:cs typeface="Verdana"/>
                    </a:defRPr>
                  </a:pPr>
                  <a:endParaRPr lang="fr-FR"/>
                </a:p>
              </c:txPr>
              <c:dLblPos val="r"/>
              <c:showLegendKey val="0"/>
              <c:showVal val="1"/>
              <c:showCatName val="0"/>
              <c:showSerName val="0"/>
              <c:showPercent val="0"/>
              <c:showBubbleSize val="0"/>
            </c:dLbl>
            <c:showLegendKey val="0"/>
            <c:showVal val="0"/>
            <c:showCatName val="0"/>
            <c:showSerName val="0"/>
            <c:showPercent val="0"/>
            <c:showBubbleSize val="0"/>
          </c:dLbls>
          <c:cat>
            <c:strRef>
              <c:f>'DV1'!$B$61:$Y$61</c:f>
              <c:strCache>
                <c:ptCount val="24"/>
                <c:pt idx="0">
                  <c:v>SEP'11</c:v>
                </c:pt>
                <c:pt idx="1">
                  <c:v>OCT'11</c:v>
                </c:pt>
                <c:pt idx="2">
                  <c:v>NOV'11</c:v>
                </c:pt>
                <c:pt idx="3">
                  <c:v>DEC'11</c:v>
                </c:pt>
                <c:pt idx="4">
                  <c:v>JAN'12</c:v>
                </c:pt>
                <c:pt idx="5">
                  <c:v>FEV'12</c:v>
                </c:pt>
                <c:pt idx="6">
                  <c:v>MAR'12</c:v>
                </c:pt>
                <c:pt idx="7">
                  <c:v>AVR'12</c:v>
                </c:pt>
                <c:pt idx="8">
                  <c:v>MAI'12</c:v>
                </c:pt>
                <c:pt idx="9">
                  <c:v>JUIN'12</c:v>
                </c:pt>
                <c:pt idx="10">
                  <c:v>JUIL'12</c:v>
                </c:pt>
                <c:pt idx="11">
                  <c:v>AOU'12</c:v>
                </c:pt>
                <c:pt idx="12">
                  <c:v>SEP'12</c:v>
                </c:pt>
                <c:pt idx="13">
                  <c:v>OCT'12</c:v>
                </c:pt>
                <c:pt idx="14">
                  <c:v>NOV'12</c:v>
                </c:pt>
                <c:pt idx="15">
                  <c:v>DEC'12</c:v>
                </c:pt>
                <c:pt idx="16">
                  <c:v>JAN'13</c:v>
                </c:pt>
                <c:pt idx="17">
                  <c:v>FEV'13</c:v>
                </c:pt>
                <c:pt idx="18">
                  <c:v>MAR'13</c:v>
                </c:pt>
                <c:pt idx="19">
                  <c:v>AVR'13</c:v>
                </c:pt>
                <c:pt idx="20">
                  <c:v>MAI'13</c:v>
                </c:pt>
                <c:pt idx="21">
                  <c:v>JUIN'13</c:v>
                </c:pt>
                <c:pt idx="22">
                  <c:v>JUIL'13</c:v>
                </c:pt>
                <c:pt idx="23">
                  <c:v>AOU'13</c:v>
                </c:pt>
              </c:strCache>
            </c:strRef>
          </c:cat>
          <c:val>
            <c:numRef>
              <c:f>'DV1'!$AD$71:$BA$71</c:f>
              <c:numCache>
                <c:formatCode>0.0%</c:formatCode>
                <c:ptCount val="24"/>
                <c:pt idx="0">
                  <c:v>0.53705618054455895</c:v>
                </c:pt>
                <c:pt idx="1">
                  <c:v>0.54408638397478604</c:v>
                </c:pt>
                <c:pt idx="2">
                  <c:v>0.53224130928592805</c:v>
                </c:pt>
                <c:pt idx="3">
                  <c:v>0.53671002013624902</c:v>
                </c:pt>
                <c:pt idx="4">
                  <c:v>0.53985171004772003</c:v>
                </c:pt>
                <c:pt idx="5">
                  <c:v>0.54269810619404901</c:v>
                </c:pt>
                <c:pt idx="6">
                  <c:v>0.52719130243972701</c:v>
                </c:pt>
                <c:pt idx="7">
                  <c:v>0.52977161348789803</c:v>
                </c:pt>
                <c:pt idx="8">
                  <c:v>0.49849243262723902</c:v>
                </c:pt>
                <c:pt idx="9">
                  <c:v>0.524729405691156</c:v>
                </c:pt>
                <c:pt idx="10">
                  <c:v>0.57031103434061903</c:v>
                </c:pt>
                <c:pt idx="11">
                  <c:v>0.61426637089934899</c:v>
                </c:pt>
                <c:pt idx="12">
                  <c:v>0.65446443258709996</c:v>
                </c:pt>
                <c:pt idx="13">
                  <c:v>0.67869415729446203</c:v>
                </c:pt>
                <c:pt idx="14">
                  <c:v>0.67269881851286895</c:v>
                </c:pt>
                <c:pt idx="15">
                  <c:v>0.68791287930176404</c:v>
                </c:pt>
                <c:pt idx="16">
                  <c:v>0.68490974019617701</c:v>
                </c:pt>
                <c:pt idx="17">
                  <c:v>0.68542804779863298</c:v>
                </c:pt>
                <c:pt idx="18">
                  <c:v>0.67121702529298</c:v>
                </c:pt>
                <c:pt idx="19">
                  <c:v>0.67625126581944395</c:v>
                </c:pt>
                <c:pt idx="20">
                  <c:v>0.66598348937400198</c:v>
                </c:pt>
                <c:pt idx="21">
                  <c:v>0.67155763782114397</c:v>
                </c:pt>
                <c:pt idx="22">
                  <c:v>0.67156617233390903</c:v>
                </c:pt>
                <c:pt idx="23">
                  <c:v>0.66883375879547302</c:v>
                </c:pt>
              </c:numCache>
            </c:numRef>
          </c:val>
          <c:smooth val="0"/>
        </c:ser>
        <c:dLbls>
          <c:showLegendKey val="0"/>
          <c:showVal val="0"/>
          <c:showCatName val="0"/>
          <c:showSerName val="0"/>
          <c:showPercent val="0"/>
          <c:showBubbleSize val="0"/>
        </c:dLbls>
        <c:marker val="1"/>
        <c:smooth val="0"/>
        <c:axId val="91034368"/>
        <c:axId val="91035904"/>
      </c:lineChart>
      <c:catAx>
        <c:axId val="91034368"/>
        <c:scaling>
          <c:orientation val="minMax"/>
        </c:scaling>
        <c:delete val="0"/>
        <c:axPos val="b"/>
        <c:numFmt formatCode="General" sourceLinked="1"/>
        <c:majorTickMark val="out"/>
        <c:minorTickMark val="none"/>
        <c:tickLblPos val="nextTo"/>
        <c:spPr>
          <a:ln w="3175">
            <a:solidFill>
              <a:srgbClr val="00AEEF"/>
            </a:solidFill>
            <a:prstDash val="solid"/>
          </a:ln>
        </c:spPr>
        <c:txPr>
          <a:bodyPr rot="-5400000" vert="horz"/>
          <a:lstStyle/>
          <a:p>
            <a:pPr>
              <a:defRPr sz="800" b="0" i="0" u="none" strike="noStrike" baseline="0">
                <a:solidFill>
                  <a:srgbClr val="00AEEF"/>
                </a:solidFill>
                <a:latin typeface="Verdana"/>
                <a:ea typeface="Verdana"/>
                <a:cs typeface="Verdana"/>
              </a:defRPr>
            </a:pPr>
            <a:endParaRPr lang="fr-FR"/>
          </a:p>
        </c:txPr>
        <c:crossAx val="91035904"/>
        <c:crosses val="autoZero"/>
        <c:auto val="1"/>
        <c:lblAlgn val="ctr"/>
        <c:lblOffset val="100"/>
        <c:tickLblSkip val="1"/>
        <c:tickMarkSkip val="1"/>
        <c:noMultiLvlLbl val="0"/>
      </c:catAx>
      <c:valAx>
        <c:axId val="91035904"/>
        <c:scaling>
          <c:orientation val="minMax"/>
          <c:max val="1"/>
          <c:min val="0.4"/>
        </c:scaling>
        <c:delete val="0"/>
        <c:axPos val="l"/>
        <c:numFmt formatCode="0%" sourceLinked="0"/>
        <c:majorTickMark val="out"/>
        <c:minorTickMark val="none"/>
        <c:tickLblPos val="nextTo"/>
        <c:spPr>
          <a:ln w="3175">
            <a:solidFill>
              <a:srgbClr val="00AEEF"/>
            </a:solidFill>
            <a:prstDash val="solid"/>
          </a:ln>
        </c:spPr>
        <c:txPr>
          <a:bodyPr rot="0" vert="horz"/>
          <a:lstStyle/>
          <a:p>
            <a:pPr>
              <a:defRPr sz="800" b="0" i="0" u="none" strike="noStrike" baseline="0">
                <a:solidFill>
                  <a:srgbClr val="00AEEF"/>
                </a:solidFill>
                <a:latin typeface="Verdana"/>
                <a:ea typeface="Verdana"/>
                <a:cs typeface="Verdana"/>
              </a:defRPr>
            </a:pPr>
            <a:endParaRPr lang="fr-FR"/>
          </a:p>
        </c:txPr>
        <c:crossAx val="91034368"/>
        <c:crosses val="autoZero"/>
        <c:crossBetween val="between"/>
        <c:majorUnit val="0.1"/>
      </c:valAx>
      <c:catAx>
        <c:axId val="91041792"/>
        <c:scaling>
          <c:orientation val="minMax"/>
        </c:scaling>
        <c:delete val="1"/>
        <c:axPos val="b"/>
        <c:majorTickMark val="out"/>
        <c:minorTickMark val="none"/>
        <c:tickLblPos val="none"/>
        <c:crossAx val="91043328"/>
        <c:crosses val="autoZero"/>
        <c:auto val="1"/>
        <c:lblAlgn val="ctr"/>
        <c:lblOffset val="100"/>
        <c:noMultiLvlLbl val="0"/>
      </c:catAx>
      <c:valAx>
        <c:axId val="91043328"/>
        <c:scaling>
          <c:orientation val="minMax"/>
        </c:scaling>
        <c:delete val="0"/>
        <c:axPos val="r"/>
        <c:numFmt formatCode="#,##0" sourceLinked="1"/>
        <c:majorTickMark val="out"/>
        <c:minorTickMark val="none"/>
        <c:tickLblPos val="nextTo"/>
        <c:spPr>
          <a:ln w="3175">
            <a:solidFill>
              <a:srgbClr val="00AEEF"/>
            </a:solidFill>
            <a:prstDash val="solid"/>
          </a:ln>
        </c:spPr>
        <c:crossAx val="91041792"/>
        <c:crosses val="max"/>
        <c:crossBetween val="between"/>
        <c:dispUnits>
          <c:builtInUnit val="millions"/>
          <c:dispUnitsLbl>
            <c:layout/>
          </c:dispUnitsLbl>
        </c:dispUnits>
      </c:valAx>
      <c:spPr>
        <a:noFill/>
        <a:ln w="25400">
          <a:noFill/>
        </a:ln>
      </c:spPr>
    </c:plotArea>
    <c:plotVisOnly val="1"/>
    <c:dispBlanksAs val="gap"/>
    <c:showDLblsOverMax val="0"/>
  </c:chart>
  <c:spPr>
    <a:noFill/>
    <a:ln w="9525">
      <a:noFill/>
    </a:ln>
  </c:spPr>
  <c:txPr>
    <a:bodyPr/>
    <a:lstStyle/>
    <a:p>
      <a:pPr>
        <a:defRPr sz="800" b="0" i="0" u="none" strike="noStrike" baseline="0">
          <a:solidFill>
            <a:srgbClr val="00AEEF"/>
          </a:solidFill>
          <a:latin typeface="Verdana"/>
          <a:ea typeface="Verdana"/>
          <a:cs typeface="Verdana"/>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v>CA Hôpital en Mds Eur</c:v>
          </c:tx>
          <c:spPr>
            <a:solidFill>
              <a:srgbClr val="00B0F0"/>
            </a:solidFill>
            <a:scene3d>
              <a:camera prst="orthographicFront"/>
              <a:lightRig rig="threePt" dir="t"/>
            </a:scene3d>
            <a:sp3d>
              <a:bevelT w="63500"/>
            </a:sp3d>
          </c:spPr>
          <c:invertIfNegative val="0"/>
          <c:cat>
            <c:strRef>
              <c:f>Feuil1!$A$13:$A$24</c:f>
              <c:strCach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strCache>
            </c:strRef>
          </c:cat>
          <c:val>
            <c:numRef>
              <c:f>Feuil1!$E$13:$E$24</c:f>
              <c:numCache>
                <c:formatCode>_-* #,##0\ _€_-;\-* #,##0\ _€_-;_-* "-"??\ _€_-;_-@_-</c:formatCode>
                <c:ptCount val="12"/>
                <c:pt idx="0">
                  <c:v>3084</c:v>
                </c:pt>
                <c:pt idx="1">
                  <c:v>3708</c:v>
                </c:pt>
                <c:pt idx="2">
                  <c:v>4057</c:v>
                </c:pt>
                <c:pt idx="3">
                  <c:v>4427</c:v>
                </c:pt>
                <c:pt idx="4">
                  <c:v>4384</c:v>
                </c:pt>
                <c:pt idx="5">
                  <c:v>4583</c:v>
                </c:pt>
                <c:pt idx="6">
                  <c:v>4885</c:v>
                </c:pt>
                <c:pt idx="7">
                  <c:v>5395</c:v>
                </c:pt>
                <c:pt idx="8">
                  <c:v>5650</c:v>
                </c:pt>
                <c:pt idx="9">
                  <c:v>5890</c:v>
                </c:pt>
                <c:pt idx="10">
                  <c:v>5890</c:v>
                </c:pt>
                <c:pt idx="11">
                  <c:v>5958</c:v>
                </c:pt>
              </c:numCache>
            </c:numRef>
          </c:val>
        </c:ser>
        <c:dLbls>
          <c:showLegendKey val="0"/>
          <c:showVal val="0"/>
          <c:showCatName val="0"/>
          <c:showSerName val="0"/>
          <c:showPercent val="0"/>
          <c:showBubbleSize val="0"/>
        </c:dLbls>
        <c:gapWidth val="150"/>
        <c:axId val="93608192"/>
        <c:axId val="93614080"/>
      </c:barChart>
      <c:lineChart>
        <c:grouping val="standard"/>
        <c:varyColors val="0"/>
        <c:ser>
          <c:idx val="1"/>
          <c:order val="1"/>
          <c:tx>
            <c:v>Taux de croissance annuel</c:v>
          </c:tx>
          <c:spPr>
            <a:ln>
              <a:solidFill>
                <a:srgbClr val="FF0000"/>
              </a:solidFill>
            </a:ln>
          </c:spPr>
          <c:marker>
            <c:symbol val="none"/>
          </c:marker>
          <c:cat>
            <c:strRef>
              <c:f>Feuil1!$A$13:$A$24</c:f>
              <c:strCach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strCache>
            </c:strRef>
          </c:cat>
          <c:val>
            <c:numRef>
              <c:f>Feuil1!$I$13:$I$24</c:f>
              <c:numCache>
                <c:formatCode>0%</c:formatCode>
                <c:ptCount val="12"/>
                <c:pt idx="0">
                  <c:v>0.18706697459584501</c:v>
                </c:pt>
                <c:pt idx="1">
                  <c:v>0.202334630350195</c:v>
                </c:pt>
                <c:pt idx="2">
                  <c:v>9.4120819848975204E-2</c:v>
                </c:pt>
                <c:pt idx="3">
                  <c:v>9.1200394380084704E-2</c:v>
                </c:pt>
                <c:pt idx="4">
                  <c:v>-9.7131240117460695E-3</c:v>
                </c:pt>
                <c:pt idx="5">
                  <c:v>4.53923357664235E-2</c:v>
                </c:pt>
                <c:pt idx="6">
                  <c:v>6.5895701505564105E-2</c:v>
                </c:pt>
                <c:pt idx="7">
                  <c:v>0.104401228249744</c:v>
                </c:pt>
                <c:pt idx="8">
                  <c:v>4.7265987025023902E-2</c:v>
                </c:pt>
                <c:pt idx="9">
                  <c:v>4.2477876106194801E-2</c:v>
                </c:pt>
                <c:pt idx="10">
                  <c:v>0</c:v>
                </c:pt>
                <c:pt idx="11" formatCode="0.0%">
                  <c:v>1.1544991511035701E-2</c:v>
                </c:pt>
              </c:numCache>
            </c:numRef>
          </c:val>
          <c:smooth val="0"/>
        </c:ser>
        <c:dLbls>
          <c:showLegendKey val="0"/>
          <c:showVal val="0"/>
          <c:showCatName val="0"/>
          <c:showSerName val="0"/>
          <c:showPercent val="0"/>
          <c:showBubbleSize val="0"/>
        </c:dLbls>
        <c:marker val="1"/>
        <c:smooth val="0"/>
        <c:axId val="93618176"/>
        <c:axId val="93616000"/>
      </c:lineChart>
      <c:catAx>
        <c:axId val="93608192"/>
        <c:scaling>
          <c:orientation val="minMax"/>
        </c:scaling>
        <c:delete val="0"/>
        <c:axPos val="b"/>
        <c:numFmt formatCode="General" sourceLinked="1"/>
        <c:majorTickMark val="out"/>
        <c:minorTickMark val="none"/>
        <c:tickLblPos val="nextTo"/>
        <c:txPr>
          <a:bodyPr/>
          <a:lstStyle/>
          <a:p>
            <a:pPr>
              <a:defRPr sz="1100"/>
            </a:pPr>
            <a:endParaRPr lang="fr-FR"/>
          </a:p>
        </c:txPr>
        <c:crossAx val="93614080"/>
        <c:crosses val="autoZero"/>
        <c:auto val="1"/>
        <c:lblAlgn val="ctr"/>
        <c:lblOffset val="100"/>
        <c:noMultiLvlLbl val="0"/>
      </c:catAx>
      <c:valAx>
        <c:axId val="93614080"/>
        <c:scaling>
          <c:orientation val="minMax"/>
        </c:scaling>
        <c:delete val="0"/>
        <c:axPos val="l"/>
        <c:majorGridlines>
          <c:spPr>
            <a:ln>
              <a:gradFill>
                <a:gsLst>
                  <a:gs pos="0">
                    <a:srgbClr val="4F81BD">
                      <a:tint val="66000"/>
                      <a:satMod val="160000"/>
                      <a:alpha val="0"/>
                    </a:srgbClr>
                  </a:gs>
                  <a:gs pos="50000">
                    <a:srgbClr val="4F81BD">
                      <a:tint val="44500"/>
                      <a:satMod val="160000"/>
                    </a:srgbClr>
                  </a:gs>
                  <a:gs pos="100000">
                    <a:srgbClr val="4F81BD">
                      <a:tint val="23500"/>
                      <a:satMod val="160000"/>
                    </a:srgbClr>
                  </a:gs>
                </a:gsLst>
                <a:lin ang="5400000" scaled="0"/>
              </a:gradFill>
            </a:ln>
          </c:spPr>
        </c:majorGridlines>
        <c:title>
          <c:tx>
            <c:rich>
              <a:bodyPr rot="-5400000" vert="horz"/>
              <a:lstStyle/>
              <a:p>
                <a:pPr>
                  <a:defRPr sz="1050"/>
                </a:pPr>
                <a:r>
                  <a:rPr lang="en-US" sz="1050"/>
                  <a:t>Achats hospitaliers (en millions d'euros)</a:t>
                </a:r>
              </a:p>
            </c:rich>
          </c:tx>
          <c:layout/>
          <c:overlay val="0"/>
        </c:title>
        <c:numFmt formatCode="_-* #,##0\ _€_-;\-* #,##0\ _€_-;_-* &quot;-&quot;??\ _€_-;_-@_-" sourceLinked="1"/>
        <c:majorTickMark val="out"/>
        <c:minorTickMark val="none"/>
        <c:tickLblPos val="nextTo"/>
        <c:crossAx val="93608192"/>
        <c:crosses val="autoZero"/>
        <c:crossBetween val="between"/>
      </c:valAx>
      <c:valAx>
        <c:axId val="93616000"/>
        <c:scaling>
          <c:orientation val="minMax"/>
        </c:scaling>
        <c:delete val="0"/>
        <c:axPos val="r"/>
        <c:majorGridlines/>
        <c:title>
          <c:tx>
            <c:rich>
              <a:bodyPr rot="-5400000" vert="horz"/>
              <a:lstStyle/>
              <a:p>
                <a:pPr>
                  <a:defRPr/>
                </a:pPr>
                <a:r>
                  <a:rPr lang="en-US"/>
                  <a:t>Taux de croissance annuel</a:t>
                </a:r>
              </a:p>
            </c:rich>
          </c:tx>
          <c:layout/>
          <c:overlay val="0"/>
        </c:title>
        <c:numFmt formatCode="0.00%" sourceLinked="0"/>
        <c:majorTickMark val="out"/>
        <c:minorTickMark val="none"/>
        <c:tickLblPos val="nextTo"/>
        <c:txPr>
          <a:bodyPr/>
          <a:lstStyle/>
          <a:p>
            <a:pPr>
              <a:defRPr sz="900"/>
            </a:pPr>
            <a:endParaRPr lang="fr-FR"/>
          </a:p>
        </c:txPr>
        <c:crossAx val="93618176"/>
        <c:crosses val="max"/>
        <c:crossBetween val="between"/>
      </c:valAx>
      <c:catAx>
        <c:axId val="93618176"/>
        <c:scaling>
          <c:orientation val="minMax"/>
        </c:scaling>
        <c:delete val="1"/>
        <c:axPos val="b"/>
        <c:numFmt formatCode="General" sourceLinked="1"/>
        <c:majorTickMark val="out"/>
        <c:minorTickMark val="none"/>
        <c:tickLblPos val="none"/>
        <c:crossAx val="93616000"/>
        <c:crosses val="autoZero"/>
        <c:auto val="1"/>
        <c:lblAlgn val="ctr"/>
        <c:lblOffset val="100"/>
        <c:noMultiLvlLbl val="0"/>
      </c:catAx>
      <c:spPr>
        <a:noFill/>
      </c:spPr>
    </c:plotArea>
    <c:legend>
      <c:legendPos val="b"/>
      <c:layout/>
      <c:overlay val="0"/>
    </c:legend>
    <c:plotVisOnly val="1"/>
    <c:dispBlanksAs val="gap"/>
    <c:showDLblsOverMax val="0"/>
  </c:chart>
  <c:txPr>
    <a:bodyPr/>
    <a:lstStyle/>
    <a:p>
      <a:pPr>
        <a:defRPr>
          <a:latin typeface="Verdana" pitchFamily="34" charset="0"/>
        </a:defRPr>
      </a:pPr>
      <a:endParaRPr lang="fr-FR"/>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7DCD0D-9473-41D3-BFE4-3081A4115A42}" type="doc">
      <dgm:prSet loTypeId="urn:microsoft.com/office/officeart/2005/8/layout/hierarchy4" loCatId="hierarchy" qsTypeId="urn:microsoft.com/office/officeart/2005/8/quickstyle/simple1" qsCatId="simple" csTypeId="urn:microsoft.com/office/officeart/2005/8/colors/accent2_3" csCatId="accent2" phldr="1"/>
      <dgm:spPr/>
      <dgm:t>
        <a:bodyPr/>
        <a:lstStyle/>
        <a:p>
          <a:endParaRPr lang="fr-FR"/>
        </a:p>
      </dgm:t>
    </dgm:pt>
    <dgm:pt modelId="{ABE46D2D-BBE1-4986-9890-A4220F529455}">
      <dgm:prSet phldrT="[Texte]"/>
      <dgm:spPr>
        <a:solidFill>
          <a:schemeClr val="accent2">
            <a:lumMod val="50000"/>
          </a:schemeClr>
        </a:solidFill>
      </dgm:spPr>
      <dgm:t>
        <a:bodyPr/>
        <a:lstStyle/>
        <a:p>
          <a:r>
            <a:rPr lang="fr-FR" dirty="0" smtClean="0"/>
            <a:t>Marché officinal en France (2012)</a:t>
          </a:r>
        </a:p>
        <a:p>
          <a:r>
            <a:rPr lang="fr-FR" dirty="0" smtClean="0"/>
            <a:t>21,0 Mds €</a:t>
          </a:r>
          <a:endParaRPr lang="fr-FR" dirty="0"/>
        </a:p>
      </dgm:t>
    </dgm:pt>
    <dgm:pt modelId="{CF52B617-2397-4840-BAB4-2A22B10EC35A}" type="parTrans" cxnId="{9D8C3DB2-8A91-4112-B1F6-CB38618C7703}">
      <dgm:prSet/>
      <dgm:spPr/>
      <dgm:t>
        <a:bodyPr/>
        <a:lstStyle/>
        <a:p>
          <a:endParaRPr lang="fr-FR"/>
        </a:p>
      </dgm:t>
    </dgm:pt>
    <dgm:pt modelId="{148254A3-4F95-4344-BF8A-87B2C4DBBCE3}" type="sibTrans" cxnId="{9D8C3DB2-8A91-4112-B1F6-CB38618C7703}">
      <dgm:prSet/>
      <dgm:spPr/>
      <dgm:t>
        <a:bodyPr/>
        <a:lstStyle/>
        <a:p>
          <a:endParaRPr lang="fr-FR"/>
        </a:p>
      </dgm:t>
    </dgm:pt>
    <dgm:pt modelId="{1600C0E8-6BE1-4917-B4B0-20D87C0FDDD3}">
      <dgm:prSet phldrT="[Texte]"/>
      <dgm:spPr>
        <a:solidFill>
          <a:schemeClr val="accent2">
            <a:lumMod val="75000"/>
          </a:schemeClr>
        </a:solidFill>
      </dgm:spPr>
      <dgm:t>
        <a:bodyPr/>
        <a:lstStyle/>
        <a:p>
          <a:r>
            <a:rPr lang="fr-FR" dirty="0" smtClean="0"/>
            <a:t>PMF</a:t>
          </a:r>
        </a:p>
        <a:p>
          <a:r>
            <a:rPr lang="fr-FR" dirty="0" smtClean="0"/>
            <a:t>3,2 Mds€ </a:t>
          </a:r>
          <a:endParaRPr lang="fr-FR" dirty="0"/>
        </a:p>
      </dgm:t>
    </dgm:pt>
    <dgm:pt modelId="{0FC4F087-EC31-4092-A3D6-8E5D90CC5971}" type="parTrans" cxnId="{B8C9AADE-3683-421A-A640-4C16313B946D}">
      <dgm:prSet/>
      <dgm:spPr/>
      <dgm:t>
        <a:bodyPr/>
        <a:lstStyle/>
        <a:p>
          <a:endParaRPr lang="fr-FR"/>
        </a:p>
      </dgm:t>
    </dgm:pt>
    <dgm:pt modelId="{223AF36F-29E9-45E6-ACB1-2ED035107E64}" type="sibTrans" cxnId="{B8C9AADE-3683-421A-A640-4C16313B946D}">
      <dgm:prSet/>
      <dgm:spPr/>
      <dgm:t>
        <a:bodyPr/>
        <a:lstStyle/>
        <a:p>
          <a:endParaRPr lang="fr-FR"/>
        </a:p>
      </dgm:t>
    </dgm:pt>
    <dgm:pt modelId="{3528FDE5-58F5-4820-BBDA-8E2561A21A08}">
      <dgm:prSet phldrT="[Texte]"/>
      <dgm:spPr>
        <a:solidFill>
          <a:schemeClr val="accent2">
            <a:lumMod val="75000"/>
          </a:schemeClr>
        </a:solidFill>
      </dgm:spPr>
      <dgm:t>
        <a:bodyPr/>
        <a:lstStyle/>
        <a:p>
          <a:r>
            <a:rPr lang="fr-FR" dirty="0" smtClean="0"/>
            <a:t>PMO</a:t>
          </a:r>
        </a:p>
        <a:p>
          <a:r>
            <a:rPr lang="fr-FR" dirty="0" smtClean="0"/>
            <a:t>17,8 Mds €</a:t>
          </a:r>
          <a:endParaRPr lang="fr-FR" dirty="0"/>
        </a:p>
      </dgm:t>
    </dgm:pt>
    <dgm:pt modelId="{8F5B6863-535C-4C77-8FBF-51F3A1D9EE30}" type="parTrans" cxnId="{20A5CE94-11A8-440D-AF0D-DD25531141FB}">
      <dgm:prSet/>
      <dgm:spPr/>
      <dgm:t>
        <a:bodyPr/>
        <a:lstStyle/>
        <a:p>
          <a:endParaRPr lang="fr-FR"/>
        </a:p>
      </dgm:t>
    </dgm:pt>
    <dgm:pt modelId="{186273C8-C4E8-4F18-9F9B-BAA1D3A8AA62}" type="sibTrans" cxnId="{20A5CE94-11A8-440D-AF0D-DD25531141FB}">
      <dgm:prSet/>
      <dgm:spPr/>
      <dgm:t>
        <a:bodyPr/>
        <a:lstStyle/>
        <a:p>
          <a:endParaRPr lang="fr-FR"/>
        </a:p>
      </dgm:t>
    </dgm:pt>
    <dgm:pt modelId="{CEABE2F0-576F-480D-9F8F-6F8E24A528F0}">
      <dgm:prSet phldrT="[Texte]"/>
      <dgm:spPr>
        <a:solidFill>
          <a:schemeClr val="accent2">
            <a:lumMod val="60000"/>
            <a:lumOff val="40000"/>
          </a:schemeClr>
        </a:solidFill>
      </dgm:spPr>
      <dgm:t>
        <a:bodyPr/>
        <a:lstStyle/>
        <a:p>
          <a:r>
            <a:rPr lang="fr-FR" dirty="0" smtClean="0"/>
            <a:t>Non Remboursable</a:t>
          </a:r>
        </a:p>
        <a:p>
          <a:r>
            <a:rPr lang="fr-FR" dirty="0" smtClean="0"/>
            <a:t>0,4 Mds € </a:t>
          </a:r>
          <a:endParaRPr lang="fr-FR" dirty="0"/>
        </a:p>
      </dgm:t>
    </dgm:pt>
    <dgm:pt modelId="{FF3B5978-4131-46EE-A0D5-045F31E9BB0E}" type="parTrans" cxnId="{CA430CC0-1398-423A-8057-9169C8EA95A2}">
      <dgm:prSet/>
      <dgm:spPr/>
      <dgm:t>
        <a:bodyPr/>
        <a:lstStyle/>
        <a:p>
          <a:endParaRPr lang="fr-FR"/>
        </a:p>
      </dgm:t>
    </dgm:pt>
    <dgm:pt modelId="{32228574-9959-4336-8442-2A238D5529F5}" type="sibTrans" cxnId="{CA430CC0-1398-423A-8057-9169C8EA95A2}">
      <dgm:prSet/>
      <dgm:spPr/>
      <dgm:t>
        <a:bodyPr/>
        <a:lstStyle/>
        <a:p>
          <a:endParaRPr lang="fr-FR"/>
        </a:p>
      </dgm:t>
    </dgm:pt>
    <dgm:pt modelId="{2B7B12DC-FBE5-4BF3-9BBB-BF858E567A5B}">
      <dgm:prSet/>
      <dgm:spPr>
        <a:solidFill>
          <a:schemeClr val="accent2">
            <a:lumMod val="60000"/>
            <a:lumOff val="40000"/>
          </a:schemeClr>
        </a:solidFill>
      </dgm:spPr>
      <dgm:t>
        <a:bodyPr/>
        <a:lstStyle/>
        <a:p>
          <a:r>
            <a:rPr lang="fr-FR" dirty="0" smtClean="0"/>
            <a:t>Non Remboursable</a:t>
          </a:r>
        </a:p>
        <a:p>
          <a:r>
            <a:rPr lang="fr-FR" dirty="0" smtClean="0"/>
            <a:t>1,1 Mds €</a:t>
          </a:r>
          <a:endParaRPr lang="fr-FR" dirty="0"/>
        </a:p>
      </dgm:t>
    </dgm:pt>
    <dgm:pt modelId="{320B4AFD-1BC6-45B2-B61B-FCCABFF86B64}" type="parTrans" cxnId="{9D2C050C-6DD1-460E-9FBE-BE0EDD9DC977}">
      <dgm:prSet/>
      <dgm:spPr/>
      <dgm:t>
        <a:bodyPr/>
        <a:lstStyle/>
        <a:p>
          <a:endParaRPr lang="fr-FR"/>
        </a:p>
      </dgm:t>
    </dgm:pt>
    <dgm:pt modelId="{2904E539-BC27-4FB9-BB78-0AD48D76B4ED}" type="sibTrans" cxnId="{9D2C050C-6DD1-460E-9FBE-BE0EDD9DC977}">
      <dgm:prSet/>
      <dgm:spPr/>
      <dgm:t>
        <a:bodyPr/>
        <a:lstStyle/>
        <a:p>
          <a:endParaRPr lang="fr-FR"/>
        </a:p>
      </dgm:t>
    </dgm:pt>
    <dgm:pt modelId="{B79985A4-9B56-4413-B49E-B1B60E3983A6}">
      <dgm:prSet/>
      <dgm:spPr>
        <a:solidFill>
          <a:schemeClr val="accent2">
            <a:lumMod val="60000"/>
            <a:lumOff val="40000"/>
          </a:schemeClr>
        </a:solidFill>
      </dgm:spPr>
      <dgm:t>
        <a:bodyPr/>
        <a:lstStyle/>
        <a:p>
          <a:r>
            <a:rPr lang="fr-FR" dirty="0" smtClean="0"/>
            <a:t>Remboursable</a:t>
          </a:r>
        </a:p>
        <a:p>
          <a:r>
            <a:rPr lang="fr-FR" dirty="0" smtClean="0"/>
            <a:t>2,1 Mds €</a:t>
          </a:r>
          <a:endParaRPr lang="fr-FR" dirty="0"/>
        </a:p>
      </dgm:t>
    </dgm:pt>
    <dgm:pt modelId="{992661DD-4960-42C8-AEC9-6B73C69E95CF}" type="parTrans" cxnId="{739CFADD-8C49-47B2-9A9B-F34878733739}">
      <dgm:prSet/>
      <dgm:spPr/>
      <dgm:t>
        <a:bodyPr/>
        <a:lstStyle/>
        <a:p>
          <a:endParaRPr lang="fr-FR"/>
        </a:p>
      </dgm:t>
    </dgm:pt>
    <dgm:pt modelId="{1B650CBA-F5EB-47E1-A616-1D1D0E1FFA2E}" type="sibTrans" cxnId="{739CFADD-8C49-47B2-9A9B-F34878733739}">
      <dgm:prSet/>
      <dgm:spPr/>
      <dgm:t>
        <a:bodyPr/>
        <a:lstStyle/>
        <a:p>
          <a:endParaRPr lang="fr-FR"/>
        </a:p>
      </dgm:t>
    </dgm:pt>
    <dgm:pt modelId="{586A2256-36C0-4C75-A7D1-303588E0059C}">
      <dgm:prSet/>
      <dgm:spPr>
        <a:solidFill>
          <a:schemeClr val="accent2">
            <a:lumMod val="60000"/>
            <a:lumOff val="40000"/>
          </a:schemeClr>
        </a:solidFill>
      </dgm:spPr>
      <dgm:t>
        <a:bodyPr/>
        <a:lstStyle/>
        <a:p>
          <a:r>
            <a:rPr lang="fr-FR" dirty="0" smtClean="0"/>
            <a:t>Remboursable</a:t>
          </a:r>
        </a:p>
        <a:p>
          <a:r>
            <a:rPr lang="fr-FR" dirty="0" smtClean="0"/>
            <a:t>17,4 Mds €</a:t>
          </a:r>
          <a:endParaRPr lang="fr-FR" dirty="0"/>
        </a:p>
      </dgm:t>
    </dgm:pt>
    <dgm:pt modelId="{33034E6C-5AD9-4CAF-8E60-12FE2C8D99A9}" type="parTrans" cxnId="{0809BD38-AD04-47C7-A44C-58B11D4416C7}">
      <dgm:prSet/>
      <dgm:spPr/>
      <dgm:t>
        <a:bodyPr/>
        <a:lstStyle/>
        <a:p>
          <a:endParaRPr lang="fr-FR"/>
        </a:p>
      </dgm:t>
    </dgm:pt>
    <dgm:pt modelId="{279AA141-A5B6-44C8-A7CD-6AB93083059B}" type="sibTrans" cxnId="{0809BD38-AD04-47C7-A44C-58B11D4416C7}">
      <dgm:prSet/>
      <dgm:spPr/>
      <dgm:t>
        <a:bodyPr/>
        <a:lstStyle/>
        <a:p>
          <a:endParaRPr lang="fr-FR"/>
        </a:p>
      </dgm:t>
    </dgm:pt>
    <dgm:pt modelId="{0DA7D7CB-2F7B-44DE-9D35-8385C8600954}">
      <dgm:prSet/>
      <dgm:spPr>
        <a:solidFill>
          <a:schemeClr val="accent2">
            <a:lumMod val="40000"/>
            <a:lumOff val="60000"/>
          </a:schemeClr>
        </a:solidFill>
      </dgm:spPr>
      <dgm:t>
        <a:bodyPr/>
        <a:lstStyle/>
        <a:p>
          <a:r>
            <a:rPr lang="fr-FR" dirty="0" smtClean="0"/>
            <a:t>Non Prescrit</a:t>
          </a:r>
        </a:p>
        <a:p>
          <a:r>
            <a:rPr lang="fr-FR" dirty="0" smtClean="0"/>
            <a:t>0,2 Mds€</a:t>
          </a:r>
          <a:endParaRPr lang="fr-FR" dirty="0"/>
        </a:p>
      </dgm:t>
    </dgm:pt>
    <dgm:pt modelId="{FF25FCDE-4512-4594-87EB-04516FC120E6}" type="parTrans" cxnId="{9A920CD0-C794-4CD0-88A5-06D466374E80}">
      <dgm:prSet/>
      <dgm:spPr/>
      <dgm:t>
        <a:bodyPr/>
        <a:lstStyle/>
        <a:p>
          <a:endParaRPr lang="fr-FR"/>
        </a:p>
      </dgm:t>
    </dgm:pt>
    <dgm:pt modelId="{FD0F1F1B-2559-4D79-9A9C-69B39CE5616E}" type="sibTrans" cxnId="{9A920CD0-C794-4CD0-88A5-06D466374E80}">
      <dgm:prSet/>
      <dgm:spPr/>
      <dgm:t>
        <a:bodyPr/>
        <a:lstStyle/>
        <a:p>
          <a:endParaRPr lang="fr-FR"/>
        </a:p>
      </dgm:t>
    </dgm:pt>
    <dgm:pt modelId="{FADABFB3-3544-4202-9FA1-550909C9B506}">
      <dgm:prSet/>
      <dgm:spPr>
        <a:solidFill>
          <a:schemeClr val="accent2">
            <a:lumMod val="40000"/>
            <a:lumOff val="60000"/>
          </a:schemeClr>
        </a:solidFill>
      </dgm:spPr>
      <dgm:t>
        <a:bodyPr/>
        <a:lstStyle/>
        <a:p>
          <a:r>
            <a:rPr lang="fr-FR" dirty="0" smtClean="0"/>
            <a:t>Prescrit</a:t>
          </a:r>
        </a:p>
        <a:p>
          <a:r>
            <a:rPr lang="fr-FR" dirty="0" smtClean="0"/>
            <a:t>1,9 Mds€</a:t>
          </a:r>
          <a:endParaRPr lang="fr-FR" dirty="0"/>
        </a:p>
      </dgm:t>
    </dgm:pt>
    <dgm:pt modelId="{34B0B981-52B5-4241-835F-D56735AEB7FA}" type="parTrans" cxnId="{C0297272-7779-4E0D-90D2-BAC4B1BA2EC2}">
      <dgm:prSet/>
      <dgm:spPr/>
      <dgm:t>
        <a:bodyPr/>
        <a:lstStyle/>
        <a:p>
          <a:endParaRPr lang="fr-FR"/>
        </a:p>
      </dgm:t>
    </dgm:pt>
    <dgm:pt modelId="{FEE9406C-D437-422B-A1C0-A7B4F23FFD5D}" type="sibTrans" cxnId="{C0297272-7779-4E0D-90D2-BAC4B1BA2EC2}">
      <dgm:prSet/>
      <dgm:spPr/>
      <dgm:t>
        <a:bodyPr/>
        <a:lstStyle/>
        <a:p>
          <a:endParaRPr lang="fr-FR"/>
        </a:p>
      </dgm:t>
    </dgm:pt>
    <dgm:pt modelId="{BB3D989D-FC4B-4CAD-B920-4BCD6924A961}">
      <dgm:prSet/>
      <dgm:spPr>
        <a:solidFill>
          <a:schemeClr val="accent2">
            <a:lumMod val="40000"/>
            <a:lumOff val="60000"/>
          </a:schemeClr>
        </a:solidFill>
      </dgm:spPr>
      <dgm:t>
        <a:bodyPr/>
        <a:lstStyle/>
        <a:p>
          <a:r>
            <a:rPr lang="fr-FR" dirty="0" smtClean="0"/>
            <a:t>Prescrit</a:t>
          </a:r>
        </a:p>
        <a:p>
          <a:r>
            <a:rPr lang="fr-FR" dirty="0" smtClean="0"/>
            <a:t>0,2 Mds€</a:t>
          </a:r>
          <a:endParaRPr lang="fr-FR" dirty="0"/>
        </a:p>
      </dgm:t>
    </dgm:pt>
    <dgm:pt modelId="{45C9BCBF-36CE-482A-AE57-47170A59CC6E}" type="parTrans" cxnId="{30FD2597-1CB0-4085-993C-9FD787FAC72A}">
      <dgm:prSet/>
      <dgm:spPr/>
      <dgm:t>
        <a:bodyPr/>
        <a:lstStyle/>
        <a:p>
          <a:endParaRPr lang="fr-FR"/>
        </a:p>
      </dgm:t>
    </dgm:pt>
    <dgm:pt modelId="{EF4AB339-9402-4D1D-9620-B3C15132BC46}" type="sibTrans" cxnId="{30FD2597-1CB0-4085-993C-9FD787FAC72A}">
      <dgm:prSet/>
      <dgm:spPr/>
      <dgm:t>
        <a:bodyPr/>
        <a:lstStyle/>
        <a:p>
          <a:endParaRPr lang="fr-FR"/>
        </a:p>
      </dgm:t>
    </dgm:pt>
    <dgm:pt modelId="{07CE15B2-203A-4E14-9E5C-26F5A4740B3C}">
      <dgm:prSet/>
      <dgm:spPr>
        <a:solidFill>
          <a:schemeClr val="accent2">
            <a:lumMod val="40000"/>
            <a:lumOff val="60000"/>
          </a:schemeClr>
        </a:solidFill>
      </dgm:spPr>
      <dgm:t>
        <a:bodyPr/>
        <a:lstStyle/>
        <a:p>
          <a:r>
            <a:rPr lang="fr-FR" dirty="0" smtClean="0"/>
            <a:t>Non Prescrit</a:t>
          </a:r>
        </a:p>
        <a:p>
          <a:r>
            <a:rPr lang="fr-FR" dirty="0" smtClean="0"/>
            <a:t>0,9 Mds€</a:t>
          </a:r>
          <a:endParaRPr lang="fr-FR" dirty="0"/>
        </a:p>
      </dgm:t>
    </dgm:pt>
    <dgm:pt modelId="{C84997B4-2EBF-44B4-99AE-E1ADD3D9B00C}" type="parTrans" cxnId="{FCDF1403-4448-4F62-8DAE-B5A82DA53E96}">
      <dgm:prSet/>
      <dgm:spPr/>
      <dgm:t>
        <a:bodyPr/>
        <a:lstStyle/>
        <a:p>
          <a:endParaRPr lang="fr-FR"/>
        </a:p>
      </dgm:t>
    </dgm:pt>
    <dgm:pt modelId="{890D34D0-30E7-410F-B87E-8F3DCB538B38}" type="sibTrans" cxnId="{FCDF1403-4448-4F62-8DAE-B5A82DA53E96}">
      <dgm:prSet/>
      <dgm:spPr/>
      <dgm:t>
        <a:bodyPr/>
        <a:lstStyle/>
        <a:p>
          <a:endParaRPr lang="fr-FR"/>
        </a:p>
      </dgm:t>
    </dgm:pt>
    <dgm:pt modelId="{9FF7EF75-2EE6-414D-8D1D-35863C04FBA5}">
      <dgm:prSet/>
      <dgm:spPr>
        <a:noFill/>
        <a:ln>
          <a:noFill/>
        </a:ln>
      </dgm:spPr>
      <dgm:t>
        <a:bodyPr/>
        <a:lstStyle/>
        <a:p>
          <a:endParaRPr lang="fr-FR"/>
        </a:p>
      </dgm:t>
    </dgm:pt>
    <dgm:pt modelId="{71BB44CD-33C5-4FE4-BD8B-A53B6D6EDCE2}" type="parTrans" cxnId="{5E93FAD9-835B-433B-8E52-D6F2789B2B35}">
      <dgm:prSet/>
      <dgm:spPr/>
      <dgm:t>
        <a:bodyPr/>
        <a:lstStyle/>
        <a:p>
          <a:endParaRPr lang="fr-FR"/>
        </a:p>
      </dgm:t>
    </dgm:pt>
    <dgm:pt modelId="{2F3A1626-BDB2-4BC6-B76F-95E4441BF8E3}" type="sibTrans" cxnId="{5E93FAD9-835B-433B-8E52-D6F2789B2B35}">
      <dgm:prSet/>
      <dgm:spPr/>
      <dgm:t>
        <a:bodyPr/>
        <a:lstStyle/>
        <a:p>
          <a:endParaRPr lang="fr-FR"/>
        </a:p>
      </dgm:t>
    </dgm:pt>
    <dgm:pt modelId="{E9EBEBDA-1AA8-4CD9-9912-8FCD3CA52E2A}">
      <dgm:prSet/>
      <dgm:spPr>
        <a:noFill/>
        <a:ln>
          <a:noFill/>
        </a:ln>
      </dgm:spPr>
      <dgm:t>
        <a:bodyPr/>
        <a:lstStyle/>
        <a:p>
          <a:endParaRPr lang="fr-FR"/>
        </a:p>
      </dgm:t>
    </dgm:pt>
    <dgm:pt modelId="{5973F16E-1F7C-4D12-88BD-730F64B53613}" type="parTrans" cxnId="{E950F6D9-BF16-4570-892A-DD6E7098A6FA}">
      <dgm:prSet/>
      <dgm:spPr/>
      <dgm:t>
        <a:bodyPr/>
        <a:lstStyle/>
        <a:p>
          <a:endParaRPr lang="fr-FR"/>
        </a:p>
      </dgm:t>
    </dgm:pt>
    <dgm:pt modelId="{B4992A3B-5BCE-42C5-8CD2-86BF0E9F4BDB}" type="sibTrans" cxnId="{E950F6D9-BF16-4570-892A-DD6E7098A6FA}">
      <dgm:prSet/>
      <dgm:spPr/>
      <dgm:t>
        <a:bodyPr/>
        <a:lstStyle/>
        <a:p>
          <a:endParaRPr lang="fr-FR"/>
        </a:p>
      </dgm:t>
    </dgm:pt>
    <dgm:pt modelId="{1EF137F0-76A7-4827-8CAE-C53107B182A7}">
      <dgm:prSet/>
      <dgm:spPr>
        <a:noFill/>
        <a:ln>
          <a:noFill/>
        </a:ln>
      </dgm:spPr>
      <dgm:t>
        <a:bodyPr/>
        <a:lstStyle/>
        <a:p>
          <a:endParaRPr lang="fr-FR"/>
        </a:p>
      </dgm:t>
    </dgm:pt>
    <dgm:pt modelId="{D1AAA912-60ED-466D-8818-946854A5DB88}" type="parTrans" cxnId="{7355A78F-7552-4F55-BB8F-24AF14C26806}">
      <dgm:prSet/>
      <dgm:spPr/>
      <dgm:t>
        <a:bodyPr/>
        <a:lstStyle/>
        <a:p>
          <a:endParaRPr lang="fr-FR"/>
        </a:p>
      </dgm:t>
    </dgm:pt>
    <dgm:pt modelId="{EF04787A-4B63-4B1A-BADF-3BC49C296CDE}" type="sibTrans" cxnId="{7355A78F-7552-4F55-BB8F-24AF14C26806}">
      <dgm:prSet/>
      <dgm:spPr/>
      <dgm:t>
        <a:bodyPr/>
        <a:lstStyle/>
        <a:p>
          <a:endParaRPr lang="fr-FR"/>
        </a:p>
      </dgm:t>
    </dgm:pt>
    <dgm:pt modelId="{B19539A9-648A-4D1A-A710-4A3B1860367F}">
      <dgm:prSet/>
      <dgm:spPr>
        <a:noFill/>
        <a:ln>
          <a:noFill/>
        </a:ln>
      </dgm:spPr>
      <dgm:t>
        <a:bodyPr/>
        <a:lstStyle/>
        <a:p>
          <a:endParaRPr lang="fr-FR"/>
        </a:p>
      </dgm:t>
    </dgm:pt>
    <dgm:pt modelId="{5F23292C-0E78-4EF7-A911-4826D82BB538}" type="sibTrans" cxnId="{FFA7F5E8-679B-4703-BFBA-C455B1325F25}">
      <dgm:prSet/>
      <dgm:spPr/>
      <dgm:t>
        <a:bodyPr/>
        <a:lstStyle/>
        <a:p>
          <a:endParaRPr lang="fr-FR"/>
        </a:p>
      </dgm:t>
    </dgm:pt>
    <dgm:pt modelId="{40E88F03-D2C6-4305-9542-C06563CE6734}" type="parTrans" cxnId="{FFA7F5E8-679B-4703-BFBA-C455B1325F25}">
      <dgm:prSet/>
      <dgm:spPr/>
      <dgm:t>
        <a:bodyPr/>
        <a:lstStyle/>
        <a:p>
          <a:endParaRPr lang="fr-FR"/>
        </a:p>
      </dgm:t>
    </dgm:pt>
    <dgm:pt modelId="{1253CE23-C3DB-4838-B788-535FCD6A8D27}" type="pres">
      <dgm:prSet presAssocID="{BA7DCD0D-9473-41D3-BFE4-3081A4115A42}" presName="Name0" presStyleCnt="0">
        <dgm:presLayoutVars>
          <dgm:chPref val="1"/>
          <dgm:dir val="rev"/>
          <dgm:animOne val="branch"/>
          <dgm:animLvl val="lvl"/>
          <dgm:resizeHandles/>
        </dgm:presLayoutVars>
      </dgm:prSet>
      <dgm:spPr/>
      <dgm:t>
        <a:bodyPr/>
        <a:lstStyle/>
        <a:p>
          <a:endParaRPr lang="fr-FR"/>
        </a:p>
      </dgm:t>
    </dgm:pt>
    <dgm:pt modelId="{90FD2573-4178-4BCB-8F8A-A7D07576314C}" type="pres">
      <dgm:prSet presAssocID="{ABE46D2D-BBE1-4986-9890-A4220F529455}" presName="vertOne" presStyleCnt="0"/>
      <dgm:spPr/>
    </dgm:pt>
    <dgm:pt modelId="{63FC461B-5575-4287-B5CB-7B1968822FE1}" type="pres">
      <dgm:prSet presAssocID="{ABE46D2D-BBE1-4986-9890-A4220F529455}" presName="txOne" presStyleLbl="node0" presStyleIdx="0" presStyleCnt="1">
        <dgm:presLayoutVars>
          <dgm:chPref val="3"/>
        </dgm:presLayoutVars>
      </dgm:prSet>
      <dgm:spPr/>
      <dgm:t>
        <a:bodyPr/>
        <a:lstStyle/>
        <a:p>
          <a:endParaRPr lang="fr-FR"/>
        </a:p>
      </dgm:t>
    </dgm:pt>
    <dgm:pt modelId="{63DBD695-305A-499F-96C1-9826E5042817}" type="pres">
      <dgm:prSet presAssocID="{ABE46D2D-BBE1-4986-9890-A4220F529455}" presName="parTransOne" presStyleCnt="0"/>
      <dgm:spPr/>
    </dgm:pt>
    <dgm:pt modelId="{BD6587B0-1C38-4FBB-9102-9B152052D042}" type="pres">
      <dgm:prSet presAssocID="{ABE46D2D-BBE1-4986-9890-A4220F529455}" presName="horzOne" presStyleCnt="0"/>
      <dgm:spPr/>
    </dgm:pt>
    <dgm:pt modelId="{1929FBA4-747F-45C2-AA75-D5CC67EC27D0}" type="pres">
      <dgm:prSet presAssocID="{1600C0E8-6BE1-4917-B4B0-20D87C0FDDD3}" presName="vertTwo" presStyleCnt="0"/>
      <dgm:spPr/>
    </dgm:pt>
    <dgm:pt modelId="{47416142-BD34-4D23-8D2F-49650B196C73}" type="pres">
      <dgm:prSet presAssocID="{1600C0E8-6BE1-4917-B4B0-20D87C0FDDD3}" presName="txTwo" presStyleLbl="node2" presStyleIdx="0" presStyleCnt="2">
        <dgm:presLayoutVars>
          <dgm:chPref val="3"/>
        </dgm:presLayoutVars>
      </dgm:prSet>
      <dgm:spPr/>
      <dgm:t>
        <a:bodyPr/>
        <a:lstStyle/>
        <a:p>
          <a:endParaRPr lang="fr-FR"/>
        </a:p>
      </dgm:t>
    </dgm:pt>
    <dgm:pt modelId="{6202F121-B78C-4F4C-A893-64D866380DC3}" type="pres">
      <dgm:prSet presAssocID="{1600C0E8-6BE1-4917-B4B0-20D87C0FDDD3}" presName="parTransTwo" presStyleCnt="0"/>
      <dgm:spPr/>
    </dgm:pt>
    <dgm:pt modelId="{5237807E-4A83-4135-988A-ADBB50BC75DF}" type="pres">
      <dgm:prSet presAssocID="{1600C0E8-6BE1-4917-B4B0-20D87C0FDDD3}" presName="horzTwo" presStyleCnt="0"/>
      <dgm:spPr/>
    </dgm:pt>
    <dgm:pt modelId="{DC1A15BD-9597-4373-A6B4-5CCAED6319ED}" type="pres">
      <dgm:prSet presAssocID="{2B7B12DC-FBE5-4BF3-9BBB-BF858E567A5B}" presName="vertThree" presStyleCnt="0"/>
      <dgm:spPr/>
    </dgm:pt>
    <dgm:pt modelId="{B43D2919-69E4-48C3-B40E-6C5A2EE4C781}" type="pres">
      <dgm:prSet presAssocID="{2B7B12DC-FBE5-4BF3-9BBB-BF858E567A5B}" presName="txThree" presStyleLbl="node3" presStyleIdx="0" presStyleCnt="4">
        <dgm:presLayoutVars>
          <dgm:chPref val="3"/>
        </dgm:presLayoutVars>
      </dgm:prSet>
      <dgm:spPr/>
      <dgm:t>
        <a:bodyPr/>
        <a:lstStyle/>
        <a:p>
          <a:endParaRPr lang="fr-FR"/>
        </a:p>
      </dgm:t>
    </dgm:pt>
    <dgm:pt modelId="{151FF578-CC81-4ED9-8A9F-9218F79D5D6D}" type="pres">
      <dgm:prSet presAssocID="{2B7B12DC-FBE5-4BF3-9BBB-BF858E567A5B}" presName="parTransThree" presStyleCnt="0"/>
      <dgm:spPr/>
    </dgm:pt>
    <dgm:pt modelId="{5CC7ED19-53B9-447F-A906-8544AC6B1673}" type="pres">
      <dgm:prSet presAssocID="{2B7B12DC-FBE5-4BF3-9BBB-BF858E567A5B}" presName="horzThree" presStyleCnt="0"/>
      <dgm:spPr/>
    </dgm:pt>
    <dgm:pt modelId="{95A3F256-4FA2-485A-A2A3-FD2A5EE9F5A0}" type="pres">
      <dgm:prSet presAssocID="{BB3D989D-FC4B-4CAD-B920-4BCD6924A961}" presName="vertFour" presStyleCnt="0">
        <dgm:presLayoutVars>
          <dgm:chPref val="3"/>
        </dgm:presLayoutVars>
      </dgm:prSet>
      <dgm:spPr/>
    </dgm:pt>
    <dgm:pt modelId="{46C8337F-9A8B-4FB1-B58C-1C8FDCEC161E}" type="pres">
      <dgm:prSet presAssocID="{BB3D989D-FC4B-4CAD-B920-4BCD6924A961}" presName="txFour" presStyleLbl="node4" presStyleIdx="0" presStyleCnt="8">
        <dgm:presLayoutVars>
          <dgm:chPref val="3"/>
        </dgm:presLayoutVars>
      </dgm:prSet>
      <dgm:spPr/>
      <dgm:t>
        <a:bodyPr/>
        <a:lstStyle/>
        <a:p>
          <a:endParaRPr lang="fr-FR"/>
        </a:p>
      </dgm:t>
    </dgm:pt>
    <dgm:pt modelId="{EDC7B520-3EAA-4245-9676-0DB9176E60FD}" type="pres">
      <dgm:prSet presAssocID="{BB3D989D-FC4B-4CAD-B920-4BCD6924A961}" presName="horzFour" presStyleCnt="0"/>
      <dgm:spPr/>
    </dgm:pt>
    <dgm:pt modelId="{6655BFE3-4B4E-458C-BBF7-7F3286844850}" type="pres">
      <dgm:prSet presAssocID="{EF4AB339-9402-4D1D-9620-B3C15132BC46}" presName="sibSpaceFour" presStyleCnt="0"/>
      <dgm:spPr/>
    </dgm:pt>
    <dgm:pt modelId="{CFD5ECEE-C091-4071-9114-611CE631C54C}" type="pres">
      <dgm:prSet presAssocID="{07CE15B2-203A-4E14-9E5C-26F5A4740B3C}" presName="vertFour" presStyleCnt="0">
        <dgm:presLayoutVars>
          <dgm:chPref val="3"/>
        </dgm:presLayoutVars>
      </dgm:prSet>
      <dgm:spPr/>
    </dgm:pt>
    <dgm:pt modelId="{FB803BB6-6B5C-4E7D-A7EF-D9BA0B778DB5}" type="pres">
      <dgm:prSet presAssocID="{07CE15B2-203A-4E14-9E5C-26F5A4740B3C}" presName="txFour" presStyleLbl="node4" presStyleIdx="1" presStyleCnt="8">
        <dgm:presLayoutVars>
          <dgm:chPref val="3"/>
        </dgm:presLayoutVars>
      </dgm:prSet>
      <dgm:spPr/>
      <dgm:t>
        <a:bodyPr/>
        <a:lstStyle/>
        <a:p>
          <a:endParaRPr lang="fr-FR"/>
        </a:p>
      </dgm:t>
    </dgm:pt>
    <dgm:pt modelId="{9F6E5AF5-E020-4E25-A044-DA5C9AC2322C}" type="pres">
      <dgm:prSet presAssocID="{07CE15B2-203A-4E14-9E5C-26F5A4740B3C}" presName="horzFour" presStyleCnt="0"/>
      <dgm:spPr/>
    </dgm:pt>
    <dgm:pt modelId="{06525A6F-1FFF-4BA5-9447-79A3FA7D14AF}" type="pres">
      <dgm:prSet presAssocID="{2904E539-BC27-4FB9-BB78-0AD48D76B4ED}" presName="sibSpaceThree" presStyleCnt="0"/>
      <dgm:spPr/>
    </dgm:pt>
    <dgm:pt modelId="{A3F5AC6F-AB7F-4512-8217-D869CA31B76A}" type="pres">
      <dgm:prSet presAssocID="{B79985A4-9B56-4413-B49E-B1B60E3983A6}" presName="vertThree" presStyleCnt="0"/>
      <dgm:spPr/>
    </dgm:pt>
    <dgm:pt modelId="{548883FB-2534-43FC-895E-DD7CF7BE0470}" type="pres">
      <dgm:prSet presAssocID="{B79985A4-9B56-4413-B49E-B1B60E3983A6}" presName="txThree" presStyleLbl="node3" presStyleIdx="1" presStyleCnt="4">
        <dgm:presLayoutVars>
          <dgm:chPref val="3"/>
        </dgm:presLayoutVars>
      </dgm:prSet>
      <dgm:spPr/>
      <dgm:t>
        <a:bodyPr/>
        <a:lstStyle/>
        <a:p>
          <a:endParaRPr lang="fr-FR"/>
        </a:p>
      </dgm:t>
    </dgm:pt>
    <dgm:pt modelId="{86AC936B-32CF-476D-934A-12D51B83EAFA}" type="pres">
      <dgm:prSet presAssocID="{B79985A4-9B56-4413-B49E-B1B60E3983A6}" presName="parTransThree" presStyleCnt="0"/>
      <dgm:spPr/>
    </dgm:pt>
    <dgm:pt modelId="{CC3312D7-7BC0-49F2-B847-56454E28E02C}" type="pres">
      <dgm:prSet presAssocID="{B79985A4-9B56-4413-B49E-B1B60E3983A6}" presName="horzThree" presStyleCnt="0"/>
      <dgm:spPr/>
    </dgm:pt>
    <dgm:pt modelId="{804DEBAB-06A4-45FC-B0FC-67E8D88F1A71}" type="pres">
      <dgm:prSet presAssocID="{0DA7D7CB-2F7B-44DE-9D35-8385C8600954}" presName="vertFour" presStyleCnt="0">
        <dgm:presLayoutVars>
          <dgm:chPref val="3"/>
        </dgm:presLayoutVars>
      </dgm:prSet>
      <dgm:spPr/>
    </dgm:pt>
    <dgm:pt modelId="{083017AE-4378-41D2-A862-EFB4F9772938}" type="pres">
      <dgm:prSet presAssocID="{0DA7D7CB-2F7B-44DE-9D35-8385C8600954}" presName="txFour" presStyleLbl="node4" presStyleIdx="2" presStyleCnt="8">
        <dgm:presLayoutVars>
          <dgm:chPref val="3"/>
        </dgm:presLayoutVars>
      </dgm:prSet>
      <dgm:spPr/>
      <dgm:t>
        <a:bodyPr/>
        <a:lstStyle/>
        <a:p>
          <a:endParaRPr lang="fr-FR"/>
        </a:p>
      </dgm:t>
    </dgm:pt>
    <dgm:pt modelId="{D5F74B85-5CCF-4489-9533-2C98C7089196}" type="pres">
      <dgm:prSet presAssocID="{0DA7D7CB-2F7B-44DE-9D35-8385C8600954}" presName="horzFour" presStyleCnt="0"/>
      <dgm:spPr/>
    </dgm:pt>
    <dgm:pt modelId="{EA489BD7-14F8-4425-B660-35EAA9113805}" type="pres">
      <dgm:prSet presAssocID="{FD0F1F1B-2559-4D79-9A9C-69B39CE5616E}" presName="sibSpaceFour" presStyleCnt="0"/>
      <dgm:spPr/>
    </dgm:pt>
    <dgm:pt modelId="{A9F00758-7BA5-41B0-812A-D242F5B44FCD}" type="pres">
      <dgm:prSet presAssocID="{FADABFB3-3544-4202-9FA1-550909C9B506}" presName="vertFour" presStyleCnt="0">
        <dgm:presLayoutVars>
          <dgm:chPref val="3"/>
        </dgm:presLayoutVars>
      </dgm:prSet>
      <dgm:spPr/>
    </dgm:pt>
    <dgm:pt modelId="{6D0F7DEB-BCE3-4B6E-A841-260C24914DA6}" type="pres">
      <dgm:prSet presAssocID="{FADABFB3-3544-4202-9FA1-550909C9B506}" presName="txFour" presStyleLbl="node4" presStyleIdx="3" presStyleCnt="8">
        <dgm:presLayoutVars>
          <dgm:chPref val="3"/>
        </dgm:presLayoutVars>
      </dgm:prSet>
      <dgm:spPr/>
      <dgm:t>
        <a:bodyPr/>
        <a:lstStyle/>
        <a:p>
          <a:endParaRPr lang="fr-FR"/>
        </a:p>
      </dgm:t>
    </dgm:pt>
    <dgm:pt modelId="{4BAB897E-E245-47E4-902A-49857227352A}" type="pres">
      <dgm:prSet presAssocID="{FADABFB3-3544-4202-9FA1-550909C9B506}" presName="horzFour" presStyleCnt="0"/>
      <dgm:spPr/>
    </dgm:pt>
    <dgm:pt modelId="{C5C68AF0-45B0-4A7B-B83D-7EC89B9094AC}" type="pres">
      <dgm:prSet presAssocID="{223AF36F-29E9-45E6-ACB1-2ED035107E64}" presName="sibSpaceTwo" presStyleCnt="0"/>
      <dgm:spPr/>
    </dgm:pt>
    <dgm:pt modelId="{3014B40E-9688-4B38-8DEF-421C5A706E53}" type="pres">
      <dgm:prSet presAssocID="{3528FDE5-58F5-4820-BBDA-8E2561A21A08}" presName="vertTwo" presStyleCnt="0"/>
      <dgm:spPr/>
    </dgm:pt>
    <dgm:pt modelId="{797E86CC-F238-47F9-A043-B73D1D496D91}" type="pres">
      <dgm:prSet presAssocID="{3528FDE5-58F5-4820-BBDA-8E2561A21A08}" presName="txTwo" presStyleLbl="node2" presStyleIdx="1" presStyleCnt="2">
        <dgm:presLayoutVars>
          <dgm:chPref val="3"/>
        </dgm:presLayoutVars>
      </dgm:prSet>
      <dgm:spPr/>
      <dgm:t>
        <a:bodyPr/>
        <a:lstStyle/>
        <a:p>
          <a:endParaRPr lang="fr-FR"/>
        </a:p>
      </dgm:t>
    </dgm:pt>
    <dgm:pt modelId="{EE0554B2-2465-47AD-BBFA-3356023C1456}" type="pres">
      <dgm:prSet presAssocID="{3528FDE5-58F5-4820-BBDA-8E2561A21A08}" presName="parTransTwo" presStyleCnt="0"/>
      <dgm:spPr/>
    </dgm:pt>
    <dgm:pt modelId="{C12B997C-9285-4504-A293-EDC4054B5862}" type="pres">
      <dgm:prSet presAssocID="{3528FDE5-58F5-4820-BBDA-8E2561A21A08}" presName="horzTwo" presStyleCnt="0"/>
      <dgm:spPr/>
    </dgm:pt>
    <dgm:pt modelId="{A639E951-3DFB-4425-B24F-93FD5F23D2A1}" type="pres">
      <dgm:prSet presAssocID="{CEABE2F0-576F-480D-9F8F-6F8E24A528F0}" presName="vertThree" presStyleCnt="0"/>
      <dgm:spPr/>
    </dgm:pt>
    <dgm:pt modelId="{8C6CC26B-C3D5-43DA-91A1-6710D5FF76E3}" type="pres">
      <dgm:prSet presAssocID="{CEABE2F0-576F-480D-9F8F-6F8E24A528F0}" presName="txThree" presStyleLbl="node3" presStyleIdx="2" presStyleCnt="4">
        <dgm:presLayoutVars>
          <dgm:chPref val="3"/>
        </dgm:presLayoutVars>
      </dgm:prSet>
      <dgm:spPr/>
      <dgm:t>
        <a:bodyPr/>
        <a:lstStyle/>
        <a:p>
          <a:endParaRPr lang="fr-FR"/>
        </a:p>
      </dgm:t>
    </dgm:pt>
    <dgm:pt modelId="{441E88BB-9C21-46F4-8385-40709AE8ACFA}" type="pres">
      <dgm:prSet presAssocID="{CEABE2F0-576F-480D-9F8F-6F8E24A528F0}" presName="parTransThree" presStyleCnt="0"/>
      <dgm:spPr/>
    </dgm:pt>
    <dgm:pt modelId="{0428BBC4-D607-49A6-BD78-D519F3D308E9}" type="pres">
      <dgm:prSet presAssocID="{CEABE2F0-576F-480D-9F8F-6F8E24A528F0}" presName="horzThree" presStyleCnt="0"/>
      <dgm:spPr/>
    </dgm:pt>
    <dgm:pt modelId="{A7A2FFF0-5F90-448C-93CC-48F9B65D2A50}" type="pres">
      <dgm:prSet presAssocID="{9FF7EF75-2EE6-414D-8D1D-35863C04FBA5}" presName="vertFour" presStyleCnt="0">
        <dgm:presLayoutVars>
          <dgm:chPref val="3"/>
        </dgm:presLayoutVars>
      </dgm:prSet>
      <dgm:spPr/>
    </dgm:pt>
    <dgm:pt modelId="{1B9BEA2A-4156-46AB-869A-60241FB14F89}" type="pres">
      <dgm:prSet presAssocID="{9FF7EF75-2EE6-414D-8D1D-35863C04FBA5}" presName="txFour" presStyleLbl="node4" presStyleIdx="4" presStyleCnt="8">
        <dgm:presLayoutVars>
          <dgm:chPref val="3"/>
        </dgm:presLayoutVars>
      </dgm:prSet>
      <dgm:spPr/>
      <dgm:t>
        <a:bodyPr/>
        <a:lstStyle/>
        <a:p>
          <a:endParaRPr lang="fr-FR"/>
        </a:p>
      </dgm:t>
    </dgm:pt>
    <dgm:pt modelId="{E942D03F-7C0D-4F6F-B892-56B5DBD982DC}" type="pres">
      <dgm:prSet presAssocID="{9FF7EF75-2EE6-414D-8D1D-35863C04FBA5}" presName="horzFour" presStyleCnt="0"/>
      <dgm:spPr/>
    </dgm:pt>
    <dgm:pt modelId="{26C988FE-67AA-4A75-A24C-3940FE452441}" type="pres">
      <dgm:prSet presAssocID="{2F3A1626-BDB2-4BC6-B76F-95E4441BF8E3}" presName="sibSpaceFour" presStyleCnt="0"/>
      <dgm:spPr/>
    </dgm:pt>
    <dgm:pt modelId="{D133AC1E-DEE2-43BD-9F37-0FE99B8A4C76}" type="pres">
      <dgm:prSet presAssocID="{E9EBEBDA-1AA8-4CD9-9912-8FCD3CA52E2A}" presName="vertFour" presStyleCnt="0">
        <dgm:presLayoutVars>
          <dgm:chPref val="3"/>
        </dgm:presLayoutVars>
      </dgm:prSet>
      <dgm:spPr/>
    </dgm:pt>
    <dgm:pt modelId="{22282F59-B723-47EC-B590-501906901096}" type="pres">
      <dgm:prSet presAssocID="{E9EBEBDA-1AA8-4CD9-9912-8FCD3CA52E2A}" presName="txFour" presStyleLbl="node4" presStyleIdx="5" presStyleCnt="8">
        <dgm:presLayoutVars>
          <dgm:chPref val="3"/>
        </dgm:presLayoutVars>
      </dgm:prSet>
      <dgm:spPr/>
      <dgm:t>
        <a:bodyPr/>
        <a:lstStyle/>
        <a:p>
          <a:endParaRPr lang="fr-FR"/>
        </a:p>
      </dgm:t>
    </dgm:pt>
    <dgm:pt modelId="{E6F4E438-05E1-435A-9DB1-4C85B5392935}" type="pres">
      <dgm:prSet presAssocID="{E9EBEBDA-1AA8-4CD9-9912-8FCD3CA52E2A}" presName="horzFour" presStyleCnt="0"/>
      <dgm:spPr/>
    </dgm:pt>
    <dgm:pt modelId="{70267F01-6904-4093-A13E-7755B5498A3C}" type="pres">
      <dgm:prSet presAssocID="{32228574-9959-4336-8442-2A238D5529F5}" presName="sibSpaceThree" presStyleCnt="0"/>
      <dgm:spPr/>
    </dgm:pt>
    <dgm:pt modelId="{A5D369FF-20CE-4B60-B4CB-4BCD10FF06DF}" type="pres">
      <dgm:prSet presAssocID="{586A2256-36C0-4C75-A7D1-303588E0059C}" presName="vertThree" presStyleCnt="0"/>
      <dgm:spPr/>
    </dgm:pt>
    <dgm:pt modelId="{CB164043-8221-4884-A1AD-1F04BEA2CB95}" type="pres">
      <dgm:prSet presAssocID="{586A2256-36C0-4C75-A7D1-303588E0059C}" presName="txThree" presStyleLbl="node3" presStyleIdx="3" presStyleCnt="4">
        <dgm:presLayoutVars>
          <dgm:chPref val="3"/>
        </dgm:presLayoutVars>
      </dgm:prSet>
      <dgm:spPr/>
      <dgm:t>
        <a:bodyPr/>
        <a:lstStyle/>
        <a:p>
          <a:endParaRPr lang="fr-FR"/>
        </a:p>
      </dgm:t>
    </dgm:pt>
    <dgm:pt modelId="{4BDF081A-888C-449A-8D85-2BD6E3A0B4F8}" type="pres">
      <dgm:prSet presAssocID="{586A2256-36C0-4C75-A7D1-303588E0059C}" presName="parTransThree" presStyleCnt="0"/>
      <dgm:spPr/>
    </dgm:pt>
    <dgm:pt modelId="{A88720DC-7AB8-4FC2-9639-48D042C3983E}" type="pres">
      <dgm:prSet presAssocID="{586A2256-36C0-4C75-A7D1-303588E0059C}" presName="horzThree" presStyleCnt="0"/>
      <dgm:spPr/>
    </dgm:pt>
    <dgm:pt modelId="{88CE17BD-5E57-4A4C-B5BB-EBC9D3CEF769}" type="pres">
      <dgm:prSet presAssocID="{1EF137F0-76A7-4827-8CAE-C53107B182A7}" presName="vertFour" presStyleCnt="0">
        <dgm:presLayoutVars>
          <dgm:chPref val="3"/>
        </dgm:presLayoutVars>
      </dgm:prSet>
      <dgm:spPr/>
    </dgm:pt>
    <dgm:pt modelId="{01165AB9-F824-461D-87E3-71B0CF9F752F}" type="pres">
      <dgm:prSet presAssocID="{1EF137F0-76A7-4827-8CAE-C53107B182A7}" presName="txFour" presStyleLbl="node4" presStyleIdx="6" presStyleCnt="8">
        <dgm:presLayoutVars>
          <dgm:chPref val="3"/>
        </dgm:presLayoutVars>
      </dgm:prSet>
      <dgm:spPr/>
      <dgm:t>
        <a:bodyPr/>
        <a:lstStyle/>
        <a:p>
          <a:endParaRPr lang="fr-FR"/>
        </a:p>
      </dgm:t>
    </dgm:pt>
    <dgm:pt modelId="{818A9A00-3FE6-4E6A-8372-59FFD28DE3B4}" type="pres">
      <dgm:prSet presAssocID="{1EF137F0-76A7-4827-8CAE-C53107B182A7}" presName="horzFour" presStyleCnt="0"/>
      <dgm:spPr/>
    </dgm:pt>
    <dgm:pt modelId="{47A896A4-C1F7-4458-8E2C-DBCEF7FE4FF8}" type="pres">
      <dgm:prSet presAssocID="{EF04787A-4B63-4B1A-BADF-3BC49C296CDE}" presName="sibSpaceFour" presStyleCnt="0"/>
      <dgm:spPr/>
    </dgm:pt>
    <dgm:pt modelId="{25100C60-E63D-4AC9-BCC6-DE7B47300ADE}" type="pres">
      <dgm:prSet presAssocID="{B19539A9-648A-4D1A-A710-4A3B1860367F}" presName="vertFour" presStyleCnt="0">
        <dgm:presLayoutVars>
          <dgm:chPref val="3"/>
        </dgm:presLayoutVars>
      </dgm:prSet>
      <dgm:spPr/>
    </dgm:pt>
    <dgm:pt modelId="{5667206A-3C91-4DC6-9A8F-4D0A90BD0F13}" type="pres">
      <dgm:prSet presAssocID="{B19539A9-648A-4D1A-A710-4A3B1860367F}" presName="txFour" presStyleLbl="node4" presStyleIdx="7" presStyleCnt="8" custLinFactNeighborX="-303" custLinFactNeighborY="-1206">
        <dgm:presLayoutVars>
          <dgm:chPref val="3"/>
        </dgm:presLayoutVars>
      </dgm:prSet>
      <dgm:spPr/>
      <dgm:t>
        <a:bodyPr/>
        <a:lstStyle/>
        <a:p>
          <a:endParaRPr lang="fr-FR"/>
        </a:p>
      </dgm:t>
    </dgm:pt>
    <dgm:pt modelId="{DE48B8A9-9FCD-4CE6-A98A-223F2FF60AB6}" type="pres">
      <dgm:prSet presAssocID="{B19539A9-648A-4D1A-A710-4A3B1860367F}" presName="horzFour" presStyleCnt="0"/>
      <dgm:spPr/>
    </dgm:pt>
  </dgm:ptLst>
  <dgm:cxnLst>
    <dgm:cxn modelId="{9D2C050C-6DD1-460E-9FBE-BE0EDD9DC977}" srcId="{1600C0E8-6BE1-4917-B4B0-20D87C0FDDD3}" destId="{2B7B12DC-FBE5-4BF3-9BBB-BF858E567A5B}" srcOrd="0" destOrd="0" parTransId="{320B4AFD-1BC6-45B2-B61B-FCCABFF86B64}" sibTransId="{2904E539-BC27-4FB9-BB78-0AD48D76B4ED}"/>
    <dgm:cxn modelId="{5BB0CAC1-E694-4383-AC9C-EA847EE7C0BC}" type="presOf" srcId="{2B7B12DC-FBE5-4BF3-9BBB-BF858E567A5B}" destId="{B43D2919-69E4-48C3-B40E-6C5A2EE4C781}" srcOrd="0" destOrd="0" presId="urn:microsoft.com/office/officeart/2005/8/layout/hierarchy4"/>
    <dgm:cxn modelId="{FAAD7086-7264-4F2E-8CD9-0FB1ADCB7FE6}" type="presOf" srcId="{B79985A4-9B56-4413-B49E-B1B60E3983A6}" destId="{548883FB-2534-43FC-895E-DD7CF7BE0470}" srcOrd="0" destOrd="0" presId="urn:microsoft.com/office/officeart/2005/8/layout/hierarchy4"/>
    <dgm:cxn modelId="{CA430CC0-1398-423A-8057-9169C8EA95A2}" srcId="{3528FDE5-58F5-4820-BBDA-8E2561A21A08}" destId="{CEABE2F0-576F-480D-9F8F-6F8E24A528F0}" srcOrd="0" destOrd="0" parTransId="{FF3B5978-4131-46EE-A0D5-045F31E9BB0E}" sibTransId="{32228574-9959-4336-8442-2A238D5529F5}"/>
    <dgm:cxn modelId="{B8C9AADE-3683-421A-A640-4C16313B946D}" srcId="{ABE46D2D-BBE1-4986-9890-A4220F529455}" destId="{1600C0E8-6BE1-4917-B4B0-20D87C0FDDD3}" srcOrd="0" destOrd="0" parTransId="{0FC4F087-EC31-4092-A3D6-8E5D90CC5971}" sibTransId="{223AF36F-29E9-45E6-ACB1-2ED035107E64}"/>
    <dgm:cxn modelId="{9D8C3DB2-8A91-4112-B1F6-CB38618C7703}" srcId="{BA7DCD0D-9473-41D3-BFE4-3081A4115A42}" destId="{ABE46D2D-BBE1-4986-9890-A4220F529455}" srcOrd="0" destOrd="0" parTransId="{CF52B617-2397-4840-BAB4-2A22B10EC35A}" sibTransId="{148254A3-4F95-4344-BF8A-87B2C4DBBCE3}"/>
    <dgm:cxn modelId="{CB8E4E0E-9BE7-4609-83C5-0EA0B9498169}" type="presOf" srcId="{07CE15B2-203A-4E14-9E5C-26F5A4740B3C}" destId="{FB803BB6-6B5C-4E7D-A7EF-D9BA0B778DB5}" srcOrd="0" destOrd="0" presId="urn:microsoft.com/office/officeart/2005/8/layout/hierarchy4"/>
    <dgm:cxn modelId="{AD4587A9-E7F6-4CC3-929E-6AD7E235F58A}" type="presOf" srcId="{B19539A9-648A-4D1A-A710-4A3B1860367F}" destId="{5667206A-3C91-4DC6-9A8F-4D0A90BD0F13}" srcOrd="0" destOrd="0" presId="urn:microsoft.com/office/officeart/2005/8/layout/hierarchy4"/>
    <dgm:cxn modelId="{5E93FAD9-835B-433B-8E52-D6F2789B2B35}" srcId="{CEABE2F0-576F-480D-9F8F-6F8E24A528F0}" destId="{9FF7EF75-2EE6-414D-8D1D-35863C04FBA5}" srcOrd="0" destOrd="0" parTransId="{71BB44CD-33C5-4FE4-BD8B-A53B6D6EDCE2}" sibTransId="{2F3A1626-BDB2-4BC6-B76F-95E4441BF8E3}"/>
    <dgm:cxn modelId="{E950F6D9-BF16-4570-892A-DD6E7098A6FA}" srcId="{CEABE2F0-576F-480D-9F8F-6F8E24A528F0}" destId="{E9EBEBDA-1AA8-4CD9-9912-8FCD3CA52E2A}" srcOrd="1" destOrd="0" parTransId="{5973F16E-1F7C-4D12-88BD-730F64B53613}" sibTransId="{B4992A3B-5BCE-42C5-8CD2-86BF0E9F4BDB}"/>
    <dgm:cxn modelId="{739CFADD-8C49-47B2-9A9B-F34878733739}" srcId="{1600C0E8-6BE1-4917-B4B0-20D87C0FDDD3}" destId="{B79985A4-9B56-4413-B49E-B1B60E3983A6}" srcOrd="1" destOrd="0" parTransId="{992661DD-4960-42C8-AEC9-6B73C69E95CF}" sibTransId="{1B650CBA-F5EB-47E1-A616-1D1D0E1FFA2E}"/>
    <dgm:cxn modelId="{7373B509-E723-408B-BB66-C100E603ACD8}" type="presOf" srcId="{586A2256-36C0-4C75-A7D1-303588E0059C}" destId="{CB164043-8221-4884-A1AD-1F04BEA2CB95}" srcOrd="0" destOrd="0" presId="urn:microsoft.com/office/officeart/2005/8/layout/hierarchy4"/>
    <dgm:cxn modelId="{FFA7F5E8-679B-4703-BFBA-C455B1325F25}" srcId="{586A2256-36C0-4C75-A7D1-303588E0059C}" destId="{B19539A9-648A-4D1A-A710-4A3B1860367F}" srcOrd="1" destOrd="0" parTransId="{40E88F03-D2C6-4305-9542-C06563CE6734}" sibTransId="{5F23292C-0E78-4EF7-A911-4826D82BB538}"/>
    <dgm:cxn modelId="{0809BD38-AD04-47C7-A44C-58B11D4416C7}" srcId="{3528FDE5-58F5-4820-BBDA-8E2561A21A08}" destId="{586A2256-36C0-4C75-A7D1-303588E0059C}" srcOrd="1" destOrd="0" parTransId="{33034E6C-5AD9-4CAF-8E60-12FE2C8D99A9}" sibTransId="{279AA141-A5B6-44C8-A7CD-6AB93083059B}"/>
    <dgm:cxn modelId="{0FCF6F0F-5431-48C0-909B-39D877C8806E}" type="presOf" srcId="{ABE46D2D-BBE1-4986-9890-A4220F529455}" destId="{63FC461B-5575-4287-B5CB-7B1968822FE1}" srcOrd="0" destOrd="0" presId="urn:microsoft.com/office/officeart/2005/8/layout/hierarchy4"/>
    <dgm:cxn modelId="{7355A78F-7552-4F55-BB8F-24AF14C26806}" srcId="{586A2256-36C0-4C75-A7D1-303588E0059C}" destId="{1EF137F0-76A7-4827-8CAE-C53107B182A7}" srcOrd="0" destOrd="0" parTransId="{D1AAA912-60ED-466D-8818-946854A5DB88}" sibTransId="{EF04787A-4B63-4B1A-BADF-3BC49C296CDE}"/>
    <dgm:cxn modelId="{70A346BC-4400-42C7-A8FC-5B2968982A4E}" type="presOf" srcId="{CEABE2F0-576F-480D-9F8F-6F8E24A528F0}" destId="{8C6CC26B-C3D5-43DA-91A1-6710D5FF76E3}" srcOrd="0" destOrd="0" presId="urn:microsoft.com/office/officeart/2005/8/layout/hierarchy4"/>
    <dgm:cxn modelId="{853B4576-A4E9-46FC-824A-770FDD3AE92F}" type="presOf" srcId="{1EF137F0-76A7-4827-8CAE-C53107B182A7}" destId="{01165AB9-F824-461D-87E3-71B0CF9F752F}" srcOrd="0" destOrd="0" presId="urn:microsoft.com/office/officeart/2005/8/layout/hierarchy4"/>
    <dgm:cxn modelId="{20A5CE94-11A8-440D-AF0D-DD25531141FB}" srcId="{ABE46D2D-BBE1-4986-9890-A4220F529455}" destId="{3528FDE5-58F5-4820-BBDA-8E2561A21A08}" srcOrd="1" destOrd="0" parTransId="{8F5B6863-535C-4C77-8FBF-51F3A1D9EE30}" sibTransId="{186273C8-C4E8-4F18-9F9B-BAA1D3A8AA62}"/>
    <dgm:cxn modelId="{DEE2DCE4-D8D4-4636-BEB2-68BA14CE9176}" type="presOf" srcId="{E9EBEBDA-1AA8-4CD9-9912-8FCD3CA52E2A}" destId="{22282F59-B723-47EC-B590-501906901096}" srcOrd="0" destOrd="0" presId="urn:microsoft.com/office/officeart/2005/8/layout/hierarchy4"/>
    <dgm:cxn modelId="{9BCC2FF5-5607-41FA-A08B-710B8C27C2B2}" type="presOf" srcId="{9FF7EF75-2EE6-414D-8D1D-35863C04FBA5}" destId="{1B9BEA2A-4156-46AB-869A-60241FB14F89}" srcOrd="0" destOrd="0" presId="urn:microsoft.com/office/officeart/2005/8/layout/hierarchy4"/>
    <dgm:cxn modelId="{30FD2597-1CB0-4085-993C-9FD787FAC72A}" srcId="{2B7B12DC-FBE5-4BF3-9BBB-BF858E567A5B}" destId="{BB3D989D-FC4B-4CAD-B920-4BCD6924A961}" srcOrd="0" destOrd="0" parTransId="{45C9BCBF-36CE-482A-AE57-47170A59CC6E}" sibTransId="{EF4AB339-9402-4D1D-9620-B3C15132BC46}"/>
    <dgm:cxn modelId="{DD1821EB-0C72-4724-865D-06C7E5FC525E}" type="presOf" srcId="{1600C0E8-6BE1-4917-B4B0-20D87C0FDDD3}" destId="{47416142-BD34-4D23-8D2F-49650B196C73}" srcOrd="0" destOrd="0" presId="urn:microsoft.com/office/officeart/2005/8/layout/hierarchy4"/>
    <dgm:cxn modelId="{C0297272-7779-4E0D-90D2-BAC4B1BA2EC2}" srcId="{B79985A4-9B56-4413-B49E-B1B60E3983A6}" destId="{FADABFB3-3544-4202-9FA1-550909C9B506}" srcOrd="1" destOrd="0" parTransId="{34B0B981-52B5-4241-835F-D56735AEB7FA}" sibTransId="{FEE9406C-D437-422B-A1C0-A7B4F23FFD5D}"/>
    <dgm:cxn modelId="{97A0CD9E-CDA3-489B-8E98-28C014290068}" type="presOf" srcId="{3528FDE5-58F5-4820-BBDA-8E2561A21A08}" destId="{797E86CC-F238-47F9-A043-B73D1D496D91}" srcOrd="0" destOrd="0" presId="urn:microsoft.com/office/officeart/2005/8/layout/hierarchy4"/>
    <dgm:cxn modelId="{2285D67E-897E-4037-8AF1-4891ACB4BE66}" type="presOf" srcId="{BA7DCD0D-9473-41D3-BFE4-3081A4115A42}" destId="{1253CE23-C3DB-4838-B788-535FCD6A8D27}" srcOrd="0" destOrd="0" presId="urn:microsoft.com/office/officeart/2005/8/layout/hierarchy4"/>
    <dgm:cxn modelId="{FCDF1403-4448-4F62-8DAE-B5A82DA53E96}" srcId="{2B7B12DC-FBE5-4BF3-9BBB-BF858E567A5B}" destId="{07CE15B2-203A-4E14-9E5C-26F5A4740B3C}" srcOrd="1" destOrd="0" parTransId="{C84997B4-2EBF-44B4-99AE-E1ADD3D9B00C}" sibTransId="{890D34D0-30E7-410F-B87E-8F3DCB538B38}"/>
    <dgm:cxn modelId="{7651CCD0-C6ED-4ED9-AA8E-08FA635CEB26}" type="presOf" srcId="{FADABFB3-3544-4202-9FA1-550909C9B506}" destId="{6D0F7DEB-BCE3-4B6E-A841-260C24914DA6}" srcOrd="0" destOrd="0" presId="urn:microsoft.com/office/officeart/2005/8/layout/hierarchy4"/>
    <dgm:cxn modelId="{B7F5D1A6-99E7-407F-A1C4-DEABBB566A74}" type="presOf" srcId="{0DA7D7CB-2F7B-44DE-9D35-8385C8600954}" destId="{083017AE-4378-41D2-A862-EFB4F9772938}" srcOrd="0" destOrd="0" presId="urn:microsoft.com/office/officeart/2005/8/layout/hierarchy4"/>
    <dgm:cxn modelId="{C9B5EA31-0244-412F-8A14-81ECDF753CA8}" type="presOf" srcId="{BB3D989D-FC4B-4CAD-B920-4BCD6924A961}" destId="{46C8337F-9A8B-4FB1-B58C-1C8FDCEC161E}" srcOrd="0" destOrd="0" presId="urn:microsoft.com/office/officeart/2005/8/layout/hierarchy4"/>
    <dgm:cxn modelId="{9A920CD0-C794-4CD0-88A5-06D466374E80}" srcId="{B79985A4-9B56-4413-B49E-B1B60E3983A6}" destId="{0DA7D7CB-2F7B-44DE-9D35-8385C8600954}" srcOrd="0" destOrd="0" parTransId="{FF25FCDE-4512-4594-87EB-04516FC120E6}" sibTransId="{FD0F1F1B-2559-4D79-9A9C-69B39CE5616E}"/>
    <dgm:cxn modelId="{5B991B7F-0558-4D34-994C-67C9F5CA035F}" type="presParOf" srcId="{1253CE23-C3DB-4838-B788-535FCD6A8D27}" destId="{90FD2573-4178-4BCB-8F8A-A7D07576314C}" srcOrd="0" destOrd="0" presId="urn:microsoft.com/office/officeart/2005/8/layout/hierarchy4"/>
    <dgm:cxn modelId="{D21AB089-AC51-40CE-8546-95C9122FD3EB}" type="presParOf" srcId="{90FD2573-4178-4BCB-8F8A-A7D07576314C}" destId="{63FC461B-5575-4287-B5CB-7B1968822FE1}" srcOrd="0" destOrd="0" presId="urn:microsoft.com/office/officeart/2005/8/layout/hierarchy4"/>
    <dgm:cxn modelId="{064A1603-8D50-4AB4-A371-5EA58FA0CE05}" type="presParOf" srcId="{90FD2573-4178-4BCB-8F8A-A7D07576314C}" destId="{63DBD695-305A-499F-96C1-9826E5042817}" srcOrd="1" destOrd="0" presId="urn:microsoft.com/office/officeart/2005/8/layout/hierarchy4"/>
    <dgm:cxn modelId="{7255E9C5-7748-4EE0-93A9-9C311620021F}" type="presParOf" srcId="{90FD2573-4178-4BCB-8F8A-A7D07576314C}" destId="{BD6587B0-1C38-4FBB-9102-9B152052D042}" srcOrd="2" destOrd="0" presId="urn:microsoft.com/office/officeart/2005/8/layout/hierarchy4"/>
    <dgm:cxn modelId="{0BAEB1B4-C5B8-4F9F-981A-C92B02F37DA0}" type="presParOf" srcId="{BD6587B0-1C38-4FBB-9102-9B152052D042}" destId="{1929FBA4-747F-45C2-AA75-D5CC67EC27D0}" srcOrd="0" destOrd="0" presId="urn:microsoft.com/office/officeart/2005/8/layout/hierarchy4"/>
    <dgm:cxn modelId="{9790E831-8CF3-4863-AA49-A2AA9BD17A75}" type="presParOf" srcId="{1929FBA4-747F-45C2-AA75-D5CC67EC27D0}" destId="{47416142-BD34-4D23-8D2F-49650B196C73}" srcOrd="0" destOrd="0" presId="urn:microsoft.com/office/officeart/2005/8/layout/hierarchy4"/>
    <dgm:cxn modelId="{F47C14F0-7ABF-49F9-8B14-4B78A5DAB6DF}" type="presParOf" srcId="{1929FBA4-747F-45C2-AA75-D5CC67EC27D0}" destId="{6202F121-B78C-4F4C-A893-64D866380DC3}" srcOrd="1" destOrd="0" presId="urn:microsoft.com/office/officeart/2005/8/layout/hierarchy4"/>
    <dgm:cxn modelId="{DD96AF28-9B63-4694-B794-8756D91C8568}" type="presParOf" srcId="{1929FBA4-747F-45C2-AA75-D5CC67EC27D0}" destId="{5237807E-4A83-4135-988A-ADBB50BC75DF}" srcOrd="2" destOrd="0" presId="urn:microsoft.com/office/officeart/2005/8/layout/hierarchy4"/>
    <dgm:cxn modelId="{DA7CA88A-26C2-4F0C-B043-0E478275035E}" type="presParOf" srcId="{5237807E-4A83-4135-988A-ADBB50BC75DF}" destId="{DC1A15BD-9597-4373-A6B4-5CCAED6319ED}" srcOrd="0" destOrd="0" presId="urn:microsoft.com/office/officeart/2005/8/layout/hierarchy4"/>
    <dgm:cxn modelId="{9EB8D4FE-E7C6-4F15-93A8-1F3D46763B38}" type="presParOf" srcId="{DC1A15BD-9597-4373-A6B4-5CCAED6319ED}" destId="{B43D2919-69E4-48C3-B40E-6C5A2EE4C781}" srcOrd="0" destOrd="0" presId="urn:microsoft.com/office/officeart/2005/8/layout/hierarchy4"/>
    <dgm:cxn modelId="{5BC23BD9-D43B-49F2-8B60-DBBD1E3F1BA4}" type="presParOf" srcId="{DC1A15BD-9597-4373-A6B4-5CCAED6319ED}" destId="{151FF578-CC81-4ED9-8A9F-9218F79D5D6D}" srcOrd="1" destOrd="0" presId="urn:microsoft.com/office/officeart/2005/8/layout/hierarchy4"/>
    <dgm:cxn modelId="{C6EE8C87-89E1-49AB-9998-EF863689127E}" type="presParOf" srcId="{DC1A15BD-9597-4373-A6B4-5CCAED6319ED}" destId="{5CC7ED19-53B9-447F-A906-8544AC6B1673}" srcOrd="2" destOrd="0" presId="urn:microsoft.com/office/officeart/2005/8/layout/hierarchy4"/>
    <dgm:cxn modelId="{411AA1BE-3361-407C-B6AF-0D927604211C}" type="presParOf" srcId="{5CC7ED19-53B9-447F-A906-8544AC6B1673}" destId="{95A3F256-4FA2-485A-A2A3-FD2A5EE9F5A0}" srcOrd="0" destOrd="0" presId="urn:microsoft.com/office/officeart/2005/8/layout/hierarchy4"/>
    <dgm:cxn modelId="{6B01AB7A-9E1D-428C-8BDD-3A18B7844BF5}" type="presParOf" srcId="{95A3F256-4FA2-485A-A2A3-FD2A5EE9F5A0}" destId="{46C8337F-9A8B-4FB1-B58C-1C8FDCEC161E}" srcOrd="0" destOrd="0" presId="urn:microsoft.com/office/officeart/2005/8/layout/hierarchy4"/>
    <dgm:cxn modelId="{0E3A6DFA-449D-4157-A0E3-C4838784ABB2}" type="presParOf" srcId="{95A3F256-4FA2-485A-A2A3-FD2A5EE9F5A0}" destId="{EDC7B520-3EAA-4245-9676-0DB9176E60FD}" srcOrd="1" destOrd="0" presId="urn:microsoft.com/office/officeart/2005/8/layout/hierarchy4"/>
    <dgm:cxn modelId="{38816283-C144-4542-BB6D-B6E55D564415}" type="presParOf" srcId="{5CC7ED19-53B9-447F-A906-8544AC6B1673}" destId="{6655BFE3-4B4E-458C-BBF7-7F3286844850}" srcOrd="1" destOrd="0" presId="urn:microsoft.com/office/officeart/2005/8/layout/hierarchy4"/>
    <dgm:cxn modelId="{45806077-99E1-4529-89DD-C15D43E85F8A}" type="presParOf" srcId="{5CC7ED19-53B9-447F-A906-8544AC6B1673}" destId="{CFD5ECEE-C091-4071-9114-611CE631C54C}" srcOrd="2" destOrd="0" presId="urn:microsoft.com/office/officeart/2005/8/layout/hierarchy4"/>
    <dgm:cxn modelId="{FF7E298A-3B71-4301-91D6-E9B1D5C756F0}" type="presParOf" srcId="{CFD5ECEE-C091-4071-9114-611CE631C54C}" destId="{FB803BB6-6B5C-4E7D-A7EF-D9BA0B778DB5}" srcOrd="0" destOrd="0" presId="urn:microsoft.com/office/officeart/2005/8/layout/hierarchy4"/>
    <dgm:cxn modelId="{39943727-D42F-4CB9-B656-FBF512A03EB4}" type="presParOf" srcId="{CFD5ECEE-C091-4071-9114-611CE631C54C}" destId="{9F6E5AF5-E020-4E25-A044-DA5C9AC2322C}" srcOrd="1" destOrd="0" presId="urn:microsoft.com/office/officeart/2005/8/layout/hierarchy4"/>
    <dgm:cxn modelId="{30E536DC-2689-4F4B-A250-2EC7F7890364}" type="presParOf" srcId="{5237807E-4A83-4135-988A-ADBB50BC75DF}" destId="{06525A6F-1FFF-4BA5-9447-79A3FA7D14AF}" srcOrd="1" destOrd="0" presId="urn:microsoft.com/office/officeart/2005/8/layout/hierarchy4"/>
    <dgm:cxn modelId="{6079BC1D-4FB1-4014-9118-0B18AE01AB6A}" type="presParOf" srcId="{5237807E-4A83-4135-988A-ADBB50BC75DF}" destId="{A3F5AC6F-AB7F-4512-8217-D869CA31B76A}" srcOrd="2" destOrd="0" presId="urn:microsoft.com/office/officeart/2005/8/layout/hierarchy4"/>
    <dgm:cxn modelId="{8921B4A8-9C07-465D-9CFB-94B72E8F6D8A}" type="presParOf" srcId="{A3F5AC6F-AB7F-4512-8217-D869CA31B76A}" destId="{548883FB-2534-43FC-895E-DD7CF7BE0470}" srcOrd="0" destOrd="0" presId="urn:microsoft.com/office/officeart/2005/8/layout/hierarchy4"/>
    <dgm:cxn modelId="{04821077-60E8-4754-B6EF-E28C907F6F84}" type="presParOf" srcId="{A3F5AC6F-AB7F-4512-8217-D869CA31B76A}" destId="{86AC936B-32CF-476D-934A-12D51B83EAFA}" srcOrd="1" destOrd="0" presId="urn:microsoft.com/office/officeart/2005/8/layout/hierarchy4"/>
    <dgm:cxn modelId="{8FE29865-5AAA-49AF-8FCB-6F4B1C532FA8}" type="presParOf" srcId="{A3F5AC6F-AB7F-4512-8217-D869CA31B76A}" destId="{CC3312D7-7BC0-49F2-B847-56454E28E02C}" srcOrd="2" destOrd="0" presId="urn:microsoft.com/office/officeart/2005/8/layout/hierarchy4"/>
    <dgm:cxn modelId="{4C4AB55B-CE2E-4654-B300-F2E05C2C8346}" type="presParOf" srcId="{CC3312D7-7BC0-49F2-B847-56454E28E02C}" destId="{804DEBAB-06A4-45FC-B0FC-67E8D88F1A71}" srcOrd="0" destOrd="0" presId="urn:microsoft.com/office/officeart/2005/8/layout/hierarchy4"/>
    <dgm:cxn modelId="{476B3A5D-98C2-4B16-8344-2C0FBF7771E2}" type="presParOf" srcId="{804DEBAB-06A4-45FC-B0FC-67E8D88F1A71}" destId="{083017AE-4378-41D2-A862-EFB4F9772938}" srcOrd="0" destOrd="0" presId="urn:microsoft.com/office/officeart/2005/8/layout/hierarchy4"/>
    <dgm:cxn modelId="{2A2BEE26-7017-4179-B660-AA62A00EBC20}" type="presParOf" srcId="{804DEBAB-06A4-45FC-B0FC-67E8D88F1A71}" destId="{D5F74B85-5CCF-4489-9533-2C98C7089196}" srcOrd="1" destOrd="0" presId="urn:microsoft.com/office/officeart/2005/8/layout/hierarchy4"/>
    <dgm:cxn modelId="{3365F04C-CA5F-49BC-AC8E-0ED501D37EE4}" type="presParOf" srcId="{CC3312D7-7BC0-49F2-B847-56454E28E02C}" destId="{EA489BD7-14F8-4425-B660-35EAA9113805}" srcOrd="1" destOrd="0" presId="urn:microsoft.com/office/officeart/2005/8/layout/hierarchy4"/>
    <dgm:cxn modelId="{F15EA0AD-988F-4EDC-ADE2-56DE3D9AEE53}" type="presParOf" srcId="{CC3312D7-7BC0-49F2-B847-56454E28E02C}" destId="{A9F00758-7BA5-41B0-812A-D242F5B44FCD}" srcOrd="2" destOrd="0" presId="urn:microsoft.com/office/officeart/2005/8/layout/hierarchy4"/>
    <dgm:cxn modelId="{1AE160FE-F6B0-47D0-9694-D768AE550A88}" type="presParOf" srcId="{A9F00758-7BA5-41B0-812A-D242F5B44FCD}" destId="{6D0F7DEB-BCE3-4B6E-A841-260C24914DA6}" srcOrd="0" destOrd="0" presId="urn:microsoft.com/office/officeart/2005/8/layout/hierarchy4"/>
    <dgm:cxn modelId="{D56CED48-36E8-41F2-A10E-82E66B0E470C}" type="presParOf" srcId="{A9F00758-7BA5-41B0-812A-D242F5B44FCD}" destId="{4BAB897E-E245-47E4-902A-49857227352A}" srcOrd="1" destOrd="0" presId="urn:microsoft.com/office/officeart/2005/8/layout/hierarchy4"/>
    <dgm:cxn modelId="{A94102FF-789D-4215-985D-7AD9B1601CA2}" type="presParOf" srcId="{BD6587B0-1C38-4FBB-9102-9B152052D042}" destId="{C5C68AF0-45B0-4A7B-B83D-7EC89B9094AC}" srcOrd="1" destOrd="0" presId="urn:microsoft.com/office/officeart/2005/8/layout/hierarchy4"/>
    <dgm:cxn modelId="{C4081EB8-0036-4333-866E-FE9E4D572B0C}" type="presParOf" srcId="{BD6587B0-1C38-4FBB-9102-9B152052D042}" destId="{3014B40E-9688-4B38-8DEF-421C5A706E53}" srcOrd="2" destOrd="0" presId="urn:microsoft.com/office/officeart/2005/8/layout/hierarchy4"/>
    <dgm:cxn modelId="{D16B7A29-D465-4456-8CA1-645083F3D8C3}" type="presParOf" srcId="{3014B40E-9688-4B38-8DEF-421C5A706E53}" destId="{797E86CC-F238-47F9-A043-B73D1D496D91}" srcOrd="0" destOrd="0" presId="urn:microsoft.com/office/officeart/2005/8/layout/hierarchy4"/>
    <dgm:cxn modelId="{7527519B-3282-4F95-AEEA-F2F7F2A7EE4F}" type="presParOf" srcId="{3014B40E-9688-4B38-8DEF-421C5A706E53}" destId="{EE0554B2-2465-47AD-BBFA-3356023C1456}" srcOrd="1" destOrd="0" presId="urn:microsoft.com/office/officeart/2005/8/layout/hierarchy4"/>
    <dgm:cxn modelId="{348455B4-672A-4EDE-A69D-259A99909750}" type="presParOf" srcId="{3014B40E-9688-4B38-8DEF-421C5A706E53}" destId="{C12B997C-9285-4504-A293-EDC4054B5862}" srcOrd="2" destOrd="0" presId="urn:microsoft.com/office/officeart/2005/8/layout/hierarchy4"/>
    <dgm:cxn modelId="{7D36B4B1-E0A5-4B37-854C-9343945F3371}" type="presParOf" srcId="{C12B997C-9285-4504-A293-EDC4054B5862}" destId="{A639E951-3DFB-4425-B24F-93FD5F23D2A1}" srcOrd="0" destOrd="0" presId="urn:microsoft.com/office/officeart/2005/8/layout/hierarchy4"/>
    <dgm:cxn modelId="{6C74E56F-3B59-474D-A95E-E64BB739D5A6}" type="presParOf" srcId="{A639E951-3DFB-4425-B24F-93FD5F23D2A1}" destId="{8C6CC26B-C3D5-43DA-91A1-6710D5FF76E3}" srcOrd="0" destOrd="0" presId="urn:microsoft.com/office/officeart/2005/8/layout/hierarchy4"/>
    <dgm:cxn modelId="{6B45AD41-1512-4B39-A652-F9F758352BA2}" type="presParOf" srcId="{A639E951-3DFB-4425-B24F-93FD5F23D2A1}" destId="{441E88BB-9C21-46F4-8385-40709AE8ACFA}" srcOrd="1" destOrd="0" presId="urn:microsoft.com/office/officeart/2005/8/layout/hierarchy4"/>
    <dgm:cxn modelId="{6A6FCB79-AA08-447F-92ED-3295156F6507}" type="presParOf" srcId="{A639E951-3DFB-4425-B24F-93FD5F23D2A1}" destId="{0428BBC4-D607-49A6-BD78-D519F3D308E9}" srcOrd="2" destOrd="0" presId="urn:microsoft.com/office/officeart/2005/8/layout/hierarchy4"/>
    <dgm:cxn modelId="{0B389C91-55B6-42EC-B0D5-D73AB1A4A9F1}" type="presParOf" srcId="{0428BBC4-D607-49A6-BD78-D519F3D308E9}" destId="{A7A2FFF0-5F90-448C-93CC-48F9B65D2A50}" srcOrd="0" destOrd="0" presId="urn:microsoft.com/office/officeart/2005/8/layout/hierarchy4"/>
    <dgm:cxn modelId="{81D0232B-AF6B-4D4F-9C3D-82BFEE0ECE26}" type="presParOf" srcId="{A7A2FFF0-5F90-448C-93CC-48F9B65D2A50}" destId="{1B9BEA2A-4156-46AB-869A-60241FB14F89}" srcOrd="0" destOrd="0" presId="urn:microsoft.com/office/officeart/2005/8/layout/hierarchy4"/>
    <dgm:cxn modelId="{CC36ED05-BD5F-4735-AE60-612E2C642E63}" type="presParOf" srcId="{A7A2FFF0-5F90-448C-93CC-48F9B65D2A50}" destId="{E942D03F-7C0D-4F6F-B892-56B5DBD982DC}" srcOrd="1" destOrd="0" presId="urn:microsoft.com/office/officeart/2005/8/layout/hierarchy4"/>
    <dgm:cxn modelId="{806BF623-82F3-4843-93FC-06642AF3507D}" type="presParOf" srcId="{0428BBC4-D607-49A6-BD78-D519F3D308E9}" destId="{26C988FE-67AA-4A75-A24C-3940FE452441}" srcOrd="1" destOrd="0" presId="urn:microsoft.com/office/officeart/2005/8/layout/hierarchy4"/>
    <dgm:cxn modelId="{88F70846-638A-490D-ADE1-C34C0C3E636E}" type="presParOf" srcId="{0428BBC4-D607-49A6-BD78-D519F3D308E9}" destId="{D133AC1E-DEE2-43BD-9F37-0FE99B8A4C76}" srcOrd="2" destOrd="0" presId="urn:microsoft.com/office/officeart/2005/8/layout/hierarchy4"/>
    <dgm:cxn modelId="{8688E196-8671-4946-82CF-0C7E38A4AFB4}" type="presParOf" srcId="{D133AC1E-DEE2-43BD-9F37-0FE99B8A4C76}" destId="{22282F59-B723-47EC-B590-501906901096}" srcOrd="0" destOrd="0" presId="urn:microsoft.com/office/officeart/2005/8/layout/hierarchy4"/>
    <dgm:cxn modelId="{880EE3A9-DEEC-4C3F-8052-39AF1B9A18E9}" type="presParOf" srcId="{D133AC1E-DEE2-43BD-9F37-0FE99B8A4C76}" destId="{E6F4E438-05E1-435A-9DB1-4C85B5392935}" srcOrd="1" destOrd="0" presId="urn:microsoft.com/office/officeart/2005/8/layout/hierarchy4"/>
    <dgm:cxn modelId="{58FDB819-5251-431C-92DD-F7FC888F8481}" type="presParOf" srcId="{C12B997C-9285-4504-A293-EDC4054B5862}" destId="{70267F01-6904-4093-A13E-7755B5498A3C}" srcOrd="1" destOrd="0" presId="urn:microsoft.com/office/officeart/2005/8/layout/hierarchy4"/>
    <dgm:cxn modelId="{0D0A48D7-862A-4FDF-91B3-C5D586A2DD4F}" type="presParOf" srcId="{C12B997C-9285-4504-A293-EDC4054B5862}" destId="{A5D369FF-20CE-4B60-B4CB-4BCD10FF06DF}" srcOrd="2" destOrd="0" presId="urn:microsoft.com/office/officeart/2005/8/layout/hierarchy4"/>
    <dgm:cxn modelId="{DFD1E0E8-B8F8-4840-83ED-940B5CD22DE8}" type="presParOf" srcId="{A5D369FF-20CE-4B60-B4CB-4BCD10FF06DF}" destId="{CB164043-8221-4884-A1AD-1F04BEA2CB95}" srcOrd="0" destOrd="0" presId="urn:microsoft.com/office/officeart/2005/8/layout/hierarchy4"/>
    <dgm:cxn modelId="{4E196828-C005-4D04-9E8E-3487A733809E}" type="presParOf" srcId="{A5D369FF-20CE-4B60-B4CB-4BCD10FF06DF}" destId="{4BDF081A-888C-449A-8D85-2BD6E3A0B4F8}" srcOrd="1" destOrd="0" presId="urn:microsoft.com/office/officeart/2005/8/layout/hierarchy4"/>
    <dgm:cxn modelId="{F633F855-A57E-4193-9D34-2CBDB3C73F6D}" type="presParOf" srcId="{A5D369FF-20CE-4B60-B4CB-4BCD10FF06DF}" destId="{A88720DC-7AB8-4FC2-9639-48D042C3983E}" srcOrd="2" destOrd="0" presId="urn:microsoft.com/office/officeart/2005/8/layout/hierarchy4"/>
    <dgm:cxn modelId="{40ADA72A-0E9D-45E0-9CF6-1F9DAE0BACBC}" type="presParOf" srcId="{A88720DC-7AB8-4FC2-9639-48D042C3983E}" destId="{88CE17BD-5E57-4A4C-B5BB-EBC9D3CEF769}" srcOrd="0" destOrd="0" presId="urn:microsoft.com/office/officeart/2005/8/layout/hierarchy4"/>
    <dgm:cxn modelId="{E11D3279-8BE9-47AD-82FA-755DB126973F}" type="presParOf" srcId="{88CE17BD-5E57-4A4C-B5BB-EBC9D3CEF769}" destId="{01165AB9-F824-461D-87E3-71B0CF9F752F}" srcOrd="0" destOrd="0" presId="urn:microsoft.com/office/officeart/2005/8/layout/hierarchy4"/>
    <dgm:cxn modelId="{B3DB2FED-AD50-48FE-BC91-B26BD2FC70D4}" type="presParOf" srcId="{88CE17BD-5E57-4A4C-B5BB-EBC9D3CEF769}" destId="{818A9A00-3FE6-4E6A-8372-59FFD28DE3B4}" srcOrd="1" destOrd="0" presId="urn:microsoft.com/office/officeart/2005/8/layout/hierarchy4"/>
    <dgm:cxn modelId="{CF805B79-CBF4-4385-A683-FB440F319167}" type="presParOf" srcId="{A88720DC-7AB8-4FC2-9639-48D042C3983E}" destId="{47A896A4-C1F7-4458-8E2C-DBCEF7FE4FF8}" srcOrd="1" destOrd="0" presId="urn:microsoft.com/office/officeart/2005/8/layout/hierarchy4"/>
    <dgm:cxn modelId="{8E485450-7693-4E4A-A63A-D250F7D8E4DD}" type="presParOf" srcId="{A88720DC-7AB8-4FC2-9639-48D042C3983E}" destId="{25100C60-E63D-4AC9-BCC6-DE7B47300ADE}" srcOrd="2" destOrd="0" presId="urn:microsoft.com/office/officeart/2005/8/layout/hierarchy4"/>
    <dgm:cxn modelId="{012B0524-5EF5-4C85-9129-5E7985EECFF1}" type="presParOf" srcId="{25100C60-E63D-4AC9-BCC6-DE7B47300ADE}" destId="{5667206A-3C91-4DC6-9A8F-4D0A90BD0F13}" srcOrd="0" destOrd="0" presId="urn:microsoft.com/office/officeart/2005/8/layout/hierarchy4"/>
    <dgm:cxn modelId="{A0DCA64B-592D-49F1-A65A-95E51DA014D6}" type="presParOf" srcId="{25100C60-E63D-4AC9-BCC6-DE7B47300ADE}" destId="{DE48B8A9-9FCD-4CE6-A98A-223F2FF60AB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242BC7-2BFF-B34D-AD2D-6C8071376BB3}" type="doc">
      <dgm:prSet loTypeId="urn:microsoft.com/office/officeart/2008/layout/PictureAccentList" loCatId="" qsTypeId="urn:microsoft.com/office/officeart/2005/8/quickstyle/simple4" qsCatId="simple" csTypeId="urn:microsoft.com/office/officeart/2005/8/colors/accent1_2" csCatId="accent1" phldr="1"/>
      <dgm:spPr/>
      <dgm:t>
        <a:bodyPr/>
        <a:lstStyle/>
        <a:p>
          <a:endParaRPr lang="fr-FR"/>
        </a:p>
      </dgm:t>
    </dgm:pt>
    <dgm:pt modelId="{E8E4911E-4FE4-2B4B-91C4-354A8A51E116}">
      <dgm:prSet phldrT="[Texte]"/>
      <dgm:spPr/>
      <dgm:t>
        <a:bodyPr/>
        <a:lstStyle/>
        <a:p>
          <a:r>
            <a:rPr lang="fr-FR" dirty="0" smtClean="0">
              <a:solidFill>
                <a:srgbClr val="0000FF"/>
              </a:solidFill>
            </a:rPr>
            <a:t>Marché Hospitalier</a:t>
          </a:r>
        </a:p>
        <a:p>
          <a:r>
            <a:rPr lang="fr-FR" dirty="0" smtClean="0">
              <a:solidFill>
                <a:srgbClr val="0000FF"/>
              </a:solidFill>
            </a:rPr>
            <a:t>6,0 Mds€</a:t>
          </a:r>
        </a:p>
        <a:p>
          <a:endParaRPr lang="fr-FR" dirty="0" smtClean="0"/>
        </a:p>
        <a:p>
          <a:r>
            <a:rPr lang="fr-FR" dirty="0" smtClean="0"/>
            <a:t>-  « Liste en sus » : 3,0 Mds</a:t>
          </a:r>
        </a:p>
        <a:p>
          <a:r>
            <a:rPr lang="fr-FR" dirty="0" smtClean="0"/>
            <a:t>- « T2A » : 3,0 Mds</a:t>
          </a:r>
          <a:endParaRPr lang="fr-FR" dirty="0"/>
        </a:p>
      </dgm:t>
    </dgm:pt>
    <dgm:pt modelId="{5E171348-9570-3041-B92A-67AC380EAC40}" type="parTrans" cxnId="{D73FDDE3-B3A6-1C4A-A2ED-7DCC6A036F1B}">
      <dgm:prSet/>
      <dgm:spPr/>
      <dgm:t>
        <a:bodyPr/>
        <a:lstStyle/>
        <a:p>
          <a:endParaRPr lang="fr-FR"/>
        </a:p>
      </dgm:t>
    </dgm:pt>
    <dgm:pt modelId="{775C0811-BD21-3B49-872E-3A7B76CEFD68}" type="sibTrans" cxnId="{D73FDDE3-B3A6-1C4A-A2ED-7DCC6A036F1B}">
      <dgm:prSet/>
      <dgm:spPr/>
      <dgm:t>
        <a:bodyPr/>
        <a:lstStyle/>
        <a:p>
          <a:endParaRPr lang="fr-FR"/>
        </a:p>
      </dgm:t>
    </dgm:pt>
    <dgm:pt modelId="{59456456-28A7-F748-B40F-B445F81464E3}" type="pres">
      <dgm:prSet presAssocID="{CD242BC7-2BFF-B34D-AD2D-6C8071376BB3}" presName="layout" presStyleCnt="0">
        <dgm:presLayoutVars>
          <dgm:chMax/>
          <dgm:chPref/>
          <dgm:dir/>
          <dgm:animOne val="branch"/>
          <dgm:animLvl val="lvl"/>
          <dgm:resizeHandles/>
        </dgm:presLayoutVars>
      </dgm:prSet>
      <dgm:spPr/>
      <dgm:t>
        <a:bodyPr/>
        <a:lstStyle/>
        <a:p>
          <a:endParaRPr lang="fr-FR"/>
        </a:p>
      </dgm:t>
    </dgm:pt>
    <dgm:pt modelId="{F99A78EC-E1E9-324C-B832-244CC36726B7}" type="pres">
      <dgm:prSet presAssocID="{E8E4911E-4FE4-2B4B-91C4-354A8A51E116}" presName="root" presStyleCnt="0">
        <dgm:presLayoutVars>
          <dgm:chMax/>
          <dgm:chPref val="4"/>
        </dgm:presLayoutVars>
      </dgm:prSet>
      <dgm:spPr/>
    </dgm:pt>
    <dgm:pt modelId="{524B516B-9AEC-5547-89BB-AE513BA1B328}" type="pres">
      <dgm:prSet presAssocID="{E8E4911E-4FE4-2B4B-91C4-354A8A51E116}" presName="rootComposite" presStyleCnt="0">
        <dgm:presLayoutVars/>
      </dgm:prSet>
      <dgm:spPr/>
    </dgm:pt>
    <dgm:pt modelId="{95B1DA3E-9061-B344-859F-754251B79966}" type="pres">
      <dgm:prSet presAssocID="{E8E4911E-4FE4-2B4B-91C4-354A8A51E116}" presName="rootText" presStyleLbl="node0" presStyleIdx="0" presStyleCnt="1" custScaleY="400000">
        <dgm:presLayoutVars>
          <dgm:chMax/>
          <dgm:chPref val="4"/>
        </dgm:presLayoutVars>
      </dgm:prSet>
      <dgm:spPr/>
      <dgm:t>
        <a:bodyPr/>
        <a:lstStyle/>
        <a:p>
          <a:endParaRPr lang="fr-FR"/>
        </a:p>
      </dgm:t>
    </dgm:pt>
    <dgm:pt modelId="{9160C6A5-4332-AB45-8E97-D4C7E5B78BE7}" type="pres">
      <dgm:prSet presAssocID="{E8E4911E-4FE4-2B4B-91C4-354A8A51E116}" presName="childShape" presStyleCnt="0">
        <dgm:presLayoutVars>
          <dgm:chMax val="0"/>
          <dgm:chPref val="0"/>
        </dgm:presLayoutVars>
      </dgm:prSet>
      <dgm:spPr/>
    </dgm:pt>
  </dgm:ptLst>
  <dgm:cxnLst>
    <dgm:cxn modelId="{350E7A4B-D59E-B14F-9652-0A9F49EEB0A1}" type="presOf" srcId="{CD242BC7-2BFF-B34D-AD2D-6C8071376BB3}" destId="{59456456-28A7-F748-B40F-B445F81464E3}" srcOrd="0" destOrd="0" presId="urn:microsoft.com/office/officeart/2008/layout/PictureAccentList"/>
    <dgm:cxn modelId="{4C1817CD-939B-0C45-9D91-20E76642F548}" type="presOf" srcId="{E8E4911E-4FE4-2B4B-91C4-354A8A51E116}" destId="{95B1DA3E-9061-B344-859F-754251B79966}" srcOrd="0" destOrd="0" presId="urn:microsoft.com/office/officeart/2008/layout/PictureAccentList"/>
    <dgm:cxn modelId="{D73FDDE3-B3A6-1C4A-A2ED-7DCC6A036F1B}" srcId="{CD242BC7-2BFF-B34D-AD2D-6C8071376BB3}" destId="{E8E4911E-4FE4-2B4B-91C4-354A8A51E116}" srcOrd="0" destOrd="0" parTransId="{5E171348-9570-3041-B92A-67AC380EAC40}" sibTransId="{775C0811-BD21-3B49-872E-3A7B76CEFD68}"/>
    <dgm:cxn modelId="{39465398-94B3-EA44-81C7-705B0C705FF0}" type="presParOf" srcId="{59456456-28A7-F748-B40F-B445F81464E3}" destId="{F99A78EC-E1E9-324C-B832-244CC36726B7}" srcOrd="0" destOrd="0" presId="urn:microsoft.com/office/officeart/2008/layout/PictureAccentList"/>
    <dgm:cxn modelId="{918247EF-6CB4-2340-83CE-0AA3197BC39E}" type="presParOf" srcId="{F99A78EC-E1E9-324C-B832-244CC36726B7}" destId="{524B516B-9AEC-5547-89BB-AE513BA1B328}" srcOrd="0" destOrd="0" presId="urn:microsoft.com/office/officeart/2008/layout/PictureAccentList"/>
    <dgm:cxn modelId="{D15A7A79-5269-7048-974E-FEA1751AA4BE}" type="presParOf" srcId="{524B516B-9AEC-5547-89BB-AE513BA1B328}" destId="{95B1DA3E-9061-B344-859F-754251B79966}" srcOrd="0" destOrd="0" presId="urn:microsoft.com/office/officeart/2008/layout/PictureAccentList"/>
    <dgm:cxn modelId="{5438A3B5-6A7A-5E4C-B021-A2E2D9CCEF86}" type="presParOf" srcId="{F99A78EC-E1E9-324C-B832-244CC36726B7}" destId="{9160C6A5-4332-AB45-8E97-D4C7E5B78BE7}" srcOrd="1" destOrd="0" presId="urn:microsoft.com/office/officeart/2008/layout/PictureAccen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C461B-5575-4287-B5CB-7B1968822FE1}">
      <dsp:nvSpPr>
        <dsp:cNvPr id="0" name=""/>
        <dsp:cNvSpPr/>
      </dsp:nvSpPr>
      <dsp:spPr>
        <a:xfrm>
          <a:off x="2432" y="409"/>
          <a:ext cx="6619870" cy="1140173"/>
        </a:xfrm>
        <a:prstGeom prst="roundRect">
          <a:avLst>
            <a:gd name="adj" fmla="val 10000"/>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r-FR" sz="2700" kern="1200" dirty="0" smtClean="0"/>
            <a:t>Marché officinal en France (2012)</a:t>
          </a:r>
        </a:p>
        <a:p>
          <a:pPr lvl="0" algn="ctr" defTabSz="1200150">
            <a:lnSpc>
              <a:spcPct val="90000"/>
            </a:lnSpc>
            <a:spcBef>
              <a:spcPct val="0"/>
            </a:spcBef>
            <a:spcAft>
              <a:spcPct val="35000"/>
            </a:spcAft>
          </a:pPr>
          <a:r>
            <a:rPr lang="fr-FR" sz="2700" kern="1200" dirty="0" smtClean="0"/>
            <a:t>21,0 Mds €</a:t>
          </a:r>
          <a:endParaRPr lang="fr-FR" sz="2700" kern="1200" dirty="0"/>
        </a:p>
      </dsp:txBody>
      <dsp:txXfrm>
        <a:off x="35827" y="33804"/>
        <a:ext cx="6553080" cy="1073383"/>
      </dsp:txXfrm>
    </dsp:sp>
    <dsp:sp modelId="{47416142-BD34-4D23-8D2F-49650B196C73}">
      <dsp:nvSpPr>
        <dsp:cNvPr id="0" name=""/>
        <dsp:cNvSpPr/>
      </dsp:nvSpPr>
      <dsp:spPr>
        <a:xfrm>
          <a:off x="3346060" y="1228257"/>
          <a:ext cx="3276242" cy="1140173"/>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r-FR" sz="2700" kern="1200" dirty="0" smtClean="0"/>
            <a:t>PMF</a:t>
          </a:r>
        </a:p>
        <a:p>
          <a:pPr lvl="0" algn="ctr" defTabSz="1200150">
            <a:lnSpc>
              <a:spcPct val="90000"/>
            </a:lnSpc>
            <a:spcBef>
              <a:spcPct val="0"/>
            </a:spcBef>
            <a:spcAft>
              <a:spcPct val="35000"/>
            </a:spcAft>
          </a:pPr>
          <a:r>
            <a:rPr lang="fr-FR" sz="2700" kern="1200" dirty="0" smtClean="0"/>
            <a:t>3,2 Mds€ </a:t>
          </a:r>
          <a:endParaRPr lang="fr-FR" sz="2700" kern="1200" dirty="0"/>
        </a:p>
      </dsp:txBody>
      <dsp:txXfrm>
        <a:off x="3379455" y="1261652"/>
        <a:ext cx="3209452" cy="1073383"/>
      </dsp:txXfrm>
    </dsp:sp>
    <dsp:sp modelId="{B43D2919-69E4-48C3-B40E-6C5A2EE4C781}">
      <dsp:nvSpPr>
        <dsp:cNvPr id="0" name=""/>
        <dsp:cNvSpPr/>
      </dsp:nvSpPr>
      <dsp:spPr>
        <a:xfrm>
          <a:off x="5001028" y="2456105"/>
          <a:ext cx="1621274" cy="114017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Non Remboursable</a:t>
          </a:r>
        </a:p>
        <a:p>
          <a:pPr lvl="0" algn="ctr" defTabSz="711200">
            <a:lnSpc>
              <a:spcPct val="90000"/>
            </a:lnSpc>
            <a:spcBef>
              <a:spcPct val="0"/>
            </a:spcBef>
            <a:spcAft>
              <a:spcPct val="35000"/>
            </a:spcAft>
          </a:pPr>
          <a:r>
            <a:rPr lang="fr-FR" sz="1600" kern="1200" dirty="0" smtClean="0"/>
            <a:t>1,1 Mds €</a:t>
          </a:r>
          <a:endParaRPr lang="fr-FR" sz="1600" kern="1200" dirty="0"/>
        </a:p>
      </dsp:txBody>
      <dsp:txXfrm>
        <a:off x="5034423" y="2489500"/>
        <a:ext cx="1554484" cy="1073383"/>
      </dsp:txXfrm>
    </dsp:sp>
    <dsp:sp modelId="{46C8337F-9A8B-4FB1-B58C-1C8FDCEC161E}">
      <dsp:nvSpPr>
        <dsp:cNvPr id="0" name=""/>
        <dsp:cNvSpPr/>
      </dsp:nvSpPr>
      <dsp:spPr>
        <a:xfrm>
          <a:off x="5820089" y="3683952"/>
          <a:ext cx="802214" cy="1140173"/>
        </a:xfrm>
        <a:prstGeom prst="roundRect">
          <a:avLst>
            <a:gd name="adj" fmla="val 1000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Prescrit</a:t>
          </a:r>
        </a:p>
        <a:p>
          <a:pPr lvl="0" algn="ctr" defTabSz="622300">
            <a:lnSpc>
              <a:spcPct val="90000"/>
            </a:lnSpc>
            <a:spcBef>
              <a:spcPct val="0"/>
            </a:spcBef>
            <a:spcAft>
              <a:spcPct val="35000"/>
            </a:spcAft>
          </a:pPr>
          <a:r>
            <a:rPr lang="fr-FR" sz="1400" kern="1200" dirty="0" smtClean="0"/>
            <a:t>0,2 Mds€</a:t>
          </a:r>
          <a:endParaRPr lang="fr-FR" sz="1400" kern="1200" dirty="0"/>
        </a:p>
      </dsp:txBody>
      <dsp:txXfrm>
        <a:off x="5843585" y="3707448"/>
        <a:ext cx="755222" cy="1093181"/>
      </dsp:txXfrm>
    </dsp:sp>
    <dsp:sp modelId="{FB803BB6-6B5C-4E7D-A7EF-D9BA0B778DB5}">
      <dsp:nvSpPr>
        <dsp:cNvPr id="0" name=""/>
        <dsp:cNvSpPr/>
      </dsp:nvSpPr>
      <dsp:spPr>
        <a:xfrm>
          <a:off x="5001028" y="3683952"/>
          <a:ext cx="802214" cy="1140173"/>
        </a:xfrm>
        <a:prstGeom prst="roundRect">
          <a:avLst>
            <a:gd name="adj" fmla="val 1000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Non Prescrit</a:t>
          </a:r>
        </a:p>
        <a:p>
          <a:pPr lvl="0" algn="ctr" defTabSz="622300">
            <a:lnSpc>
              <a:spcPct val="90000"/>
            </a:lnSpc>
            <a:spcBef>
              <a:spcPct val="0"/>
            </a:spcBef>
            <a:spcAft>
              <a:spcPct val="35000"/>
            </a:spcAft>
          </a:pPr>
          <a:r>
            <a:rPr lang="fr-FR" sz="1400" kern="1200" dirty="0" smtClean="0"/>
            <a:t>0,9 Mds€</a:t>
          </a:r>
          <a:endParaRPr lang="fr-FR" sz="1400" kern="1200" dirty="0"/>
        </a:p>
      </dsp:txBody>
      <dsp:txXfrm>
        <a:off x="5024524" y="3707448"/>
        <a:ext cx="755222" cy="1093181"/>
      </dsp:txXfrm>
    </dsp:sp>
    <dsp:sp modelId="{548883FB-2534-43FC-895E-DD7CF7BE0470}">
      <dsp:nvSpPr>
        <dsp:cNvPr id="0" name=""/>
        <dsp:cNvSpPr/>
      </dsp:nvSpPr>
      <dsp:spPr>
        <a:xfrm>
          <a:off x="3346060" y="2456105"/>
          <a:ext cx="1621274" cy="114017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Remboursable</a:t>
          </a:r>
        </a:p>
        <a:p>
          <a:pPr lvl="0" algn="ctr" defTabSz="711200">
            <a:lnSpc>
              <a:spcPct val="90000"/>
            </a:lnSpc>
            <a:spcBef>
              <a:spcPct val="0"/>
            </a:spcBef>
            <a:spcAft>
              <a:spcPct val="35000"/>
            </a:spcAft>
          </a:pPr>
          <a:r>
            <a:rPr lang="fr-FR" sz="1600" kern="1200" dirty="0" smtClean="0"/>
            <a:t>2,1 Mds €</a:t>
          </a:r>
          <a:endParaRPr lang="fr-FR" sz="1600" kern="1200" dirty="0"/>
        </a:p>
      </dsp:txBody>
      <dsp:txXfrm>
        <a:off x="3379455" y="2489500"/>
        <a:ext cx="1554484" cy="1073383"/>
      </dsp:txXfrm>
    </dsp:sp>
    <dsp:sp modelId="{083017AE-4378-41D2-A862-EFB4F9772938}">
      <dsp:nvSpPr>
        <dsp:cNvPr id="0" name=""/>
        <dsp:cNvSpPr/>
      </dsp:nvSpPr>
      <dsp:spPr>
        <a:xfrm>
          <a:off x="4165121" y="3683952"/>
          <a:ext cx="802214" cy="1140173"/>
        </a:xfrm>
        <a:prstGeom prst="roundRect">
          <a:avLst>
            <a:gd name="adj" fmla="val 1000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Non Prescrit</a:t>
          </a:r>
        </a:p>
        <a:p>
          <a:pPr lvl="0" algn="ctr" defTabSz="622300">
            <a:lnSpc>
              <a:spcPct val="90000"/>
            </a:lnSpc>
            <a:spcBef>
              <a:spcPct val="0"/>
            </a:spcBef>
            <a:spcAft>
              <a:spcPct val="35000"/>
            </a:spcAft>
          </a:pPr>
          <a:r>
            <a:rPr lang="fr-FR" sz="1400" kern="1200" dirty="0" smtClean="0"/>
            <a:t>0,2 Mds€</a:t>
          </a:r>
          <a:endParaRPr lang="fr-FR" sz="1400" kern="1200" dirty="0"/>
        </a:p>
      </dsp:txBody>
      <dsp:txXfrm>
        <a:off x="4188617" y="3707448"/>
        <a:ext cx="755222" cy="1093181"/>
      </dsp:txXfrm>
    </dsp:sp>
    <dsp:sp modelId="{6D0F7DEB-BCE3-4B6E-A841-260C24914DA6}">
      <dsp:nvSpPr>
        <dsp:cNvPr id="0" name=""/>
        <dsp:cNvSpPr/>
      </dsp:nvSpPr>
      <dsp:spPr>
        <a:xfrm>
          <a:off x="3346060" y="3683952"/>
          <a:ext cx="802214" cy="1140173"/>
        </a:xfrm>
        <a:prstGeom prst="roundRect">
          <a:avLst>
            <a:gd name="adj" fmla="val 1000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Prescrit</a:t>
          </a:r>
        </a:p>
        <a:p>
          <a:pPr lvl="0" algn="ctr" defTabSz="622300">
            <a:lnSpc>
              <a:spcPct val="90000"/>
            </a:lnSpc>
            <a:spcBef>
              <a:spcPct val="0"/>
            </a:spcBef>
            <a:spcAft>
              <a:spcPct val="35000"/>
            </a:spcAft>
          </a:pPr>
          <a:r>
            <a:rPr lang="fr-FR" sz="1400" kern="1200" dirty="0" smtClean="0"/>
            <a:t>1,9 Mds€</a:t>
          </a:r>
          <a:endParaRPr lang="fr-FR" sz="1400" kern="1200" dirty="0"/>
        </a:p>
      </dsp:txBody>
      <dsp:txXfrm>
        <a:off x="3369556" y="3707448"/>
        <a:ext cx="755222" cy="1093181"/>
      </dsp:txXfrm>
    </dsp:sp>
    <dsp:sp modelId="{797E86CC-F238-47F9-A043-B73D1D496D91}">
      <dsp:nvSpPr>
        <dsp:cNvPr id="0" name=""/>
        <dsp:cNvSpPr/>
      </dsp:nvSpPr>
      <dsp:spPr>
        <a:xfrm>
          <a:off x="2432" y="1228257"/>
          <a:ext cx="3276242" cy="1140173"/>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r-FR" sz="2700" kern="1200" dirty="0" smtClean="0"/>
            <a:t>PMO</a:t>
          </a:r>
        </a:p>
        <a:p>
          <a:pPr lvl="0" algn="ctr" defTabSz="1200150">
            <a:lnSpc>
              <a:spcPct val="90000"/>
            </a:lnSpc>
            <a:spcBef>
              <a:spcPct val="0"/>
            </a:spcBef>
            <a:spcAft>
              <a:spcPct val="35000"/>
            </a:spcAft>
          </a:pPr>
          <a:r>
            <a:rPr lang="fr-FR" sz="2700" kern="1200" dirty="0" smtClean="0"/>
            <a:t>17,8 Mds €</a:t>
          </a:r>
          <a:endParaRPr lang="fr-FR" sz="2700" kern="1200" dirty="0"/>
        </a:p>
      </dsp:txBody>
      <dsp:txXfrm>
        <a:off x="35827" y="1261652"/>
        <a:ext cx="3209452" cy="1073383"/>
      </dsp:txXfrm>
    </dsp:sp>
    <dsp:sp modelId="{8C6CC26B-C3D5-43DA-91A1-6710D5FF76E3}">
      <dsp:nvSpPr>
        <dsp:cNvPr id="0" name=""/>
        <dsp:cNvSpPr/>
      </dsp:nvSpPr>
      <dsp:spPr>
        <a:xfrm>
          <a:off x="1657400" y="2456105"/>
          <a:ext cx="1621274" cy="114017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Non Remboursable</a:t>
          </a:r>
        </a:p>
        <a:p>
          <a:pPr lvl="0" algn="ctr" defTabSz="711200">
            <a:lnSpc>
              <a:spcPct val="90000"/>
            </a:lnSpc>
            <a:spcBef>
              <a:spcPct val="0"/>
            </a:spcBef>
            <a:spcAft>
              <a:spcPct val="35000"/>
            </a:spcAft>
          </a:pPr>
          <a:r>
            <a:rPr lang="fr-FR" sz="1600" kern="1200" dirty="0" smtClean="0"/>
            <a:t>0,4 Mds € </a:t>
          </a:r>
          <a:endParaRPr lang="fr-FR" sz="1600" kern="1200" dirty="0"/>
        </a:p>
      </dsp:txBody>
      <dsp:txXfrm>
        <a:off x="1690795" y="2489500"/>
        <a:ext cx="1554484" cy="1073383"/>
      </dsp:txXfrm>
    </dsp:sp>
    <dsp:sp modelId="{1B9BEA2A-4156-46AB-869A-60241FB14F89}">
      <dsp:nvSpPr>
        <dsp:cNvPr id="0" name=""/>
        <dsp:cNvSpPr/>
      </dsp:nvSpPr>
      <dsp:spPr>
        <a:xfrm>
          <a:off x="2476460" y="3683952"/>
          <a:ext cx="802214" cy="1140173"/>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fr-FR" sz="1400" kern="1200"/>
        </a:p>
      </dsp:txBody>
      <dsp:txXfrm>
        <a:off x="2499956" y="3707448"/>
        <a:ext cx="755222" cy="1093181"/>
      </dsp:txXfrm>
    </dsp:sp>
    <dsp:sp modelId="{22282F59-B723-47EC-B590-501906901096}">
      <dsp:nvSpPr>
        <dsp:cNvPr id="0" name=""/>
        <dsp:cNvSpPr/>
      </dsp:nvSpPr>
      <dsp:spPr>
        <a:xfrm>
          <a:off x="1657400" y="3683952"/>
          <a:ext cx="802214" cy="1140173"/>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fr-FR" sz="1400" kern="1200"/>
        </a:p>
      </dsp:txBody>
      <dsp:txXfrm>
        <a:off x="1680896" y="3707448"/>
        <a:ext cx="755222" cy="1093181"/>
      </dsp:txXfrm>
    </dsp:sp>
    <dsp:sp modelId="{CB164043-8221-4884-A1AD-1F04BEA2CB95}">
      <dsp:nvSpPr>
        <dsp:cNvPr id="0" name=""/>
        <dsp:cNvSpPr/>
      </dsp:nvSpPr>
      <dsp:spPr>
        <a:xfrm>
          <a:off x="2432" y="2456105"/>
          <a:ext cx="1621274" cy="114017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Remboursable</a:t>
          </a:r>
        </a:p>
        <a:p>
          <a:pPr lvl="0" algn="ctr" defTabSz="711200">
            <a:lnSpc>
              <a:spcPct val="90000"/>
            </a:lnSpc>
            <a:spcBef>
              <a:spcPct val="0"/>
            </a:spcBef>
            <a:spcAft>
              <a:spcPct val="35000"/>
            </a:spcAft>
          </a:pPr>
          <a:r>
            <a:rPr lang="fr-FR" sz="1600" kern="1200" dirty="0" smtClean="0"/>
            <a:t>17,4 Mds €</a:t>
          </a:r>
          <a:endParaRPr lang="fr-FR" sz="1600" kern="1200" dirty="0"/>
        </a:p>
      </dsp:txBody>
      <dsp:txXfrm>
        <a:off x="35827" y="2489500"/>
        <a:ext cx="1554484" cy="1073383"/>
      </dsp:txXfrm>
    </dsp:sp>
    <dsp:sp modelId="{01165AB9-F824-461D-87E3-71B0CF9F752F}">
      <dsp:nvSpPr>
        <dsp:cNvPr id="0" name=""/>
        <dsp:cNvSpPr/>
      </dsp:nvSpPr>
      <dsp:spPr>
        <a:xfrm>
          <a:off x="821493" y="3683952"/>
          <a:ext cx="802214" cy="1140173"/>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fr-FR" sz="1400" kern="1200"/>
        </a:p>
      </dsp:txBody>
      <dsp:txXfrm>
        <a:off x="844989" y="3707448"/>
        <a:ext cx="755222" cy="1093181"/>
      </dsp:txXfrm>
    </dsp:sp>
    <dsp:sp modelId="{5667206A-3C91-4DC6-9A8F-4D0A90BD0F13}">
      <dsp:nvSpPr>
        <dsp:cNvPr id="0" name=""/>
        <dsp:cNvSpPr/>
      </dsp:nvSpPr>
      <dsp:spPr>
        <a:xfrm>
          <a:off x="1" y="3670202"/>
          <a:ext cx="802214" cy="1140173"/>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fr-FR" sz="1400" kern="1200"/>
        </a:p>
      </dsp:txBody>
      <dsp:txXfrm>
        <a:off x="23497" y="3693698"/>
        <a:ext cx="755222" cy="10931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1DA3E-9061-B344-859F-754251B79966}">
      <dsp:nvSpPr>
        <dsp:cNvPr id="0" name=""/>
        <dsp:cNvSpPr/>
      </dsp:nvSpPr>
      <dsp:spPr>
        <a:xfrm>
          <a:off x="0" y="0"/>
          <a:ext cx="1656183" cy="478408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fr-FR" sz="2400" kern="1200" dirty="0" smtClean="0">
              <a:solidFill>
                <a:srgbClr val="0000FF"/>
              </a:solidFill>
            </a:rPr>
            <a:t>Marché Hospitalier</a:t>
          </a:r>
        </a:p>
        <a:p>
          <a:pPr lvl="0" algn="ctr" defTabSz="1066800">
            <a:lnSpc>
              <a:spcPct val="90000"/>
            </a:lnSpc>
            <a:spcBef>
              <a:spcPct val="0"/>
            </a:spcBef>
            <a:spcAft>
              <a:spcPct val="35000"/>
            </a:spcAft>
          </a:pPr>
          <a:r>
            <a:rPr lang="fr-FR" sz="2400" kern="1200" dirty="0" smtClean="0">
              <a:solidFill>
                <a:srgbClr val="0000FF"/>
              </a:solidFill>
            </a:rPr>
            <a:t>6,0 Mds€</a:t>
          </a:r>
        </a:p>
        <a:p>
          <a:pPr lvl="0" algn="ctr" defTabSz="1066800">
            <a:lnSpc>
              <a:spcPct val="90000"/>
            </a:lnSpc>
            <a:spcBef>
              <a:spcPct val="0"/>
            </a:spcBef>
            <a:spcAft>
              <a:spcPct val="35000"/>
            </a:spcAft>
          </a:pPr>
          <a:endParaRPr lang="fr-FR" sz="2400" kern="1200" dirty="0" smtClean="0"/>
        </a:p>
        <a:p>
          <a:pPr lvl="0" algn="ctr" defTabSz="1066800">
            <a:lnSpc>
              <a:spcPct val="90000"/>
            </a:lnSpc>
            <a:spcBef>
              <a:spcPct val="0"/>
            </a:spcBef>
            <a:spcAft>
              <a:spcPct val="35000"/>
            </a:spcAft>
          </a:pPr>
          <a:r>
            <a:rPr lang="fr-FR" sz="2400" kern="1200" dirty="0" smtClean="0"/>
            <a:t>-  « Liste en sus » : 3,0 Mds</a:t>
          </a:r>
        </a:p>
        <a:p>
          <a:pPr lvl="0" algn="ctr" defTabSz="1066800">
            <a:lnSpc>
              <a:spcPct val="90000"/>
            </a:lnSpc>
            <a:spcBef>
              <a:spcPct val="0"/>
            </a:spcBef>
            <a:spcAft>
              <a:spcPct val="35000"/>
            </a:spcAft>
          </a:pPr>
          <a:r>
            <a:rPr lang="fr-FR" sz="2400" kern="1200" dirty="0" smtClean="0"/>
            <a:t>- « T2A » : 3,0 Mds</a:t>
          </a:r>
          <a:endParaRPr lang="fr-FR" sz="2400" kern="1200" dirty="0"/>
        </a:p>
      </dsp:txBody>
      <dsp:txXfrm>
        <a:off x="48508" y="48508"/>
        <a:ext cx="1559167" cy="468706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cdr:y>
    </cdr:from>
    <cdr:to>
      <cdr:x>1</cdr:x>
      <cdr:y>0</cdr:y>
    </cdr:to>
    <cdr:cxnSp macro="">
      <cdr:nvCxnSpPr>
        <cdr:cNvPr id="2" name="Connecteur droit 1"/>
        <cdr:cNvCxnSpPr/>
      </cdr:nvCxnSpPr>
      <cdr:spPr>
        <a:xfrm xmlns:a="http://schemas.openxmlformats.org/drawingml/2006/main">
          <a:off x="0" y="-164592"/>
          <a:ext cx="3711038" cy="0"/>
        </a:xfrm>
        <a:prstGeom xmlns:a="http://schemas.openxmlformats.org/drawingml/2006/main" prst="line">
          <a:avLst/>
        </a:prstGeom>
        <a:noFill xmlns:a="http://schemas.openxmlformats.org/drawingml/2006/main"/>
        <a:ln xmlns:a="http://schemas.openxmlformats.org/drawingml/2006/main" w="9525" cap="flat" cmpd="sng" algn="ctr">
          <a:solidFill>
            <a:srgbClr val="00528A">
              <a:shade val="95000"/>
              <a:satMod val="105000"/>
            </a:srgbClr>
          </a:solidFill>
          <a:prstDash val="solid"/>
        </a:ln>
        <a:effectLst xmlns:a="http://schemas.openxmlformats.org/drawingml/2006/main"/>
      </cdr:spPr>
      <cdr:style>
        <a:lnRef xmlns:a="http://schemas.openxmlformats.org/drawingml/2006/main" idx="1">
          <a:schemeClr val="accent3"/>
        </a:lnRef>
        <a:fillRef xmlns:a="http://schemas.openxmlformats.org/drawingml/2006/main" idx="0">
          <a:schemeClr val="accent3"/>
        </a:fillRef>
        <a:effectRef xmlns:a="http://schemas.openxmlformats.org/drawingml/2006/main" idx="0">
          <a:schemeClr val="accent3"/>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0.85969</cdr:x>
      <cdr:y>0.17964</cdr:y>
    </cdr:from>
    <cdr:to>
      <cdr:x>0.90733</cdr:x>
      <cdr:y>0.25254</cdr:y>
    </cdr:to>
    <cdr:sp macro="" textlink="">
      <cdr:nvSpPr>
        <cdr:cNvPr id="1054724" name="Text Box 4"/>
        <cdr:cNvSpPr txBox="1">
          <a:spLocks xmlns:a="http://schemas.openxmlformats.org/drawingml/2006/main" noChangeArrowheads="1"/>
        </cdr:cNvSpPr>
      </cdr:nvSpPr>
      <cdr:spPr bwMode="auto">
        <a:xfrm xmlns:a="http://schemas.openxmlformats.org/drawingml/2006/main">
          <a:off x="3526489" y="422370"/>
          <a:ext cx="199499" cy="17179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fr-FR" sz="800" b="0" i="0" u="none" strike="noStrike" baseline="0">
              <a:solidFill>
                <a:srgbClr val="00AEEF"/>
              </a:solidFill>
              <a:latin typeface="Verdana"/>
            </a:rPr>
            <a:t>€</a:t>
          </a:r>
        </a:p>
      </cdr:txBody>
    </cdr:sp>
  </cdr:relSizeAnchor>
  <cdr:relSizeAnchor xmlns:cdr="http://schemas.openxmlformats.org/drawingml/2006/chartDrawing">
    <cdr:from>
      <cdr:x>0.24968</cdr:x>
      <cdr:y>0.17964</cdr:y>
    </cdr:from>
    <cdr:to>
      <cdr:x>0.77473</cdr:x>
      <cdr:y>0.25206</cdr:y>
    </cdr:to>
    <cdr:sp macro="" textlink="">
      <cdr:nvSpPr>
        <cdr:cNvPr id="1054725" name="Text Box 5"/>
        <cdr:cNvSpPr txBox="1">
          <a:spLocks xmlns:a="http://schemas.openxmlformats.org/drawingml/2006/main" noChangeArrowheads="1"/>
        </cdr:cNvSpPr>
      </cdr:nvSpPr>
      <cdr:spPr bwMode="auto">
        <a:xfrm xmlns:a="http://schemas.openxmlformats.org/drawingml/2006/main">
          <a:off x="995161" y="422370"/>
          <a:ext cx="2179448" cy="17067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fr-FR" sz="800" b="0" i="0" u="none" strike="noStrike" baseline="0">
              <a:solidFill>
                <a:srgbClr val="00AEEF"/>
              </a:solidFill>
              <a:latin typeface="Verdana"/>
            </a:rPr>
            <a:t>CA REPERTOIRE AVEC GENERIQUES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0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4802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4802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4802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768A7C6-8105-4F53-9B18-B6C8F8B2870D}" type="slidenum">
              <a:rPr lang="fr-FR"/>
              <a:pPr>
                <a:defRPr/>
              </a:pPr>
              <a:t>‹N°›</a:t>
            </a:fld>
            <a:endParaRPr lang="fr-FR"/>
          </a:p>
        </p:txBody>
      </p:sp>
    </p:spTree>
    <p:extLst>
      <p:ext uri="{BB962C8B-B14F-4D97-AF65-F5344CB8AC3E}">
        <p14:creationId xmlns:p14="http://schemas.microsoft.com/office/powerpoint/2010/main" val="778700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178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6FD8E21-9F62-4466-BF12-FB57852C4C3C}" type="slidenum">
              <a:rPr lang="fr-FR"/>
              <a:pPr>
                <a:defRPr/>
              </a:pPr>
              <a:t>‹N°›</a:t>
            </a:fld>
            <a:endParaRPr lang="fr-FR"/>
          </a:p>
        </p:txBody>
      </p:sp>
    </p:spTree>
    <p:extLst>
      <p:ext uri="{BB962C8B-B14F-4D97-AF65-F5344CB8AC3E}">
        <p14:creationId xmlns:p14="http://schemas.microsoft.com/office/powerpoint/2010/main" val="877275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1B0EC297-6E7C-4876-92B7-5C92F1E05505}" type="slidenum">
              <a:rPr lang="fr-FR" smtClean="0"/>
              <a:pPr/>
              <a:t>1</a:t>
            </a:fld>
            <a:endParaRPr lang="fr-FR" dirty="0" smtClean="0"/>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p:spPr>
        <p:txBody>
          <a:bodyPr/>
          <a:lstStyle/>
          <a:p>
            <a:fld id="{92F3ABBA-C6FD-4C9C-AF8D-DFD6DC790388}" type="slidenum">
              <a:rPr lang="fr-FR" smtClean="0"/>
              <a:pPr/>
              <a:t>18</a:t>
            </a:fld>
            <a:endParaRPr lang="fr-FR" smtClean="0"/>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p>
            <a:fld id="{8ADE7871-4BF6-41AE-AFBA-23F42D1143C3}" type="slidenum">
              <a:rPr lang="fr-FR" smtClean="0"/>
              <a:pPr/>
              <a:t>19</a:t>
            </a:fld>
            <a:endParaRPr lang="fr-FR" smtClean="0"/>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DA401BE3-389F-4C9E-A949-1C62EC415356}" type="slidenum">
              <a:rPr lang="fr-FR" smtClean="0"/>
              <a:pPr/>
              <a:t>2</a:t>
            </a:fld>
            <a:endParaRPr lang="fr-FR" smtClean="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p>
            <a:fld id="{AC1DF292-F2F5-4A03-9543-B93535EC7E80}" type="slidenum">
              <a:rPr lang="fr-FR" smtClean="0"/>
              <a:pPr/>
              <a:t>7</a:t>
            </a:fld>
            <a:endParaRPr lang="fr-FR"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Rectangle 2"/>
          <p:cNvSpPr>
            <a:spLocks noGrp="1" noRot="1" noChangeAspect="1" noTextEdit="1"/>
          </p:cNvSpPr>
          <p:nvPr>
            <p:ph type="sldImg"/>
          </p:nvPr>
        </p:nvSpPr>
        <p:spPr bwMode="auto">
          <a:xfrm>
            <a:off x="1220788" y="273050"/>
            <a:ext cx="3748087" cy="2809875"/>
          </a:xfrm>
          <a:noFill/>
          <a:ln>
            <a:solidFill>
              <a:srgbClr val="000000"/>
            </a:solidFill>
            <a:miter lim="800000"/>
            <a:headEnd/>
            <a:tailEnd/>
          </a:ln>
        </p:spPr>
      </p:sp>
      <p:sp>
        <p:nvSpPr>
          <p:cNvPr id="302082" name="Rectangle 3"/>
          <p:cNvSpPr>
            <a:spLocks noGrp="1"/>
          </p:cNvSpPr>
          <p:nvPr>
            <p:ph type="body" idx="1"/>
          </p:nvPr>
        </p:nvSpPr>
        <p:spPr>
          <a:xfrm>
            <a:off x="207265" y="3088476"/>
            <a:ext cx="6498336" cy="4114579"/>
          </a:xfrm>
          <a:noFill/>
          <a:ln/>
        </p:spPr>
        <p:txBody>
          <a:bodyPr>
            <a:normAutofit fontScale="85000" lnSpcReduction="10000"/>
          </a:bodyPr>
          <a:lstStyle/>
          <a:p>
            <a:r>
              <a:rPr lang="fr-FR" dirty="0" smtClean="0">
                <a:latin typeface="Verdana" pitchFamily="34" charset="0"/>
              </a:rPr>
              <a:t>Ok MAJ </a:t>
            </a:r>
          </a:p>
          <a:p>
            <a:pPr marL="230945" indent="-230945">
              <a:spcBef>
                <a:spcPct val="60000"/>
              </a:spcBef>
              <a:buClr>
                <a:schemeClr val="tx2"/>
              </a:buClr>
              <a:buFont typeface="Verdana" pitchFamily="34" charset="0"/>
              <a:buChar char="•"/>
            </a:pPr>
            <a:r>
              <a:rPr lang="fr-FR" sz="1300" dirty="0" smtClean="0">
                <a:solidFill>
                  <a:schemeClr val="tx2"/>
                </a:solidFill>
                <a:latin typeface="Verdana" pitchFamily="34" charset="0"/>
              </a:rPr>
              <a:t>Décélération continue</a:t>
            </a:r>
          </a:p>
          <a:p>
            <a:pPr marL="230945" indent="-230945">
              <a:spcBef>
                <a:spcPct val="60000"/>
              </a:spcBef>
              <a:buClr>
                <a:schemeClr val="tx2"/>
              </a:buClr>
              <a:buFont typeface="Verdana" pitchFamily="34" charset="0"/>
              <a:buChar char="•"/>
            </a:pPr>
            <a:r>
              <a:rPr lang="fr-FR" sz="1300" dirty="0" smtClean="0">
                <a:solidFill>
                  <a:schemeClr val="tx2"/>
                </a:solidFill>
                <a:latin typeface="Verdana" pitchFamily="34" charset="0"/>
              </a:rPr>
              <a:t>Exception 2007 (EPO)</a:t>
            </a:r>
          </a:p>
          <a:p>
            <a:pPr marL="230945" indent="-230945">
              <a:spcBef>
                <a:spcPct val="60000"/>
              </a:spcBef>
              <a:buClr>
                <a:schemeClr val="tx2"/>
              </a:buClr>
              <a:buFont typeface="Verdana" pitchFamily="34" charset="0"/>
              <a:buChar char="•"/>
            </a:pPr>
            <a:r>
              <a:rPr lang="fr-FR" sz="1300" dirty="0" smtClean="0">
                <a:solidFill>
                  <a:schemeClr val="tx2"/>
                </a:solidFill>
                <a:latin typeface="Verdana" pitchFamily="34" charset="0"/>
              </a:rPr>
              <a:t>Croissance 0 en 2011 et en 2012</a:t>
            </a:r>
          </a:p>
          <a:p>
            <a:pPr marL="230945" indent="-230945">
              <a:spcBef>
                <a:spcPct val="60000"/>
              </a:spcBef>
              <a:buClr>
                <a:schemeClr val="tx2"/>
              </a:buClr>
              <a:buFont typeface="Verdana" pitchFamily="34" charset="0"/>
              <a:buChar char="•"/>
            </a:pPr>
            <a:r>
              <a:rPr lang="fr-FR" sz="1300" dirty="0" smtClean="0">
                <a:solidFill>
                  <a:schemeClr val="tx2"/>
                </a:solidFill>
                <a:latin typeface="Verdana" pitchFamily="34" charset="0"/>
              </a:rPr>
              <a:t>Non remboursable suit remboursable : Evolution 2011 </a:t>
            </a:r>
            <a:r>
              <a:rPr lang="fr-FR" sz="1300" dirty="0" err="1" smtClean="0">
                <a:solidFill>
                  <a:schemeClr val="tx2"/>
                </a:solidFill>
                <a:latin typeface="Verdana" pitchFamily="34" charset="0"/>
              </a:rPr>
              <a:t>Remb</a:t>
            </a:r>
            <a:r>
              <a:rPr lang="fr-FR" sz="1300" dirty="0" smtClean="0">
                <a:solidFill>
                  <a:schemeClr val="tx2"/>
                </a:solidFill>
                <a:latin typeface="Verdana" pitchFamily="34" charset="0"/>
              </a:rPr>
              <a:t> : +0.2 % et Non </a:t>
            </a:r>
            <a:r>
              <a:rPr lang="fr-FR" sz="1300" dirty="0" err="1" smtClean="0">
                <a:solidFill>
                  <a:schemeClr val="tx2"/>
                </a:solidFill>
                <a:latin typeface="Verdana" pitchFamily="34" charset="0"/>
              </a:rPr>
              <a:t>Remb</a:t>
            </a:r>
            <a:r>
              <a:rPr lang="fr-FR" sz="1300" dirty="0" smtClean="0">
                <a:solidFill>
                  <a:schemeClr val="tx2"/>
                </a:solidFill>
                <a:latin typeface="Verdana" pitchFamily="34" charset="0"/>
              </a:rPr>
              <a:t> : -1.5%</a:t>
            </a:r>
            <a:endParaRPr lang="fr-FR" dirty="0" smtClean="0">
              <a:latin typeface="Verdana" pitchFamily="34" charset="0"/>
            </a:endParaRPr>
          </a:p>
          <a:p>
            <a:r>
              <a:rPr lang="fr-FR" sz="1300" dirty="0" smtClean="0">
                <a:latin typeface="Verdana" pitchFamily="34" charset="0"/>
              </a:rPr>
              <a:t>Evolution des classes thérapeutiques en chiffre d’affaires sur 2011.</a:t>
            </a:r>
          </a:p>
          <a:p>
            <a:r>
              <a:rPr lang="fr-FR" sz="1300" dirty="0" smtClean="0">
                <a:latin typeface="Verdana" pitchFamily="34" charset="0"/>
              </a:rPr>
              <a:t>Les plus fortes évolutions sont observées sur de toutes petites classes comme :</a:t>
            </a:r>
          </a:p>
          <a:p>
            <a:pPr lvl="0"/>
            <a:r>
              <a:rPr lang="fr-FR" sz="1300" dirty="0" smtClean="0">
                <a:latin typeface="Verdana" pitchFamily="34" charset="0"/>
              </a:rPr>
              <a:t>Les Sulfamides par voie générale (J03A) avec +1167% mais un C.A. 2011 de 632 k€</a:t>
            </a:r>
          </a:p>
          <a:p>
            <a:pPr lvl="0"/>
            <a:r>
              <a:rPr lang="fr-FR" sz="1300" dirty="0" smtClean="0">
                <a:latin typeface="Verdana" pitchFamily="34" charset="0"/>
              </a:rPr>
              <a:t>Les Corticoïdes ophtalmiques seuls (S01B) avec +313% pour 13 millions d’euros</a:t>
            </a:r>
          </a:p>
          <a:p>
            <a:pPr lvl="0"/>
            <a:r>
              <a:rPr lang="fr-FR" sz="1300" dirty="0" smtClean="0">
                <a:latin typeface="Verdana" pitchFamily="34" charset="0"/>
              </a:rPr>
              <a:t>Les Inhibiteurs directs de la Thrombine (B01B) avec +88% pour 8,7 millions d’euros</a:t>
            </a:r>
          </a:p>
          <a:p>
            <a:pPr lvl="0"/>
            <a:r>
              <a:rPr lang="fr-FR" sz="1300" dirty="0" smtClean="0">
                <a:latin typeface="Verdana" pitchFamily="34" charset="0"/>
              </a:rPr>
              <a:t>Les produits de l’énurésie (G04B) avec +84% pour 26 millions d’euros</a:t>
            </a:r>
          </a:p>
          <a:p>
            <a:pPr lvl="0"/>
            <a:r>
              <a:rPr lang="fr-FR" sz="1300" dirty="0" smtClean="0">
                <a:latin typeface="Verdana" pitchFamily="34" charset="0"/>
              </a:rPr>
              <a:t>Les produits </a:t>
            </a:r>
            <a:r>
              <a:rPr lang="fr-FR" sz="1300" dirty="0" err="1" smtClean="0">
                <a:latin typeface="Verdana" pitchFamily="34" charset="0"/>
              </a:rPr>
              <a:t>antipsoriasis</a:t>
            </a:r>
            <a:r>
              <a:rPr lang="fr-FR" sz="1300" dirty="0" smtClean="0">
                <a:latin typeface="Verdana" pitchFamily="34" charset="0"/>
              </a:rPr>
              <a:t> systémiques (D05B) avec +78% pour 20 millions d’euros</a:t>
            </a:r>
          </a:p>
          <a:p>
            <a:r>
              <a:rPr lang="fr-FR" sz="1300" dirty="0" smtClean="0">
                <a:latin typeface="Verdana" pitchFamily="34" charset="0"/>
              </a:rPr>
              <a:t>On ne retrouve une classe significative (plus de 50 millions d’euros en 2011) qu’en 8</a:t>
            </a:r>
            <a:r>
              <a:rPr lang="fr-FR" sz="1300" baseline="30000" dirty="0" smtClean="0">
                <a:latin typeface="Verdana" pitchFamily="34" charset="0"/>
              </a:rPr>
              <a:t>ème</a:t>
            </a:r>
            <a:r>
              <a:rPr lang="fr-FR" sz="1300" dirty="0" smtClean="0">
                <a:latin typeface="Verdana" pitchFamily="34" charset="0"/>
              </a:rPr>
              <a:t> rang avec les Agonistes GLP1 dans le diabète (A10S) avec +67% pour 81 millions d’euros comme les Inhibiteurs de DDP IV (A10N), toujours dans le diabète en 12</a:t>
            </a:r>
            <a:r>
              <a:rPr lang="fr-FR" sz="1300" baseline="30000" dirty="0" smtClean="0">
                <a:latin typeface="Verdana" pitchFamily="34" charset="0"/>
              </a:rPr>
              <a:t>ème</a:t>
            </a:r>
            <a:r>
              <a:rPr lang="fr-FR" sz="1300" dirty="0" smtClean="0">
                <a:latin typeface="Verdana" pitchFamily="34" charset="0"/>
              </a:rPr>
              <a:t> rang avec une évolution de +47% avec 232 millions d’euros.</a:t>
            </a:r>
          </a:p>
          <a:p>
            <a:r>
              <a:rPr lang="fr-FR" sz="1300" dirty="0" smtClean="0">
                <a:latin typeface="Verdana" pitchFamily="34" charset="0"/>
              </a:rPr>
              <a:t>Les plus fortes involutions observées sont également celles de petites classes comme les </a:t>
            </a:r>
            <a:r>
              <a:rPr lang="fr-FR" sz="1300" dirty="0" err="1" smtClean="0">
                <a:latin typeface="Verdana" pitchFamily="34" charset="0"/>
              </a:rPr>
              <a:t>Glitazones</a:t>
            </a:r>
            <a:r>
              <a:rPr lang="fr-FR" sz="1300" dirty="0" smtClean="0">
                <a:latin typeface="Verdana" pitchFamily="34" charset="0"/>
              </a:rPr>
              <a:t> dans le diabète (A10K) à -69% ou encore les produits </a:t>
            </a:r>
            <a:r>
              <a:rPr lang="fr-FR" sz="1300" dirty="0" err="1" smtClean="0">
                <a:latin typeface="Verdana" pitchFamily="34" charset="0"/>
              </a:rPr>
              <a:t>antiobésité</a:t>
            </a:r>
            <a:r>
              <a:rPr lang="fr-FR" sz="1300" dirty="0" smtClean="0">
                <a:latin typeface="Verdana" pitchFamily="34" charset="0"/>
              </a:rPr>
              <a:t> de la classe A08A qui perdent la moitié de leur chiffre d’affaires (-50%) pour retomber à 8 millions d’euros. En remontant de la plus mauvaise évolution, il faut arriver à la 11èeme classe pour trouver une classe importante comme les produits de thérapie coronarienne (C01D) qui </a:t>
            </a:r>
            <a:r>
              <a:rPr lang="fr-FR" sz="1300" dirty="0" err="1" smtClean="0">
                <a:latin typeface="Verdana" pitchFamily="34" charset="0"/>
              </a:rPr>
              <a:t>involuent</a:t>
            </a:r>
            <a:r>
              <a:rPr lang="fr-FR" sz="1300" dirty="0" smtClean="0">
                <a:latin typeface="Verdana" pitchFamily="34" charset="0"/>
              </a:rPr>
              <a:t> à -26% pour 109 millions d’euros, quelques classes plus loin on trouve les produits de rhumatologie divers (M05X) qui sont à -19% pour 200 millions d’euros.</a:t>
            </a:r>
          </a:p>
          <a:p>
            <a:endParaRPr lang="fr-FR" dirty="0" smtClean="0">
              <a:latin typeface="Verdan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F5F8EAFE-071A-493F-91A2-B77220847287}" type="slidenum">
              <a:rPr lang="en-US"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12322" name="Espace réservé des commentaires 2"/>
          <p:cNvSpPr>
            <a:spLocks noGrp="1"/>
          </p:cNvSpPr>
          <p:nvPr>
            <p:ph type="body" idx="1"/>
          </p:nvPr>
        </p:nvSpPr>
        <p:spPr>
          <a:noFill/>
          <a:ln/>
        </p:spPr>
        <p:txBody>
          <a:bodyPr/>
          <a:lstStyle/>
          <a:p>
            <a:pPr defTabSz="923781">
              <a:defRPr/>
            </a:pPr>
            <a:endParaRPr lang="fr-FR" sz="1300" dirty="0" smtClean="0">
              <a:latin typeface="Verdana" pitchFamily="34" charset="0"/>
            </a:endParaRPr>
          </a:p>
        </p:txBody>
      </p:sp>
      <p:sp>
        <p:nvSpPr>
          <p:cNvPr id="312323" name="Espace réservé du numéro de diapositive 3"/>
          <p:cNvSpPr txBox="1">
            <a:spLocks noGrp="1"/>
          </p:cNvSpPr>
          <p:nvPr/>
        </p:nvSpPr>
        <p:spPr bwMode="auto">
          <a:xfrm>
            <a:off x="3884853" y="8685842"/>
            <a:ext cx="2971529" cy="456685"/>
          </a:xfrm>
          <a:prstGeom prst="rect">
            <a:avLst/>
          </a:prstGeom>
          <a:noFill/>
          <a:ln w="9525">
            <a:noFill/>
            <a:miter lim="800000"/>
            <a:headEnd/>
            <a:tailEnd/>
          </a:ln>
        </p:spPr>
        <p:txBody>
          <a:bodyPr lIns="92370" tIns="46185" rIns="92370" bIns="46185" anchor="b"/>
          <a:lstStyle/>
          <a:p>
            <a:pPr algn="r" defTabSz="912555"/>
            <a:fld id="{54B14D7C-181C-4143-93EE-26D664ECA38E}" type="slidenum">
              <a:rPr lang="en-GB" sz="1300">
                <a:latin typeface="Calibri" pitchFamily="34" charset="0"/>
              </a:rPr>
              <a:pPr algn="r" defTabSz="912555"/>
              <a:t>11</a:t>
            </a:fld>
            <a:endParaRPr lang="en-GB" sz="1300" dirty="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Rectangle 2"/>
          <p:cNvSpPr>
            <a:spLocks noGrp="1" noRot="1" noChangeAspect="1" noTextEdit="1"/>
          </p:cNvSpPr>
          <p:nvPr>
            <p:ph type="sldImg"/>
          </p:nvPr>
        </p:nvSpPr>
        <p:spPr bwMode="auto">
          <a:noFill/>
          <a:ln>
            <a:solidFill>
              <a:srgbClr val="000000"/>
            </a:solidFill>
            <a:miter lim="800000"/>
            <a:headEnd/>
            <a:tailEnd/>
          </a:ln>
        </p:spPr>
      </p:sp>
      <p:sp>
        <p:nvSpPr>
          <p:cNvPr id="304130" name="Rectangle 3"/>
          <p:cNvSpPr>
            <a:spLocks noGrp="1"/>
          </p:cNvSpPr>
          <p:nvPr>
            <p:ph type="body" idx="1"/>
          </p:nvPr>
        </p:nvSpPr>
        <p:spPr>
          <a:noFill/>
          <a:ln/>
        </p:spPr>
        <p:txBody>
          <a:bodyPr/>
          <a:lstStyle/>
          <a:p>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27F0AF4C-3CC7-4770-888E-48EE7880B7C6}" type="slidenum">
              <a:rPr lang="fr-FR" smtClean="0"/>
              <a:pPr/>
              <a:t>13</a:t>
            </a:fld>
            <a:endParaRPr lang="fr-FR" smtClean="0"/>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xfrm>
            <a:off x="914400" y="4343400"/>
            <a:ext cx="5029200" cy="4114800"/>
          </a:xfrm>
          <a:noFill/>
          <a:ln/>
        </p:spPr>
        <p:txBody>
          <a:bodyPr lIns="87343" tIns="43672" rIns="87343" bIns="43672"/>
          <a:lstStyle/>
          <a:p>
            <a:pPr eaLnBrk="1" hangingPunct="1"/>
            <a:r>
              <a:rPr lang="fr-FR" smtClean="0"/>
              <a:t>Le développement d’un médicament est une opération risquée qui s’étend sur 10 à 14 ans. La réglementation change naturellement au cours d’une période aussi longue. Le point important est d’anticiper et de se préparer au changements des lois sans que cela se fasse dans la précipitation. Le dialogue entre le Corps Médical, les autorités administratives et l’industrie apporte toujours des réponses allant dans le sens de l’intérêt des patients.</a:t>
            </a: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5FCB476-5617-4820-A93C-D2E520C48EE1}" type="slidenum">
              <a:rPr lang="fr-FR" smtClean="0"/>
              <a:pPr/>
              <a:t>16</a:t>
            </a:fld>
            <a:endParaRPr lang="fr-FR"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42D3B7E-03C1-4B4E-993B-AAB9D019F02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21FBFC6-EC34-47CA-9E27-F00852C05C9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E48822D-3C47-411A-8B2E-BBD597341C2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7743FAD-1C72-40E2-9FD3-2B977EA59C3E}"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e l'image de la bibliothèque 2"/>
          <p:cNvSpPr>
            <a:spLocks noGrp="1"/>
          </p:cNvSpPr>
          <p:nvPr>
            <p:ph type="clipArt" sz="half" idx="1"/>
          </p:nvPr>
        </p:nvSpPr>
        <p:spPr>
          <a:xfrm>
            <a:off x="457200" y="1600200"/>
            <a:ext cx="4038600" cy="4525963"/>
          </a:xfrm>
        </p:spPr>
        <p:txBody>
          <a:bodyPr/>
          <a:lstStyle/>
          <a:p>
            <a:pPr lvl="0"/>
            <a:endParaRPr lang="fr-FR" noProof="0" smtClean="0"/>
          </a:p>
        </p:txBody>
      </p:sp>
      <p:sp>
        <p:nvSpPr>
          <p:cNvPr id="4" name="Espace réservé du texte 3"/>
          <p:cNvSpPr>
            <a:spLocks noGrp="1"/>
          </p:cNvSpPr>
          <p:nvPr>
            <p:ph type="body"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90EEA79-D77A-4111-ADF3-3667262CD711}"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1600200"/>
            <a:ext cx="8229600" cy="4525963"/>
          </a:xfrm>
        </p:spPr>
        <p:txBody>
          <a:bodyPr/>
          <a:lstStyle/>
          <a:p>
            <a:pPr lvl="0"/>
            <a:endParaRPr lang="fr-F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8FEFAB9-523B-4770-A942-1D6E1460DA33}"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3822DAB-6A17-423B-8D9F-4368454F46C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5BC4AF93-A97E-4353-9244-BD43275AC11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54A991A-E4B1-44CA-A25D-EBEC7E63075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5AFA6498-FFD8-46A2-A00E-9B77F05CE70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DF125801-6052-413D-8ECE-332CE1A9386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7885F235-CE76-4D1D-8726-EE940D8796CC}"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F1F9F4A7-14F5-49FC-97D3-3F7A0F7080A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41AAB31-3B0F-4915-9A0D-1F2854A6572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276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0338B7F-E6EF-43BD-82A0-12E65BCC47B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Lst>
  <p:txStyles>
    <p:titleStyle>
      <a:lvl1pPr algn="ctr" rtl="0" eaLnBrk="0" fontAlgn="base" hangingPunct="0">
        <a:spcBef>
          <a:spcPct val="0"/>
        </a:spcBef>
        <a:spcAft>
          <a:spcPct val="0"/>
        </a:spcAft>
        <a:defRPr sz="3600">
          <a:solidFill>
            <a:schemeClr val="accent2"/>
          </a:solidFill>
          <a:latin typeface="+mj-lt"/>
          <a:ea typeface="+mj-ea"/>
          <a:cs typeface="+mj-cs"/>
        </a:defRPr>
      </a:lvl1pPr>
      <a:lvl2pPr algn="ctr" rtl="0" eaLnBrk="0" fontAlgn="base" hangingPunct="0">
        <a:spcBef>
          <a:spcPct val="0"/>
        </a:spcBef>
        <a:spcAft>
          <a:spcPct val="0"/>
        </a:spcAft>
        <a:defRPr sz="3600">
          <a:solidFill>
            <a:schemeClr val="accent2"/>
          </a:solidFill>
          <a:latin typeface="Arial" charset="0"/>
        </a:defRPr>
      </a:lvl2pPr>
      <a:lvl3pPr algn="ctr" rtl="0" eaLnBrk="0" fontAlgn="base" hangingPunct="0">
        <a:spcBef>
          <a:spcPct val="0"/>
        </a:spcBef>
        <a:spcAft>
          <a:spcPct val="0"/>
        </a:spcAft>
        <a:defRPr sz="3600">
          <a:solidFill>
            <a:schemeClr val="accent2"/>
          </a:solidFill>
          <a:latin typeface="Arial" charset="0"/>
        </a:defRPr>
      </a:lvl3pPr>
      <a:lvl4pPr algn="ctr" rtl="0" eaLnBrk="0" fontAlgn="base" hangingPunct="0">
        <a:spcBef>
          <a:spcPct val="0"/>
        </a:spcBef>
        <a:spcAft>
          <a:spcPct val="0"/>
        </a:spcAft>
        <a:defRPr sz="3600">
          <a:solidFill>
            <a:schemeClr val="accent2"/>
          </a:solidFill>
          <a:latin typeface="Arial" charset="0"/>
        </a:defRPr>
      </a:lvl4pPr>
      <a:lvl5pPr algn="ctr" rtl="0" eaLnBrk="0" fontAlgn="base" hangingPunct="0">
        <a:spcBef>
          <a:spcPct val="0"/>
        </a:spcBef>
        <a:spcAft>
          <a:spcPct val="0"/>
        </a:spcAft>
        <a:defRPr sz="3600">
          <a:solidFill>
            <a:schemeClr val="accent2"/>
          </a:solidFill>
          <a:latin typeface="Arial" charset="0"/>
        </a:defRPr>
      </a:lvl5pPr>
      <a:lvl6pPr marL="457200" algn="ctr" rtl="0" fontAlgn="base">
        <a:spcBef>
          <a:spcPct val="0"/>
        </a:spcBef>
        <a:spcAft>
          <a:spcPct val="0"/>
        </a:spcAft>
        <a:defRPr sz="3600">
          <a:solidFill>
            <a:schemeClr val="accent2"/>
          </a:solidFill>
          <a:latin typeface="Arial" charset="0"/>
        </a:defRPr>
      </a:lvl6pPr>
      <a:lvl7pPr marL="914400" algn="ctr" rtl="0" fontAlgn="base">
        <a:spcBef>
          <a:spcPct val="0"/>
        </a:spcBef>
        <a:spcAft>
          <a:spcPct val="0"/>
        </a:spcAft>
        <a:defRPr sz="3600">
          <a:solidFill>
            <a:schemeClr val="accent2"/>
          </a:solidFill>
          <a:latin typeface="Arial" charset="0"/>
        </a:defRPr>
      </a:lvl7pPr>
      <a:lvl8pPr marL="1371600" algn="ctr" rtl="0" fontAlgn="base">
        <a:spcBef>
          <a:spcPct val="0"/>
        </a:spcBef>
        <a:spcAft>
          <a:spcPct val="0"/>
        </a:spcAft>
        <a:defRPr sz="3600">
          <a:solidFill>
            <a:schemeClr val="accent2"/>
          </a:solidFill>
          <a:latin typeface="Arial" charset="0"/>
        </a:defRPr>
      </a:lvl8pPr>
      <a:lvl9pPr marL="1828800" algn="ctr" rtl="0" fontAlgn="base">
        <a:spcBef>
          <a:spcPct val="0"/>
        </a:spcBef>
        <a:spcAft>
          <a:spcPct val="0"/>
        </a:spcAft>
        <a:defRPr sz="36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pPr eaLnBrk="1" hangingPunct="1"/>
            <a:r>
              <a:rPr lang="fr-FR" dirty="0" smtClean="0"/>
              <a:t>Quelques éléments </a:t>
            </a:r>
            <a:br>
              <a:rPr lang="fr-FR" dirty="0" smtClean="0"/>
            </a:br>
            <a:r>
              <a:rPr lang="fr-FR" dirty="0" smtClean="0"/>
              <a:t>d’</a:t>
            </a:r>
            <a:r>
              <a:rPr lang="fr-FR" dirty="0"/>
              <a:t>é</a:t>
            </a:r>
            <a:r>
              <a:rPr lang="fr-FR" dirty="0" smtClean="0"/>
              <a:t>conomie du médicament</a:t>
            </a:r>
          </a:p>
        </p:txBody>
      </p:sp>
      <p:sp>
        <p:nvSpPr>
          <p:cNvPr id="30723" name="Rectangle 3"/>
          <p:cNvSpPr>
            <a:spLocks noGrp="1" noChangeArrowheads="1"/>
          </p:cNvSpPr>
          <p:nvPr>
            <p:ph type="subTitle" idx="1"/>
          </p:nvPr>
        </p:nvSpPr>
        <p:spPr/>
        <p:txBody>
          <a:bodyPr/>
          <a:lstStyle/>
          <a:p>
            <a:pPr eaLnBrk="1" hangingPunct="1"/>
            <a:endParaRPr lang="fr-FR" sz="2400" dirty="0" smtClean="0"/>
          </a:p>
          <a:p>
            <a:pPr eaLnBrk="1" hangingPunct="1"/>
            <a:r>
              <a:rPr lang="fr-FR" sz="2400" dirty="0" smtClean="0"/>
              <a:t>Claude Le Pen</a:t>
            </a:r>
          </a:p>
          <a:p>
            <a:pPr eaLnBrk="1" hangingPunct="1"/>
            <a:r>
              <a:rPr lang="fr-FR" sz="2400" dirty="0" smtClean="0"/>
              <a:t>Université Paris-Dauphine</a:t>
            </a:r>
          </a:p>
          <a:p>
            <a:pPr eaLnBrk="1" hangingPunct="1"/>
            <a:endParaRPr lang="fr-F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9609" y="182653"/>
            <a:ext cx="8116887" cy="827283"/>
          </a:xfrm>
        </p:spPr>
        <p:txBody>
          <a:bodyPr/>
          <a:lstStyle/>
          <a:p>
            <a:r>
              <a:rPr lang="fr-FR" sz="2800" dirty="0" smtClean="0"/>
              <a:t>Hausse spectaculaire des génériques en 2012</a:t>
            </a:r>
            <a:endParaRPr lang="fr-FR" sz="2800" dirty="0"/>
          </a:p>
        </p:txBody>
      </p:sp>
      <p:sp>
        <p:nvSpPr>
          <p:cNvPr id="10" name="Espace réservé du numéro de diapositive 9"/>
          <p:cNvSpPr>
            <a:spLocks noGrp="1"/>
          </p:cNvSpPr>
          <p:nvPr>
            <p:ph type="sldNum" sz="quarter" idx="4294967295"/>
          </p:nvPr>
        </p:nvSpPr>
        <p:spPr>
          <a:xfrm>
            <a:off x="481361" y="6492875"/>
            <a:ext cx="228600" cy="137160"/>
          </a:xfrm>
          <a:prstGeom prst="rect">
            <a:avLst/>
          </a:prstGeom>
        </p:spPr>
        <p:txBody>
          <a:bodyPr/>
          <a:lstStyle/>
          <a:p>
            <a:fld id="{078CA1E6-1B09-488D-A1FF-E8A47C315D27}" type="slidenum">
              <a:rPr lang="en-US" smtClean="0"/>
              <a:pPr/>
              <a:t>10</a:t>
            </a:fld>
            <a:endParaRPr lang="en-US" dirty="0"/>
          </a:p>
        </p:txBody>
      </p:sp>
      <p:sp>
        <p:nvSpPr>
          <p:cNvPr id="11" name="Espace réservé du pied de page 10"/>
          <p:cNvSpPr>
            <a:spLocks noGrp="1"/>
          </p:cNvSpPr>
          <p:nvPr>
            <p:ph type="ftr" sz="quarter" idx="4294967295"/>
          </p:nvPr>
        </p:nvSpPr>
        <p:spPr>
          <a:xfrm>
            <a:off x="481359" y="6356351"/>
            <a:ext cx="6858000" cy="137160"/>
          </a:xfrm>
          <a:prstGeom prst="rect">
            <a:avLst/>
          </a:prstGeom>
        </p:spPr>
        <p:txBody>
          <a:bodyPr/>
          <a:lstStyle/>
          <a:p>
            <a:r>
              <a:rPr lang="en-US" smtClean="0"/>
              <a:t>IMS Health 2013</a:t>
            </a:r>
            <a:endParaRPr lang="en-US" dirty="0"/>
          </a:p>
        </p:txBody>
      </p:sp>
      <p:sp>
        <p:nvSpPr>
          <p:cNvPr id="12" name="Text Placeholder 2"/>
          <p:cNvSpPr txBox="1">
            <a:spLocks/>
          </p:cNvSpPr>
          <p:nvPr/>
        </p:nvSpPr>
        <p:spPr bwMode="gray">
          <a:xfrm>
            <a:off x="2322396" y="1832124"/>
            <a:ext cx="4540176" cy="411733"/>
          </a:xfrm>
          <a:prstGeom prst="rect">
            <a:avLst/>
          </a:prstGeom>
          <a:solidFill>
            <a:srgbClr val="00B0F0"/>
          </a:solidFill>
          <a:ln w="9525">
            <a:noFill/>
            <a:miter lim="800000"/>
            <a:headEnd/>
            <a:tailEnd/>
          </a:ln>
          <a:effectLst/>
          <a:scene3d>
            <a:camera prst="orthographicFront"/>
            <a:lightRig rig="threePt" dir="t"/>
          </a:scene3d>
          <a:sp3d>
            <a:bevelT w="63500"/>
          </a:sp3d>
        </p:spPr>
        <p:txBody>
          <a:bodyPr vert="horz" wrap="square" lIns="0" tIns="0" rIns="0" bIns="0" numCol="1" anchor="ctr" anchorCtr="0" compatLnSpc="1">
            <a:prstTxWarp prst="textNoShape">
              <a:avLst/>
            </a:prstTxWarp>
            <a:noAutofit/>
          </a:bodyPr>
          <a:lstStyle/>
          <a:p>
            <a:pPr algn="ctr"/>
            <a:r>
              <a:rPr lang="fr-FR" sz="1600" b="1" dirty="0" smtClean="0">
                <a:solidFill>
                  <a:schemeClr val="bg1"/>
                </a:solidFill>
              </a:rPr>
              <a:t>CA REPERTOIRE AVEC GENERIQUES</a:t>
            </a:r>
            <a:endParaRPr lang="fr-FR" sz="1600" b="1" dirty="0">
              <a:solidFill>
                <a:schemeClr val="bg1"/>
              </a:solidFill>
            </a:endParaRPr>
          </a:p>
        </p:txBody>
      </p:sp>
      <p:graphicFrame>
        <p:nvGraphicFramePr>
          <p:cNvPr id="13" name="Chart 80"/>
          <p:cNvGraphicFramePr>
            <a:graphicFrameLocks/>
          </p:cNvGraphicFramePr>
          <p:nvPr/>
        </p:nvGraphicFramePr>
        <p:xfrm>
          <a:off x="952500" y="1591048"/>
          <a:ext cx="7848600" cy="441605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6631"/>
          <p:cNvSpPr txBox="1">
            <a:spLocks noChangeArrowheads="1"/>
          </p:cNvSpPr>
          <p:nvPr/>
        </p:nvSpPr>
        <p:spPr bwMode="auto">
          <a:xfrm>
            <a:off x="1997013" y="4519443"/>
            <a:ext cx="544141" cy="337730"/>
          </a:xfrm>
          <a:prstGeom prst="rect">
            <a:avLst/>
          </a:prstGeom>
          <a:noFill/>
          <a:ln w="9525">
            <a:noFill/>
            <a:miter lim="800000"/>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1600" b="1" i="0" u="none" strike="noStrike" baseline="0" dirty="0">
                <a:solidFill>
                  <a:srgbClr val="003182"/>
                </a:solidFill>
                <a:cs typeface="Tahoma"/>
              </a:rPr>
              <a:t>CA</a:t>
            </a:r>
          </a:p>
        </p:txBody>
      </p:sp>
      <p:sp>
        <p:nvSpPr>
          <p:cNvPr id="8" name="Text Box 6630"/>
          <p:cNvSpPr txBox="1">
            <a:spLocks noChangeArrowheads="1"/>
          </p:cNvSpPr>
          <p:nvPr/>
        </p:nvSpPr>
        <p:spPr bwMode="auto">
          <a:xfrm>
            <a:off x="1918589" y="3990200"/>
            <a:ext cx="1002086" cy="235603"/>
          </a:xfrm>
          <a:prstGeom prst="rect">
            <a:avLst/>
          </a:prstGeom>
          <a:noFill/>
          <a:ln w="9525">
            <a:noFill/>
            <a:miter lim="800000"/>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1600" b="1" i="0" u="none" strike="noStrike" baseline="0" dirty="0">
                <a:solidFill>
                  <a:srgbClr val="B36B00"/>
                </a:solidFill>
                <a:cs typeface="Tahoma"/>
              </a:rPr>
              <a:t>UNITES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7" name="Titre 6"/>
          <p:cNvSpPr>
            <a:spLocks noGrp="1"/>
          </p:cNvSpPr>
          <p:nvPr>
            <p:ph type="title" idx="4294967295"/>
          </p:nvPr>
        </p:nvSpPr>
        <p:spPr>
          <a:xfrm>
            <a:off x="748163" y="207929"/>
            <a:ext cx="8013700" cy="600075"/>
          </a:xfrm>
        </p:spPr>
        <p:txBody>
          <a:bodyPr/>
          <a:lstStyle/>
          <a:p>
            <a:pPr eaLnBrk="1" hangingPunct="1"/>
            <a:r>
              <a:rPr lang="fr-FR" sz="2800" dirty="0" smtClean="0">
                <a:solidFill>
                  <a:schemeClr val="tx1"/>
                </a:solidFill>
              </a:rPr>
              <a:t>Un marché hôpital en croissance nulle</a:t>
            </a:r>
          </a:p>
        </p:txBody>
      </p:sp>
      <p:sp>
        <p:nvSpPr>
          <p:cNvPr id="311302" name="ZoneTexte 8"/>
          <p:cNvSpPr txBox="1">
            <a:spLocks noChangeArrowheads="1"/>
          </p:cNvSpPr>
          <p:nvPr/>
        </p:nvSpPr>
        <p:spPr bwMode="auto">
          <a:xfrm>
            <a:off x="5907025" y="1726672"/>
            <a:ext cx="2907792" cy="3970318"/>
          </a:xfrm>
          <a:prstGeom prst="rect">
            <a:avLst/>
          </a:prstGeom>
          <a:noFill/>
          <a:ln w="9525">
            <a:noFill/>
            <a:miter lim="800000"/>
            <a:headEnd/>
            <a:tailEnd/>
          </a:ln>
        </p:spPr>
        <p:txBody>
          <a:bodyPr wrap="square">
            <a:spAutoFit/>
          </a:bodyPr>
          <a:lstStyle/>
          <a:p>
            <a:pPr marL="169863" indent="-169863" eaLnBrk="0" hangingPunct="0">
              <a:buFont typeface="Arial" charset="0"/>
              <a:buChar char="•"/>
            </a:pPr>
            <a:r>
              <a:rPr lang="fr-FR" sz="1400" dirty="0" smtClean="0">
                <a:latin typeface="Verdana" pitchFamily="34" charset="0"/>
              </a:rPr>
              <a:t>Des achats hospitaliers de 6,0 Mds* à prix réels et de 8,0 Mds à prix catalogue (2012)</a:t>
            </a:r>
          </a:p>
          <a:p>
            <a:pPr marL="169863" indent="-169863" eaLnBrk="0" hangingPunct="0"/>
            <a:endParaRPr lang="fr-FR" sz="1400" dirty="0" smtClean="0">
              <a:latin typeface="Verdana" pitchFamily="34" charset="0"/>
            </a:endParaRPr>
          </a:p>
          <a:p>
            <a:pPr marL="169863" indent="-169863" eaLnBrk="0" hangingPunct="0">
              <a:buFont typeface="Arial" charset="0"/>
              <a:buChar char="•"/>
            </a:pPr>
            <a:r>
              <a:rPr lang="fr-FR" sz="1400" dirty="0" smtClean="0">
                <a:latin typeface="Verdana" pitchFamily="34" charset="0"/>
              </a:rPr>
              <a:t>Evolution négative (-1,5%) des médicaments « liste en sus » et </a:t>
            </a:r>
            <a:r>
              <a:rPr lang="fr-FR" sz="1400" dirty="0" err="1" smtClean="0">
                <a:latin typeface="Verdana" pitchFamily="34" charset="0"/>
              </a:rPr>
              <a:t>rétrocédables</a:t>
            </a:r>
            <a:r>
              <a:rPr lang="fr-FR" sz="1400" dirty="0" smtClean="0">
                <a:latin typeface="Verdana" pitchFamily="34" charset="0"/>
              </a:rPr>
              <a:t> (environ 50% des achats)</a:t>
            </a:r>
          </a:p>
          <a:p>
            <a:pPr marL="169863" indent="-169863" eaLnBrk="0" hangingPunct="0"/>
            <a:endParaRPr lang="fr-FR" sz="1400" dirty="0">
              <a:latin typeface="Verdana" pitchFamily="34" charset="0"/>
            </a:endParaRPr>
          </a:p>
          <a:p>
            <a:pPr marL="169863" indent="-169863" eaLnBrk="0" hangingPunct="0">
              <a:buFont typeface="Arial" charset="0"/>
              <a:buChar char="•"/>
            </a:pPr>
            <a:r>
              <a:rPr lang="fr-FR" sz="1400" dirty="0" err="1" smtClean="0">
                <a:latin typeface="Verdana" pitchFamily="34" charset="0"/>
              </a:rPr>
              <a:t>Uni.H.A</a:t>
            </a:r>
            <a:r>
              <a:rPr lang="fr-FR" sz="1400" dirty="0" smtClean="0">
                <a:latin typeface="Verdana" pitchFamily="34" charset="0"/>
              </a:rPr>
              <a:t> 2012: </a:t>
            </a:r>
          </a:p>
          <a:p>
            <a:pPr marL="627063" lvl="1" indent="-169863" eaLnBrk="0" hangingPunct="0">
              <a:buFont typeface="Arial" charset="0"/>
              <a:buChar char="•"/>
            </a:pPr>
            <a:r>
              <a:rPr lang="fr-FR" sz="1400" dirty="0" smtClean="0">
                <a:latin typeface="Verdana" pitchFamily="34" charset="0"/>
              </a:rPr>
              <a:t>1,6 Mds€ de CA sur 126 marchés </a:t>
            </a:r>
          </a:p>
          <a:p>
            <a:pPr marL="627063" lvl="1" indent="-169863" eaLnBrk="0" hangingPunct="0">
              <a:buFont typeface="Arial" charset="0"/>
              <a:buChar char="•"/>
            </a:pPr>
            <a:r>
              <a:rPr lang="fr-FR" sz="1400" dirty="0" smtClean="0">
                <a:latin typeface="Verdana" pitchFamily="34" charset="0"/>
              </a:rPr>
              <a:t>Médicaments et produits de santé: 60% des achats</a:t>
            </a:r>
          </a:p>
          <a:p>
            <a:pPr marL="627063" lvl="1" indent="-169863" eaLnBrk="0" hangingPunct="0">
              <a:buFont typeface="Arial" charset="0"/>
              <a:buChar char="•"/>
            </a:pPr>
            <a:r>
              <a:rPr lang="fr-FR" sz="1400" dirty="0" smtClean="0">
                <a:latin typeface="Verdana" pitchFamily="34" charset="0"/>
              </a:rPr>
              <a:t>Gains : 155 M€ (9,7%)</a:t>
            </a:r>
          </a:p>
          <a:p>
            <a:pPr marL="627063" lvl="1" indent="-169863" eaLnBrk="0" hangingPunct="0">
              <a:buFont typeface="Arial" charset="0"/>
              <a:buChar char="•"/>
            </a:pPr>
            <a:endParaRPr lang="fr-FR" sz="1400" dirty="0" smtClean="0">
              <a:latin typeface="Verdana" pitchFamily="34" charset="0"/>
            </a:endParaRPr>
          </a:p>
        </p:txBody>
      </p:sp>
      <p:sp>
        <p:nvSpPr>
          <p:cNvPr id="10" name="ZoneTexte 9"/>
          <p:cNvSpPr txBox="1"/>
          <p:nvPr/>
        </p:nvSpPr>
        <p:spPr>
          <a:xfrm>
            <a:off x="518771" y="5786253"/>
            <a:ext cx="7125669" cy="400110"/>
          </a:xfrm>
          <a:prstGeom prst="rect">
            <a:avLst/>
          </a:prstGeom>
          <a:noFill/>
        </p:spPr>
        <p:txBody>
          <a:bodyPr wrap="none" rtlCol="0">
            <a:spAutoFit/>
          </a:bodyPr>
          <a:lstStyle/>
          <a:p>
            <a:pPr>
              <a:buFont typeface="Arial" pitchFamily="34" charset="0"/>
              <a:buChar char="•"/>
            </a:pPr>
            <a:r>
              <a:rPr lang="fr-FR" sz="1000" dirty="0" smtClean="0">
                <a:latin typeface="+mn-lt"/>
              </a:rPr>
              <a:t> Sources : LEEM, ANSM: « Ventes de médicaments aux officines et aux l’hôpitaux en France» et IMS EHPP</a:t>
            </a:r>
          </a:p>
          <a:p>
            <a:pPr>
              <a:buFont typeface="Arial" pitchFamily="34" charset="0"/>
              <a:buChar char="•"/>
            </a:pPr>
            <a:r>
              <a:rPr lang="fr-FR" sz="1000" dirty="0" smtClean="0">
                <a:latin typeface="+mn-lt"/>
              </a:rPr>
              <a:t> * Estimation</a:t>
            </a:r>
            <a:endParaRPr lang="fr-FR" sz="1000" dirty="0">
              <a:latin typeface="+mn-lt"/>
            </a:endParaRPr>
          </a:p>
        </p:txBody>
      </p:sp>
      <p:graphicFrame>
        <p:nvGraphicFramePr>
          <p:cNvPr id="16" name="Graphique 15"/>
          <p:cNvGraphicFramePr>
            <a:graphicFrameLocks noGrp="1"/>
          </p:cNvGraphicFramePr>
          <p:nvPr/>
        </p:nvGraphicFramePr>
        <p:xfrm>
          <a:off x="586854" y="1378423"/>
          <a:ext cx="5166588" cy="4242337"/>
        </p:xfrm>
        <a:graphic>
          <a:graphicData uri="http://schemas.openxmlformats.org/drawingml/2006/chart">
            <c:chart xmlns:c="http://schemas.openxmlformats.org/drawingml/2006/chart" xmlns:r="http://schemas.openxmlformats.org/officeDocument/2006/relationships" r:id="rId3"/>
          </a:graphicData>
        </a:graphic>
      </p:graphicFrame>
      <p:sp>
        <p:nvSpPr>
          <p:cNvPr id="12" name="Espace réservé du numéro de diapositive 11"/>
          <p:cNvSpPr>
            <a:spLocks noGrp="1"/>
          </p:cNvSpPr>
          <p:nvPr>
            <p:ph type="sldNum" sz="quarter" idx="4294967295"/>
          </p:nvPr>
        </p:nvSpPr>
        <p:spPr>
          <a:xfrm>
            <a:off x="481013" y="6492875"/>
            <a:ext cx="228600" cy="136525"/>
          </a:xfrm>
          <a:prstGeom prst="rect">
            <a:avLst/>
          </a:prstGeom>
        </p:spPr>
        <p:txBody>
          <a:bodyPr/>
          <a:lstStyle/>
          <a:p>
            <a:pPr>
              <a:defRPr/>
            </a:pPr>
            <a:fld id="{D19CF137-662B-46E3-A82E-B94A0EC7EB68}" type="slidenum">
              <a:rPr lang="fr-FR" smtClean="0"/>
              <a:pPr>
                <a:defRPr/>
              </a:pPr>
              <a:t>11</a:t>
            </a:fld>
            <a:endParaRPr lang="fr-FR" dirty="0"/>
          </a:p>
        </p:txBody>
      </p:sp>
      <p:sp>
        <p:nvSpPr>
          <p:cNvPr id="14" name="Espace réservé du pied de page 13"/>
          <p:cNvSpPr>
            <a:spLocks noGrp="1"/>
          </p:cNvSpPr>
          <p:nvPr>
            <p:ph type="ftr" sz="quarter" idx="4294967295"/>
          </p:nvPr>
        </p:nvSpPr>
        <p:spPr>
          <a:xfrm>
            <a:off x="481013" y="6356350"/>
            <a:ext cx="6858000" cy="136525"/>
          </a:xfrm>
          <a:prstGeom prst="rect">
            <a:avLst/>
          </a:prstGeom>
        </p:spPr>
        <p:txBody>
          <a:bodyPr/>
          <a:lstStyle/>
          <a:p>
            <a:pPr>
              <a:defRPr/>
            </a:pPr>
            <a:r>
              <a:rPr lang="fr-FR" smtClean="0"/>
              <a:t>IMS Health 2013</a:t>
            </a:r>
            <a:endParaRPr lang="fr-FR" dirty="0"/>
          </a:p>
        </p:txBody>
      </p:sp>
      <p:sp>
        <p:nvSpPr>
          <p:cNvPr id="9" name="Text Placeholder 2"/>
          <p:cNvSpPr txBox="1">
            <a:spLocks/>
          </p:cNvSpPr>
          <p:nvPr/>
        </p:nvSpPr>
        <p:spPr bwMode="gray">
          <a:xfrm>
            <a:off x="1405720" y="832508"/>
            <a:ext cx="3589361" cy="564089"/>
          </a:xfrm>
          <a:prstGeom prst="rect">
            <a:avLst/>
          </a:prstGeom>
          <a:solidFill>
            <a:srgbClr val="00B0F0"/>
          </a:solidFill>
          <a:ln w="9525">
            <a:noFill/>
            <a:miter lim="800000"/>
            <a:headEnd/>
            <a:tailEnd/>
          </a:ln>
          <a:effectLst/>
          <a:scene3d>
            <a:camera prst="orthographicFront"/>
            <a:lightRig rig="threePt" dir="t"/>
          </a:scene3d>
          <a:sp3d>
            <a:bevelT w="63500"/>
          </a:sp3d>
        </p:spPr>
        <p:txBody>
          <a:bodyPr vert="horz" wrap="square" lIns="0" tIns="0" rIns="0" bIns="0" numCol="1" anchor="ctr" anchorCtr="0" compatLnSpc="1">
            <a:prstTxWarp prst="textNoShape">
              <a:avLst/>
            </a:prstTxWarp>
            <a:noAutofit/>
          </a:bodyPr>
          <a:lstStyle/>
          <a:p>
            <a:pPr algn="ctr">
              <a:defRPr sz="1400" b="1" i="0" u="none" strike="noStrike" kern="1200" baseline="0">
                <a:solidFill>
                  <a:srgbClr val="111111"/>
                </a:solidFill>
                <a:latin typeface="Verdana" pitchFamily="34" charset="0"/>
                <a:ea typeface="+mn-ea"/>
                <a:cs typeface="+mn-cs"/>
              </a:defRPr>
            </a:pPr>
            <a:r>
              <a:rPr lang="fr-FR" sz="1400" dirty="0" smtClean="0">
                <a:solidFill>
                  <a:schemeClr val="bg1"/>
                </a:solidFill>
              </a:rPr>
              <a:t>Valeur et croissance des achats hospitaliers en France (Prix réels)</a:t>
            </a:r>
            <a:endParaRPr lang="fr-FR" sz="14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3105" name="Picture 7"/>
          <p:cNvPicPr>
            <a:picLocks noChangeAspect="1" noChangeArrowheads="1"/>
          </p:cNvPicPr>
          <p:nvPr/>
        </p:nvPicPr>
        <p:blipFill>
          <a:blip r:embed="rId3" cstate="print"/>
          <a:srcRect/>
          <a:stretch>
            <a:fillRect/>
          </a:stretch>
        </p:blipFill>
        <p:spPr bwMode="auto">
          <a:xfrm>
            <a:off x="838200" y="1368202"/>
            <a:ext cx="6773863" cy="4437062"/>
          </a:xfrm>
          <a:prstGeom prst="rect">
            <a:avLst/>
          </a:prstGeom>
          <a:noFill/>
          <a:ln w="9525">
            <a:noFill/>
            <a:miter lim="800000"/>
            <a:headEnd/>
            <a:tailEnd/>
          </a:ln>
        </p:spPr>
      </p:pic>
      <p:sp>
        <p:nvSpPr>
          <p:cNvPr id="303106" name="Titre 10"/>
          <p:cNvSpPr>
            <a:spLocks noGrp="1"/>
          </p:cNvSpPr>
          <p:nvPr>
            <p:ph type="title" idx="4294967295"/>
          </p:nvPr>
        </p:nvSpPr>
        <p:spPr>
          <a:xfrm>
            <a:off x="206375" y="198438"/>
            <a:ext cx="8226425" cy="914400"/>
          </a:xfrm>
        </p:spPr>
        <p:txBody>
          <a:bodyPr/>
          <a:lstStyle/>
          <a:p>
            <a:pPr algn="l" eaLnBrk="1" hangingPunct="1"/>
            <a:r>
              <a:rPr lang="fr-FR" sz="2400" dirty="0" smtClean="0"/>
              <a:t>38% de la prescription officinale provient de la prescription hospitalière et spécialisée</a:t>
            </a:r>
          </a:p>
        </p:txBody>
      </p:sp>
      <p:sp>
        <p:nvSpPr>
          <p:cNvPr id="303107" name="Text Box 23"/>
          <p:cNvSpPr txBox="1">
            <a:spLocks noChangeArrowheads="1"/>
          </p:cNvSpPr>
          <p:nvPr/>
        </p:nvSpPr>
        <p:spPr bwMode="auto">
          <a:xfrm>
            <a:off x="563563" y="6019800"/>
            <a:ext cx="5684837" cy="153988"/>
          </a:xfrm>
          <a:prstGeom prst="rect">
            <a:avLst/>
          </a:prstGeom>
          <a:noFill/>
          <a:ln w="9525" algn="ctr">
            <a:noFill/>
            <a:miter lim="800000"/>
            <a:headEnd/>
            <a:tailEnd/>
          </a:ln>
        </p:spPr>
        <p:txBody>
          <a:bodyPr lIns="0" tIns="0" rIns="0" bIns="0" anchor="b">
            <a:spAutoFit/>
          </a:bodyPr>
          <a:lstStyle/>
          <a:p>
            <a:pPr eaLnBrk="0" hangingPunct="0"/>
            <a:r>
              <a:rPr lang="en-GB" sz="1000" i="1">
                <a:latin typeface="Verdana" pitchFamily="34" charset="0"/>
              </a:rPr>
              <a:t>Source: IMS Health – SDMSpé &amp; LMPSO GEN  CMA Décembre 2010</a:t>
            </a:r>
          </a:p>
        </p:txBody>
      </p:sp>
      <p:sp>
        <p:nvSpPr>
          <p:cNvPr id="303108" name="Freeform 3"/>
          <p:cNvSpPr>
            <a:spLocks/>
          </p:cNvSpPr>
          <p:nvPr/>
        </p:nvSpPr>
        <p:spPr bwMode="auto">
          <a:xfrm>
            <a:off x="8443913" y="88900"/>
            <a:ext cx="631825" cy="688975"/>
          </a:xfrm>
          <a:custGeom>
            <a:avLst/>
            <a:gdLst>
              <a:gd name="T0" fmla="*/ 2147483647 w 763"/>
              <a:gd name="T1" fmla="*/ 2147483647 h 748"/>
              <a:gd name="T2" fmla="*/ 2147483647 w 763"/>
              <a:gd name="T3" fmla="*/ 2147483647 h 748"/>
              <a:gd name="T4" fmla="*/ 2147483647 w 763"/>
              <a:gd name="T5" fmla="*/ 2147483647 h 748"/>
              <a:gd name="T6" fmla="*/ 2147483647 w 763"/>
              <a:gd name="T7" fmla="*/ 2147483647 h 748"/>
              <a:gd name="T8" fmla="*/ 2147483647 w 763"/>
              <a:gd name="T9" fmla="*/ 2147483647 h 748"/>
              <a:gd name="T10" fmla="*/ 2147483647 w 763"/>
              <a:gd name="T11" fmla="*/ 2147483647 h 748"/>
              <a:gd name="T12" fmla="*/ 2147483647 w 763"/>
              <a:gd name="T13" fmla="*/ 2147483647 h 748"/>
              <a:gd name="T14" fmla="*/ 2147483647 w 763"/>
              <a:gd name="T15" fmla="*/ 2147483647 h 748"/>
              <a:gd name="T16" fmla="*/ 2147483647 w 763"/>
              <a:gd name="T17" fmla="*/ 2147483647 h 748"/>
              <a:gd name="T18" fmla="*/ 2147483647 w 763"/>
              <a:gd name="T19" fmla="*/ 2147483647 h 748"/>
              <a:gd name="T20" fmla="*/ 2147483647 w 763"/>
              <a:gd name="T21" fmla="*/ 2147483647 h 748"/>
              <a:gd name="T22" fmla="*/ 2147483647 w 763"/>
              <a:gd name="T23" fmla="*/ 2147483647 h 748"/>
              <a:gd name="T24" fmla="*/ 2147483647 w 763"/>
              <a:gd name="T25" fmla="*/ 2147483647 h 748"/>
              <a:gd name="T26" fmla="*/ 2147483647 w 763"/>
              <a:gd name="T27" fmla="*/ 2147483647 h 748"/>
              <a:gd name="T28" fmla="*/ 2147483647 w 763"/>
              <a:gd name="T29" fmla="*/ 2147483647 h 748"/>
              <a:gd name="T30" fmla="*/ 2147483647 w 763"/>
              <a:gd name="T31" fmla="*/ 2147483647 h 748"/>
              <a:gd name="T32" fmla="*/ 2147483647 w 763"/>
              <a:gd name="T33" fmla="*/ 2147483647 h 748"/>
              <a:gd name="T34" fmla="*/ 2147483647 w 763"/>
              <a:gd name="T35" fmla="*/ 2147483647 h 748"/>
              <a:gd name="T36" fmla="*/ 2147483647 w 763"/>
              <a:gd name="T37" fmla="*/ 2147483647 h 748"/>
              <a:gd name="T38" fmla="*/ 2147483647 w 763"/>
              <a:gd name="T39" fmla="*/ 2147483647 h 748"/>
              <a:gd name="T40" fmla="*/ 2147483647 w 763"/>
              <a:gd name="T41" fmla="*/ 2147483647 h 748"/>
              <a:gd name="T42" fmla="*/ 2147483647 w 763"/>
              <a:gd name="T43" fmla="*/ 2147483647 h 748"/>
              <a:gd name="T44" fmla="*/ 2147483647 w 763"/>
              <a:gd name="T45" fmla="*/ 2147483647 h 748"/>
              <a:gd name="T46" fmla="*/ 2147483647 w 763"/>
              <a:gd name="T47" fmla="*/ 2147483647 h 748"/>
              <a:gd name="T48" fmla="*/ 2147483647 w 763"/>
              <a:gd name="T49" fmla="*/ 2147483647 h 748"/>
              <a:gd name="T50" fmla="*/ 2147483647 w 763"/>
              <a:gd name="T51" fmla="*/ 2147483647 h 748"/>
              <a:gd name="T52" fmla="*/ 2147483647 w 763"/>
              <a:gd name="T53" fmla="*/ 2147483647 h 748"/>
              <a:gd name="T54" fmla="*/ 2147483647 w 763"/>
              <a:gd name="T55" fmla="*/ 2147483647 h 748"/>
              <a:gd name="T56" fmla="*/ 2147483647 w 763"/>
              <a:gd name="T57" fmla="*/ 2147483647 h 748"/>
              <a:gd name="T58" fmla="*/ 2147483647 w 763"/>
              <a:gd name="T59" fmla="*/ 2147483647 h 748"/>
              <a:gd name="T60" fmla="*/ 2147483647 w 763"/>
              <a:gd name="T61" fmla="*/ 2147483647 h 748"/>
              <a:gd name="T62" fmla="*/ 2147483647 w 763"/>
              <a:gd name="T63" fmla="*/ 2147483647 h 748"/>
              <a:gd name="T64" fmla="*/ 2147483647 w 763"/>
              <a:gd name="T65" fmla="*/ 2147483647 h 748"/>
              <a:gd name="T66" fmla="*/ 2147483647 w 763"/>
              <a:gd name="T67" fmla="*/ 2147483647 h 748"/>
              <a:gd name="T68" fmla="*/ 2147483647 w 763"/>
              <a:gd name="T69" fmla="*/ 2147483647 h 748"/>
              <a:gd name="T70" fmla="*/ 2147483647 w 763"/>
              <a:gd name="T71" fmla="*/ 2147483647 h 748"/>
              <a:gd name="T72" fmla="*/ 2147483647 w 763"/>
              <a:gd name="T73" fmla="*/ 2147483647 h 748"/>
              <a:gd name="T74" fmla="*/ 2147483647 w 763"/>
              <a:gd name="T75" fmla="*/ 2147483647 h 748"/>
              <a:gd name="T76" fmla="*/ 2147483647 w 763"/>
              <a:gd name="T77" fmla="*/ 2147483647 h 748"/>
              <a:gd name="T78" fmla="*/ 2147483647 w 763"/>
              <a:gd name="T79" fmla="*/ 2147483647 h 748"/>
              <a:gd name="T80" fmla="*/ 2147483647 w 763"/>
              <a:gd name="T81" fmla="*/ 2147483647 h 748"/>
              <a:gd name="T82" fmla="*/ 2147483647 w 763"/>
              <a:gd name="T83" fmla="*/ 2147483647 h 748"/>
              <a:gd name="T84" fmla="*/ 2147483647 w 763"/>
              <a:gd name="T85" fmla="*/ 2147483647 h 748"/>
              <a:gd name="T86" fmla="*/ 2147483647 w 763"/>
              <a:gd name="T87" fmla="*/ 2147483647 h 748"/>
              <a:gd name="T88" fmla="*/ 2147483647 w 763"/>
              <a:gd name="T89" fmla="*/ 2147483647 h 748"/>
              <a:gd name="T90" fmla="*/ 2147483647 w 763"/>
              <a:gd name="T91" fmla="*/ 2147483647 h 748"/>
              <a:gd name="T92" fmla="*/ 2147483647 w 763"/>
              <a:gd name="T93" fmla="*/ 2147483647 h 748"/>
              <a:gd name="T94" fmla="*/ 2147483647 w 763"/>
              <a:gd name="T95" fmla="*/ 2147483647 h 748"/>
              <a:gd name="T96" fmla="*/ 2147483647 w 763"/>
              <a:gd name="T97" fmla="*/ 2147483647 h 748"/>
              <a:gd name="T98" fmla="*/ 2147483647 w 763"/>
              <a:gd name="T99" fmla="*/ 2147483647 h 7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63"/>
              <a:gd name="T151" fmla="*/ 0 h 748"/>
              <a:gd name="T152" fmla="*/ 763 w 763"/>
              <a:gd name="T153" fmla="*/ 748 h 74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63" h="748">
                <a:moveTo>
                  <a:pt x="13" y="106"/>
                </a:moveTo>
                <a:lnTo>
                  <a:pt x="20" y="124"/>
                </a:lnTo>
                <a:lnTo>
                  <a:pt x="13" y="139"/>
                </a:lnTo>
                <a:lnTo>
                  <a:pt x="11" y="145"/>
                </a:lnTo>
                <a:lnTo>
                  <a:pt x="0" y="141"/>
                </a:lnTo>
                <a:lnTo>
                  <a:pt x="4" y="150"/>
                </a:lnTo>
                <a:lnTo>
                  <a:pt x="4" y="159"/>
                </a:lnTo>
                <a:lnTo>
                  <a:pt x="13" y="174"/>
                </a:lnTo>
                <a:lnTo>
                  <a:pt x="30" y="169"/>
                </a:lnTo>
                <a:lnTo>
                  <a:pt x="52" y="193"/>
                </a:lnTo>
                <a:lnTo>
                  <a:pt x="61" y="209"/>
                </a:lnTo>
                <a:lnTo>
                  <a:pt x="74" y="221"/>
                </a:lnTo>
                <a:lnTo>
                  <a:pt x="91" y="221"/>
                </a:lnTo>
                <a:lnTo>
                  <a:pt x="98" y="235"/>
                </a:lnTo>
                <a:lnTo>
                  <a:pt x="113" y="248"/>
                </a:lnTo>
                <a:lnTo>
                  <a:pt x="122" y="250"/>
                </a:lnTo>
                <a:lnTo>
                  <a:pt x="124" y="256"/>
                </a:lnTo>
                <a:lnTo>
                  <a:pt x="119" y="269"/>
                </a:lnTo>
                <a:lnTo>
                  <a:pt x="119" y="280"/>
                </a:lnTo>
                <a:lnTo>
                  <a:pt x="117" y="291"/>
                </a:lnTo>
                <a:lnTo>
                  <a:pt x="113" y="310"/>
                </a:lnTo>
                <a:lnTo>
                  <a:pt x="128" y="328"/>
                </a:lnTo>
                <a:lnTo>
                  <a:pt x="145" y="341"/>
                </a:lnTo>
                <a:lnTo>
                  <a:pt x="145" y="350"/>
                </a:lnTo>
                <a:lnTo>
                  <a:pt x="143" y="382"/>
                </a:lnTo>
                <a:lnTo>
                  <a:pt x="139" y="408"/>
                </a:lnTo>
                <a:lnTo>
                  <a:pt x="143" y="419"/>
                </a:lnTo>
                <a:lnTo>
                  <a:pt x="158" y="430"/>
                </a:lnTo>
                <a:lnTo>
                  <a:pt x="158" y="452"/>
                </a:lnTo>
                <a:lnTo>
                  <a:pt x="158" y="467"/>
                </a:lnTo>
                <a:lnTo>
                  <a:pt x="141" y="445"/>
                </a:lnTo>
                <a:lnTo>
                  <a:pt x="132" y="430"/>
                </a:lnTo>
                <a:lnTo>
                  <a:pt x="126" y="434"/>
                </a:lnTo>
                <a:lnTo>
                  <a:pt x="130" y="445"/>
                </a:lnTo>
                <a:lnTo>
                  <a:pt x="124" y="458"/>
                </a:lnTo>
                <a:lnTo>
                  <a:pt x="115" y="471"/>
                </a:lnTo>
                <a:lnTo>
                  <a:pt x="109" y="480"/>
                </a:lnTo>
                <a:lnTo>
                  <a:pt x="117" y="489"/>
                </a:lnTo>
                <a:lnTo>
                  <a:pt x="111" y="499"/>
                </a:lnTo>
                <a:lnTo>
                  <a:pt x="98" y="512"/>
                </a:lnTo>
                <a:lnTo>
                  <a:pt x="96" y="523"/>
                </a:lnTo>
                <a:lnTo>
                  <a:pt x="89" y="536"/>
                </a:lnTo>
                <a:lnTo>
                  <a:pt x="69" y="560"/>
                </a:lnTo>
                <a:lnTo>
                  <a:pt x="57" y="584"/>
                </a:lnTo>
                <a:lnTo>
                  <a:pt x="57" y="588"/>
                </a:lnTo>
                <a:lnTo>
                  <a:pt x="63" y="595"/>
                </a:lnTo>
                <a:lnTo>
                  <a:pt x="56" y="606"/>
                </a:lnTo>
                <a:lnTo>
                  <a:pt x="59" y="619"/>
                </a:lnTo>
                <a:lnTo>
                  <a:pt x="70" y="636"/>
                </a:lnTo>
                <a:lnTo>
                  <a:pt x="117" y="662"/>
                </a:lnTo>
                <a:lnTo>
                  <a:pt x="150" y="690"/>
                </a:lnTo>
                <a:lnTo>
                  <a:pt x="161" y="686"/>
                </a:lnTo>
                <a:lnTo>
                  <a:pt x="178" y="680"/>
                </a:lnTo>
                <a:lnTo>
                  <a:pt x="235" y="704"/>
                </a:lnTo>
                <a:lnTo>
                  <a:pt x="243" y="712"/>
                </a:lnTo>
                <a:lnTo>
                  <a:pt x="248" y="727"/>
                </a:lnTo>
                <a:lnTo>
                  <a:pt x="258" y="732"/>
                </a:lnTo>
                <a:lnTo>
                  <a:pt x="271" y="734"/>
                </a:lnTo>
                <a:lnTo>
                  <a:pt x="291" y="745"/>
                </a:lnTo>
                <a:lnTo>
                  <a:pt x="324" y="747"/>
                </a:lnTo>
                <a:lnTo>
                  <a:pt x="334" y="734"/>
                </a:lnTo>
                <a:lnTo>
                  <a:pt x="337" y="719"/>
                </a:lnTo>
                <a:lnTo>
                  <a:pt x="337" y="703"/>
                </a:lnTo>
                <a:lnTo>
                  <a:pt x="352" y="690"/>
                </a:lnTo>
                <a:lnTo>
                  <a:pt x="380" y="675"/>
                </a:lnTo>
                <a:lnTo>
                  <a:pt x="393" y="673"/>
                </a:lnTo>
                <a:lnTo>
                  <a:pt x="408" y="665"/>
                </a:lnTo>
                <a:lnTo>
                  <a:pt x="421" y="665"/>
                </a:lnTo>
                <a:lnTo>
                  <a:pt x="436" y="675"/>
                </a:lnTo>
                <a:lnTo>
                  <a:pt x="447" y="688"/>
                </a:lnTo>
                <a:lnTo>
                  <a:pt x="460" y="688"/>
                </a:lnTo>
                <a:lnTo>
                  <a:pt x="471" y="691"/>
                </a:lnTo>
                <a:lnTo>
                  <a:pt x="493" y="693"/>
                </a:lnTo>
                <a:lnTo>
                  <a:pt x="508" y="712"/>
                </a:lnTo>
                <a:lnTo>
                  <a:pt x="521" y="721"/>
                </a:lnTo>
                <a:lnTo>
                  <a:pt x="540" y="727"/>
                </a:lnTo>
                <a:lnTo>
                  <a:pt x="556" y="736"/>
                </a:lnTo>
                <a:lnTo>
                  <a:pt x="565" y="738"/>
                </a:lnTo>
                <a:lnTo>
                  <a:pt x="588" y="715"/>
                </a:lnTo>
                <a:lnTo>
                  <a:pt x="603" y="712"/>
                </a:lnTo>
                <a:lnTo>
                  <a:pt x="614" y="703"/>
                </a:lnTo>
                <a:lnTo>
                  <a:pt x="630" y="691"/>
                </a:lnTo>
                <a:lnTo>
                  <a:pt x="651" y="690"/>
                </a:lnTo>
                <a:lnTo>
                  <a:pt x="649" y="664"/>
                </a:lnTo>
                <a:lnTo>
                  <a:pt x="645" y="656"/>
                </a:lnTo>
                <a:lnTo>
                  <a:pt x="636" y="643"/>
                </a:lnTo>
                <a:lnTo>
                  <a:pt x="629" y="645"/>
                </a:lnTo>
                <a:lnTo>
                  <a:pt x="621" y="643"/>
                </a:lnTo>
                <a:lnTo>
                  <a:pt x="614" y="632"/>
                </a:lnTo>
                <a:lnTo>
                  <a:pt x="612" y="606"/>
                </a:lnTo>
                <a:lnTo>
                  <a:pt x="627" y="589"/>
                </a:lnTo>
                <a:lnTo>
                  <a:pt x="616" y="575"/>
                </a:lnTo>
                <a:lnTo>
                  <a:pt x="616" y="569"/>
                </a:lnTo>
                <a:lnTo>
                  <a:pt x="638" y="547"/>
                </a:lnTo>
                <a:lnTo>
                  <a:pt x="638" y="539"/>
                </a:lnTo>
                <a:lnTo>
                  <a:pt x="634" y="512"/>
                </a:lnTo>
                <a:lnTo>
                  <a:pt x="647" y="499"/>
                </a:lnTo>
                <a:lnTo>
                  <a:pt x="636" y="484"/>
                </a:lnTo>
                <a:lnTo>
                  <a:pt x="636" y="473"/>
                </a:lnTo>
                <a:lnTo>
                  <a:pt x="634" y="454"/>
                </a:lnTo>
                <a:lnTo>
                  <a:pt x="629" y="449"/>
                </a:lnTo>
                <a:lnTo>
                  <a:pt x="616" y="449"/>
                </a:lnTo>
                <a:lnTo>
                  <a:pt x="604" y="452"/>
                </a:lnTo>
                <a:lnTo>
                  <a:pt x="601" y="456"/>
                </a:lnTo>
                <a:lnTo>
                  <a:pt x="593" y="463"/>
                </a:lnTo>
                <a:lnTo>
                  <a:pt x="582" y="467"/>
                </a:lnTo>
                <a:lnTo>
                  <a:pt x="578" y="456"/>
                </a:lnTo>
                <a:lnTo>
                  <a:pt x="586" y="447"/>
                </a:lnTo>
                <a:lnTo>
                  <a:pt x="590" y="439"/>
                </a:lnTo>
                <a:lnTo>
                  <a:pt x="590" y="430"/>
                </a:lnTo>
                <a:lnTo>
                  <a:pt x="610" y="410"/>
                </a:lnTo>
                <a:lnTo>
                  <a:pt x="621" y="406"/>
                </a:lnTo>
                <a:lnTo>
                  <a:pt x="623" y="391"/>
                </a:lnTo>
                <a:lnTo>
                  <a:pt x="634" y="378"/>
                </a:lnTo>
                <a:lnTo>
                  <a:pt x="666" y="354"/>
                </a:lnTo>
                <a:lnTo>
                  <a:pt x="675" y="354"/>
                </a:lnTo>
                <a:lnTo>
                  <a:pt x="679" y="345"/>
                </a:lnTo>
                <a:lnTo>
                  <a:pt x="690" y="334"/>
                </a:lnTo>
                <a:lnTo>
                  <a:pt x="699" y="334"/>
                </a:lnTo>
                <a:lnTo>
                  <a:pt x="703" y="328"/>
                </a:lnTo>
                <a:lnTo>
                  <a:pt x="708" y="324"/>
                </a:lnTo>
                <a:lnTo>
                  <a:pt x="716" y="311"/>
                </a:lnTo>
                <a:lnTo>
                  <a:pt x="723" y="291"/>
                </a:lnTo>
                <a:lnTo>
                  <a:pt x="725" y="278"/>
                </a:lnTo>
                <a:lnTo>
                  <a:pt x="725" y="267"/>
                </a:lnTo>
                <a:lnTo>
                  <a:pt x="736" y="252"/>
                </a:lnTo>
                <a:lnTo>
                  <a:pt x="753" y="243"/>
                </a:lnTo>
                <a:lnTo>
                  <a:pt x="762" y="234"/>
                </a:lnTo>
                <a:lnTo>
                  <a:pt x="762" y="230"/>
                </a:lnTo>
                <a:lnTo>
                  <a:pt x="747" y="219"/>
                </a:lnTo>
                <a:lnTo>
                  <a:pt x="740" y="215"/>
                </a:lnTo>
                <a:lnTo>
                  <a:pt x="718" y="213"/>
                </a:lnTo>
                <a:lnTo>
                  <a:pt x="693" y="209"/>
                </a:lnTo>
                <a:lnTo>
                  <a:pt x="684" y="208"/>
                </a:lnTo>
                <a:lnTo>
                  <a:pt x="675" y="204"/>
                </a:lnTo>
                <a:lnTo>
                  <a:pt x="666" y="195"/>
                </a:lnTo>
                <a:lnTo>
                  <a:pt x="658" y="180"/>
                </a:lnTo>
                <a:lnTo>
                  <a:pt x="651" y="171"/>
                </a:lnTo>
                <a:lnTo>
                  <a:pt x="641" y="167"/>
                </a:lnTo>
                <a:lnTo>
                  <a:pt x="630" y="163"/>
                </a:lnTo>
                <a:lnTo>
                  <a:pt x="625" y="161"/>
                </a:lnTo>
                <a:lnTo>
                  <a:pt x="610" y="148"/>
                </a:lnTo>
                <a:lnTo>
                  <a:pt x="591" y="133"/>
                </a:lnTo>
                <a:lnTo>
                  <a:pt x="580" y="119"/>
                </a:lnTo>
                <a:lnTo>
                  <a:pt x="567" y="115"/>
                </a:lnTo>
                <a:lnTo>
                  <a:pt x="560" y="109"/>
                </a:lnTo>
                <a:lnTo>
                  <a:pt x="554" y="95"/>
                </a:lnTo>
                <a:lnTo>
                  <a:pt x="538" y="76"/>
                </a:lnTo>
                <a:lnTo>
                  <a:pt x="534" y="63"/>
                </a:lnTo>
                <a:lnTo>
                  <a:pt x="521" y="50"/>
                </a:lnTo>
                <a:lnTo>
                  <a:pt x="515" y="39"/>
                </a:lnTo>
                <a:lnTo>
                  <a:pt x="508" y="30"/>
                </a:lnTo>
                <a:lnTo>
                  <a:pt x="495" y="20"/>
                </a:lnTo>
                <a:lnTo>
                  <a:pt x="482" y="6"/>
                </a:lnTo>
                <a:lnTo>
                  <a:pt x="471" y="0"/>
                </a:lnTo>
                <a:lnTo>
                  <a:pt x="443" y="2"/>
                </a:lnTo>
                <a:lnTo>
                  <a:pt x="432" y="2"/>
                </a:lnTo>
                <a:lnTo>
                  <a:pt x="417" y="13"/>
                </a:lnTo>
                <a:lnTo>
                  <a:pt x="426" y="22"/>
                </a:lnTo>
                <a:lnTo>
                  <a:pt x="415" y="35"/>
                </a:lnTo>
                <a:lnTo>
                  <a:pt x="387" y="70"/>
                </a:lnTo>
                <a:lnTo>
                  <a:pt x="373" y="78"/>
                </a:lnTo>
                <a:lnTo>
                  <a:pt x="334" y="82"/>
                </a:lnTo>
                <a:lnTo>
                  <a:pt x="317" y="87"/>
                </a:lnTo>
                <a:lnTo>
                  <a:pt x="308" y="96"/>
                </a:lnTo>
                <a:lnTo>
                  <a:pt x="304" y="104"/>
                </a:lnTo>
                <a:lnTo>
                  <a:pt x="289" y="100"/>
                </a:lnTo>
                <a:lnTo>
                  <a:pt x="265" y="104"/>
                </a:lnTo>
                <a:lnTo>
                  <a:pt x="250" y="102"/>
                </a:lnTo>
                <a:lnTo>
                  <a:pt x="237" y="93"/>
                </a:lnTo>
                <a:lnTo>
                  <a:pt x="228" y="82"/>
                </a:lnTo>
                <a:lnTo>
                  <a:pt x="219" y="78"/>
                </a:lnTo>
                <a:lnTo>
                  <a:pt x="226" y="69"/>
                </a:lnTo>
                <a:lnTo>
                  <a:pt x="215" y="59"/>
                </a:lnTo>
                <a:lnTo>
                  <a:pt x="206" y="57"/>
                </a:lnTo>
                <a:lnTo>
                  <a:pt x="198" y="56"/>
                </a:lnTo>
                <a:lnTo>
                  <a:pt x="197" y="59"/>
                </a:lnTo>
                <a:lnTo>
                  <a:pt x="204" y="67"/>
                </a:lnTo>
                <a:lnTo>
                  <a:pt x="200" y="72"/>
                </a:lnTo>
                <a:lnTo>
                  <a:pt x="204" y="83"/>
                </a:lnTo>
                <a:lnTo>
                  <a:pt x="206" y="96"/>
                </a:lnTo>
                <a:lnTo>
                  <a:pt x="206" y="106"/>
                </a:lnTo>
                <a:lnTo>
                  <a:pt x="204" y="108"/>
                </a:lnTo>
                <a:lnTo>
                  <a:pt x="197" y="113"/>
                </a:lnTo>
                <a:lnTo>
                  <a:pt x="195" y="122"/>
                </a:lnTo>
                <a:lnTo>
                  <a:pt x="195" y="132"/>
                </a:lnTo>
                <a:lnTo>
                  <a:pt x="193" y="139"/>
                </a:lnTo>
                <a:lnTo>
                  <a:pt x="182" y="137"/>
                </a:lnTo>
                <a:lnTo>
                  <a:pt x="169" y="130"/>
                </a:lnTo>
                <a:lnTo>
                  <a:pt x="161" y="137"/>
                </a:lnTo>
                <a:lnTo>
                  <a:pt x="148" y="128"/>
                </a:lnTo>
                <a:lnTo>
                  <a:pt x="141" y="126"/>
                </a:lnTo>
                <a:lnTo>
                  <a:pt x="132" y="133"/>
                </a:lnTo>
                <a:lnTo>
                  <a:pt x="124" y="132"/>
                </a:lnTo>
                <a:lnTo>
                  <a:pt x="124" y="126"/>
                </a:lnTo>
                <a:lnTo>
                  <a:pt x="93" y="96"/>
                </a:lnTo>
                <a:lnTo>
                  <a:pt x="85" y="95"/>
                </a:lnTo>
                <a:lnTo>
                  <a:pt x="80" y="100"/>
                </a:lnTo>
                <a:lnTo>
                  <a:pt x="67" y="106"/>
                </a:lnTo>
                <a:lnTo>
                  <a:pt x="59" y="108"/>
                </a:lnTo>
                <a:lnTo>
                  <a:pt x="50" y="98"/>
                </a:lnTo>
                <a:lnTo>
                  <a:pt x="28" y="98"/>
                </a:lnTo>
                <a:lnTo>
                  <a:pt x="13" y="106"/>
                </a:lnTo>
              </a:path>
            </a:pathLst>
          </a:custGeom>
          <a:solidFill>
            <a:srgbClr val="00528A"/>
          </a:solidFill>
          <a:ln w="12700">
            <a:noFill/>
            <a:round/>
            <a:headEnd/>
            <a:tailEnd/>
          </a:ln>
        </p:spPr>
        <p:txBody>
          <a:bodyPr lIns="38100" tIns="38100" rIns="38100" bIns="38100" anchor="ctr" anchorCtr="1"/>
          <a:lstStyle/>
          <a:p>
            <a:endParaRPr lang="fr-F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fr-FR" dirty="0" smtClean="0"/>
              <a:t>De la Découverte à l’AMM</a:t>
            </a:r>
            <a:endParaRPr lang="en-GB" sz="2800" dirty="0" smtClean="0"/>
          </a:p>
        </p:txBody>
      </p:sp>
      <p:sp>
        <p:nvSpPr>
          <p:cNvPr id="86019" name="Rectangle 3"/>
          <p:cNvSpPr>
            <a:spLocks noChangeArrowheads="1"/>
          </p:cNvSpPr>
          <p:nvPr/>
        </p:nvSpPr>
        <p:spPr bwMode="auto">
          <a:xfrm>
            <a:off x="685800" y="6251575"/>
            <a:ext cx="1905000" cy="457200"/>
          </a:xfrm>
          <a:prstGeom prst="rect">
            <a:avLst/>
          </a:prstGeom>
          <a:noFill/>
          <a:ln w="9525">
            <a:noFill/>
            <a:miter lim="800000"/>
            <a:headEnd/>
            <a:tailEnd/>
          </a:ln>
        </p:spPr>
        <p:txBody>
          <a:bodyPr wrap="none" anchor="ctr"/>
          <a:lstStyle/>
          <a:p>
            <a:endParaRPr lang="fr-FR"/>
          </a:p>
        </p:txBody>
      </p:sp>
      <p:sp>
        <p:nvSpPr>
          <p:cNvPr id="86020" name="Rectangle 4"/>
          <p:cNvSpPr>
            <a:spLocks noChangeArrowheads="1"/>
          </p:cNvSpPr>
          <p:nvPr/>
        </p:nvSpPr>
        <p:spPr bwMode="auto">
          <a:xfrm>
            <a:off x="685800" y="6251575"/>
            <a:ext cx="1905000" cy="457200"/>
          </a:xfrm>
          <a:prstGeom prst="rect">
            <a:avLst/>
          </a:prstGeom>
          <a:noFill/>
          <a:ln w="9525">
            <a:noFill/>
            <a:miter lim="800000"/>
            <a:headEnd/>
            <a:tailEnd/>
          </a:ln>
        </p:spPr>
        <p:txBody>
          <a:bodyPr wrap="none" anchor="ctr"/>
          <a:lstStyle/>
          <a:p>
            <a:endParaRPr lang="fr-FR"/>
          </a:p>
        </p:txBody>
      </p:sp>
      <p:sp>
        <p:nvSpPr>
          <p:cNvPr id="86021" name="Rectangle 5"/>
          <p:cNvSpPr>
            <a:spLocks noChangeArrowheads="1"/>
          </p:cNvSpPr>
          <p:nvPr/>
        </p:nvSpPr>
        <p:spPr bwMode="auto">
          <a:xfrm>
            <a:off x="709613" y="6219825"/>
            <a:ext cx="1968500" cy="473075"/>
          </a:xfrm>
          <a:prstGeom prst="rect">
            <a:avLst/>
          </a:prstGeom>
          <a:noFill/>
          <a:ln w="9525">
            <a:noFill/>
            <a:miter lim="800000"/>
            <a:headEnd/>
            <a:tailEnd/>
          </a:ln>
        </p:spPr>
        <p:txBody>
          <a:bodyPr wrap="none" anchor="ctr"/>
          <a:lstStyle/>
          <a:p>
            <a:endParaRPr lang="fr-FR"/>
          </a:p>
        </p:txBody>
      </p:sp>
      <p:sp>
        <p:nvSpPr>
          <p:cNvPr id="86022" name="Rectangle 6"/>
          <p:cNvSpPr>
            <a:spLocks noChangeArrowheads="1"/>
          </p:cNvSpPr>
          <p:nvPr/>
        </p:nvSpPr>
        <p:spPr bwMode="auto">
          <a:xfrm>
            <a:off x="3943350" y="6251575"/>
            <a:ext cx="1016000" cy="369888"/>
          </a:xfrm>
          <a:prstGeom prst="rect">
            <a:avLst/>
          </a:prstGeom>
          <a:noFill/>
          <a:ln w="9525">
            <a:noFill/>
            <a:miter lim="800000"/>
            <a:headEnd/>
            <a:tailEnd/>
          </a:ln>
        </p:spPr>
        <p:txBody>
          <a:bodyPr wrap="none" lIns="95250" tIns="47625" rIns="95250" bIns="47625">
            <a:spAutoFit/>
          </a:bodyPr>
          <a:lstStyle/>
          <a:p>
            <a:pPr defTabSz="976313" eaLnBrk="0" hangingPunct="0"/>
            <a:r>
              <a:rPr lang="en-US" b="1">
                <a:latin typeface="OceanSansForAventis Light" pitchFamily="34" charset="0"/>
              </a:rPr>
              <a:t>Années</a:t>
            </a:r>
          </a:p>
        </p:txBody>
      </p:sp>
      <p:sp>
        <p:nvSpPr>
          <p:cNvPr id="86023" name="Rectangle 7"/>
          <p:cNvSpPr>
            <a:spLocks noChangeArrowheads="1"/>
          </p:cNvSpPr>
          <p:nvPr/>
        </p:nvSpPr>
        <p:spPr bwMode="auto">
          <a:xfrm>
            <a:off x="28575" y="6007100"/>
            <a:ext cx="341313" cy="400050"/>
          </a:xfrm>
          <a:prstGeom prst="rect">
            <a:avLst/>
          </a:prstGeom>
          <a:noFill/>
          <a:ln w="9525">
            <a:noFill/>
            <a:miter lim="800000"/>
            <a:headEnd/>
            <a:tailEnd/>
          </a:ln>
        </p:spPr>
        <p:txBody>
          <a:bodyPr lIns="95250" tIns="47625" rIns="95250" bIns="47625">
            <a:spAutoFit/>
          </a:bodyPr>
          <a:lstStyle/>
          <a:p>
            <a:pPr defTabSz="976313" eaLnBrk="0" hangingPunct="0"/>
            <a:r>
              <a:rPr lang="en-US" sz="2000" b="1">
                <a:latin typeface="OceanSansForAventis Light" pitchFamily="34" charset="0"/>
              </a:rPr>
              <a:t>0</a:t>
            </a:r>
          </a:p>
        </p:txBody>
      </p:sp>
      <p:sp>
        <p:nvSpPr>
          <p:cNvPr id="86024" name="Rectangle 8"/>
          <p:cNvSpPr>
            <a:spLocks noChangeArrowheads="1"/>
          </p:cNvSpPr>
          <p:nvPr/>
        </p:nvSpPr>
        <p:spPr bwMode="auto">
          <a:xfrm>
            <a:off x="1165225" y="6007100"/>
            <a:ext cx="341313" cy="400050"/>
          </a:xfrm>
          <a:prstGeom prst="rect">
            <a:avLst/>
          </a:prstGeom>
          <a:noFill/>
          <a:ln w="9525">
            <a:noFill/>
            <a:miter lim="800000"/>
            <a:headEnd/>
            <a:tailEnd/>
          </a:ln>
        </p:spPr>
        <p:txBody>
          <a:bodyPr lIns="95250" tIns="47625" rIns="95250" bIns="47625">
            <a:spAutoFit/>
          </a:bodyPr>
          <a:lstStyle/>
          <a:p>
            <a:pPr defTabSz="976313" eaLnBrk="0" hangingPunct="0"/>
            <a:r>
              <a:rPr lang="en-US" sz="2000" b="1">
                <a:latin typeface="OceanSansForAventis Light" pitchFamily="34" charset="0"/>
              </a:rPr>
              <a:t>2</a:t>
            </a:r>
          </a:p>
        </p:txBody>
      </p:sp>
      <p:sp>
        <p:nvSpPr>
          <p:cNvPr id="86025" name="Rectangle 9"/>
          <p:cNvSpPr>
            <a:spLocks noChangeArrowheads="1"/>
          </p:cNvSpPr>
          <p:nvPr/>
        </p:nvSpPr>
        <p:spPr bwMode="auto">
          <a:xfrm>
            <a:off x="2292350" y="6007100"/>
            <a:ext cx="341313" cy="400050"/>
          </a:xfrm>
          <a:prstGeom prst="rect">
            <a:avLst/>
          </a:prstGeom>
          <a:noFill/>
          <a:ln w="9525">
            <a:noFill/>
            <a:miter lim="800000"/>
            <a:headEnd/>
            <a:tailEnd/>
          </a:ln>
        </p:spPr>
        <p:txBody>
          <a:bodyPr lIns="95250" tIns="47625" rIns="95250" bIns="47625">
            <a:spAutoFit/>
          </a:bodyPr>
          <a:lstStyle/>
          <a:p>
            <a:pPr defTabSz="976313" eaLnBrk="0" hangingPunct="0"/>
            <a:r>
              <a:rPr lang="en-US" sz="2000" b="1">
                <a:latin typeface="OceanSansForAventis Light" pitchFamily="34" charset="0"/>
              </a:rPr>
              <a:t>4</a:t>
            </a:r>
          </a:p>
        </p:txBody>
      </p:sp>
      <p:sp>
        <p:nvSpPr>
          <p:cNvPr id="86026" name="Rectangle 10"/>
          <p:cNvSpPr>
            <a:spLocks noChangeArrowheads="1"/>
          </p:cNvSpPr>
          <p:nvPr/>
        </p:nvSpPr>
        <p:spPr bwMode="auto">
          <a:xfrm>
            <a:off x="3443288" y="6007100"/>
            <a:ext cx="341312" cy="400050"/>
          </a:xfrm>
          <a:prstGeom prst="rect">
            <a:avLst/>
          </a:prstGeom>
          <a:noFill/>
          <a:ln w="9525">
            <a:noFill/>
            <a:miter lim="800000"/>
            <a:headEnd/>
            <a:tailEnd/>
          </a:ln>
        </p:spPr>
        <p:txBody>
          <a:bodyPr lIns="95250" tIns="47625" rIns="95250" bIns="47625">
            <a:spAutoFit/>
          </a:bodyPr>
          <a:lstStyle/>
          <a:p>
            <a:pPr defTabSz="976313" eaLnBrk="0" hangingPunct="0"/>
            <a:r>
              <a:rPr lang="en-US" sz="2000" b="1">
                <a:latin typeface="OceanSansForAventis Light" pitchFamily="34" charset="0"/>
              </a:rPr>
              <a:t>6</a:t>
            </a:r>
          </a:p>
        </p:txBody>
      </p:sp>
      <p:sp>
        <p:nvSpPr>
          <p:cNvPr id="86027" name="Rectangle 11"/>
          <p:cNvSpPr>
            <a:spLocks noChangeArrowheads="1"/>
          </p:cNvSpPr>
          <p:nvPr/>
        </p:nvSpPr>
        <p:spPr bwMode="auto">
          <a:xfrm>
            <a:off x="4594225" y="6007100"/>
            <a:ext cx="341313" cy="400050"/>
          </a:xfrm>
          <a:prstGeom prst="rect">
            <a:avLst/>
          </a:prstGeom>
          <a:noFill/>
          <a:ln w="9525">
            <a:noFill/>
            <a:miter lim="800000"/>
            <a:headEnd/>
            <a:tailEnd/>
          </a:ln>
        </p:spPr>
        <p:txBody>
          <a:bodyPr lIns="95250" tIns="47625" rIns="95250" bIns="47625">
            <a:spAutoFit/>
          </a:bodyPr>
          <a:lstStyle/>
          <a:p>
            <a:pPr defTabSz="976313" eaLnBrk="0" hangingPunct="0"/>
            <a:r>
              <a:rPr lang="en-US" sz="2000" b="1">
                <a:latin typeface="OceanSansForAventis Light" pitchFamily="34" charset="0"/>
              </a:rPr>
              <a:t>8</a:t>
            </a:r>
          </a:p>
        </p:txBody>
      </p:sp>
      <p:sp>
        <p:nvSpPr>
          <p:cNvPr id="86028" name="Rectangle 12"/>
          <p:cNvSpPr>
            <a:spLocks noChangeArrowheads="1"/>
          </p:cNvSpPr>
          <p:nvPr/>
        </p:nvSpPr>
        <p:spPr bwMode="auto">
          <a:xfrm>
            <a:off x="5619750" y="6007100"/>
            <a:ext cx="704850" cy="400050"/>
          </a:xfrm>
          <a:prstGeom prst="rect">
            <a:avLst/>
          </a:prstGeom>
          <a:noFill/>
          <a:ln w="9525">
            <a:noFill/>
            <a:miter lim="800000"/>
            <a:headEnd/>
            <a:tailEnd/>
          </a:ln>
        </p:spPr>
        <p:txBody>
          <a:bodyPr lIns="95250" tIns="47625" rIns="95250" bIns="47625">
            <a:spAutoFit/>
          </a:bodyPr>
          <a:lstStyle/>
          <a:p>
            <a:pPr defTabSz="976313" eaLnBrk="0" hangingPunct="0"/>
            <a:r>
              <a:rPr lang="en-US" sz="2000" b="1">
                <a:latin typeface="OceanSansForAventis Light" pitchFamily="34" charset="0"/>
              </a:rPr>
              <a:t>10</a:t>
            </a:r>
          </a:p>
        </p:txBody>
      </p:sp>
      <p:sp>
        <p:nvSpPr>
          <p:cNvPr id="86029" name="Rectangle 13"/>
          <p:cNvSpPr>
            <a:spLocks noChangeArrowheads="1"/>
          </p:cNvSpPr>
          <p:nvPr/>
        </p:nvSpPr>
        <p:spPr bwMode="auto">
          <a:xfrm>
            <a:off x="6769100" y="6007100"/>
            <a:ext cx="774700" cy="400050"/>
          </a:xfrm>
          <a:prstGeom prst="rect">
            <a:avLst/>
          </a:prstGeom>
          <a:noFill/>
          <a:ln w="9525">
            <a:noFill/>
            <a:miter lim="800000"/>
            <a:headEnd/>
            <a:tailEnd/>
          </a:ln>
        </p:spPr>
        <p:txBody>
          <a:bodyPr lIns="95250" tIns="47625" rIns="95250" bIns="47625">
            <a:spAutoFit/>
          </a:bodyPr>
          <a:lstStyle/>
          <a:p>
            <a:pPr defTabSz="976313" eaLnBrk="0" hangingPunct="0"/>
            <a:r>
              <a:rPr lang="en-US" sz="2000" b="1">
                <a:latin typeface="OceanSansForAventis Light" pitchFamily="34" charset="0"/>
              </a:rPr>
              <a:t>12</a:t>
            </a:r>
          </a:p>
        </p:txBody>
      </p:sp>
      <p:sp>
        <p:nvSpPr>
          <p:cNvPr id="86030" name="Rectangle 14"/>
          <p:cNvSpPr>
            <a:spLocks noChangeArrowheads="1"/>
          </p:cNvSpPr>
          <p:nvPr/>
        </p:nvSpPr>
        <p:spPr bwMode="auto">
          <a:xfrm>
            <a:off x="7881938" y="6007100"/>
            <a:ext cx="525462" cy="400050"/>
          </a:xfrm>
          <a:prstGeom prst="rect">
            <a:avLst/>
          </a:prstGeom>
          <a:noFill/>
          <a:ln w="9525">
            <a:noFill/>
            <a:miter lim="800000"/>
            <a:headEnd/>
            <a:tailEnd/>
          </a:ln>
        </p:spPr>
        <p:txBody>
          <a:bodyPr lIns="95250" tIns="47625" rIns="95250" bIns="47625">
            <a:spAutoFit/>
          </a:bodyPr>
          <a:lstStyle/>
          <a:p>
            <a:pPr defTabSz="976313" eaLnBrk="0" hangingPunct="0"/>
            <a:r>
              <a:rPr lang="en-US" sz="2000" b="1">
                <a:latin typeface="OceanSansForAventis Light" pitchFamily="34" charset="0"/>
              </a:rPr>
              <a:t>14</a:t>
            </a:r>
          </a:p>
        </p:txBody>
      </p:sp>
      <p:grpSp>
        <p:nvGrpSpPr>
          <p:cNvPr id="2" name="Group 15"/>
          <p:cNvGrpSpPr>
            <a:grpSpLocks/>
          </p:cNvGrpSpPr>
          <p:nvPr/>
        </p:nvGrpSpPr>
        <p:grpSpPr bwMode="auto">
          <a:xfrm>
            <a:off x="165100" y="5956300"/>
            <a:ext cx="8607425" cy="142875"/>
            <a:chOff x="99" y="3762"/>
            <a:chExt cx="5873" cy="90"/>
          </a:xfrm>
        </p:grpSpPr>
        <p:sp>
          <p:nvSpPr>
            <p:cNvPr id="86055" name="Line 16"/>
            <p:cNvSpPr>
              <a:spLocks noChangeShapeType="1"/>
            </p:cNvSpPr>
            <p:nvPr/>
          </p:nvSpPr>
          <p:spPr bwMode="auto">
            <a:xfrm>
              <a:off x="99" y="3762"/>
              <a:ext cx="5873" cy="0"/>
            </a:xfrm>
            <a:prstGeom prst="line">
              <a:avLst/>
            </a:prstGeom>
            <a:noFill/>
            <a:ln w="50800">
              <a:solidFill>
                <a:srgbClr val="FF6633"/>
              </a:solidFill>
              <a:round/>
              <a:headEnd type="none" w="sm" len="sm"/>
              <a:tailEnd type="stealth" w="med" len="med"/>
            </a:ln>
          </p:spPr>
          <p:txBody>
            <a:bodyPr wrap="none" anchor="ctr"/>
            <a:lstStyle/>
            <a:p>
              <a:endParaRPr lang="en-US"/>
            </a:p>
          </p:txBody>
        </p:sp>
        <p:sp>
          <p:nvSpPr>
            <p:cNvPr id="86056" name="Line 17"/>
            <p:cNvSpPr>
              <a:spLocks noChangeShapeType="1"/>
            </p:cNvSpPr>
            <p:nvPr/>
          </p:nvSpPr>
          <p:spPr bwMode="auto">
            <a:xfrm>
              <a:off x="112" y="3780"/>
              <a:ext cx="0" cy="64"/>
            </a:xfrm>
            <a:prstGeom prst="line">
              <a:avLst/>
            </a:prstGeom>
            <a:noFill/>
            <a:ln w="25400">
              <a:solidFill>
                <a:srgbClr val="FF5050"/>
              </a:solidFill>
              <a:round/>
              <a:headEnd type="none" w="sm" len="sm"/>
              <a:tailEnd type="none" w="sm" len="sm"/>
            </a:ln>
          </p:spPr>
          <p:txBody>
            <a:bodyPr wrap="none" anchor="ctr"/>
            <a:lstStyle/>
            <a:p>
              <a:endParaRPr lang="en-US"/>
            </a:p>
          </p:txBody>
        </p:sp>
        <p:sp>
          <p:nvSpPr>
            <p:cNvPr id="86057" name="Line 18"/>
            <p:cNvSpPr>
              <a:spLocks noChangeShapeType="1"/>
            </p:cNvSpPr>
            <p:nvPr/>
          </p:nvSpPr>
          <p:spPr bwMode="auto">
            <a:xfrm>
              <a:off x="5563" y="3776"/>
              <a:ext cx="0" cy="64"/>
            </a:xfrm>
            <a:prstGeom prst="line">
              <a:avLst/>
            </a:prstGeom>
            <a:noFill/>
            <a:ln w="25400">
              <a:solidFill>
                <a:srgbClr val="FF5050"/>
              </a:solidFill>
              <a:round/>
              <a:headEnd type="none" w="sm" len="sm"/>
              <a:tailEnd type="none" w="sm" len="sm"/>
            </a:ln>
          </p:spPr>
          <p:txBody>
            <a:bodyPr wrap="none" anchor="ctr"/>
            <a:lstStyle/>
            <a:p>
              <a:endParaRPr lang="en-US"/>
            </a:p>
          </p:txBody>
        </p:sp>
        <p:sp>
          <p:nvSpPr>
            <p:cNvPr id="86058" name="Line 19"/>
            <p:cNvSpPr>
              <a:spLocks noChangeShapeType="1"/>
            </p:cNvSpPr>
            <p:nvPr/>
          </p:nvSpPr>
          <p:spPr bwMode="auto">
            <a:xfrm>
              <a:off x="897" y="3787"/>
              <a:ext cx="0" cy="64"/>
            </a:xfrm>
            <a:prstGeom prst="line">
              <a:avLst/>
            </a:prstGeom>
            <a:noFill/>
            <a:ln w="25400">
              <a:solidFill>
                <a:srgbClr val="FF5050"/>
              </a:solidFill>
              <a:round/>
              <a:headEnd type="none" w="sm" len="sm"/>
              <a:tailEnd type="none" w="sm" len="sm"/>
            </a:ln>
          </p:spPr>
          <p:txBody>
            <a:bodyPr wrap="none" anchor="ctr"/>
            <a:lstStyle/>
            <a:p>
              <a:endParaRPr lang="en-US"/>
            </a:p>
          </p:txBody>
        </p:sp>
        <p:sp>
          <p:nvSpPr>
            <p:cNvPr id="86059" name="Line 20"/>
            <p:cNvSpPr>
              <a:spLocks noChangeShapeType="1"/>
            </p:cNvSpPr>
            <p:nvPr/>
          </p:nvSpPr>
          <p:spPr bwMode="auto">
            <a:xfrm>
              <a:off x="1664" y="3776"/>
              <a:ext cx="0" cy="64"/>
            </a:xfrm>
            <a:prstGeom prst="line">
              <a:avLst/>
            </a:prstGeom>
            <a:noFill/>
            <a:ln w="25400">
              <a:solidFill>
                <a:srgbClr val="FF5050"/>
              </a:solidFill>
              <a:round/>
              <a:headEnd type="none" w="sm" len="sm"/>
              <a:tailEnd type="none" w="sm" len="sm"/>
            </a:ln>
          </p:spPr>
          <p:txBody>
            <a:bodyPr wrap="none" anchor="ctr"/>
            <a:lstStyle/>
            <a:p>
              <a:endParaRPr lang="en-US"/>
            </a:p>
          </p:txBody>
        </p:sp>
        <p:sp>
          <p:nvSpPr>
            <p:cNvPr id="86060" name="Line 21"/>
            <p:cNvSpPr>
              <a:spLocks noChangeShapeType="1"/>
            </p:cNvSpPr>
            <p:nvPr/>
          </p:nvSpPr>
          <p:spPr bwMode="auto">
            <a:xfrm>
              <a:off x="2441" y="3787"/>
              <a:ext cx="0" cy="64"/>
            </a:xfrm>
            <a:prstGeom prst="line">
              <a:avLst/>
            </a:prstGeom>
            <a:noFill/>
            <a:ln w="25400">
              <a:solidFill>
                <a:srgbClr val="FF5050"/>
              </a:solidFill>
              <a:round/>
              <a:headEnd type="none" w="sm" len="sm"/>
              <a:tailEnd type="none" w="sm" len="sm"/>
            </a:ln>
          </p:spPr>
          <p:txBody>
            <a:bodyPr wrap="none" anchor="ctr"/>
            <a:lstStyle/>
            <a:p>
              <a:endParaRPr lang="en-US"/>
            </a:p>
          </p:txBody>
        </p:sp>
        <p:sp>
          <p:nvSpPr>
            <p:cNvPr id="86061" name="Line 22"/>
            <p:cNvSpPr>
              <a:spLocks noChangeShapeType="1"/>
            </p:cNvSpPr>
            <p:nvPr/>
          </p:nvSpPr>
          <p:spPr bwMode="auto">
            <a:xfrm>
              <a:off x="3229" y="3787"/>
              <a:ext cx="0" cy="64"/>
            </a:xfrm>
            <a:prstGeom prst="line">
              <a:avLst/>
            </a:prstGeom>
            <a:noFill/>
            <a:ln w="25400">
              <a:solidFill>
                <a:srgbClr val="FF5050"/>
              </a:solidFill>
              <a:round/>
              <a:headEnd type="none" w="sm" len="sm"/>
              <a:tailEnd type="none" w="sm" len="sm"/>
            </a:ln>
          </p:spPr>
          <p:txBody>
            <a:bodyPr wrap="none" anchor="ctr"/>
            <a:lstStyle/>
            <a:p>
              <a:endParaRPr lang="en-US"/>
            </a:p>
          </p:txBody>
        </p:sp>
        <p:sp>
          <p:nvSpPr>
            <p:cNvPr id="86062" name="Line 23"/>
            <p:cNvSpPr>
              <a:spLocks noChangeShapeType="1"/>
            </p:cNvSpPr>
            <p:nvPr/>
          </p:nvSpPr>
          <p:spPr bwMode="auto">
            <a:xfrm>
              <a:off x="3996" y="3788"/>
              <a:ext cx="0" cy="64"/>
            </a:xfrm>
            <a:prstGeom prst="line">
              <a:avLst/>
            </a:prstGeom>
            <a:noFill/>
            <a:ln w="25400">
              <a:solidFill>
                <a:srgbClr val="FF5050"/>
              </a:solidFill>
              <a:round/>
              <a:headEnd type="none" w="sm" len="sm"/>
              <a:tailEnd type="none" w="sm" len="sm"/>
            </a:ln>
          </p:spPr>
          <p:txBody>
            <a:bodyPr wrap="none" anchor="ctr"/>
            <a:lstStyle/>
            <a:p>
              <a:endParaRPr lang="en-US"/>
            </a:p>
          </p:txBody>
        </p:sp>
        <p:sp>
          <p:nvSpPr>
            <p:cNvPr id="86063" name="Line 24"/>
            <p:cNvSpPr>
              <a:spLocks noChangeShapeType="1"/>
            </p:cNvSpPr>
            <p:nvPr/>
          </p:nvSpPr>
          <p:spPr bwMode="auto">
            <a:xfrm>
              <a:off x="4763" y="3776"/>
              <a:ext cx="0" cy="64"/>
            </a:xfrm>
            <a:prstGeom prst="line">
              <a:avLst/>
            </a:prstGeom>
            <a:noFill/>
            <a:ln w="25400">
              <a:solidFill>
                <a:srgbClr val="FF5050"/>
              </a:solidFill>
              <a:round/>
              <a:headEnd type="none" w="sm" len="sm"/>
              <a:tailEnd type="none" w="sm" len="sm"/>
            </a:ln>
          </p:spPr>
          <p:txBody>
            <a:bodyPr wrap="none" anchor="ctr"/>
            <a:lstStyle/>
            <a:p>
              <a:endParaRPr lang="en-US"/>
            </a:p>
          </p:txBody>
        </p:sp>
      </p:grpSp>
      <p:sp>
        <p:nvSpPr>
          <p:cNvPr id="86032" name="Rectangle 25"/>
          <p:cNvSpPr>
            <a:spLocks noChangeArrowheads="1"/>
          </p:cNvSpPr>
          <p:nvPr/>
        </p:nvSpPr>
        <p:spPr bwMode="auto">
          <a:xfrm>
            <a:off x="3962400" y="2133600"/>
            <a:ext cx="5041900" cy="3733800"/>
          </a:xfrm>
          <a:prstGeom prst="rect">
            <a:avLst/>
          </a:prstGeom>
          <a:solidFill>
            <a:srgbClr val="CCFFCC"/>
          </a:solidFill>
          <a:ln w="12700">
            <a:solidFill>
              <a:schemeClr val="tx1"/>
            </a:solidFill>
            <a:miter lim="800000"/>
            <a:headEnd/>
            <a:tailEnd/>
          </a:ln>
        </p:spPr>
        <p:txBody>
          <a:bodyPr wrap="none" anchor="ctr"/>
          <a:lstStyle/>
          <a:p>
            <a:pPr algn="ctr"/>
            <a:endParaRPr lang="en-GB" sz="2000"/>
          </a:p>
        </p:txBody>
      </p:sp>
      <p:sp>
        <p:nvSpPr>
          <p:cNvPr id="86033" name="Rectangle 26"/>
          <p:cNvSpPr>
            <a:spLocks noChangeArrowheads="1"/>
          </p:cNvSpPr>
          <p:nvPr/>
        </p:nvSpPr>
        <p:spPr bwMode="auto">
          <a:xfrm>
            <a:off x="98425" y="1811338"/>
            <a:ext cx="3863975" cy="3657600"/>
          </a:xfrm>
          <a:prstGeom prst="rect">
            <a:avLst/>
          </a:prstGeom>
          <a:solidFill>
            <a:srgbClr val="FFFFCC"/>
          </a:solidFill>
          <a:ln w="12700">
            <a:solidFill>
              <a:schemeClr val="tx1"/>
            </a:solidFill>
            <a:miter lim="800000"/>
            <a:headEnd/>
            <a:tailEnd/>
          </a:ln>
        </p:spPr>
        <p:txBody>
          <a:bodyPr wrap="none" lIns="92075" tIns="46038" rIns="92075" bIns="46038" anchor="ctr"/>
          <a:lstStyle/>
          <a:p>
            <a:pPr algn="ctr" eaLnBrk="0" hangingPunct="0"/>
            <a:endParaRPr lang="en-GB" sz="2000"/>
          </a:p>
        </p:txBody>
      </p:sp>
      <p:sp>
        <p:nvSpPr>
          <p:cNvPr id="86034" name="Rectangle 27"/>
          <p:cNvSpPr>
            <a:spLocks noChangeArrowheads="1"/>
          </p:cNvSpPr>
          <p:nvPr/>
        </p:nvSpPr>
        <p:spPr bwMode="auto">
          <a:xfrm>
            <a:off x="3005138" y="3527425"/>
            <a:ext cx="957262" cy="552450"/>
          </a:xfrm>
          <a:prstGeom prst="rect">
            <a:avLst/>
          </a:prstGeom>
          <a:solidFill>
            <a:srgbClr val="008000"/>
          </a:solidFill>
          <a:ln w="9525">
            <a:solidFill>
              <a:srgbClr val="FF6600"/>
            </a:solidFill>
            <a:miter lim="800000"/>
            <a:headEnd/>
            <a:tailEnd/>
          </a:ln>
        </p:spPr>
        <p:txBody>
          <a:bodyPr wrap="none" lIns="95250" tIns="47625" rIns="95250" bIns="47625" anchor="ctr"/>
          <a:lstStyle/>
          <a:p>
            <a:pPr algn="ctr" defTabSz="976313" eaLnBrk="0" hangingPunct="0"/>
            <a:r>
              <a:rPr lang="en-US" b="1" dirty="0" err="1">
                <a:solidFill>
                  <a:schemeClr val="bg1"/>
                </a:solidFill>
              </a:rPr>
              <a:t>Pr</a:t>
            </a:r>
            <a:r>
              <a:rPr lang="fr-FR" b="1" dirty="0" err="1">
                <a:solidFill>
                  <a:schemeClr val="bg1"/>
                </a:solidFill>
              </a:rPr>
              <a:t>é</a:t>
            </a:r>
            <a:r>
              <a:rPr lang="en-US" b="1" dirty="0">
                <a:solidFill>
                  <a:schemeClr val="bg1"/>
                </a:solidFill>
              </a:rPr>
              <a:t>-</a:t>
            </a:r>
            <a:br>
              <a:rPr lang="en-US" b="1" dirty="0">
                <a:solidFill>
                  <a:schemeClr val="bg1"/>
                </a:solidFill>
              </a:rPr>
            </a:br>
            <a:r>
              <a:rPr lang="en-US" b="1" dirty="0" err="1">
                <a:solidFill>
                  <a:schemeClr val="bg1"/>
                </a:solidFill>
              </a:rPr>
              <a:t>clini</a:t>
            </a:r>
            <a:r>
              <a:rPr lang="fr-FR" b="1" dirty="0">
                <a:solidFill>
                  <a:schemeClr val="bg1"/>
                </a:solidFill>
              </a:rPr>
              <a:t>que</a:t>
            </a:r>
            <a:endParaRPr lang="en-US" b="1" dirty="0">
              <a:solidFill>
                <a:schemeClr val="bg1"/>
              </a:solidFill>
            </a:endParaRPr>
          </a:p>
        </p:txBody>
      </p:sp>
      <p:sp>
        <p:nvSpPr>
          <p:cNvPr id="86035" name="Rectangle 28"/>
          <p:cNvSpPr>
            <a:spLocks noChangeArrowheads="1"/>
          </p:cNvSpPr>
          <p:nvPr/>
        </p:nvSpPr>
        <p:spPr bwMode="auto">
          <a:xfrm>
            <a:off x="1447800" y="3065463"/>
            <a:ext cx="1644650" cy="550862"/>
          </a:xfrm>
          <a:prstGeom prst="rect">
            <a:avLst/>
          </a:prstGeom>
          <a:solidFill>
            <a:srgbClr val="FFCC00"/>
          </a:solidFill>
          <a:ln w="9525">
            <a:solidFill>
              <a:srgbClr val="FF6600"/>
            </a:solidFill>
            <a:miter lim="800000"/>
            <a:headEnd/>
            <a:tailEnd/>
          </a:ln>
        </p:spPr>
        <p:txBody>
          <a:bodyPr wrap="none" lIns="95250" tIns="47625" rIns="95250" bIns="47625" anchor="ctr"/>
          <a:lstStyle/>
          <a:p>
            <a:pPr algn="ctr" defTabSz="976313" eaLnBrk="0" hangingPunct="0"/>
            <a:r>
              <a:rPr lang="en-US" b="1"/>
              <a:t>Optimi</a:t>
            </a:r>
            <a:r>
              <a:rPr lang="fr-FR" b="1"/>
              <a:t>s</a:t>
            </a:r>
            <a:r>
              <a:rPr lang="en-US" b="1"/>
              <a:t>ation </a:t>
            </a:r>
            <a:endParaRPr lang="fr-FR" b="1"/>
          </a:p>
          <a:p>
            <a:pPr algn="ctr" defTabSz="976313" eaLnBrk="0" hangingPunct="0"/>
            <a:r>
              <a:rPr lang="en-US" b="1"/>
              <a:t>prototype</a:t>
            </a:r>
          </a:p>
        </p:txBody>
      </p:sp>
      <p:sp>
        <p:nvSpPr>
          <p:cNvPr id="86036" name="Rectangle 29"/>
          <p:cNvSpPr>
            <a:spLocks noChangeArrowheads="1"/>
          </p:cNvSpPr>
          <p:nvPr/>
        </p:nvSpPr>
        <p:spPr bwMode="auto">
          <a:xfrm>
            <a:off x="801688" y="2600325"/>
            <a:ext cx="950912" cy="471488"/>
          </a:xfrm>
          <a:prstGeom prst="rect">
            <a:avLst/>
          </a:prstGeom>
          <a:solidFill>
            <a:srgbClr val="FFCC00"/>
          </a:solidFill>
          <a:ln w="9525">
            <a:solidFill>
              <a:srgbClr val="FF6600"/>
            </a:solidFill>
            <a:miter lim="800000"/>
            <a:headEnd/>
            <a:tailEnd/>
          </a:ln>
        </p:spPr>
        <p:txBody>
          <a:bodyPr wrap="none" lIns="95250" tIns="47625" rIns="95250" bIns="47625" anchor="ctr"/>
          <a:lstStyle/>
          <a:p>
            <a:pPr algn="ctr" defTabSz="976313" eaLnBrk="0" hangingPunct="0"/>
            <a:r>
              <a:rPr lang="fr-FR" b="1"/>
              <a:t>Criblage</a:t>
            </a:r>
            <a:endParaRPr lang="en-US" b="1"/>
          </a:p>
        </p:txBody>
      </p:sp>
      <p:sp>
        <p:nvSpPr>
          <p:cNvPr id="86037" name="Rectangle 30"/>
          <p:cNvSpPr>
            <a:spLocks noChangeArrowheads="1"/>
          </p:cNvSpPr>
          <p:nvPr/>
        </p:nvSpPr>
        <p:spPr bwMode="auto">
          <a:xfrm>
            <a:off x="3962400" y="3992563"/>
            <a:ext cx="914400" cy="427037"/>
          </a:xfrm>
          <a:prstGeom prst="rect">
            <a:avLst/>
          </a:prstGeom>
          <a:solidFill>
            <a:srgbClr val="339966"/>
          </a:solidFill>
          <a:ln w="9525">
            <a:solidFill>
              <a:srgbClr val="008000"/>
            </a:solidFill>
            <a:miter lim="800000"/>
            <a:headEnd/>
            <a:tailEnd/>
          </a:ln>
        </p:spPr>
        <p:txBody>
          <a:bodyPr wrap="none" lIns="95250" tIns="47625" rIns="95250" bIns="47625" anchor="ctr"/>
          <a:lstStyle/>
          <a:p>
            <a:pPr algn="ctr" defTabSz="976313" eaLnBrk="0" hangingPunct="0"/>
            <a:r>
              <a:rPr lang="en-US" b="1">
                <a:solidFill>
                  <a:schemeClr val="bg1"/>
                </a:solidFill>
              </a:rPr>
              <a:t>Phase I</a:t>
            </a:r>
          </a:p>
        </p:txBody>
      </p:sp>
      <p:sp>
        <p:nvSpPr>
          <p:cNvPr id="86038" name="Rectangle 31"/>
          <p:cNvSpPr>
            <a:spLocks noChangeArrowheads="1"/>
          </p:cNvSpPr>
          <p:nvPr/>
        </p:nvSpPr>
        <p:spPr bwMode="auto">
          <a:xfrm>
            <a:off x="4583113" y="4360863"/>
            <a:ext cx="1176337" cy="519112"/>
          </a:xfrm>
          <a:prstGeom prst="rect">
            <a:avLst/>
          </a:prstGeom>
          <a:solidFill>
            <a:srgbClr val="339966"/>
          </a:solidFill>
          <a:ln w="9525">
            <a:solidFill>
              <a:srgbClr val="008000"/>
            </a:solidFill>
            <a:miter lim="800000"/>
            <a:headEnd/>
            <a:tailEnd/>
          </a:ln>
        </p:spPr>
        <p:txBody>
          <a:bodyPr wrap="none" lIns="95250" tIns="47625" rIns="95250" bIns="47625" anchor="ctr"/>
          <a:lstStyle/>
          <a:p>
            <a:pPr algn="ctr" defTabSz="976313" eaLnBrk="0" hangingPunct="0"/>
            <a:r>
              <a:rPr lang="en-US" b="1">
                <a:solidFill>
                  <a:schemeClr val="bg1"/>
                </a:solidFill>
              </a:rPr>
              <a:t>Phase II</a:t>
            </a:r>
          </a:p>
        </p:txBody>
      </p:sp>
      <p:sp>
        <p:nvSpPr>
          <p:cNvPr id="86039" name="Rectangle 32"/>
          <p:cNvSpPr>
            <a:spLocks noChangeArrowheads="1"/>
          </p:cNvSpPr>
          <p:nvPr/>
        </p:nvSpPr>
        <p:spPr bwMode="auto">
          <a:xfrm>
            <a:off x="5754688" y="4760913"/>
            <a:ext cx="1684337" cy="585787"/>
          </a:xfrm>
          <a:prstGeom prst="rect">
            <a:avLst/>
          </a:prstGeom>
          <a:solidFill>
            <a:srgbClr val="339966"/>
          </a:solidFill>
          <a:ln w="9525">
            <a:solidFill>
              <a:srgbClr val="008000"/>
            </a:solidFill>
            <a:miter lim="800000"/>
            <a:headEnd/>
            <a:tailEnd/>
          </a:ln>
        </p:spPr>
        <p:txBody>
          <a:bodyPr wrap="none" lIns="95250" tIns="47625" rIns="95250" bIns="47625" anchor="ctr"/>
          <a:lstStyle/>
          <a:p>
            <a:pPr algn="ctr" defTabSz="976313" eaLnBrk="0" hangingPunct="0"/>
            <a:r>
              <a:rPr lang="en-US" b="1">
                <a:solidFill>
                  <a:schemeClr val="bg1"/>
                </a:solidFill>
              </a:rPr>
              <a:t>Phase III</a:t>
            </a:r>
          </a:p>
        </p:txBody>
      </p:sp>
      <p:sp>
        <p:nvSpPr>
          <p:cNvPr id="86040" name="Rectangle 33"/>
          <p:cNvSpPr>
            <a:spLocks noChangeArrowheads="1"/>
          </p:cNvSpPr>
          <p:nvPr/>
        </p:nvSpPr>
        <p:spPr bwMode="auto">
          <a:xfrm>
            <a:off x="323850" y="4760913"/>
            <a:ext cx="2114550" cy="454025"/>
          </a:xfrm>
          <a:prstGeom prst="rect">
            <a:avLst/>
          </a:prstGeom>
          <a:noFill/>
          <a:ln w="9525">
            <a:noFill/>
            <a:miter lim="800000"/>
            <a:headEnd/>
            <a:tailEnd/>
          </a:ln>
        </p:spPr>
        <p:txBody>
          <a:bodyPr wrap="none" lIns="90488" tIns="44450" rIns="90488" bIns="44450">
            <a:spAutoFit/>
          </a:bodyPr>
          <a:lstStyle/>
          <a:p>
            <a:pPr eaLnBrk="0" hangingPunct="0"/>
            <a:r>
              <a:rPr lang="fr-FR" sz="2400" b="1">
                <a:solidFill>
                  <a:srgbClr val="FF6600"/>
                </a:solidFill>
              </a:rPr>
              <a:t>RECHERCHE</a:t>
            </a:r>
            <a:endParaRPr lang="en-US" sz="2400" b="1">
              <a:solidFill>
                <a:srgbClr val="FF6600"/>
              </a:solidFill>
            </a:endParaRPr>
          </a:p>
        </p:txBody>
      </p:sp>
      <p:sp>
        <p:nvSpPr>
          <p:cNvPr id="86041" name="Rectangle 34"/>
          <p:cNvSpPr>
            <a:spLocks noChangeArrowheads="1"/>
          </p:cNvSpPr>
          <p:nvPr/>
        </p:nvSpPr>
        <p:spPr bwMode="auto">
          <a:xfrm>
            <a:off x="5956300" y="2354263"/>
            <a:ext cx="2906713" cy="454025"/>
          </a:xfrm>
          <a:prstGeom prst="rect">
            <a:avLst/>
          </a:prstGeom>
          <a:noFill/>
          <a:ln w="9525">
            <a:noFill/>
            <a:miter lim="800000"/>
            <a:headEnd/>
            <a:tailEnd/>
          </a:ln>
        </p:spPr>
        <p:txBody>
          <a:bodyPr wrap="none" lIns="90488" tIns="44450" rIns="90488" bIns="44450">
            <a:spAutoFit/>
          </a:bodyPr>
          <a:lstStyle/>
          <a:p>
            <a:pPr eaLnBrk="0" hangingPunct="0"/>
            <a:r>
              <a:rPr lang="en-US" sz="2400" b="1">
                <a:solidFill>
                  <a:srgbClr val="008000"/>
                </a:solidFill>
              </a:rPr>
              <a:t>DEVELOP</a:t>
            </a:r>
            <a:r>
              <a:rPr lang="fr-FR" sz="2400" b="1">
                <a:solidFill>
                  <a:srgbClr val="008000"/>
                </a:solidFill>
              </a:rPr>
              <a:t>PE</a:t>
            </a:r>
            <a:r>
              <a:rPr lang="en-US" sz="2400" b="1">
                <a:solidFill>
                  <a:srgbClr val="008000"/>
                </a:solidFill>
              </a:rPr>
              <a:t>MENT</a:t>
            </a:r>
          </a:p>
        </p:txBody>
      </p:sp>
      <p:sp>
        <p:nvSpPr>
          <p:cNvPr id="86042" name="Rectangle 35"/>
          <p:cNvSpPr>
            <a:spLocks noChangeArrowheads="1"/>
          </p:cNvSpPr>
          <p:nvPr/>
        </p:nvSpPr>
        <p:spPr bwMode="auto">
          <a:xfrm>
            <a:off x="1524000" y="1965325"/>
            <a:ext cx="1398588" cy="701675"/>
          </a:xfrm>
          <a:prstGeom prst="rect">
            <a:avLst/>
          </a:prstGeom>
          <a:noFill/>
          <a:ln w="9525">
            <a:noFill/>
            <a:miter lim="800000"/>
            <a:headEnd/>
            <a:tailEnd/>
          </a:ln>
        </p:spPr>
        <p:txBody>
          <a:bodyPr wrap="none" lIns="92075" tIns="46038" rIns="92075" bIns="46038">
            <a:spAutoFit/>
          </a:bodyPr>
          <a:lstStyle/>
          <a:p>
            <a:pPr algn="ctr" eaLnBrk="0" hangingPunct="0"/>
            <a:r>
              <a:rPr lang="en-US" sz="2000"/>
              <a:t>5 à 10000</a:t>
            </a:r>
          </a:p>
          <a:p>
            <a:pPr algn="ctr" eaLnBrk="0" hangingPunct="0"/>
            <a:r>
              <a:rPr lang="en-US" sz="2000"/>
              <a:t> </a:t>
            </a:r>
            <a:r>
              <a:rPr lang="fr-FR" sz="2000"/>
              <a:t>molécule</a:t>
            </a:r>
            <a:r>
              <a:rPr lang="en-US" sz="2000"/>
              <a:t>s</a:t>
            </a:r>
          </a:p>
        </p:txBody>
      </p:sp>
      <p:sp>
        <p:nvSpPr>
          <p:cNvPr id="86043" name="Rectangle 36"/>
          <p:cNvSpPr>
            <a:spLocks noChangeArrowheads="1"/>
          </p:cNvSpPr>
          <p:nvPr/>
        </p:nvSpPr>
        <p:spPr bwMode="auto">
          <a:xfrm>
            <a:off x="6234113" y="4098925"/>
            <a:ext cx="817562" cy="396875"/>
          </a:xfrm>
          <a:prstGeom prst="rect">
            <a:avLst/>
          </a:prstGeom>
          <a:noFill/>
          <a:ln w="9525">
            <a:noFill/>
            <a:miter lim="800000"/>
            <a:headEnd/>
            <a:tailEnd/>
          </a:ln>
        </p:spPr>
        <p:txBody>
          <a:bodyPr wrap="none" lIns="92075" tIns="46038" rIns="92075" bIns="46038">
            <a:spAutoFit/>
          </a:bodyPr>
          <a:lstStyle/>
          <a:p>
            <a:pPr algn="ctr" eaLnBrk="0" hangingPunct="0"/>
            <a:r>
              <a:rPr lang="en-US" sz="2000"/>
              <a:t>2 à 3 </a:t>
            </a:r>
          </a:p>
        </p:txBody>
      </p:sp>
      <p:sp>
        <p:nvSpPr>
          <p:cNvPr id="86044" name="Rectangle 37"/>
          <p:cNvSpPr>
            <a:spLocks noChangeArrowheads="1"/>
          </p:cNvSpPr>
          <p:nvPr/>
        </p:nvSpPr>
        <p:spPr bwMode="auto">
          <a:xfrm>
            <a:off x="4987925" y="3614738"/>
            <a:ext cx="325438" cy="396875"/>
          </a:xfrm>
          <a:prstGeom prst="rect">
            <a:avLst/>
          </a:prstGeom>
          <a:noFill/>
          <a:ln w="9525">
            <a:noFill/>
            <a:miter lim="800000"/>
            <a:headEnd/>
            <a:tailEnd/>
          </a:ln>
        </p:spPr>
        <p:txBody>
          <a:bodyPr wrap="none" lIns="92075" tIns="46038" rIns="92075" bIns="46038">
            <a:spAutoFit/>
          </a:bodyPr>
          <a:lstStyle/>
          <a:p>
            <a:pPr algn="ctr" eaLnBrk="0" hangingPunct="0"/>
            <a:r>
              <a:rPr lang="en-US" sz="2000"/>
              <a:t>5</a:t>
            </a:r>
          </a:p>
        </p:txBody>
      </p:sp>
      <p:sp>
        <p:nvSpPr>
          <p:cNvPr id="86045" name="Rectangle 38"/>
          <p:cNvSpPr>
            <a:spLocks noChangeArrowheads="1"/>
          </p:cNvSpPr>
          <p:nvPr/>
        </p:nvSpPr>
        <p:spPr bwMode="auto">
          <a:xfrm>
            <a:off x="3265488" y="2859088"/>
            <a:ext cx="608012" cy="396875"/>
          </a:xfrm>
          <a:prstGeom prst="rect">
            <a:avLst/>
          </a:prstGeom>
          <a:noFill/>
          <a:ln w="9525">
            <a:noFill/>
            <a:miter lim="800000"/>
            <a:headEnd/>
            <a:tailEnd/>
          </a:ln>
        </p:spPr>
        <p:txBody>
          <a:bodyPr wrap="none" lIns="92075" tIns="46038" rIns="92075" bIns="46038">
            <a:spAutoFit/>
          </a:bodyPr>
          <a:lstStyle/>
          <a:p>
            <a:pPr algn="ctr" eaLnBrk="0" hangingPunct="0"/>
            <a:r>
              <a:rPr lang="en-US" sz="2000"/>
              <a:t>250</a:t>
            </a:r>
          </a:p>
        </p:txBody>
      </p:sp>
      <p:sp>
        <p:nvSpPr>
          <p:cNvPr id="86046" name="Line 39"/>
          <p:cNvSpPr>
            <a:spLocks noChangeShapeType="1"/>
          </p:cNvSpPr>
          <p:nvPr/>
        </p:nvSpPr>
        <p:spPr bwMode="auto">
          <a:xfrm>
            <a:off x="3933825" y="3333750"/>
            <a:ext cx="942975" cy="385763"/>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86047" name="Line 40"/>
          <p:cNvSpPr>
            <a:spLocks noChangeShapeType="1"/>
          </p:cNvSpPr>
          <p:nvPr/>
        </p:nvSpPr>
        <p:spPr bwMode="auto">
          <a:xfrm>
            <a:off x="5410200" y="3913188"/>
            <a:ext cx="695325" cy="331787"/>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86048" name="Line 41"/>
          <p:cNvSpPr>
            <a:spLocks noChangeShapeType="1"/>
          </p:cNvSpPr>
          <p:nvPr/>
        </p:nvSpPr>
        <p:spPr bwMode="auto">
          <a:xfrm>
            <a:off x="7054850" y="4378325"/>
            <a:ext cx="906463" cy="106363"/>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86049" name="Line 42"/>
          <p:cNvSpPr>
            <a:spLocks noChangeShapeType="1"/>
          </p:cNvSpPr>
          <p:nvPr/>
        </p:nvSpPr>
        <p:spPr bwMode="auto">
          <a:xfrm>
            <a:off x="2819400" y="2590800"/>
            <a:ext cx="336550" cy="300038"/>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86050" name="Rectangle 43"/>
          <p:cNvSpPr>
            <a:spLocks noChangeArrowheads="1"/>
          </p:cNvSpPr>
          <p:nvPr/>
        </p:nvSpPr>
        <p:spPr bwMode="auto">
          <a:xfrm>
            <a:off x="98425" y="1960563"/>
            <a:ext cx="1501775" cy="649287"/>
          </a:xfrm>
          <a:prstGeom prst="rect">
            <a:avLst/>
          </a:prstGeom>
          <a:solidFill>
            <a:srgbClr val="FFCC00"/>
          </a:solidFill>
          <a:ln w="9525">
            <a:solidFill>
              <a:srgbClr val="FF6600"/>
            </a:solidFill>
            <a:miter lim="800000"/>
            <a:headEnd/>
            <a:tailEnd/>
          </a:ln>
        </p:spPr>
        <p:txBody>
          <a:bodyPr wrap="none" lIns="95250" tIns="47625" rIns="95250" bIns="47625" anchor="ctr"/>
          <a:lstStyle/>
          <a:p>
            <a:pPr algn="ctr" defTabSz="976313" eaLnBrk="0" hangingPunct="0"/>
            <a:r>
              <a:rPr lang="fr-FR" b="1"/>
              <a:t>Identification</a:t>
            </a:r>
          </a:p>
          <a:p>
            <a:pPr algn="ctr" defTabSz="976313" eaLnBrk="0" hangingPunct="0"/>
            <a:r>
              <a:rPr lang="fr-FR" b="1"/>
              <a:t>des cibles</a:t>
            </a:r>
            <a:endParaRPr lang="en-US" b="1"/>
          </a:p>
        </p:txBody>
      </p:sp>
      <p:sp>
        <p:nvSpPr>
          <p:cNvPr id="86051" name="Rectangle 44"/>
          <p:cNvSpPr>
            <a:spLocks noChangeArrowheads="1"/>
          </p:cNvSpPr>
          <p:nvPr/>
        </p:nvSpPr>
        <p:spPr bwMode="auto">
          <a:xfrm>
            <a:off x="7410450" y="5084763"/>
            <a:ext cx="1581150" cy="711200"/>
          </a:xfrm>
          <a:prstGeom prst="rect">
            <a:avLst/>
          </a:prstGeom>
          <a:solidFill>
            <a:srgbClr val="339966"/>
          </a:solidFill>
          <a:ln w="9525">
            <a:solidFill>
              <a:srgbClr val="008000"/>
            </a:solidFill>
            <a:miter lim="800000"/>
            <a:headEnd/>
            <a:tailEnd/>
          </a:ln>
        </p:spPr>
        <p:txBody>
          <a:bodyPr wrap="none" lIns="95250" tIns="47625" rIns="95250" bIns="47625" anchor="ctr"/>
          <a:lstStyle/>
          <a:p>
            <a:pPr algn="ctr" defTabSz="976313" eaLnBrk="0" hangingPunct="0">
              <a:lnSpc>
                <a:spcPct val="70000"/>
              </a:lnSpc>
            </a:pPr>
            <a:r>
              <a:rPr lang="fr-FR" b="1">
                <a:solidFill>
                  <a:schemeClr val="bg1"/>
                </a:solidFill>
              </a:rPr>
              <a:t>Dépôt dossier</a:t>
            </a:r>
            <a:r>
              <a:rPr lang="en-US" b="1">
                <a:solidFill>
                  <a:schemeClr val="bg1"/>
                </a:solidFill>
              </a:rPr>
              <a:t> </a:t>
            </a:r>
            <a:endParaRPr lang="fr-FR" b="1">
              <a:solidFill>
                <a:schemeClr val="bg1"/>
              </a:solidFill>
            </a:endParaRPr>
          </a:p>
          <a:p>
            <a:pPr algn="ctr" defTabSz="976313" eaLnBrk="0" hangingPunct="0">
              <a:lnSpc>
                <a:spcPct val="70000"/>
              </a:lnSpc>
            </a:pPr>
            <a:r>
              <a:rPr lang="en-US" b="1">
                <a:solidFill>
                  <a:schemeClr val="bg1"/>
                </a:solidFill>
              </a:rPr>
              <a:t>&amp;</a:t>
            </a:r>
            <a:r>
              <a:rPr lang="fr-FR" b="1">
                <a:solidFill>
                  <a:schemeClr val="bg1"/>
                </a:solidFill>
              </a:rPr>
              <a:t> AMM</a:t>
            </a:r>
            <a:endParaRPr lang="en-US" b="1">
              <a:solidFill>
                <a:schemeClr val="bg1"/>
              </a:solidFill>
            </a:endParaRPr>
          </a:p>
        </p:txBody>
      </p:sp>
      <p:sp>
        <p:nvSpPr>
          <p:cNvPr id="86052" name="Rectangle 45"/>
          <p:cNvSpPr>
            <a:spLocks noChangeArrowheads="1"/>
          </p:cNvSpPr>
          <p:nvPr/>
        </p:nvSpPr>
        <p:spPr bwMode="auto">
          <a:xfrm>
            <a:off x="7423150" y="4191000"/>
            <a:ext cx="1581150" cy="793750"/>
          </a:xfrm>
          <a:prstGeom prst="rect">
            <a:avLst/>
          </a:prstGeom>
          <a:noFill/>
          <a:ln w="9525">
            <a:noFill/>
            <a:miter lim="800000"/>
            <a:headEnd/>
            <a:tailEnd/>
          </a:ln>
        </p:spPr>
        <p:txBody>
          <a:bodyPr wrap="none" lIns="92075" tIns="46038" rIns="92075" bIns="46038">
            <a:spAutoFit/>
          </a:bodyPr>
          <a:lstStyle/>
          <a:p>
            <a:pPr algn="ctr" eaLnBrk="0" hangingPunct="0"/>
            <a:r>
              <a:rPr lang="en-US" sz="2800" b="1">
                <a:solidFill>
                  <a:srgbClr val="FF0000"/>
                </a:solidFill>
              </a:rPr>
              <a:t>1</a:t>
            </a:r>
          </a:p>
          <a:p>
            <a:pPr algn="ctr" eaLnBrk="0" hangingPunct="0"/>
            <a:r>
              <a:rPr lang="en-US" b="1">
                <a:solidFill>
                  <a:srgbClr val="FF0000"/>
                </a:solidFill>
              </a:rPr>
              <a:t>médicament </a:t>
            </a:r>
          </a:p>
        </p:txBody>
      </p:sp>
      <p:sp>
        <p:nvSpPr>
          <p:cNvPr id="86053" name="Line 46"/>
          <p:cNvSpPr>
            <a:spLocks noChangeShapeType="1"/>
          </p:cNvSpPr>
          <p:nvPr/>
        </p:nvSpPr>
        <p:spPr bwMode="auto">
          <a:xfrm>
            <a:off x="3962400" y="1895475"/>
            <a:ext cx="0" cy="3984625"/>
          </a:xfrm>
          <a:prstGeom prst="line">
            <a:avLst/>
          </a:prstGeom>
          <a:noFill/>
          <a:ln w="76200">
            <a:solidFill>
              <a:srgbClr val="FF0000"/>
            </a:solidFill>
            <a:round/>
            <a:headEnd/>
            <a:tailEnd/>
          </a:ln>
        </p:spPr>
        <p:txBody>
          <a:bodyPr/>
          <a:lstStyle/>
          <a:p>
            <a:endParaRPr lang="en-US"/>
          </a:p>
        </p:txBody>
      </p:sp>
      <p:sp>
        <p:nvSpPr>
          <p:cNvPr id="86054" name="Text Box 47"/>
          <p:cNvSpPr txBox="1">
            <a:spLocks noChangeArrowheads="1"/>
          </p:cNvSpPr>
          <p:nvPr/>
        </p:nvSpPr>
        <p:spPr bwMode="auto">
          <a:xfrm>
            <a:off x="3352800" y="1635125"/>
            <a:ext cx="1177925" cy="650875"/>
          </a:xfrm>
          <a:prstGeom prst="rect">
            <a:avLst/>
          </a:prstGeom>
          <a:solidFill>
            <a:schemeClr val="bg1"/>
          </a:solidFill>
          <a:ln w="9525">
            <a:solidFill>
              <a:srgbClr val="FF0000"/>
            </a:solidFill>
            <a:miter lim="800000"/>
            <a:headEnd/>
            <a:tailEnd/>
          </a:ln>
        </p:spPr>
        <p:txBody>
          <a:bodyPr wrap="none">
            <a:spAutoFit/>
          </a:bodyPr>
          <a:lstStyle/>
          <a:p>
            <a:pPr algn="ctr"/>
            <a:r>
              <a:rPr lang="fr-FR">
                <a:latin typeface="Times New Roman" pitchFamily="18" charset="0"/>
              </a:rPr>
              <a:t>Passage</a:t>
            </a:r>
          </a:p>
          <a:p>
            <a:pPr algn="ctr"/>
            <a:r>
              <a:rPr lang="fr-FR">
                <a:latin typeface="Times New Roman" pitchFamily="18" charset="0"/>
              </a:rPr>
              <a:t>à l’homme</a:t>
            </a:r>
            <a:endParaRPr lang="en-GB">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fr-FR" dirty="0" smtClean="0"/>
              <a:t>Le Brevet et la Propriété intellectuelle</a:t>
            </a:r>
            <a:br>
              <a:rPr lang="fr-FR" dirty="0" smtClean="0"/>
            </a:br>
            <a:endParaRPr lang="fr-FR" sz="2800" dirty="0" smtClean="0"/>
          </a:p>
        </p:txBody>
      </p:sp>
      <p:sp>
        <p:nvSpPr>
          <p:cNvPr id="97283" name="Rectangle 3"/>
          <p:cNvSpPr>
            <a:spLocks noGrp="1" noChangeArrowheads="1"/>
          </p:cNvSpPr>
          <p:nvPr>
            <p:ph type="body" sz="half" idx="1"/>
          </p:nvPr>
        </p:nvSpPr>
        <p:spPr>
          <a:xfrm>
            <a:off x="457200" y="1600200"/>
            <a:ext cx="7211144" cy="4525963"/>
          </a:xfrm>
        </p:spPr>
        <p:txBody>
          <a:bodyPr/>
          <a:lstStyle/>
          <a:p>
            <a:pPr eaLnBrk="1" hangingPunct="1">
              <a:lnSpc>
                <a:spcPct val="80000"/>
              </a:lnSpc>
              <a:spcAft>
                <a:spcPts val="600"/>
              </a:spcAft>
            </a:pPr>
            <a:r>
              <a:rPr lang="fr-FR" sz="2000" dirty="0" smtClean="0"/>
              <a:t>Brevet délivré par l’INPI</a:t>
            </a:r>
          </a:p>
          <a:p>
            <a:pPr eaLnBrk="1" hangingPunct="1">
              <a:lnSpc>
                <a:spcPct val="80000"/>
              </a:lnSpc>
              <a:spcAft>
                <a:spcPts val="600"/>
              </a:spcAft>
            </a:pPr>
            <a:r>
              <a:rPr lang="fr-FR" sz="2000" dirty="0" smtClean="0"/>
              <a:t>Critères brevetabilité (CPI, L.611-10)</a:t>
            </a:r>
          </a:p>
          <a:p>
            <a:pPr lvl="1" eaLnBrk="1" hangingPunct="1">
              <a:lnSpc>
                <a:spcPct val="80000"/>
              </a:lnSpc>
              <a:spcAft>
                <a:spcPts val="600"/>
              </a:spcAft>
            </a:pPr>
            <a:r>
              <a:rPr lang="fr-FR" sz="2000" dirty="0" smtClean="0"/>
              <a:t>Nouveauté</a:t>
            </a:r>
          </a:p>
          <a:p>
            <a:pPr lvl="1" eaLnBrk="1" hangingPunct="1">
              <a:lnSpc>
                <a:spcPct val="80000"/>
              </a:lnSpc>
              <a:spcAft>
                <a:spcPts val="600"/>
              </a:spcAft>
            </a:pPr>
            <a:r>
              <a:rPr lang="fr-FR" sz="2000" dirty="0" smtClean="0"/>
              <a:t>Activité inventive</a:t>
            </a:r>
          </a:p>
          <a:p>
            <a:pPr lvl="1" eaLnBrk="1" hangingPunct="1">
              <a:lnSpc>
                <a:spcPct val="80000"/>
              </a:lnSpc>
              <a:spcAft>
                <a:spcPts val="600"/>
              </a:spcAft>
            </a:pPr>
            <a:r>
              <a:rPr lang="fr-FR" sz="2000" dirty="0" smtClean="0"/>
              <a:t>Application industrielle</a:t>
            </a:r>
          </a:p>
          <a:p>
            <a:pPr eaLnBrk="1" hangingPunct="1">
              <a:lnSpc>
                <a:spcPct val="80000"/>
              </a:lnSpc>
              <a:spcAft>
                <a:spcPts val="600"/>
              </a:spcAft>
            </a:pPr>
            <a:r>
              <a:rPr lang="fr-FR" sz="2000" dirty="0" smtClean="0"/>
              <a:t>Couvre les produits, les procédés</a:t>
            </a:r>
          </a:p>
          <a:p>
            <a:pPr eaLnBrk="1" hangingPunct="1">
              <a:lnSpc>
                <a:spcPct val="80000"/>
              </a:lnSpc>
              <a:spcAft>
                <a:spcPts val="600"/>
              </a:spcAft>
            </a:pPr>
            <a:r>
              <a:rPr lang="fr-FR" sz="2000" dirty="0" smtClean="0"/>
              <a:t>Problème des produits de </a:t>
            </a:r>
            <a:r>
              <a:rPr lang="fr-FR" sz="2000" dirty="0" err="1" smtClean="0"/>
              <a:t>biotechs</a:t>
            </a:r>
            <a:r>
              <a:rPr lang="fr-FR" sz="2000" dirty="0" smtClean="0"/>
              <a:t> (gènes et séquences)</a:t>
            </a:r>
          </a:p>
          <a:p>
            <a:pPr eaLnBrk="1" hangingPunct="1">
              <a:lnSpc>
                <a:spcPct val="80000"/>
              </a:lnSpc>
              <a:spcAft>
                <a:spcPts val="600"/>
              </a:spcAft>
            </a:pPr>
            <a:r>
              <a:rPr lang="fr-FR" sz="2000" dirty="0" smtClean="0"/>
              <a:t>Durée 20 ans</a:t>
            </a:r>
          </a:p>
          <a:p>
            <a:pPr eaLnBrk="1" hangingPunct="1">
              <a:lnSpc>
                <a:spcPct val="80000"/>
              </a:lnSpc>
              <a:spcAft>
                <a:spcPts val="600"/>
              </a:spcAft>
            </a:pPr>
            <a:r>
              <a:rPr lang="fr-FR" sz="2000" u="sng" dirty="0" smtClean="0"/>
              <a:t>Certificat Complémentaire de Protection (CCP</a:t>
            </a:r>
            <a:r>
              <a:rPr lang="fr-FR" sz="2000" dirty="0" smtClean="0"/>
              <a:t>)</a:t>
            </a:r>
          </a:p>
          <a:p>
            <a:pPr lvl="1" eaLnBrk="1" hangingPunct="1">
              <a:lnSpc>
                <a:spcPct val="80000"/>
              </a:lnSpc>
              <a:spcAft>
                <a:spcPts val="600"/>
              </a:spcAft>
            </a:pPr>
            <a:r>
              <a:rPr lang="fr-FR" sz="2000" dirty="0" smtClean="0"/>
              <a:t>de 7 ans (5) après la fin du brevet</a:t>
            </a:r>
          </a:p>
          <a:p>
            <a:pPr lvl="1" eaLnBrk="1" hangingPunct="1">
              <a:lnSpc>
                <a:spcPct val="80000"/>
              </a:lnSpc>
              <a:spcAft>
                <a:spcPts val="600"/>
              </a:spcAft>
            </a:pPr>
            <a:r>
              <a:rPr lang="fr-FR" sz="2000" dirty="0" smtClean="0"/>
              <a:t>17 ans (15) après l’AMM</a:t>
            </a:r>
          </a:p>
          <a:p>
            <a:pPr lvl="3" eaLnBrk="1" hangingPunct="1">
              <a:lnSpc>
                <a:spcPct val="80000"/>
              </a:lnSpc>
            </a:pPr>
            <a:endParaRPr lang="fr-FR" sz="1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Prix et Remboursement</a:t>
            </a:r>
            <a:endParaRPr lang="fr-FR" sz="3600" dirty="0"/>
          </a:p>
        </p:txBody>
      </p:sp>
      <p:sp>
        <p:nvSpPr>
          <p:cNvPr id="3" name="Espace réservé de la date 2"/>
          <p:cNvSpPr>
            <a:spLocks noGrp="1"/>
          </p:cNvSpPr>
          <p:nvPr>
            <p:ph type="dt" sz="half" idx="10"/>
          </p:nvPr>
        </p:nvSpPr>
        <p:spPr/>
        <p:txBody>
          <a:bodyPr/>
          <a:lstStyle/>
          <a:p>
            <a:r>
              <a:rPr lang="en-GB" smtClean="0"/>
              <a:t>Fixed Date [via Insert tab &gt; Header &amp; Footer]</a:t>
            </a:r>
            <a:endParaRPr lang="en-GB"/>
          </a:p>
        </p:txBody>
      </p:sp>
      <p:sp>
        <p:nvSpPr>
          <p:cNvPr id="4" name="Espace réservé du pied de page 3"/>
          <p:cNvSpPr>
            <a:spLocks noGrp="1"/>
          </p:cNvSpPr>
          <p:nvPr>
            <p:ph type="ftr" sz="quarter" idx="11"/>
          </p:nvPr>
        </p:nvSpPr>
        <p:spPr/>
        <p:txBody>
          <a:bodyPr/>
          <a:lstStyle/>
          <a:p>
            <a:r>
              <a:rPr lang="en-GB" smtClean="0"/>
              <a:t>Presentation Title [via Insert tab &gt; Header &amp; Footer]</a:t>
            </a:r>
            <a:endParaRPr lang="en-GB"/>
          </a:p>
        </p:txBody>
      </p:sp>
      <p:sp>
        <p:nvSpPr>
          <p:cNvPr id="5" name="Espace réservé du numéro de diapositive 4"/>
          <p:cNvSpPr>
            <a:spLocks noGrp="1"/>
          </p:cNvSpPr>
          <p:nvPr>
            <p:ph type="sldNum" sz="quarter" idx="12"/>
          </p:nvPr>
        </p:nvSpPr>
        <p:spPr/>
        <p:txBody>
          <a:bodyPr/>
          <a:lstStyle/>
          <a:p>
            <a:fld id="{078CA1E6-1B09-488D-A1FF-E8A47C315D27}" type="slidenum">
              <a:rPr lang="en-GB" smtClean="0"/>
              <a:pPr/>
              <a:t>15</a:t>
            </a:fld>
            <a:endParaRPr lang="en-GB" dirty="0"/>
          </a:p>
        </p:txBody>
      </p:sp>
      <p:sp>
        <p:nvSpPr>
          <p:cNvPr id="6" name="Line 14"/>
          <p:cNvSpPr>
            <a:spLocks noChangeShapeType="1"/>
          </p:cNvSpPr>
          <p:nvPr/>
        </p:nvSpPr>
        <p:spPr bwMode="auto">
          <a:xfrm>
            <a:off x="2420797" y="2596810"/>
            <a:ext cx="0" cy="279407"/>
          </a:xfrm>
          <a:prstGeom prst="line">
            <a:avLst/>
          </a:prstGeom>
          <a:noFill/>
          <a:ln w="38100">
            <a:solidFill>
              <a:schemeClr val="tx1"/>
            </a:solidFill>
            <a:round/>
            <a:headEnd/>
            <a:tailEnd type="triangle" w="med" len="med"/>
          </a:ln>
        </p:spPr>
        <p:txBody>
          <a:bodyPr/>
          <a:lstStyle/>
          <a:p>
            <a:endParaRPr lang="fr-FR"/>
          </a:p>
        </p:txBody>
      </p:sp>
      <p:sp>
        <p:nvSpPr>
          <p:cNvPr id="7" name="Line 14"/>
          <p:cNvSpPr>
            <a:spLocks noChangeShapeType="1"/>
          </p:cNvSpPr>
          <p:nvPr/>
        </p:nvSpPr>
        <p:spPr bwMode="auto">
          <a:xfrm>
            <a:off x="2420797" y="4861224"/>
            <a:ext cx="0" cy="279407"/>
          </a:xfrm>
          <a:prstGeom prst="line">
            <a:avLst/>
          </a:prstGeom>
          <a:noFill/>
          <a:ln w="38100">
            <a:solidFill>
              <a:schemeClr val="tx1"/>
            </a:solidFill>
            <a:round/>
            <a:headEnd/>
            <a:tailEnd type="triangle" w="med" len="med"/>
          </a:ln>
        </p:spPr>
        <p:txBody>
          <a:bodyPr/>
          <a:lstStyle/>
          <a:p>
            <a:endParaRPr lang="fr-FR" dirty="0"/>
          </a:p>
        </p:txBody>
      </p:sp>
      <p:sp>
        <p:nvSpPr>
          <p:cNvPr id="8" name="Line 14"/>
          <p:cNvSpPr>
            <a:spLocks noChangeShapeType="1"/>
          </p:cNvSpPr>
          <p:nvPr/>
        </p:nvSpPr>
        <p:spPr bwMode="auto">
          <a:xfrm>
            <a:off x="2420797" y="3682666"/>
            <a:ext cx="0" cy="279407"/>
          </a:xfrm>
          <a:prstGeom prst="line">
            <a:avLst/>
          </a:prstGeom>
          <a:noFill/>
          <a:ln w="38100">
            <a:solidFill>
              <a:schemeClr val="tx1"/>
            </a:solidFill>
            <a:round/>
            <a:headEnd/>
            <a:tailEnd type="triangle" w="med" len="med"/>
          </a:ln>
        </p:spPr>
        <p:txBody>
          <a:bodyPr/>
          <a:lstStyle/>
          <a:p>
            <a:endParaRPr lang="fr-FR"/>
          </a:p>
        </p:txBody>
      </p:sp>
      <p:sp>
        <p:nvSpPr>
          <p:cNvPr id="9" name="Rectangle 3"/>
          <p:cNvSpPr>
            <a:spLocks noChangeAspect="1" noChangeArrowheads="1"/>
          </p:cNvSpPr>
          <p:nvPr/>
        </p:nvSpPr>
        <p:spPr bwMode="auto">
          <a:xfrm>
            <a:off x="629126" y="1870379"/>
            <a:ext cx="1080000" cy="515043"/>
          </a:xfrm>
          <a:prstGeom prst="rect">
            <a:avLst/>
          </a:prstGeom>
          <a:solidFill>
            <a:schemeClr val="accent1"/>
          </a:solidFill>
          <a:ln w="9525">
            <a:solidFill>
              <a:schemeClr val="tx1"/>
            </a:solidFill>
            <a:miter lim="800000"/>
            <a:headEnd/>
            <a:tailEnd/>
          </a:ln>
        </p:spPr>
        <p:txBody>
          <a:bodyPr wrap="none" anchor="ctr"/>
          <a:lstStyle/>
          <a:p>
            <a:pPr algn="ctr"/>
            <a:r>
              <a:rPr lang="fr-FR" sz="1200" dirty="0" smtClean="0">
                <a:solidFill>
                  <a:srgbClr val="000000"/>
                </a:solidFill>
              </a:rPr>
              <a:t>Caractéristiques</a:t>
            </a:r>
          </a:p>
          <a:p>
            <a:pPr algn="ctr"/>
            <a:r>
              <a:rPr lang="fr-FR" sz="1200" dirty="0" smtClean="0">
                <a:solidFill>
                  <a:srgbClr val="000000"/>
                </a:solidFill>
              </a:rPr>
              <a:t> médicales</a:t>
            </a:r>
            <a:endParaRPr lang="fr-FR" sz="1200" dirty="0">
              <a:solidFill>
                <a:srgbClr val="000000"/>
              </a:solidFill>
            </a:endParaRPr>
          </a:p>
        </p:txBody>
      </p:sp>
      <p:sp>
        <p:nvSpPr>
          <p:cNvPr id="10" name="Oval 5"/>
          <p:cNvSpPr>
            <a:spLocks noChangeAspect="1" noChangeArrowheads="1"/>
          </p:cNvSpPr>
          <p:nvPr/>
        </p:nvSpPr>
        <p:spPr bwMode="auto">
          <a:xfrm>
            <a:off x="1970797" y="3950149"/>
            <a:ext cx="900000" cy="901243"/>
          </a:xfrm>
          <a:prstGeom prst="ellipse">
            <a:avLst/>
          </a:prstGeom>
          <a:solidFill>
            <a:srgbClr val="FF0000"/>
          </a:solidFill>
          <a:ln w="9525">
            <a:solidFill>
              <a:schemeClr val="tx1"/>
            </a:solidFill>
            <a:round/>
            <a:headEnd/>
            <a:tailEnd/>
          </a:ln>
        </p:spPr>
        <p:txBody>
          <a:bodyPr wrap="none" anchor="ctr"/>
          <a:lstStyle/>
          <a:p>
            <a:pPr algn="ctr"/>
            <a:r>
              <a:rPr lang="fr-FR" dirty="0" smtClean="0">
                <a:solidFill>
                  <a:schemeClr val="bg1"/>
                </a:solidFill>
              </a:rPr>
              <a:t>CEPS</a:t>
            </a:r>
            <a:endParaRPr lang="fr-FR" dirty="0">
              <a:solidFill>
                <a:schemeClr val="bg1"/>
              </a:solidFill>
            </a:endParaRPr>
          </a:p>
        </p:txBody>
      </p:sp>
      <p:sp>
        <p:nvSpPr>
          <p:cNvPr id="11" name="Oval 5"/>
          <p:cNvSpPr>
            <a:spLocks noChangeAspect="1" noChangeArrowheads="1"/>
          </p:cNvSpPr>
          <p:nvPr/>
        </p:nvSpPr>
        <p:spPr bwMode="auto">
          <a:xfrm>
            <a:off x="1970797" y="1677279"/>
            <a:ext cx="900000" cy="901243"/>
          </a:xfrm>
          <a:prstGeom prst="ellipse">
            <a:avLst/>
          </a:prstGeom>
          <a:solidFill>
            <a:schemeClr val="accent2">
              <a:lumMod val="20000"/>
              <a:lumOff val="80000"/>
            </a:schemeClr>
          </a:solidFill>
          <a:ln w="9525">
            <a:solidFill>
              <a:schemeClr val="tx1"/>
            </a:solidFill>
            <a:round/>
            <a:headEnd/>
            <a:tailEnd/>
          </a:ln>
        </p:spPr>
        <p:txBody>
          <a:bodyPr wrap="none" anchor="ctr"/>
          <a:lstStyle/>
          <a:p>
            <a:pPr algn="ctr"/>
            <a:r>
              <a:rPr lang="fr-FR" dirty="0" smtClean="0"/>
              <a:t>HAS</a:t>
            </a:r>
          </a:p>
          <a:p>
            <a:pPr algn="ctr"/>
            <a:r>
              <a:rPr lang="fr-FR" dirty="0" smtClean="0"/>
              <a:t>(CT)</a:t>
            </a:r>
            <a:endParaRPr lang="fr-FR" dirty="0"/>
          </a:p>
        </p:txBody>
      </p:sp>
      <p:sp>
        <p:nvSpPr>
          <p:cNvPr id="12" name="Rectangle 9"/>
          <p:cNvSpPr>
            <a:spLocks noChangeArrowheads="1"/>
          </p:cNvSpPr>
          <p:nvPr/>
        </p:nvSpPr>
        <p:spPr bwMode="auto">
          <a:xfrm>
            <a:off x="1475656" y="5173876"/>
            <a:ext cx="1872208" cy="540000"/>
          </a:xfrm>
          <a:prstGeom prst="rect">
            <a:avLst/>
          </a:prstGeom>
          <a:solidFill>
            <a:schemeClr val="accent5"/>
          </a:solidFill>
          <a:ln w="9525">
            <a:solidFill>
              <a:schemeClr val="tx1"/>
            </a:solidFill>
            <a:miter lim="800000"/>
            <a:headEnd/>
            <a:tailEnd/>
          </a:ln>
        </p:spPr>
        <p:txBody>
          <a:bodyPr wrap="none" anchor="ctr"/>
          <a:lstStyle/>
          <a:p>
            <a:pPr algn="ctr"/>
            <a:r>
              <a:rPr lang="fr-FR" sz="2400" b="1" dirty="0" smtClean="0">
                <a:solidFill>
                  <a:srgbClr val="000000"/>
                </a:solidFill>
              </a:rPr>
              <a:t>Prix</a:t>
            </a:r>
            <a:endParaRPr lang="fr-FR" sz="2400" dirty="0">
              <a:solidFill>
                <a:srgbClr val="000000"/>
              </a:solidFill>
            </a:endParaRPr>
          </a:p>
        </p:txBody>
      </p:sp>
      <p:sp>
        <p:nvSpPr>
          <p:cNvPr id="13" name="Rectangle 9"/>
          <p:cNvSpPr>
            <a:spLocks noChangeArrowheads="1"/>
          </p:cNvSpPr>
          <p:nvPr/>
        </p:nvSpPr>
        <p:spPr bwMode="auto">
          <a:xfrm>
            <a:off x="1340797" y="2876217"/>
            <a:ext cx="2160000" cy="837395"/>
          </a:xfrm>
          <a:prstGeom prst="rect">
            <a:avLst/>
          </a:prstGeom>
          <a:solidFill>
            <a:schemeClr val="tx2"/>
          </a:solidFill>
          <a:ln w="9525">
            <a:solidFill>
              <a:schemeClr val="tx1"/>
            </a:solidFill>
            <a:miter lim="800000"/>
            <a:headEnd/>
            <a:tailEnd/>
          </a:ln>
        </p:spPr>
        <p:txBody>
          <a:bodyPr wrap="none" anchor="ctr"/>
          <a:lstStyle/>
          <a:p>
            <a:pPr algn="ctr"/>
            <a:r>
              <a:rPr lang="fr-FR" sz="1200" dirty="0">
                <a:solidFill>
                  <a:schemeClr val="bg1"/>
                </a:solidFill>
              </a:rPr>
              <a:t>Avis  </a:t>
            </a:r>
            <a:r>
              <a:rPr lang="fr-FR" sz="1200" dirty="0" smtClean="0">
                <a:solidFill>
                  <a:schemeClr val="bg1"/>
                </a:solidFill>
              </a:rPr>
              <a:t>de </a:t>
            </a:r>
            <a:r>
              <a:rPr lang="fr-FR" sz="1200" b="1" u="sng" dirty="0" smtClean="0">
                <a:solidFill>
                  <a:schemeClr val="bg1"/>
                </a:solidFill>
              </a:rPr>
              <a:t>prise en charge </a:t>
            </a:r>
            <a:r>
              <a:rPr lang="fr-FR" sz="1200" dirty="0" smtClean="0">
                <a:solidFill>
                  <a:schemeClr val="bg1"/>
                </a:solidFill>
              </a:rPr>
              <a:t>fondé </a:t>
            </a:r>
            <a:br>
              <a:rPr lang="fr-FR" sz="1200" dirty="0" smtClean="0">
                <a:solidFill>
                  <a:schemeClr val="bg1"/>
                </a:solidFill>
              </a:rPr>
            </a:br>
            <a:r>
              <a:rPr lang="fr-FR" sz="1200" dirty="0" smtClean="0">
                <a:solidFill>
                  <a:schemeClr val="bg1"/>
                </a:solidFill>
              </a:rPr>
              <a:t>sur le SMR</a:t>
            </a:r>
          </a:p>
          <a:p>
            <a:pPr algn="ctr"/>
            <a:r>
              <a:rPr lang="fr-FR" sz="1200" dirty="0" smtClean="0">
                <a:solidFill>
                  <a:schemeClr val="bg1"/>
                </a:solidFill>
              </a:rPr>
              <a:t>Avis sur </a:t>
            </a:r>
            <a:r>
              <a:rPr lang="fr-FR" sz="1200" b="1" dirty="0" smtClean="0">
                <a:solidFill>
                  <a:schemeClr val="bg1"/>
                </a:solidFill>
              </a:rPr>
              <a:t>l’efficacité comparative </a:t>
            </a:r>
          </a:p>
          <a:p>
            <a:pPr algn="ctr"/>
            <a:r>
              <a:rPr lang="fr-FR" sz="1200" dirty="0" smtClean="0">
                <a:solidFill>
                  <a:schemeClr val="bg1"/>
                </a:solidFill>
              </a:rPr>
              <a:t>Evaluation de l’ASMR</a:t>
            </a:r>
            <a:endParaRPr lang="fr-FR" sz="1200" dirty="0">
              <a:solidFill>
                <a:schemeClr val="bg1"/>
              </a:solidFill>
            </a:endParaRPr>
          </a:p>
        </p:txBody>
      </p:sp>
      <p:sp>
        <p:nvSpPr>
          <p:cNvPr id="14" name="Rectangle 4"/>
          <p:cNvSpPr>
            <a:spLocks noChangeArrowheads="1"/>
          </p:cNvSpPr>
          <p:nvPr/>
        </p:nvSpPr>
        <p:spPr bwMode="auto">
          <a:xfrm>
            <a:off x="629126" y="4130770"/>
            <a:ext cx="1080000" cy="540000"/>
          </a:xfrm>
          <a:prstGeom prst="rect">
            <a:avLst/>
          </a:prstGeom>
          <a:solidFill>
            <a:schemeClr val="accent1"/>
          </a:solidFill>
          <a:ln w="9525">
            <a:solidFill>
              <a:schemeClr val="tx1"/>
            </a:solidFill>
            <a:miter lim="800000"/>
            <a:headEnd/>
            <a:tailEnd/>
          </a:ln>
        </p:spPr>
        <p:txBody>
          <a:bodyPr wrap="none" anchor="ctr"/>
          <a:lstStyle/>
          <a:p>
            <a:pPr algn="ctr"/>
            <a:r>
              <a:rPr lang="fr-FR" sz="1200" dirty="0">
                <a:solidFill>
                  <a:schemeClr val="tx2"/>
                </a:solidFill>
              </a:rPr>
              <a:t>Prix </a:t>
            </a:r>
          </a:p>
          <a:p>
            <a:pPr algn="ctr"/>
            <a:r>
              <a:rPr lang="fr-FR" sz="1200" b="1" u="sng" dirty="0">
                <a:solidFill>
                  <a:schemeClr val="tx2"/>
                </a:solidFill>
              </a:rPr>
              <a:t>revendiqué</a:t>
            </a:r>
          </a:p>
        </p:txBody>
      </p:sp>
      <p:cxnSp>
        <p:nvCxnSpPr>
          <p:cNvPr id="15" name="Connecteur droit avec flèche 14"/>
          <p:cNvCxnSpPr>
            <a:stCxn id="9" idx="3"/>
            <a:endCxn id="11" idx="2"/>
          </p:cNvCxnSpPr>
          <p:nvPr/>
        </p:nvCxnSpPr>
        <p:spPr>
          <a:xfrm>
            <a:off x="1709126" y="2127901"/>
            <a:ext cx="261671"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stCxn id="14" idx="3"/>
            <a:endCxn id="10" idx="2"/>
          </p:cNvCxnSpPr>
          <p:nvPr/>
        </p:nvCxnSpPr>
        <p:spPr>
          <a:xfrm>
            <a:off x="1709126" y="4400770"/>
            <a:ext cx="261671"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val 5"/>
          <p:cNvSpPr>
            <a:spLocks noChangeAspect="1" noChangeArrowheads="1"/>
          </p:cNvSpPr>
          <p:nvPr/>
        </p:nvSpPr>
        <p:spPr bwMode="auto">
          <a:xfrm>
            <a:off x="4505040" y="3942931"/>
            <a:ext cx="900000" cy="901243"/>
          </a:xfrm>
          <a:prstGeom prst="ellipse">
            <a:avLst/>
          </a:prstGeom>
          <a:solidFill>
            <a:schemeClr val="accent2">
              <a:lumMod val="20000"/>
              <a:lumOff val="80000"/>
            </a:schemeClr>
          </a:solidFill>
          <a:ln w="9525">
            <a:solidFill>
              <a:schemeClr val="tx1"/>
            </a:solidFill>
            <a:round/>
            <a:headEnd/>
            <a:tailEnd/>
          </a:ln>
        </p:spPr>
        <p:txBody>
          <a:bodyPr wrap="none" anchor="ctr"/>
          <a:lstStyle/>
          <a:p>
            <a:pPr algn="ctr"/>
            <a:r>
              <a:rPr lang="fr-FR" dirty="0" smtClean="0"/>
              <a:t>HAS</a:t>
            </a:r>
          </a:p>
          <a:p>
            <a:pPr algn="ctr"/>
            <a:r>
              <a:rPr lang="fr-FR" dirty="0" smtClean="0"/>
              <a:t>(CEESP)</a:t>
            </a:r>
            <a:endParaRPr lang="fr-FR" dirty="0"/>
          </a:p>
        </p:txBody>
      </p:sp>
      <p:sp>
        <p:nvSpPr>
          <p:cNvPr id="18" name="Rectangle 9"/>
          <p:cNvSpPr>
            <a:spLocks noChangeArrowheads="1"/>
          </p:cNvSpPr>
          <p:nvPr/>
        </p:nvSpPr>
        <p:spPr bwMode="auto">
          <a:xfrm>
            <a:off x="3228988" y="4122576"/>
            <a:ext cx="1000132" cy="540000"/>
          </a:xfrm>
          <a:prstGeom prst="rect">
            <a:avLst/>
          </a:prstGeom>
          <a:solidFill>
            <a:schemeClr val="tx2"/>
          </a:solidFill>
          <a:ln w="9525">
            <a:solidFill>
              <a:schemeClr val="tx1"/>
            </a:solidFill>
            <a:miter lim="800000"/>
            <a:headEnd/>
            <a:tailEnd/>
          </a:ln>
        </p:spPr>
        <p:txBody>
          <a:bodyPr wrap="none" anchor="ctr"/>
          <a:lstStyle/>
          <a:p>
            <a:pPr algn="ctr"/>
            <a:r>
              <a:rPr lang="fr-FR" sz="1200" dirty="0" smtClean="0">
                <a:solidFill>
                  <a:schemeClr val="bg1"/>
                </a:solidFill>
              </a:rPr>
              <a:t>Avis </a:t>
            </a:r>
            <a:r>
              <a:rPr lang="fr-FR" sz="1200" dirty="0" err="1" smtClean="0">
                <a:solidFill>
                  <a:schemeClr val="bg1"/>
                </a:solidFill>
              </a:rPr>
              <a:t>médico</a:t>
            </a:r>
            <a:r>
              <a:rPr lang="fr-FR" sz="1200" dirty="0" smtClean="0">
                <a:solidFill>
                  <a:schemeClr val="bg1"/>
                </a:solidFill>
              </a:rPr>
              <a:t>-</a:t>
            </a:r>
          </a:p>
          <a:p>
            <a:pPr algn="ctr"/>
            <a:r>
              <a:rPr lang="fr-FR" sz="1200" dirty="0" smtClean="0">
                <a:solidFill>
                  <a:schemeClr val="bg1"/>
                </a:solidFill>
              </a:rPr>
              <a:t>économique</a:t>
            </a:r>
            <a:endParaRPr lang="fr-FR" sz="1200" dirty="0">
              <a:solidFill>
                <a:schemeClr val="bg1"/>
              </a:solidFill>
            </a:endParaRPr>
          </a:p>
        </p:txBody>
      </p:sp>
      <p:cxnSp>
        <p:nvCxnSpPr>
          <p:cNvPr id="19" name="Connecteur droit avec flèche 18"/>
          <p:cNvCxnSpPr>
            <a:stCxn id="18" idx="1"/>
            <a:endCxn id="10" idx="6"/>
          </p:cNvCxnSpPr>
          <p:nvPr/>
        </p:nvCxnSpPr>
        <p:spPr>
          <a:xfrm rot="10800000" flipV="1">
            <a:off x="2870798" y="4392575"/>
            <a:ext cx="358191" cy="81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stCxn id="17" idx="2"/>
            <a:endCxn id="18" idx="3"/>
          </p:cNvCxnSpPr>
          <p:nvPr/>
        </p:nvCxnSpPr>
        <p:spPr>
          <a:xfrm rot="10800000">
            <a:off x="4229120" y="4392577"/>
            <a:ext cx="275920" cy="9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3" name="Tableau 22"/>
          <p:cNvGraphicFramePr>
            <a:graphicFrameLocks noGrp="1"/>
          </p:cNvGraphicFramePr>
          <p:nvPr>
            <p:extLst>
              <p:ext uri="{D42A27DB-BD31-4B8C-83A1-F6EECF244321}">
                <p14:modId xmlns:p14="http://schemas.microsoft.com/office/powerpoint/2010/main" val="2127862218"/>
              </p:ext>
            </p:extLst>
          </p:nvPr>
        </p:nvGraphicFramePr>
        <p:xfrm>
          <a:off x="6012160" y="1988840"/>
          <a:ext cx="2813303" cy="2601426"/>
        </p:xfrm>
        <a:graphic>
          <a:graphicData uri="http://schemas.openxmlformats.org/drawingml/2006/table">
            <a:tbl>
              <a:tblPr firstRow="1" bandRow="1">
                <a:tableStyleId>{72833802-FEF1-4C79-8D5D-14CF1EAF98D9}</a:tableStyleId>
              </a:tblPr>
              <a:tblGrid>
                <a:gridCol w="441851"/>
                <a:gridCol w="1134685"/>
                <a:gridCol w="1236767"/>
              </a:tblGrid>
              <a:tr h="493138">
                <a:tc gridSpan="3">
                  <a:txBody>
                    <a:bodyPr/>
                    <a:lstStyle/>
                    <a:p>
                      <a:pPr algn="ctr"/>
                      <a:r>
                        <a:rPr lang="fr-FR" sz="1400" dirty="0" smtClean="0"/>
                        <a:t>ASMR attribuées en 2012</a:t>
                      </a:r>
                      <a:br>
                        <a:rPr lang="fr-FR" sz="1400" dirty="0" smtClean="0"/>
                      </a:br>
                      <a:r>
                        <a:rPr lang="fr-FR" sz="1400" dirty="0" smtClean="0"/>
                        <a:t> (première inscription)</a:t>
                      </a:r>
                      <a:endParaRPr lang="fr-FR" sz="1400" dirty="0"/>
                    </a:p>
                  </a:txBody>
                  <a:tcPr/>
                </a:tc>
                <a:tc hMerge="1">
                  <a:txBody>
                    <a:bodyPr/>
                    <a:lstStyle/>
                    <a:p>
                      <a:endParaRPr lang="fr-FR" sz="1400" dirty="0"/>
                    </a:p>
                  </a:txBody>
                  <a:tcPr/>
                </a:tc>
                <a:tc hMerge="1">
                  <a:txBody>
                    <a:bodyPr/>
                    <a:lstStyle/>
                    <a:p>
                      <a:endParaRPr lang="fr-FR" sz="1400" dirty="0"/>
                    </a:p>
                  </a:txBody>
                  <a:tcPr/>
                </a:tc>
              </a:tr>
              <a:tr h="347211">
                <a:tc>
                  <a:txBody>
                    <a:bodyPr/>
                    <a:lstStyle/>
                    <a:p>
                      <a:pPr algn="ctr"/>
                      <a:r>
                        <a:rPr lang="fr-FR" sz="1400" dirty="0" smtClean="0"/>
                        <a:t>I</a:t>
                      </a:r>
                    </a:p>
                  </a:txBody>
                  <a:tcPr/>
                </a:tc>
                <a:tc>
                  <a:txBody>
                    <a:bodyPr/>
                    <a:lstStyle/>
                    <a:p>
                      <a:r>
                        <a:rPr lang="fr-FR" sz="1400" dirty="0" smtClean="0"/>
                        <a:t>Majeure</a:t>
                      </a:r>
                      <a:endParaRPr lang="fr-FR" sz="1400" dirty="0"/>
                    </a:p>
                  </a:txBody>
                  <a:tcPr/>
                </a:tc>
                <a:tc>
                  <a:txBody>
                    <a:bodyPr/>
                    <a:lstStyle/>
                    <a:p>
                      <a:pPr algn="ctr"/>
                      <a:r>
                        <a:rPr lang="fr-FR" sz="1400" dirty="0" smtClean="0"/>
                        <a:t>0</a:t>
                      </a:r>
                      <a:endParaRPr lang="fr-FR" sz="1400" dirty="0"/>
                    </a:p>
                  </a:txBody>
                  <a:tcPr/>
                </a:tc>
              </a:tr>
              <a:tr h="347211">
                <a:tc>
                  <a:txBody>
                    <a:bodyPr/>
                    <a:lstStyle/>
                    <a:p>
                      <a:pPr algn="ctr"/>
                      <a:r>
                        <a:rPr lang="fr-FR" sz="1400" dirty="0" smtClean="0"/>
                        <a:t>II</a:t>
                      </a:r>
                      <a:endParaRPr lang="fr-FR" sz="1400" dirty="0"/>
                    </a:p>
                  </a:txBody>
                  <a:tcPr/>
                </a:tc>
                <a:tc>
                  <a:txBody>
                    <a:bodyPr/>
                    <a:lstStyle/>
                    <a:p>
                      <a:r>
                        <a:rPr lang="fr-FR" sz="1400" dirty="0" smtClean="0"/>
                        <a:t>Importante</a:t>
                      </a:r>
                      <a:endParaRPr lang="fr-FR" sz="1400" dirty="0"/>
                    </a:p>
                  </a:txBody>
                  <a:tcPr/>
                </a:tc>
                <a:tc>
                  <a:txBody>
                    <a:bodyPr/>
                    <a:lstStyle/>
                    <a:p>
                      <a:pPr algn="ctr"/>
                      <a:r>
                        <a:rPr lang="fr-FR" sz="1400" dirty="0" smtClean="0"/>
                        <a:t>3</a:t>
                      </a:r>
                      <a:endParaRPr lang="fr-FR" sz="1400" dirty="0"/>
                    </a:p>
                  </a:txBody>
                  <a:tcPr/>
                </a:tc>
              </a:tr>
              <a:tr h="347211">
                <a:tc>
                  <a:txBody>
                    <a:bodyPr/>
                    <a:lstStyle/>
                    <a:p>
                      <a:pPr algn="ctr"/>
                      <a:r>
                        <a:rPr lang="fr-FR" sz="1400" dirty="0" smtClean="0"/>
                        <a:t>III</a:t>
                      </a:r>
                      <a:endParaRPr lang="fr-FR" sz="1400" dirty="0"/>
                    </a:p>
                  </a:txBody>
                  <a:tcPr/>
                </a:tc>
                <a:tc>
                  <a:txBody>
                    <a:bodyPr/>
                    <a:lstStyle/>
                    <a:p>
                      <a:r>
                        <a:rPr lang="fr-FR" sz="1400" dirty="0" smtClean="0"/>
                        <a:t>Modéré</a:t>
                      </a:r>
                      <a:endParaRPr lang="fr-FR" sz="1400" dirty="0"/>
                    </a:p>
                  </a:txBody>
                  <a:tcPr/>
                </a:tc>
                <a:tc>
                  <a:txBody>
                    <a:bodyPr/>
                    <a:lstStyle/>
                    <a:p>
                      <a:pPr algn="ctr"/>
                      <a:r>
                        <a:rPr lang="fr-FR" sz="1400" dirty="0" smtClean="0"/>
                        <a:t>5</a:t>
                      </a:r>
                      <a:endParaRPr lang="fr-FR" sz="1400" dirty="0"/>
                    </a:p>
                  </a:txBody>
                  <a:tcPr/>
                </a:tc>
              </a:tr>
              <a:tr h="347211">
                <a:tc>
                  <a:txBody>
                    <a:bodyPr/>
                    <a:lstStyle/>
                    <a:p>
                      <a:pPr algn="ctr"/>
                      <a:r>
                        <a:rPr lang="fr-FR" sz="1400" dirty="0" smtClean="0"/>
                        <a:t>IV</a:t>
                      </a:r>
                      <a:endParaRPr lang="fr-FR" sz="1400" dirty="0"/>
                    </a:p>
                  </a:txBody>
                  <a:tcPr/>
                </a:tc>
                <a:tc>
                  <a:txBody>
                    <a:bodyPr/>
                    <a:lstStyle/>
                    <a:p>
                      <a:r>
                        <a:rPr lang="fr-FR" sz="1400" dirty="0" smtClean="0"/>
                        <a:t>Mineure</a:t>
                      </a:r>
                      <a:endParaRPr lang="fr-FR" sz="1400" dirty="0"/>
                    </a:p>
                  </a:txBody>
                  <a:tcPr/>
                </a:tc>
                <a:tc>
                  <a:txBody>
                    <a:bodyPr/>
                    <a:lstStyle/>
                    <a:p>
                      <a:pPr algn="ctr"/>
                      <a:r>
                        <a:rPr lang="fr-FR" sz="1400" dirty="0" smtClean="0"/>
                        <a:t>16</a:t>
                      </a:r>
                      <a:endParaRPr lang="fr-FR" sz="1400" dirty="0"/>
                    </a:p>
                  </a:txBody>
                  <a:tcPr/>
                </a:tc>
              </a:tr>
              <a:tr h="347211">
                <a:tc>
                  <a:txBody>
                    <a:bodyPr/>
                    <a:lstStyle/>
                    <a:p>
                      <a:pPr algn="ctr"/>
                      <a:r>
                        <a:rPr lang="fr-FR" sz="1400" dirty="0" smtClean="0"/>
                        <a:t>V</a:t>
                      </a:r>
                      <a:endParaRPr lang="fr-FR" sz="1400" dirty="0"/>
                    </a:p>
                  </a:txBody>
                  <a:tcPr/>
                </a:tc>
                <a:tc>
                  <a:txBody>
                    <a:bodyPr/>
                    <a:lstStyle/>
                    <a:p>
                      <a:r>
                        <a:rPr lang="fr-FR" sz="1400" dirty="0" smtClean="0"/>
                        <a:t>Sans</a:t>
                      </a:r>
                      <a:endParaRPr lang="fr-FR" sz="1400" dirty="0"/>
                    </a:p>
                  </a:txBody>
                  <a:tcPr/>
                </a:tc>
                <a:tc>
                  <a:txBody>
                    <a:bodyPr/>
                    <a:lstStyle/>
                    <a:p>
                      <a:pPr algn="ctr"/>
                      <a:r>
                        <a:rPr lang="fr-FR" sz="1400" dirty="0" smtClean="0"/>
                        <a:t>183</a:t>
                      </a:r>
                      <a:endParaRPr lang="fr-FR" sz="1400" dirty="0"/>
                    </a:p>
                  </a:txBody>
                  <a:tcPr/>
                </a:tc>
              </a:tr>
              <a:tr h="347211">
                <a:tc>
                  <a:txBody>
                    <a:bodyPr/>
                    <a:lstStyle/>
                    <a:p>
                      <a:pPr algn="ctr"/>
                      <a:endParaRPr lang="fr-FR" sz="1400" dirty="0"/>
                    </a:p>
                  </a:txBody>
                  <a:tcPr/>
                </a:tc>
                <a:tc>
                  <a:txBody>
                    <a:bodyPr/>
                    <a:lstStyle/>
                    <a:p>
                      <a:endParaRPr lang="fr-FR" sz="1400" dirty="0"/>
                    </a:p>
                  </a:txBody>
                  <a:tcPr/>
                </a:tc>
                <a:tc>
                  <a:txBody>
                    <a:bodyPr/>
                    <a:lstStyle/>
                    <a:p>
                      <a:pPr algn="ctr"/>
                      <a:r>
                        <a:rPr lang="fr-FR" sz="1400" dirty="0" smtClean="0"/>
                        <a:t>207</a:t>
                      </a:r>
                      <a:endParaRPr lang="fr-FR" sz="1400" dirty="0"/>
                    </a:p>
                  </a:txBody>
                  <a:tcPr/>
                </a:tc>
              </a:tr>
            </a:tbl>
          </a:graphicData>
        </a:graphic>
      </p:graphicFrame>
      <p:sp>
        <p:nvSpPr>
          <p:cNvPr id="24" name="Ellipse 23"/>
          <p:cNvSpPr/>
          <p:nvPr/>
        </p:nvSpPr>
        <p:spPr>
          <a:xfrm>
            <a:off x="7872984" y="3282696"/>
            <a:ext cx="557784" cy="110758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4000" smtClean="0"/>
              <a:t>Le “</a:t>
            </a:r>
            <a:r>
              <a:rPr lang="en-GB" sz="4000" i="1" smtClean="0"/>
              <a:t>Modèle officinal français</a:t>
            </a:r>
            <a:r>
              <a:rPr lang="en-GB" sz="4000" smtClean="0"/>
              <a:t>”</a:t>
            </a:r>
            <a:r>
              <a:rPr lang="en-GB" smtClean="0"/>
              <a:t/>
            </a:r>
            <a:br>
              <a:rPr lang="en-GB" smtClean="0"/>
            </a:br>
            <a:r>
              <a:rPr lang="en-GB" sz="3200" smtClean="0"/>
              <a:t>Le Statut</a:t>
            </a:r>
          </a:p>
        </p:txBody>
      </p:sp>
      <p:sp>
        <p:nvSpPr>
          <p:cNvPr id="3075" name="Rectangle 3"/>
          <p:cNvSpPr>
            <a:spLocks noGrp="1" noChangeArrowheads="1"/>
          </p:cNvSpPr>
          <p:nvPr>
            <p:ph type="body" idx="1"/>
          </p:nvPr>
        </p:nvSpPr>
        <p:spPr/>
        <p:txBody>
          <a:bodyPr/>
          <a:lstStyle/>
          <a:p>
            <a:pPr eaLnBrk="1" hangingPunct="1">
              <a:lnSpc>
                <a:spcPct val="90000"/>
              </a:lnSpc>
            </a:pPr>
            <a:r>
              <a:rPr lang="fr-FR" sz="2800" smtClean="0"/>
              <a:t>Le </a:t>
            </a:r>
            <a:r>
              <a:rPr lang="fr-FR" sz="2800" u="sng" smtClean="0"/>
              <a:t>monopole</a:t>
            </a:r>
            <a:r>
              <a:rPr lang="fr-FR" sz="2800" smtClean="0"/>
              <a:t> de la distribution des spécialités pharmaceutiques ;</a:t>
            </a:r>
          </a:p>
          <a:p>
            <a:pPr eaLnBrk="1" hangingPunct="1">
              <a:lnSpc>
                <a:spcPct val="90000"/>
              </a:lnSpc>
            </a:pPr>
            <a:r>
              <a:rPr lang="fr-FR" sz="2800" smtClean="0"/>
              <a:t>Des </a:t>
            </a:r>
            <a:r>
              <a:rPr lang="fr-FR" sz="2800" u="sng" smtClean="0"/>
              <a:t>quotas de pharmacies </a:t>
            </a:r>
            <a:r>
              <a:rPr lang="fr-FR" sz="2800" smtClean="0"/>
              <a:t>par habitant</a:t>
            </a:r>
          </a:p>
          <a:p>
            <a:pPr eaLnBrk="1" hangingPunct="1">
              <a:lnSpc>
                <a:spcPct val="90000"/>
              </a:lnSpc>
            </a:pPr>
            <a:r>
              <a:rPr lang="fr-FR" sz="2800" smtClean="0"/>
              <a:t>Le </a:t>
            </a:r>
            <a:r>
              <a:rPr lang="fr-FR" sz="2800" u="sng" smtClean="0"/>
              <a:t>caractère personnel</a:t>
            </a:r>
            <a:r>
              <a:rPr lang="fr-FR" sz="2800" smtClean="0"/>
              <a:t> de l’exercice </a:t>
            </a:r>
          </a:p>
          <a:p>
            <a:pPr lvl="1" eaLnBrk="1" hangingPunct="1">
              <a:lnSpc>
                <a:spcPct val="90000"/>
              </a:lnSpc>
            </a:pPr>
            <a:r>
              <a:rPr lang="fr-FR" sz="2400" smtClean="0"/>
              <a:t>Exploitant propriétaire </a:t>
            </a:r>
          </a:p>
          <a:p>
            <a:pPr lvl="1" eaLnBrk="1" hangingPunct="1">
              <a:lnSpc>
                <a:spcPct val="90000"/>
              </a:lnSpc>
            </a:pPr>
            <a:r>
              <a:rPr lang="fr-FR" sz="2400" smtClean="0"/>
              <a:t>Pas plus d’une licence officinale ; </a:t>
            </a:r>
            <a:endParaRPr lang="fr-FR" sz="2400" u="sng" smtClean="0"/>
          </a:p>
          <a:p>
            <a:pPr eaLnBrk="1" hangingPunct="1">
              <a:lnSpc>
                <a:spcPct val="90000"/>
              </a:lnSpc>
            </a:pPr>
            <a:r>
              <a:rPr lang="fr-FR" sz="2800" u="sng" smtClean="0"/>
              <a:t>L’interdiction de distribuer d’autres produits</a:t>
            </a:r>
            <a:r>
              <a:rPr lang="fr-FR" sz="2800" smtClean="0"/>
              <a:t> que des médicaments, des dispositifs médicaux ou des produits cosmétiques.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pPr eaLnBrk="1" hangingPunct="1"/>
            <a:r>
              <a:rPr lang="fr-FR" sz="4000" smtClean="0"/>
              <a:t>Un tournant économique</a:t>
            </a:r>
          </a:p>
        </p:txBody>
      </p:sp>
      <p:sp>
        <p:nvSpPr>
          <p:cNvPr id="7174" name="Espace réservé du contenu 7"/>
          <p:cNvSpPr>
            <a:spLocks noGrp="1"/>
          </p:cNvSpPr>
          <p:nvPr>
            <p:ph sz="quarter" idx="4"/>
          </p:nvPr>
        </p:nvSpPr>
        <p:spPr>
          <a:xfrm>
            <a:off x="683568" y="1556792"/>
            <a:ext cx="8001645" cy="4392488"/>
          </a:xfrm>
        </p:spPr>
        <p:txBody>
          <a:bodyPr/>
          <a:lstStyle/>
          <a:p>
            <a:pPr eaLnBrk="1" hangingPunct="1"/>
            <a:r>
              <a:rPr lang="fr-FR" sz="2000" dirty="0" smtClean="0"/>
              <a:t>Depuis 2007/8:</a:t>
            </a:r>
          </a:p>
          <a:p>
            <a:pPr lvl="1" eaLnBrk="1" hangingPunct="1"/>
            <a:r>
              <a:rPr lang="fr-FR" sz="1800" dirty="0" smtClean="0"/>
              <a:t>Un nombre d’officine qui commence à décroitre</a:t>
            </a:r>
          </a:p>
          <a:p>
            <a:pPr lvl="1" eaLnBrk="1" hangingPunct="1"/>
            <a:r>
              <a:rPr lang="fr-FR" sz="1800" dirty="0" smtClean="0"/>
              <a:t>Un CA global et par officine stagnant</a:t>
            </a:r>
          </a:p>
          <a:p>
            <a:pPr lvl="1" eaLnBrk="1" hangingPunct="1"/>
            <a:r>
              <a:rPr lang="fr-FR" sz="1800" dirty="0" smtClean="0"/>
              <a:t>Une marge en % en baisse (accentuation des effets structures)</a:t>
            </a:r>
          </a:p>
          <a:p>
            <a:pPr lvl="1" eaLnBrk="1" hangingPunct="1"/>
            <a:r>
              <a:rPr lang="fr-FR" sz="1800" b="1" u="sng" dirty="0" smtClean="0">
                <a:solidFill>
                  <a:schemeClr val="accent2"/>
                </a:solidFill>
              </a:rPr>
              <a:t>ET</a:t>
            </a:r>
            <a:r>
              <a:rPr lang="fr-FR" sz="1800" dirty="0" smtClean="0"/>
              <a:t> une marge en valeur stagnante ou en baisse</a:t>
            </a:r>
          </a:p>
          <a:p>
            <a:pPr eaLnBrk="1" hangingPunct="1"/>
            <a:r>
              <a:rPr lang="fr-FR" sz="2000" dirty="0" smtClean="0"/>
              <a:t>Des interrogations pour l’avenir</a:t>
            </a:r>
          </a:p>
          <a:p>
            <a:pPr lvl="1" eaLnBrk="1" hangingPunct="1"/>
            <a:r>
              <a:rPr lang="fr-FR" sz="1800" dirty="0" smtClean="0"/>
              <a:t>Les « nouvelles missions » de la Loi Bachelot</a:t>
            </a:r>
          </a:p>
          <a:p>
            <a:pPr lvl="1" eaLnBrk="1" hangingPunct="1"/>
            <a:r>
              <a:rPr lang="fr-FR" sz="1800" dirty="0" smtClean="0"/>
              <a:t>Les nouvelles formes de rémunération</a:t>
            </a:r>
          </a:p>
          <a:p>
            <a:pPr eaLnBrk="1" hangingPunct="1"/>
            <a:r>
              <a:rPr lang="fr-FR" sz="2000" dirty="0" smtClean="0"/>
              <a:t>Mais</a:t>
            </a:r>
          </a:p>
          <a:p>
            <a:pPr lvl="1" eaLnBrk="1" hangingPunct="1"/>
            <a:r>
              <a:rPr lang="fr-FR" sz="1800" dirty="0" smtClean="0"/>
              <a:t>Concurrence grande de surface ?</a:t>
            </a:r>
          </a:p>
          <a:p>
            <a:pPr lvl="1" eaLnBrk="1" hangingPunct="1"/>
            <a:r>
              <a:rPr lang="fr-FR" sz="1800" dirty="0" smtClean="0"/>
              <a:t>Menace sur les marges ?</a:t>
            </a:r>
          </a:p>
          <a:p>
            <a:pPr lvl="1" eaLnBrk="1" hangingPunct="1"/>
            <a:r>
              <a:rPr lang="fr-FR" sz="1800" dirty="0" smtClean="0"/>
              <a:t>Innovation réservée à l’hôpital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r>
              <a:rPr lang="en-GB" sz="3200" smtClean="0"/>
              <a:t>Le modèle officinal français</a:t>
            </a:r>
            <a:r>
              <a:rPr lang="en-GB" smtClean="0"/>
              <a:t/>
            </a:r>
            <a:br>
              <a:rPr lang="en-GB" smtClean="0"/>
            </a:br>
            <a:r>
              <a:rPr lang="en-GB" sz="2400" smtClean="0"/>
              <a:t>Quels services aux patients ?</a:t>
            </a:r>
          </a:p>
        </p:txBody>
      </p:sp>
      <p:sp>
        <p:nvSpPr>
          <p:cNvPr id="177155" name="Rectangle 3"/>
          <p:cNvSpPr>
            <a:spLocks noGrp="1" noChangeArrowheads="1"/>
          </p:cNvSpPr>
          <p:nvPr>
            <p:ph type="body" idx="1"/>
          </p:nvPr>
        </p:nvSpPr>
        <p:spPr/>
        <p:txBody>
          <a:bodyPr/>
          <a:lstStyle/>
          <a:p>
            <a:pPr eaLnBrk="1" hangingPunct="1">
              <a:lnSpc>
                <a:spcPct val="80000"/>
              </a:lnSpc>
            </a:pPr>
            <a:r>
              <a:rPr lang="en-GB" sz="2000" smtClean="0"/>
              <a:t>L’officine : de la distribution de médicament à la prestation de santé</a:t>
            </a:r>
          </a:p>
          <a:p>
            <a:pPr eaLnBrk="1" hangingPunct="1">
              <a:lnSpc>
                <a:spcPct val="80000"/>
              </a:lnSpc>
            </a:pPr>
            <a:r>
              <a:rPr lang="en-GB" sz="2000" smtClean="0"/>
              <a:t>Des exemples de services</a:t>
            </a:r>
          </a:p>
          <a:p>
            <a:pPr lvl="1" eaLnBrk="1" hangingPunct="1">
              <a:lnSpc>
                <a:spcPct val="80000"/>
              </a:lnSpc>
            </a:pPr>
            <a:r>
              <a:rPr lang="en-GB" sz="1800" smtClean="0"/>
              <a:t>le portage à domicile pour les personnes âgées,</a:t>
            </a:r>
          </a:p>
          <a:p>
            <a:pPr lvl="1" eaLnBrk="1" hangingPunct="1">
              <a:lnSpc>
                <a:spcPct val="80000"/>
              </a:lnSpc>
            </a:pPr>
            <a:r>
              <a:rPr lang="en-GB" sz="1800" smtClean="0"/>
              <a:t>Le suivi des malades chroniques avec rappel du renouvellement d’ordonnance de manière à améliorer l’observance des traitements,</a:t>
            </a:r>
          </a:p>
          <a:p>
            <a:pPr lvl="1" eaLnBrk="1" hangingPunct="1">
              <a:lnSpc>
                <a:spcPct val="80000"/>
              </a:lnSpc>
            </a:pPr>
            <a:r>
              <a:rPr lang="en-GB" sz="1800" smtClean="0"/>
              <a:t>La tenue de dossiers patients électroniques, notamment pour les patients chroniques.</a:t>
            </a:r>
          </a:p>
          <a:p>
            <a:pPr lvl="1" eaLnBrk="1" hangingPunct="1">
              <a:lnSpc>
                <a:spcPct val="80000"/>
              </a:lnSpc>
            </a:pPr>
            <a:r>
              <a:rPr lang="en-GB" sz="1800" smtClean="0"/>
              <a:t>La participation aux réseaux de pharmacovigilance,</a:t>
            </a:r>
          </a:p>
          <a:p>
            <a:pPr lvl="1" eaLnBrk="1" hangingPunct="1">
              <a:lnSpc>
                <a:spcPct val="80000"/>
              </a:lnSpc>
            </a:pPr>
            <a:r>
              <a:rPr lang="en-GB" sz="1800" smtClean="0"/>
              <a:t>La participation à des réseaux de soins, par exemple en matière de diabète, d’insuffisance cardiaque, d’asthme, </a:t>
            </a:r>
          </a:p>
          <a:p>
            <a:pPr lvl="1" eaLnBrk="1" hangingPunct="1">
              <a:lnSpc>
                <a:spcPct val="80000"/>
              </a:lnSpc>
            </a:pPr>
            <a:r>
              <a:rPr lang="en-GB" sz="1800" smtClean="0"/>
              <a:t>L’engagement dans des politiques de prévention, par exemple en matière de sevrage tabagique,</a:t>
            </a:r>
          </a:p>
          <a:p>
            <a:pPr eaLnBrk="1" hangingPunct="1">
              <a:lnSpc>
                <a:spcPct val="80000"/>
              </a:lnSpc>
            </a:pPr>
            <a:r>
              <a:rPr lang="en-GB" sz="2000" smtClean="0"/>
              <a:t>Mais</a:t>
            </a:r>
          </a:p>
          <a:p>
            <a:pPr lvl="1" eaLnBrk="1" hangingPunct="1">
              <a:lnSpc>
                <a:spcPct val="80000"/>
              </a:lnSpc>
            </a:pPr>
            <a:r>
              <a:rPr lang="en-GB" sz="1800" smtClean="0"/>
              <a:t>Quelle rémunération pour le service ?</a:t>
            </a:r>
          </a:p>
          <a:p>
            <a:pPr lvl="1" eaLnBrk="1" hangingPunct="1">
              <a:lnSpc>
                <a:spcPct val="80000"/>
              </a:lnSpc>
            </a:pPr>
            <a:r>
              <a:rPr lang="en-GB" sz="1800" smtClean="0"/>
              <a:t>Quelles incitations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4"/>
          <p:cNvSpPr>
            <a:spLocks noGrp="1" noChangeArrowheads="1"/>
          </p:cNvSpPr>
          <p:nvPr>
            <p:ph type="ctrTitle"/>
          </p:nvPr>
        </p:nvSpPr>
        <p:spPr/>
        <p:txBody>
          <a:bodyPr/>
          <a:lstStyle/>
          <a:p>
            <a:pPr eaLnBrk="1" hangingPunct="1"/>
            <a:r>
              <a:rPr lang="en-GB" smtClean="0"/>
              <a:t>Merci de votre attention…</a:t>
            </a:r>
          </a:p>
        </p:txBody>
      </p:sp>
      <p:sp>
        <p:nvSpPr>
          <p:cNvPr id="166915" name="Rectangle 5"/>
          <p:cNvSpPr>
            <a:spLocks noGrp="1" noChangeArrowheads="1"/>
          </p:cNvSpPr>
          <p:nvPr>
            <p:ph type="subTitle" idx="1"/>
          </p:nvPr>
        </p:nvSpPr>
        <p:spPr/>
        <p:txBody>
          <a:bodyPr/>
          <a:lstStyle/>
          <a:p>
            <a:pPr eaLnBrk="1" hangingPunct="1"/>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fr-FR" sz="4000" dirty="0" smtClean="0"/>
              <a:t> </a:t>
            </a:r>
            <a:r>
              <a:rPr lang="fr-FR" sz="3200" dirty="0" smtClean="0"/>
              <a:t>Le siècle de la pharmacothérapie</a:t>
            </a:r>
          </a:p>
        </p:txBody>
      </p:sp>
      <p:sp>
        <p:nvSpPr>
          <p:cNvPr id="32771" name="Rectangle 3"/>
          <p:cNvSpPr>
            <a:spLocks noGrp="1" noChangeArrowheads="1"/>
          </p:cNvSpPr>
          <p:nvPr>
            <p:ph type="body" idx="1"/>
          </p:nvPr>
        </p:nvSpPr>
        <p:spPr>
          <a:xfrm>
            <a:off x="381000" y="1676400"/>
            <a:ext cx="4343400" cy="4525963"/>
          </a:xfrm>
        </p:spPr>
        <p:txBody>
          <a:bodyPr/>
          <a:lstStyle/>
          <a:p>
            <a:pPr eaLnBrk="1" hangingPunct="1">
              <a:lnSpc>
                <a:spcPct val="80000"/>
              </a:lnSpc>
            </a:pPr>
            <a:r>
              <a:rPr lang="fr-FR" sz="2000" dirty="0" smtClean="0"/>
              <a:t>Du remède au médicament : </a:t>
            </a:r>
            <a:r>
              <a:rPr lang="fr-FR" sz="2000" b="1" dirty="0" smtClean="0"/>
              <a:t>Le siècle des médicaments</a:t>
            </a:r>
          </a:p>
          <a:p>
            <a:pPr eaLnBrk="1" hangingPunct="1">
              <a:lnSpc>
                <a:spcPct val="80000"/>
              </a:lnSpc>
            </a:pPr>
            <a:endParaRPr lang="fr-FR" sz="2000" dirty="0" smtClean="0"/>
          </a:p>
          <a:p>
            <a:pPr eaLnBrk="1" hangingPunct="1">
              <a:lnSpc>
                <a:spcPct val="80000"/>
              </a:lnSpc>
            </a:pPr>
            <a:r>
              <a:rPr lang="fr-FR" sz="2000" dirty="0" smtClean="0"/>
              <a:t>Un objet étrange </a:t>
            </a:r>
          </a:p>
          <a:p>
            <a:pPr lvl="1" eaLnBrk="1" hangingPunct="1">
              <a:lnSpc>
                <a:spcPct val="80000"/>
              </a:lnSpc>
            </a:pPr>
            <a:r>
              <a:rPr lang="fr-FR" sz="1800" dirty="0" smtClean="0"/>
              <a:t>entre science et magie </a:t>
            </a:r>
          </a:p>
          <a:p>
            <a:pPr lvl="1" eaLnBrk="1" hangingPunct="1">
              <a:lnSpc>
                <a:spcPct val="80000"/>
              </a:lnSpc>
            </a:pPr>
            <a:r>
              <a:rPr lang="fr-FR" sz="1800" dirty="0" smtClean="0"/>
              <a:t>entre marché et non-marchand</a:t>
            </a:r>
          </a:p>
          <a:p>
            <a:pPr lvl="1" eaLnBrk="1" hangingPunct="1">
              <a:lnSpc>
                <a:spcPct val="80000"/>
              </a:lnSpc>
            </a:pPr>
            <a:r>
              <a:rPr lang="fr-FR" sz="1800" dirty="0" smtClean="0"/>
              <a:t>entre privé et public</a:t>
            </a:r>
          </a:p>
          <a:p>
            <a:pPr lvl="1" eaLnBrk="1" hangingPunct="1">
              <a:lnSpc>
                <a:spcPct val="80000"/>
              </a:lnSpc>
            </a:pPr>
            <a:r>
              <a:rPr lang="fr-FR" sz="1800" dirty="0" smtClean="0"/>
              <a:t>entre médecine et société.</a:t>
            </a:r>
          </a:p>
          <a:p>
            <a:pPr eaLnBrk="1" hangingPunct="1">
              <a:lnSpc>
                <a:spcPct val="80000"/>
              </a:lnSpc>
            </a:pPr>
            <a:endParaRPr lang="fr-FR" sz="2000" dirty="0" smtClean="0"/>
          </a:p>
          <a:p>
            <a:pPr eaLnBrk="1" hangingPunct="1">
              <a:lnSpc>
                <a:spcPct val="80000"/>
              </a:lnSpc>
            </a:pPr>
            <a:r>
              <a:rPr lang="fr-FR" sz="2000" dirty="0" smtClean="0"/>
              <a:t>Une frontière entre le monde de la santé et le monde industriel</a:t>
            </a:r>
          </a:p>
          <a:p>
            <a:pPr eaLnBrk="1" hangingPunct="1">
              <a:lnSpc>
                <a:spcPct val="80000"/>
              </a:lnSpc>
            </a:pPr>
            <a:endParaRPr lang="fr-FR" sz="2000" dirty="0" smtClean="0"/>
          </a:p>
          <a:p>
            <a:pPr eaLnBrk="1" hangingPunct="1">
              <a:lnSpc>
                <a:spcPct val="80000"/>
              </a:lnSpc>
            </a:pPr>
            <a:r>
              <a:rPr lang="fr-FR" sz="2000" dirty="0" smtClean="0"/>
              <a:t>Au-delà du soin, un modèle épistémologique et culturel</a:t>
            </a:r>
          </a:p>
          <a:p>
            <a:pPr eaLnBrk="1" hangingPunct="1">
              <a:lnSpc>
                <a:spcPct val="80000"/>
              </a:lnSpc>
            </a:pPr>
            <a:endParaRPr lang="fr-FR" sz="2000" dirty="0" smtClean="0"/>
          </a:p>
        </p:txBody>
      </p:sp>
      <p:sp>
        <p:nvSpPr>
          <p:cNvPr id="4" name="Espace réservé du contenu 3"/>
          <p:cNvSpPr txBox="1">
            <a:spLocks/>
          </p:cNvSpPr>
          <p:nvPr/>
        </p:nvSpPr>
        <p:spPr>
          <a:xfrm>
            <a:off x="4724400" y="1524000"/>
            <a:ext cx="4267200" cy="4572000"/>
          </a:xfrm>
          <a:prstGeom prst="rect">
            <a:avLst/>
          </a:prstGeom>
          <a:ln>
            <a:solidFill>
              <a:schemeClr val="accent1"/>
            </a:solidFill>
          </a:ln>
        </p:spPr>
        <p:txBody>
          <a:bodyPr vert="horz" lIns="91440" tIns="45720" rIns="91440" bIns="45720" rtlCol="0">
            <a:noAutofit/>
          </a:bodyPr>
          <a:lstStyle/>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sng" strike="noStrike" kern="1200" cap="none" spc="0" normalizeH="0" baseline="0" noProof="0" dirty="0" smtClean="0">
                <a:ln>
                  <a:noFill/>
                </a:ln>
                <a:solidFill>
                  <a:schemeClr val="tx1"/>
                </a:solidFill>
                <a:effectLst/>
                <a:uLnTx/>
                <a:uFillTx/>
                <a:latin typeface="+mn-lt"/>
                <a:ea typeface="+mn-ea"/>
                <a:cs typeface="+mn-cs"/>
              </a:rPr>
              <a:t>Insuline</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dans le diabète type I</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dirty="0" smtClean="0">
                <a:ln>
                  <a:noFill/>
                </a:ln>
                <a:solidFill>
                  <a:schemeClr val="tx1"/>
                </a:solidFill>
                <a:effectLst/>
                <a:uLnTx/>
                <a:uFillTx/>
                <a:latin typeface="+mn-lt"/>
                <a:ea typeface="+mn-ea"/>
                <a:cs typeface="+mn-cs"/>
              </a:rPr>
              <a:t>La </a:t>
            </a:r>
            <a:r>
              <a:rPr kumimoji="0" lang="fr-FR" sz="1400" b="0" i="0" u="sng" strike="noStrike" kern="1200" cap="none" spc="0" normalizeH="0" baseline="0" noProof="0" dirty="0" smtClean="0">
                <a:ln>
                  <a:noFill/>
                </a:ln>
                <a:solidFill>
                  <a:schemeClr val="tx1"/>
                </a:solidFill>
                <a:effectLst/>
                <a:uLnTx/>
                <a:uFillTx/>
                <a:latin typeface="+mn-lt"/>
                <a:ea typeface="+mn-ea"/>
                <a:cs typeface="+mn-cs"/>
              </a:rPr>
              <a:t>pénicilline</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et les ATB (</a:t>
            </a:r>
            <a:r>
              <a:rPr kumimoji="0" lang="fr-FR" sz="1400" b="0" i="0" u="sng" strike="noStrike" kern="1200" cap="none" spc="0" normalizeH="0" baseline="0" noProof="0" dirty="0" smtClean="0">
                <a:ln>
                  <a:noFill/>
                </a:ln>
                <a:solidFill>
                  <a:schemeClr val="tx1"/>
                </a:solidFill>
                <a:effectLst/>
                <a:uLnTx/>
                <a:uFillTx/>
                <a:latin typeface="+mn-lt"/>
                <a:ea typeface="+mn-ea"/>
                <a:cs typeface="+mn-cs"/>
              </a:rPr>
              <a:t>rifampicine</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dans la tuberculose)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sng" strike="noStrike" kern="1200" cap="none" spc="0" normalizeH="0" baseline="0" noProof="0" dirty="0" smtClean="0">
                <a:ln>
                  <a:noFill/>
                </a:ln>
                <a:solidFill>
                  <a:schemeClr val="tx1"/>
                </a:solidFill>
                <a:effectLst/>
                <a:uLnTx/>
                <a:uFillTx/>
                <a:latin typeface="+mn-lt"/>
                <a:ea typeface="+mn-ea"/>
                <a:cs typeface="+mn-cs"/>
              </a:rPr>
              <a:t>Diurétiques de l’anse</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dans l’HTA</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sng" strike="noStrike" kern="1200" cap="none" spc="0" normalizeH="0" baseline="0" noProof="0" dirty="0" smtClean="0">
                <a:ln>
                  <a:noFill/>
                </a:ln>
                <a:solidFill>
                  <a:schemeClr val="tx1"/>
                </a:solidFill>
                <a:effectLst/>
                <a:uLnTx/>
                <a:uFillTx/>
                <a:latin typeface="+mn-lt"/>
                <a:ea typeface="+mn-ea"/>
                <a:cs typeface="+mn-cs"/>
              </a:rPr>
              <a:t>IEC</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dans l’HTA, l’insuffisance cardiaque, la néphropathie diabétique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sng" strike="noStrike" kern="1200" cap="none" spc="0" normalizeH="0" baseline="0" noProof="0" dirty="0" smtClean="0">
                <a:ln>
                  <a:noFill/>
                </a:ln>
                <a:solidFill>
                  <a:schemeClr val="tx1"/>
                </a:solidFill>
                <a:effectLst/>
                <a:uLnTx/>
                <a:uFillTx/>
                <a:latin typeface="+mn-lt"/>
                <a:ea typeface="+mn-ea"/>
                <a:cs typeface="+mn-cs"/>
              </a:rPr>
              <a:t>Anti-H2</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dans l’ulcère gastroduodénal</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dirty="0" smtClean="0">
                <a:ln>
                  <a:noFill/>
                </a:ln>
                <a:solidFill>
                  <a:schemeClr val="tx1"/>
                </a:solidFill>
                <a:effectLst/>
                <a:uLnTx/>
                <a:uFillTx/>
                <a:latin typeface="+mn-lt"/>
                <a:ea typeface="+mn-ea"/>
                <a:cs typeface="+mn-cs"/>
              </a:rPr>
              <a:t>Les </a:t>
            </a:r>
            <a:r>
              <a:rPr kumimoji="0" lang="fr-FR" sz="1400" b="0" i="0" u="sng" strike="noStrike" kern="1200" cap="none" spc="0" normalizeH="0" baseline="0" noProof="0" dirty="0" smtClean="0">
                <a:ln>
                  <a:noFill/>
                </a:ln>
                <a:solidFill>
                  <a:schemeClr val="tx1"/>
                </a:solidFill>
                <a:effectLst/>
                <a:uLnTx/>
                <a:uFillTx/>
                <a:latin typeface="+mn-lt"/>
                <a:ea typeface="+mn-ea"/>
                <a:cs typeface="+mn-cs"/>
              </a:rPr>
              <a:t>neuroleptiques</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dans la schizophrénie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sng" strike="noStrike" kern="1200" cap="none" spc="0" normalizeH="0" baseline="0" noProof="0" dirty="0" smtClean="0">
                <a:ln>
                  <a:noFill/>
                </a:ln>
                <a:solidFill>
                  <a:schemeClr val="tx1"/>
                </a:solidFill>
                <a:effectLst/>
                <a:uLnTx/>
                <a:uFillTx/>
                <a:latin typeface="+mn-lt"/>
                <a:ea typeface="+mn-ea"/>
                <a:cs typeface="+mn-cs"/>
              </a:rPr>
              <a:t>Platine et sels de platine</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dans certains cancers</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dirty="0" smtClean="0">
                <a:ln>
                  <a:noFill/>
                </a:ln>
                <a:solidFill>
                  <a:schemeClr val="tx1"/>
                </a:solidFill>
                <a:effectLst/>
                <a:uLnTx/>
                <a:uFillTx/>
                <a:latin typeface="+mn-lt"/>
                <a:ea typeface="+mn-ea"/>
                <a:cs typeface="+mn-cs"/>
              </a:rPr>
              <a:t>Les </a:t>
            </a:r>
            <a:r>
              <a:rPr kumimoji="0" lang="fr-FR" sz="1400" b="0" i="0" u="sng" strike="noStrike" kern="1200" cap="none" spc="0" normalizeH="0" baseline="0" noProof="0" dirty="0" smtClean="0">
                <a:ln>
                  <a:noFill/>
                </a:ln>
                <a:solidFill>
                  <a:schemeClr val="tx1"/>
                </a:solidFill>
                <a:effectLst/>
                <a:uLnTx/>
                <a:uFillTx/>
                <a:latin typeface="+mn-lt"/>
                <a:ea typeface="+mn-ea"/>
                <a:cs typeface="+mn-cs"/>
              </a:rPr>
              <a:t>immunosuppresseurs</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dans les greffes d’organes</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dirty="0" smtClean="0">
                <a:ln>
                  <a:noFill/>
                </a:ln>
                <a:solidFill>
                  <a:schemeClr val="tx1"/>
                </a:solidFill>
                <a:effectLst/>
                <a:uLnTx/>
                <a:uFillTx/>
                <a:latin typeface="+mn-lt"/>
                <a:ea typeface="+mn-ea"/>
                <a:cs typeface="+mn-cs"/>
              </a:rPr>
              <a:t>La </a:t>
            </a:r>
            <a:r>
              <a:rPr kumimoji="0" lang="fr-FR" sz="1400" b="0" i="0" u="sng" strike="noStrike" kern="1200" cap="none" spc="0" normalizeH="0" baseline="0" noProof="0" dirty="0" smtClean="0">
                <a:ln>
                  <a:noFill/>
                </a:ln>
                <a:solidFill>
                  <a:schemeClr val="tx1"/>
                </a:solidFill>
                <a:effectLst/>
                <a:uLnTx/>
                <a:uFillTx/>
                <a:latin typeface="+mn-lt"/>
                <a:ea typeface="+mn-ea"/>
                <a:cs typeface="+mn-cs"/>
              </a:rPr>
              <a:t>pilule anticonceptionnelle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dirty="0" smtClean="0">
                <a:ln>
                  <a:noFill/>
                </a:ln>
                <a:solidFill>
                  <a:schemeClr val="tx1"/>
                </a:solidFill>
                <a:effectLst/>
                <a:uLnTx/>
                <a:uFillTx/>
                <a:latin typeface="+mn-lt"/>
                <a:ea typeface="+mn-ea"/>
                <a:cs typeface="+mn-cs"/>
              </a:rPr>
              <a:t>Les antiviraux et </a:t>
            </a:r>
            <a:r>
              <a:rPr kumimoji="0" lang="fr-FR" sz="1400" b="0" i="0" u="sng" strike="noStrike" kern="1200" cap="none" spc="0" normalizeH="0" baseline="0" noProof="0" dirty="0" smtClean="0">
                <a:ln>
                  <a:noFill/>
                </a:ln>
                <a:solidFill>
                  <a:schemeClr val="tx1"/>
                </a:solidFill>
                <a:effectLst/>
                <a:uLnTx/>
                <a:uFillTx/>
                <a:latin typeface="+mn-lt"/>
                <a:ea typeface="+mn-ea"/>
                <a:cs typeface="+mn-cs"/>
              </a:rPr>
              <a:t>antirétroviraux</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 dans le VIH, l’hépatite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lang="fr-FR" sz="1400" dirty="0" smtClean="0">
                <a:latin typeface="+mn-lt"/>
              </a:rPr>
              <a:t>Les protéines recombinantes</a:t>
            </a:r>
            <a:endParaRPr kumimoji="0" lang="fr-F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dirty="0" smtClean="0">
                <a:ln>
                  <a:noFill/>
                </a:ln>
                <a:solidFill>
                  <a:schemeClr val="tx1"/>
                </a:solidFill>
                <a:effectLst/>
                <a:uLnTx/>
                <a:uFillTx/>
                <a:latin typeface="+mn-lt"/>
                <a:ea typeface="+mn-ea"/>
                <a:cs typeface="+mn-cs"/>
              </a:rPr>
              <a:t>Etc., etc.</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fr-FR" sz="3200" dirty="0" smtClean="0"/>
              <a:t>Qu’est ce qu’un médicament ? </a:t>
            </a:r>
            <a:br>
              <a:rPr lang="fr-FR" sz="3200" dirty="0" smtClean="0"/>
            </a:br>
            <a:r>
              <a:rPr lang="fr-FR" sz="2800" dirty="0" smtClean="0"/>
              <a:t>La définition légale</a:t>
            </a:r>
            <a:endParaRPr lang="fr-FR" sz="3200" dirty="0" smtClean="0"/>
          </a:p>
        </p:txBody>
      </p:sp>
      <p:sp>
        <p:nvSpPr>
          <p:cNvPr id="34819" name="Rectangle 3"/>
          <p:cNvSpPr>
            <a:spLocks noGrp="1" noChangeArrowheads="1"/>
          </p:cNvSpPr>
          <p:nvPr>
            <p:ph type="body" idx="1"/>
          </p:nvPr>
        </p:nvSpPr>
        <p:spPr/>
        <p:txBody>
          <a:bodyPr/>
          <a:lstStyle/>
          <a:p>
            <a:pPr indent="12700" eaLnBrk="1" hangingPunct="1">
              <a:lnSpc>
                <a:spcPct val="90000"/>
              </a:lnSpc>
              <a:buNone/>
            </a:pPr>
            <a:r>
              <a:rPr lang="en-GB" sz="2400" dirty="0" smtClean="0"/>
              <a:t>“</a:t>
            </a:r>
            <a:r>
              <a:rPr lang="fr-FR" sz="2400" i="1" dirty="0" smtClean="0"/>
              <a:t>On entend par médicament toute substance ou composition </a:t>
            </a:r>
            <a:r>
              <a:rPr lang="fr-FR" sz="2400" b="1" i="1" u="sng" dirty="0" smtClean="0"/>
              <a:t>présentée comme </a:t>
            </a:r>
            <a:r>
              <a:rPr lang="fr-FR" sz="2400" i="1" dirty="0" smtClean="0"/>
              <a:t>possédant des propriétés curatives ou préventives à l'égard des maladies humaines ou animales, </a:t>
            </a:r>
            <a:r>
              <a:rPr lang="fr-FR" sz="2400" b="1" i="1" u="sng" dirty="0" smtClean="0"/>
              <a:t>ainsi que </a:t>
            </a:r>
            <a:r>
              <a:rPr lang="fr-FR" sz="2400" i="1" dirty="0" smtClean="0"/>
              <a:t>toute substance ou composition pouvant être </a:t>
            </a:r>
            <a:r>
              <a:rPr lang="fr-FR" sz="2400" b="1" i="1" u="sng" dirty="0" smtClean="0"/>
              <a:t>utilisée</a:t>
            </a:r>
            <a:r>
              <a:rPr lang="fr-FR" sz="2400" i="1" dirty="0" smtClean="0"/>
              <a:t> chez l'homme ou chez l'animal ou pouvant leur être administrée, en vue d'établir un diagnostic médical ou de </a:t>
            </a:r>
            <a:r>
              <a:rPr lang="fr-FR" sz="2400" b="1" i="1" u="sng" dirty="0" smtClean="0"/>
              <a:t>restaurer, corriger ou modifier leurs fonctions physiologiques</a:t>
            </a:r>
            <a:r>
              <a:rPr lang="fr-FR" sz="2400" i="1" dirty="0" smtClean="0"/>
              <a:t> en exerçant une action pharmacologique, immunologique ou métabolique</a:t>
            </a:r>
            <a:r>
              <a:rPr lang="en-GB" sz="2400" dirty="0" smtClean="0"/>
              <a:t>”</a:t>
            </a:r>
            <a:r>
              <a:rPr lang="en-GB" sz="2400" b="1" dirty="0" smtClean="0"/>
              <a:t> </a:t>
            </a:r>
          </a:p>
          <a:p>
            <a:pPr indent="12700" eaLnBrk="1" hangingPunct="1">
              <a:lnSpc>
                <a:spcPct val="90000"/>
              </a:lnSpc>
              <a:buNone/>
            </a:pPr>
            <a:endParaRPr lang="en-GB" sz="2400" b="1" dirty="0" smtClean="0"/>
          </a:p>
          <a:p>
            <a:pPr indent="12700" eaLnBrk="1" hangingPunct="1">
              <a:lnSpc>
                <a:spcPct val="90000"/>
              </a:lnSpc>
              <a:buNone/>
            </a:pPr>
            <a:r>
              <a:rPr lang="en-GB" sz="2400" b="1" dirty="0" smtClean="0"/>
              <a:t>(Art. L5111-1 CSP)</a:t>
            </a:r>
            <a:endParaRPr lang="en-GB" sz="2400" dirty="0" smtClean="0"/>
          </a:p>
          <a:p>
            <a:pPr eaLnBrk="1" hangingPunct="1">
              <a:lnSpc>
                <a:spcPct val="90000"/>
              </a:lnSpc>
            </a:pPr>
            <a:endParaRPr lang="en-GB"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Une définition très large à visée protectrice du consommateur</a:t>
            </a:r>
            <a:endParaRPr lang="fr-FR"/>
          </a:p>
        </p:txBody>
      </p:sp>
      <p:sp>
        <p:nvSpPr>
          <p:cNvPr id="3" name="Espace réservé du contenu 2"/>
          <p:cNvSpPr>
            <a:spLocks noGrp="1"/>
          </p:cNvSpPr>
          <p:nvPr>
            <p:ph idx="1"/>
          </p:nvPr>
        </p:nvSpPr>
        <p:spPr/>
        <p:txBody>
          <a:bodyPr/>
          <a:lstStyle/>
          <a:p>
            <a:r>
              <a:rPr lang="fr-FR" sz="2000" dirty="0" smtClean="0"/>
              <a:t>Une définition double</a:t>
            </a:r>
          </a:p>
          <a:p>
            <a:pPr lvl="1"/>
            <a:r>
              <a:rPr lang="fr-FR" sz="1800" b="1" dirty="0" smtClean="0"/>
              <a:t>Par destination </a:t>
            </a:r>
            <a:r>
              <a:rPr lang="fr-FR" sz="1800" dirty="0" smtClean="0"/>
              <a:t>: tout produit modifiant une fonction biologique…</a:t>
            </a:r>
          </a:p>
          <a:p>
            <a:pPr lvl="1"/>
            <a:r>
              <a:rPr lang="fr-FR" sz="1800" b="1" dirty="0" smtClean="0"/>
              <a:t>Par présentation </a:t>
            </a:r>
            <a:r>
              <a:rPr lang="fr-FR" sz="1800" dirty="0" smtClean="0"/>
              <a:t>: tout produit qui «</a:t>
            </a:r>
            <a:r>
              <a:rPr lang="fr-FR" sz="1800" i="1" dirty="0" smtClean="0"/>
              <a:t> ressemble suffisamment à un médicament </a:t>
            </a:r>
            <a:r>
              <a:rPr lang="fr-FR" sz="1800" dirty="0" smtClean="0"/>
              <a:t>» aux yeux d’un « </a:t>
            </a:r>
            <a:r>
              <a:rPr lang="fr-FR" sz="1800" i="1" dirty="0" smtClean="0"/>
              <a:t>consommateur moyennement avisé</a:t>
            </a:r>
            <a:r>
              <a:rPr lang="fr-FR" sz="1800" dirty="0" smtClean="0"/>
              <a:t> »</a:t>
            </a:r>
          </a:p>
          <a:p>
            <a:r>
              <a:rPr lang="fr-FR" sz="2000" dirty="0" smtClean="0"/>
              <a:t>La présence d’une maladie n’est pas une condition nécessaire</a:t>
            </a:r>
          </a:p>
          <a:p>
            <a:pPr lvl="1"/>
            <a:r>
              <a:rPr lang="fr-FR" sz="1800" dirty="0" smtClean="0"/>
              <a:t>Médicaments à visée préventive (vaccins)</a:t>
            </a:r>
          </a:p>
          <a:p>
            <a:pPr lvl="1"/>
            <a:r>
              <a:rPr lang="fr-FR" sz="1800" dirty="0" smtClean="0"/>
              <a:t>Médicaments du « bien portant » (</a:t>
            </a:r>
            <a:r>
              <a:rPr lang="fr-FR" sz="1800" dirty="0"/>
              <a:t>Pilules </a:t>
            </a:r>
            <a:r>
              <a:rPr lang="fr-FR" sz="1800" dirty="0" smtClean="0"/>
              <a:t>anticonceptionnelles)</a:t>
            </a:r>
          </a:p>
          <a:p>
            <a:pPr lvl="1"/>
            <a:r>
              <a:rPr lang="fr-FR" sz="1800" dirty="0" smtClean="0"/>
              <a:t>Médicament des petits maux (couperose, taches de rousseur, cellulite, etc.)</a:t>
            </a:r>
          </a:p>
          <a:p>
            <a:pPr marL="342900" lvl="1" indent="-342900">
              <a:buFontTx/>
              <a:buChar char="•"/>
            </a:pPr>
            <a:r>
              <a:rPr lang="fr-FR" sz="1800" dirty="0"/>
              <a:t>Pas de distinction entre pathologies graves et </a:t>
            </a:r>
            <a:r>
              <a:rPr lang="fr-FR" sz="1800" dirty="0" smtClean="0"/>
              <a:t>bénignes</a:t>
            </a:r>
            <a:endParaRPr lang="fr-FR" sz="2200" dirty="0" smtClean="0"/>
          </a:p>
          <a:p>
            <a:r>
              <a:rPr lang="fr-FR" sz="2000" dirty="0" smtClean="0"/>
              <a:t>Un problème de frontières avec les produits «</a:t>
            </a:r>
            <a:r>
              <a:rPr lang="fr-FR" sz="2000" i="1" dirty="0" smtClean="0"/>
              <a:t> à allégation de santé</a:t>
            </a:r>
            <a:r>
              <a:rPr lang="fr-FR" sz="2000" dirty="0" smtClean="0"/>
              <a:t> »</a:t>
            </a:r>
          </a:p>
          <a:p>
            <a:pPr lvl="1"/>
            <a:endParaRPr lang="fr-FR"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Un délicat problème de frontière</a:t>
            </a:r>
            <a:endParaRPr lang="fr-FR"/>
          </a:p>
        </p:txBody>
      </p:sp>
      <p:sp>
        <p:nvSpPr>
          <p:cNvPr id="3" name="Espace réservé du contenu 2"/>
          <p:cNvSpPr>
            <a:spLocks noGrp="1"/>
          </p:cNvSpPr>
          <p:nvPr>
            <p:ph idx="1"/>
          </p:nvPr>
        </p:nvSpPr>
        <p:spPr>
          <a:xfrm>
            <a:off x="457200" y="1646237"/>
            <a:ext cx="8229600" cy="4525963"/>
          </a:xfrm>
        </p:spPr>
        <p:txBody>
          <a:bodyPr/>
          <a:lstStyle/>
          <a:p>
            <a:r>
              <a:rPr lang="fr-FR" sz="2000" b="1" dirty="0" smtClean="0"/>
              <a:t>Cosmétique</a:t>
            </a:r>
            <a:r>
              <a:rPr lang="fr-FR" sz="2000" dirty="0" smtClean="0"/>
              <a:t> : «</a:t>
            </a:r>
            <a:r>
              <a:rPr lang="fr-FR" sz="2000" i="1" dirty="0" smtClean="0"/>
              <a:t> …toute substance ou préparation destinée à être mise en contact avec les diverses parties superficielles du corps humain (…) en vue, exclusivement ou principalement, de les nettoyer, de les parfumer, d'en modifier l'aspect, de les protéger, de les maintenir en bon état ou de corriger les odeurs corporelles</a:t>
            </a:r>
            <a:r>
              <a:rPr lang="fr-FR" sz="2000" dirty="0" smtClean="0"/>
              <a:t> » (CSP, art. 5131-1)</a:t>
            </a:r>
          </a:p>
          <a:p>
            <a:endParaRPr lang="fr-FR" sz="2000" b="1" dirty="0" smtClean="0"/>
          </a:p>
          <a:p>
            <a:r>
              <a:rPr lang="fr-FR" sz="2000" b="1" dirty="0" smtClean="0"/>
              <a:t>Aliments</a:t>
            </a:r>
            <a:r>
              <a:rPr lang="fr-FR" sz="2000" dirty="0" smtClean="0"/>
              <a:t> : «</a:t>
            </a:r>
            <a:r>
              <a:rPr lang="fr-FR" sz="2000" i="1" dirty="0" smtClean="0"/>
              <a:t> …toute substance ou produit, transformé, partiellement transformé ou  non transformé (…) raisonnablement susceptible d’être ingéré par l’être humain</a:t>
            </a:r>
            <a:r>
              <a:rPr lang="fr-FR" sz="2000" dirty="0" smtClean="0"/>
              <a:t> » (Règlement européen n°178/2002)</a:t>
            </a:r>
          </a:p>
          <a:p>
            <a:endParaRPr lang="fr-FR" sz="2000" b="1" dirty="0" smtClean="0"/>
          </a:p>
          <a:p>
            <a:r>
              <a:rPr lang="fr-FR" sz="2000" b="1" dirty="0" smtClean="0"/>
              <a:t>Compléments alimentaires : </a:t>
            </a:r>
            <a:r>
              <a:rPr lang="fr-FR" sz="2000" dirty="0" smtClean="0"/>
              <a:t>« </a:t>
            </a:r>
            <a:r>
              <a:rPr lang="fr-FR" sz="2000" i="1" dirty="0" smtClean="0"/>
              <a:t>les denrées alimentaires dont le but est de compléter le régime alimentaire normal  et qui constituent une source concentrée de nutriments</a:t>
            </a:r>
            <a:r>
              <a:rPr lang="fr-FR" sz="20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Conséquences de la </a:t>
            </a:r>
            <a:br>
              <a:rPr lang="fr-FR" dirty="0" smtClean="0"/>
            </a:br>
            <a:r>
              <a:rPr lang="fr-FR" dirty="0" smtClean="0"/>
              <a:t>qualification de médicament</a:t>
            </a:r>
            <a:endParaRPr lang="fr-FR" dirty="0"/>
          </a:p>
        </p:txBody>
      </p:sp>
      <p:graphicFrame>
        <p:nvGraphicFramePr>
          <p:cNvPr id="8" name="Espace réservé du contenu 6"/>
          <p:cNvGraphicFramePr>
            <a:graphicFrameLocks noGrp="1"/>
          </p:cNvGraphicFramePr>
          <p:nvPr>
            <p:ph idx="1"/>
            <p:extLst>
              <p:ext uri="{D42A27DB-BD31-4B8C-83A1-F6EECF244321}">
                <p14:modId xmlns:p14="http://schemas.microsoft.com/office/powerpoint/2010/main" val="1885103754"/>
              </p:ext>
            </p:extLst>
          </p:nvPr>
        </p:nvGraphicFramePr>
        <p:xfrm>
          <a:off x="1285852" y="1643050"/>
          <a:ext cx="6840761" cy="4552579"/>
        </p:xfrm>
        <a:graphic>
          <a:graphicData uri="http://schemas.openxmlformats.org/drawingml/2006/table">
            <a:tbl>
              <a:tblPr firstRow="1" bandRow="1">
                <a:tableStyleId>{69CF1AB2-1976-4502-BF36-3FF5EA218861}</a:tableStyleId>
              </a:tblPr>
              <a:tblGrid>
                <a:gridCol w="864096"/>
                <a:gridCol w="792088"/>
                <a:gridCol w="2593580"/>
                <a:gridCol w="2590997"/>
              </a:tblGrid>
              <a:tr h="504056">
                <a:tc rowSpan="2" gridSpan="2">
                  <a:txBody>
                    <a:bodyPr/>
                    <a:lstStyle/>
                    <a:p>
                      <a:endParaRPr lang="fr-FR" dirty="0"/>
                    </a:p>
                  </a:txBody>
                  <a:tcPr>
                    <a:solidFill>
                      <a:schemeClr val="bg1"/>
                    </a:solidFill>
                  </a:tcPr>
                </a:tc>
                <a:tc rowSpan="2" hMerge="1">
                  <a:txBody>
                    <a:bodyPr/>
                    <a:lstStyle/>
                    <a:p>
                      <a:endParaRPr lang="fr-FR" dirty="0"/>
                    </a:p>
                  </a:txBody>
                  <a:tcPr/>
                </a:tc>
                <a:tc gridSpan="2">
                  <a:txBody>
                    <a:bodyPr/>
                    <a:lstStyle/>
                    <a:p>
                      <a:pPr algn="ctr"/>
                      <a:r>
                        <a:rPr lang="fr-FR" b="0" dirty="0" smtClean="0"/>
                        <a:t>TOUS PAYS</a:t>
                      </a:r>
                      <a:endParaRPr lang="fr-FR" b="0" dirty="0"/>
                    </a:p>
                  </a:txBody>
                  <a:tcPr anchor="ctr">
                    <a:solidFill>
                      <a:schemeClr val="accent1">
                        <a:lumMod val="20000"/>
                        <a:lumOff val="80000"/>
                      </a:schemeClr>
                    </a:solidFill>
                  </a:tcPr>
                </a:tc>
                <a:tc hMerge="1">
                  <a:txBody>
                    <a:bodyPr/>
                    <a:lstStyle/>
                    <a:p>
                      <a:endParaRPr lang="fr-FR" dirty="0"/>
                    </a:p>
                  </a:txBody>
                  <a:tcPr/>
                </a:tc>
              </a:tr>
              <a:tr h="575764">
                <a:tc gridSpan="2" vMerge="1">
                  <a:txBody>
                    <a:bodyPr/>
                    <a:lstStyle/>
                    <a:p>
                      <a:endParaRPr lang="fr-FR" dirty="0"/>
                    </a:p>
                  </a:txBody>
                  <a:tcPr/>
                </a:tc>
                <a:tc hMerge="1" vMerge="1">
                  <a:txBody>
                    <a:bodyPr/>
                    <a:lstStyle/>
                    <a:p>
                      <a:endParaRPr lang="fr-FR" dirty="0"/>
                    </a:p>
                  </a:txBody>
                  <a:tcPr/>
                </a:tc>
                <a:tc>
                  <a:txBody>
                    <a:bodyPr/>
                    <a:lstStyle/>
                    <a:p>
                      <a:pPr algn="ctr"/>
                      <a:r>
                        <a:rPr lang="fr-FR" dirty="0" smtClean="0"/>
                        <a:t>OUI</a:t>
                      </a:r>
                      <a:endParaRPr lang="fr-FR" dirty="0">
                        <a:solidFill>
                          <a:schemeClr val="bg1"/>
                        </a:solidFill>
                      </a:endParaRPr>
                    </a:p>
                  </a:txBody>
                  <a:tcPr anchor="ctr">
                    <a:solidFill>
                      <a:schemeClr val="accent1">
                        <a:lumMod val="20000"/>
                        <a:lumOff val="80000"/>
                      </a:schemeClr>
                    </a:solidFill>
                  </a:tcPr>
                </a:tc>
                <a:tc>
                  <a:txBody>
                    <a:bodyPr/>
                    <a:lstStyle/>
                    <a:p>
                      <a:pPr algn="ctr"/>
                      <a:r>
                        <a:rPr lang="fr-FR" dirty="0" smtClean="0"/>
                        <a:t>NON</a:t>
                      </a:r>
                      <a:endParaRPr lang="fr-FR" dirty="0">
                        <a:solidFill>
                          <a:schemeClr val="bg1"/>
                        </a:solidFill>
                      </a:endParaRPr>
                    </a:p>
                  </a:txBody>
                  <a:tcPr anchor="ctr">
                    <a:solidFill>
                      <a:schemeClr val="accent1">
                        <a:lumMod val="20000"/>
                        <a:lumOff val="80000"/>
                      </a:schemeClr>
                    </a:solidFill>
                  </a:tcPr>
                </a:tc>
              </a:tr>
              <a:tr h="1684360">
                <a:tc rowSpan="2">
                  <a:txBody>
                    <a:bodyPr/>
                    <a:lstStyle/>
                    <a:p>
                      <a:pPr algn="ctr"/>
                      <a:r>
                        <a:rPr lang="fr-FR" dirty="0" smtClean="0">
                          <a:solidFill>
                            <a:schemeClr val="dk1"/>
                          </a:solidFill>
                        </a:rPr>
                        <a:t>TOUS</a:t>
                      </a:r>
                      <a:r>
                        <a:rPr lang="fr-FR" baseline="0" dirty="0" smtClean="0">
                          <a:solidFill>
                            <a:schemeClr val="dk1"/>
                          </a:solidFill>
                        </a:rPr>
                        <a:t> PRODUITS</a:t>
                      </a:r>
                      <a:endParaRPr lang="fr-FR" dirty="0">
                        <a:solidFill>
                          <a:schemeClr val="bg1"/>
                        </a:solidFill>
                      </a:endParaRPr>
                    </a:p>
                  </a:txBody>
                  <a:tcPr vert="vert270" anchor="ctr">
                    <a:solidFill>
                      <a:schemeClr val="accent1">
                        <a:lumMod val="20000"/>
                        <a:lumOff val="80000"/>
                      </a:schemeClr>
                    </a:solidFill>
                  </a:tcPr>
                </a:tc>
                <a:tc>
                  <a:txBody>
                    <a:bodyPr/>
                    <a:lstStyle/>
                    <a:p>
                      <a:pPr algn="ctr"/>
                      <a:r>
                        <a:rPr lang="fr-FR" dirty="0" smtClean="0"/>
                        <a:t>OUI</a:t>
                      </a:r>
                      <a:endParaRPr lang="fr-FR" dirty="0">
                        <a:solidFill>
                          <a:schemeClr val="bg1"/>
                        </a:solidFill>
                      </a:endParaRPr>
                    </a:p>
                  </a:txBody>
                  <a:tcPr anchor="ctr">
                    <a:solidFill>
                      <a:schemeClr val="accent1">
                        <a:lumMod val="20000"/>
                        <a:lumOff val="80000"/>
                      </a:schemeClr>
                    </a:solidFill>
                  </a:tcPr>
                </a:tc>
                <a:tc>
                  <a:txBody>
                    <a:bodyPr/>
                    <a:lstStyle/>
                    <a:p>
                      <a:pPr algn="ctr">
                        <a:buFont typeface="Arial" pitchFamily="34" charset="0"/>
                        <a:buChar char="•"/>
                      </a:pPr>
                      <a:r>
                        <a:rPr lang="fr-FR" dirty="0" smtClean="0"/>
                        <a:t> </a:t>
                      </a:r>
                      <a:r>
                        <a:rPr lang="fr-FR" b="1" dirty="0" smtClean="0">
                          <a:solidFill>
                            <a:srgbClr val="FF0000"/>
                          </a:solidFill>
                        </a:rPr>
                        <a:t>Enregistrement</a:t>
                      </a:r>
                      <a:r>
                        <a:rPr lang="fr-FR" b="1" baseline="0" dirty="0" smtClean="0">
                          <a:solidFill>
                            <a:srgbClr val="FF0000"/>
                          </a:solidFill>
                        </a:rPr>
                        <a:t> (AMM)</a:t>
                      </a:r>
                      <a:endParaRPr lang="fr-FR" b="1" dirty="0">
                        <a:solidFill>
                          <a:srgbClr val="FF0000"/>
                        </a:solidFill>
                      </a:endParaRPr>
                    </a:p>
                  </a:txBody>
                  <a:tcPr anchor="ctr">
                    <a:solidFill>
                      <a:schemeClr val="tx2">
                        <a:lumMod val="20000"/>
                        <a:lumOff val="80000"/>
                      </a:schemeClr>
                    </a:solidFill>
                  </a:tcPr>
                </a:tc>
                <a:tc>
                  <a:txBody>
                    <a:bodyPr/>
                    <a:lstStyle/>
                    <a:p>
                      <a:pPr algn="ctr">
                        <a:buFont typeface="Arial" pitchFamily="34" charset="0"/>
                        <a:buChar char="•"/>
                      </a:pPr>
                      <a:r>
                        <a:rPr lang="fr-FR" dirty="0" smtClean="0"/>
                        <a:t> </a:t>
                      </a:r>
                      <a:r>
                        <a:rPr lang="fr-FR" b="1" dirty="0" smtClean="0">
                          <a:solidFill>
                            <a:srgbClr val="0000FF"/>
                          </a:solidFill>
                        </a:rPr>
                        <a:t>Monopole officinal de distribution </a:t>
                      </a:r>
                      <a:endParaRPr lang="fr-FR" b="1" dirty="0">
                        <a:solidFill>
                          <a:srgbClr val="0000FF"/>
                        </a:solidFill>
                      </a:endParaRPr>
                    </a:p>
                  </a:txBody>
                  <a:tcPr anchor="ctr">
                    <a:solidFill>
                      <a:schemeClr val="tx2">
                        <a:lumMod val="20000"/>
                        <a:lumOff val="80000"/>
                      </a:schemeClr>
                    </a:solidFill>
                  </a:tcPr>
                </a:tc>
              </a:tr>
              <a:tr h="1788399">
                <a:tc vMerge="1">
                  <a:txBody>
                    <a:bodyPr/>
                    <a:lstStyle/>
                    <a:p>
                      <a:endParaRPr lang="fr-FR" dirty="0"/>
                    </a:p>
                  </a:txBody>
                  <a:tcPr/>
                </a:tc>
                <a:tc>
                  <a:txBody>
                    <a:bodyPr/>
                    <a:lstStyle/>
                    <a:p>
                      <a:pPr algn="ctr"/>
                      <a:r>
                        <a:rPr lang="fr-FR" dirty="0" smtClean="0"/>
                        <a:t>NON</a:t>
                      </a:r>
                      <a:endParaRPr lang="fr-FR" dirty="0">
                        <a:solidFill>
                          <a:schemeClr val="bg1"/>
                        </a:solidFill>
                      </a:endParaRPr>
                    </a:p>
                  </a:txBody>
                  <a:tcPr anchor="ctr">
                    <a:solidFill>
                      <a:schemeClr val="accent1">
                        <a:lumMod val="20000"/>
                        <a:lumOff val="80000"/>
                      </a:schemeClr>
                    </a:solidFill>
                  </a:tcPr>
                </a:tc>
                <a:tc>
                  <a:txBody>
                    <a:bodyPr/>
                    <a:lstStyle/>
                    <a:p>
                      <a:pPr algn="ctr">
                        <a:buFont typeface="Arial" pitchFamily="34" charset="0"/>
                        <a:buChar char="•"/>
                      </a:pPr>
                      <a:r>
                        <a:rPr lang="fr-FR" dirty="0" smtClean="0"/>
                        <a:t> </a:t>
                      </a:r>
                      <a:r>
                        <a:rPr lang="fr-FR" b="1" dirty="0" smtClean="0">
                          <a:solidFill>
                            <a:srgbClr val="0000FF"/>
                          </a:solidFill>
                        </a:rPr>
                        <a:t>Prescription médicale obligatoire</a:t>
                      </a:r>
                      <a:endParaRPr lang="fr-FR" b="1" dirty="0">
                        <a:solidFill>
                          <a:srgbClr val="0000FF"/>
                        </a:solidFill>
                      </a:endParaRPr>
                    </a:p>
                  </a:txBody>
                  <a:tcPr anchor="ctr">
                    <a:solidFill>
                      <a:schemeClr val="tx2">
                        <a:lumMod val="20000"/>
                        <a:lumOff val="80000"/>
                      </a:schemeClr>
                    </a:solidFill>
                  </a:tcPr>
                </a:tc>
                <a:tc>
                  <a:txBody>
                    <a:bodyPr/>
                    <a:lstStyle/>
                    <a:p>
                      <a:pPr algn="ctr">
                        <a:buFont typeface="Arial" pitchFamily="34" charset="0"/>
                        <a:buChar char="•"/>
                      </a:pPr>
                      <a:r>
                        <a:rPr lang="fr-FR" dirty="0" smtClean="0"/>
                        <a:t> </a:t>
                      </a:r>
                      <a:r>
                        <a:rPr lang="fr-FR" b="1" dirty="0" smtClean="0"/>
                        <a:t>Remboursement</a:t>
                      </a:r>
                      <a:r>
                        <a:rPr lang="fr-FR" b="1" baseline="0" dirty="0" smtClean="0"/>
                        <a:t> par l’assurance-maladie</a:t>
                      </a:r>
                    </a:p>
                    <a:p>
                      <a:pPr algn="ctr">
                        <a:buFont typeface="Arial" pitchFamily="34" charset="0"/>
                        <a:buChar char="•"/>
                      </a:pPr>
                      <a:r>
                        <a:rPr lang="fr-FR" b="1" baseline="0" dirty="0" smtClean="0"/>
                        <a:t> Prix réglementés</a:t>
                      </a:r>
                      <a:endParaRPr lang="fr-FR" b="1" dirty="0"/>
                    </a:p>
                  </a:txBody>
                  <a:tcPr anchor="ct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1"/>
          <p:cNvSpPr>
            <a:spLocks noGrp="1" noChangeArrowheads="1"/>
          </p:cNvSpPr>
          <p:nvPr>
            <p:ph type="title"/>
          </p:nvPr>
        </p:nvSpPr>
        <p:spPr/>
        <p:txBody>
          <a:bodyPr/>
          <a:lstStyle/>
          <a:p>
            <a:pPr eaLnBrk="1" hangingPunct="1"/>
            <a:r>
              <a:rPr lang="fr-FR" smtClean="0"/>
              <a:t>Des statuts complexes</a:t>
            </a:r>
          </a:p>
        </p:txBody>
      </p:sp>
      <p:pic>
        <p:nvPicPr>
          <p:cNvPr id="150531" name="Picture 10"/>
          <p:cNvPicPr>
            <a:picLocks noGrp="1" noChangeAspect="1" noChangeArrowheads="1"/>
          </p:cNvPicPr>
          <p:nvPr>
            <p:ph idx="1"/>
          </p:nvPr>
        </p:nvPicPr>
        <p:blipFill>
          <a:blip r:embed="rId3" cstate="print"/>
          <a:srcRect/>
          <a:stretch>
            <a:fillRect/>
          </a:stretch>
        </p:blipFill>
        <p:spPr>
          <a:xfrm>
            <a:off x="323850" y="1401763"/>
            <a:ext cx="8280400" cy="5267325"/>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1105247059"/>
              </p:ext>
            </p:extLst>
          </p:nvPr>
        </p:nvGraphicFramePr>
        <p:xfrm>
          <a:off x="539552" y="972258"/>
          <a:ext cx="662473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à coins arrondis 4"/>
          <p:cNvSpPr/>
          <p:nvPr/>
        </p:nvSpPr>
        <p:spPr>
          <a:xfrm>
            <a:off x="4788024" y="4653136"/>
            <a:ext cx="1584176" cy="11880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139952" y="6021288"/>
            <a:ext cx="2614818" cy="338554"/>
          </a:xfrm>
          <a:prstGeom prst="rect">
            <a:avLst/>
          </a:prstGeom>
          <a:noFill/>
        </p:spPr>
        <p:txBody>
          <a:bodyPr wrap="none" rtlCol="0">
            <a:spAutoFit/>
          </a:bodyPr>
          <a:lstStyle/>
          <a:p>
            <a:r>
              <a:rPr lang="fr-FR" sz="1600" dirty="0" smtClean="0"/>
              <a:t>Automédication : 1,1 Mds€</a:t>
            </a:r>
            <a:endParaRPr lang="fr-FR" sz="1600" dirty="0"/>
          </a:p>
        </p:txBody>
      </p:sp>
      <p:sp>
        <p:nvSpPr>
          <p:cNvPr id="7" name="ZoneTexte 6"/>
          <p:cNvSpPr txBox="1"/>
          <p:nvPr/>
        </p:nvSpPr>
        <p:spPr>
          <a:xfrm>
            <a:off x="571472" y="5253054"/>
            <a:ext cx="3073277" cy="523220"/>
          </a:xfrm>
          <a:prstGeom prst="rect">
            <a:avLst/>
          </a:prstGeom>
          <a:noFill/>
        </p:spPr>
        <p:txBody>
          <a:bodyPr wrap="none" rtlCol="0">
            <a:spAutoFit/>
          </a:bodyPr>
          <a:lstStyle/>
          <a:p>
            <a:r>
              <a:rPr lang="fr-FR" sz="1400" dirty="0" smtClean="0"/>
              <a:t>Source: IMS-</a:t>
            </a:r>
            <a:r>
              <a:rPr lang="fr-FR" sz="1400" dirty="0" err="1" smtClean="0"/>
              <a:t>Health</a:t>
            </a:r>
            <a:r>
              <a:rPr lang="fr-FR" sz="1400" dirty="0" smtClean="0"/>
              <a:t> LMPSO et SDM</a:t>
            </a:r>
          </a:p>
          <a:p>
            <a:r>
              <a:rPr lang="fr-FR" sz="1400" b="1" dirty="0" smtClean="0"/>
              <a:t>CA évalués en PFHT</a:t>
            </a:r>
            <a:endParaRPr lang="fr-FR" sz="1400" b="1" dirty="0"/>
          </a:p>
        </p:txBody>
      </p:sp>
      <p:graphicFrame>
        <p:nvGraphicFramePr>
          <p:cNvPr id="2" name="Diagramme 1"/>
          <p:cNvGraphicFramePr/>
          <p:nvPr>
            <p:extLst>
              <p:ext uri="{D42A27DB-BD31-4B8C-83A1-F6EECF244321}">
                <p14:modId xmlns:p14="http://schemas.microsoft.com/office/powerpoint/2010/main" val="1649983339"/>
              </p:ext>
            </p:extLst>
          </p:nvPr>
        </p:nvGraphicFramePr>
        <p:xfrm>
          <a:off x="7308304" y="980728"/>
          <a:ext cx="1656184" cy="47840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itre 1"/>
          <p:cNvSpPr>
            <a:spLocks noGrp="1"/>
          </p:cNvSpPr>
          <p:nvPr>
            <p:ph type="title"/>
          </p:nvPr>
        </p:nvSpPr>
        <p:spPr>
          <a:xfrm>
            <a:off x="751114" y="291837"/>
            <a:ext cx="7930924" cy="914400"/>
          </a:xfrm>
        </p:spPr>
        <p:txBody>
          <a:bodyPr/>
          <a:lstStyle/>
          <a:p>
            <a:pPr eaLnBrk="1" hangingPunct="1"/>
            <a:r>
              <a:rPr lang="fr-FR" sz="2800" dirty="0" smtClean="0"/>
              <a:t>Le marché de ville français: </a:t>
            </a:r>
            <a:br>
              <a:rPr lang="fr-FR" sz="2800" dirty="0" smtClean="0"/>
            </a:br>
            <a:r>
              <a:rPr lang="fr-FR" sz="2800" dirty="0" smtClean="0"/>
              <a:t>de la stagnation à la récession</a:t>
            </a:r>
            <a:endParaRPr lang="en-US" sz="2800" dirty="0" smtClean="0">
              <a:sym typeface="Wingdings" pitchFamily="2" charset="2"/>
            </a:endParaRPr>
          </a:p>
        </p:txBody>
      </p:sp>
      <p:sp>
        <p:nvSpPr>
          <p:cNvPr id="301062" name="Rectangle 6"/>
          <p:cNvSpPr>
            <a:spLocks noChangeArrowheads="1"/>
          </p:cNvSpPr>
          <p:nvPr>
            <p:custDataLst>
              <p:tags r:id="rId1"/>
            </p:custDataLst>
          </p:nvPr>
        </p:nvSpPr>
        <p:spPr bwMode="gray">
          <a:xfrm>
            <a:off x="5735778" y="3111335"/>
            <a:ext cx="3099472" cy="1900051"/>
          </a:xfrm>
          <a:prstGeom prst="rect">
            <a:avLst/>
          </a:prstGeom>
          <a:noFill/>
          <a:ln w="9525">
            <a:noFill/>
            <a:miter lim="800000"/>
            <a:headEnd/>
            <a:tailEnd/>
          </a:ln>
        </p:spPr>
        <p:txBody>
          <a:bodyPr lIns="0" tIns="0" rIns="0" bIns="0"/>
          <a:lstStyle/>
          <a:p>
            <a:pPr marL="228600" indent="-228600" eaLnBrk="0" hangingPunct="0">
              <a:spcBef>
                <a:spcPct val="60000"/>
              </a:spcBef>
              <a:buClr>
                <a:schemeClr val="tx2"/>
              </a:buClr>
              <a:buFont typeface="Verdana" pitchFamily="34" charset="0"/>
              <a:buChar char="•"/>
            </a:pPr>
            <a:endParaRPr lang="fr-FR" sz="1200" dirty="0" smtClean="0">
              <a:solidFill>
                <a:schemeClr val="tx2"/>
              </a:solidFill>
              <a:latin typeface="Verdana" pitchFamily="34" charset="0"/>
            </a:endParaRPr>
          </a:p>
        </p:txBody>
      </p:sp>
      <p:sp>
        <p:nvSpPr>
          <p:cNvPr id="11" name="ZoneTexte 10"/>
          <p:cNvSpPr txBox="1"/>
          <p:nvPr/>
        </p:nvSpPr>
        <p:spPr>
          <a:xfrm>
            <a:off x="400050" y="5924550"/>
            <a:ext cx="5123928" cy="246221"/>
          </a:xfrm>
          <a:prstGeom prst="rect">
            <a:avLst/>
          </a:prstGeom>
          <a:noFill/>
        </p:spPr>
        <p:txBody>
          <a:bodyPr wrap="square" rtlCol="0">
            <a:spAutoFit/>
          </a:bodyPr>
          <a:lstStyle/>
          <a:p>
            <a:r>
              <a:rPr lang="fr-FR" sz="1000" i="1" dirty="0" smtClean="0">
                <a:latin typeface="+mj-lt"/>
              </a:rPr>
              <a:t>Source : IMS Health – LMPSO décembre 2012</a:t>
            </a:r>
            <a:endParaRPr lang="fr-FR" sz="1000" i="1" dirty="0">
              <a:latin typeface="+mj-lt"/>
            </a:endParaRPr>
          </a:p>
        </p:txBody>
      </p:sp>
      <p:graphicFrame>
        <p:nvGraphicFramePr>
          <p:cNvPr id="15" name="Graphique 14"/>
          <p:cNvGraphicFramePr/>
          <p:nvPr/>
        </p:nvGraphicFramePr>
        <p:xfrm>
          <a:off x="5486400" y="1819656"/>
          <a:ext cx="3419856" cy="1636776"/>
        </p:xfrm>
        <a:graphic>
          <a:graphicData uri="http://schemas.openxmlformats.org/drawingml/2006/chart">
            <c:chart xmlns:c="http://schemas.openxmlformats.org/drawingml/2006/chart" xmlns:r="http://schemas.openxmlformats.org/officeDocument/2006/relationships" r:id="rId4"/>
          </a:graphicData>
        </a:graphic>
      </p:graphicFrame>
      <p:cxnSp>
        <p:nvCxnSpPr>
          <p:cNvPr id="22" name="Connecteur droit 21"/>
          <p:cNvCxnSpPr/>
          <p:nvPr/>
        </p:nvCxnSpPr>
        <p:spPr>
          <a:xfrm flipV="1">
            <a:off x="5705856" y="4173488"/>
            <a:ext cx="3246120" cy="0"/>
          </a:xfrm>
          <a:prstGeom prst="line">
            <a:avLst/>
          </a:prstGeom>
        </p:spPr>
        <p:style>
          <a:lnRef idx="1">
            <a:schemeClr val="accent3"/>
          </a:lnRef>
          <a:fillRef idx="0">
            <a:schemeClr val="accent3"/>
          </a:fillRef>
          <a:effectRef idx="0">
            <a:schemeClr val="accent3"/>
          </a:effectRef>
          <a:fontRef idx="minor">
            <a:schemeClr val="tx1"/>
          </a:fontRef>
        </p:style>
      </p:cxnSp>
      <p:graphicFrame>
        <p:nvGraphicFramePr>
          <p:cNvPr id="20" name="Graphique 19"/>
          <p:cNvGraphicFramePr/>
          <p:nvPr/>
        </p:nvGraphicFramePr>
        <p:xfrm>
          <a:off x="384132" y="1872989"/>
          <a:ext cx="4751539" cy="4064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Graphique 26"/>
          <p:cNvGraphicFramePr/>
          <p:nvPr/>
        </p:nvGraphicFramePr>
        <p:xfrm>
          <a:off x="5312228" y="1828799"/>
          <a:ext cx="3636000" cy="18918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Graphique 27"/>
          <p:cNvGraphicFramePr/>
          <p:nvPr/>
        </p:nvGraphicFramePr>
        <p:xfrm>
          <a:off x="5312228" y="4248225"/>
          <a:ext cx="3636000" cy="1891863"/>
        </p:xfrm>
        <a:graphic>
          <a:graphicData uri="http://schemas.openxmlformats.org/drawingml/2006/chart">
            <c:chart xmlns:c="http://schemas.openxmlformats.org/drawingml/2006/chart" xmlns:r="http://schemas.openxmlformats.org/officeDocument/2006/relationships" r:id="rId7"/>
          </a:graphicData>
        </a:graphic>
      </p:graphicFrame>
      <p:sp>
        <p:nvSpPr>
          <p:cNvPr id="16" name="Espace réservé du numéro de diapositive 15"/>
          <p:cNvSpPr>
            <a:spLocks noGrp="1"/>
          </p:cNvSpPr>
          <p:nvPr>
            <p:ph type="sldNum" sz="quarter" idx="4294967295"/>
          </p:nvPr>
        </p:nvSpPr>
        <p:spPr>
          <a:xfrm>
            <a:off x="481361" y="6492875"/>
            <a:ext cx="228600" cy="137160"/>
          </a:xfrm>
          <a:prstGeom prst="rect">
            <a:avLst/>
          </a:prstGeom>
        </p:spPr>
        <p:txBody>
          <a:bodyPr/>
          <a:lstStyle/>
          <a:p>
            <a:fld id="{078CA1E6-1B09-488D-A1FF-E8A47C315D27}" type="slidenum">
              <a:rPr lang="en-US" smtClean="0"/>
              <a:pPr/>
              <a:t>9</a:t>
            </a:fld>
            <a:endParaRPr lang="en-US" dirty="0"/>
          </a:p>
        </p:txBody>
      </p:sp>
      <p:sp>
        <p:nvSpPr>
          <p:cNvPr id="17" name="Espace réservé du pied de page 16"/>
          <p:cNvSpPr>
            <a:spLocks noGrp="1"/>
          </p:cNvSpPr>
          <p:nvPr>
            <p:ph type="ftr" sz="quarter" idx="4294967295"/>
          </p:nvPr>
        </p:nvSpPr>
        <p:spPr>
          <a:xfrm>
            <a:off x="481359" y="6356351"/>
            <a:ext cx="6858000" cy="137160"/>
          </a:xfrm>
          <a:prstGeom prst="rect">
            <a:avLst/>
          </a:prstGeom>
        </p:spPr>
        <p:txBody>
          <a:bodyPr/>
          <a:lstStyle/>
          <a:p>
            <a:r>
              <a:rPr lang="en-US" smtClean="0"/>
              <a:t>IMS Health 2013</a:t>
            </a:r>
            <a:endParaRPr lang="en-US" dirty="0"/>
          </a:p>
        </p:txBody>
      </p:sp>
      <p:sp>
        <p:nvSpPr>
          <p:cNvPr id="24" name="Text Placeholder 2"/>
          <p:cNvSpPr txBox="1">
            <a:spLocks/>
          </p:cNvSpPr>
          <p:nvPr/>
        </p:nvSpPr>
        <p:spPr bwMode="gray">
          <a:xfrm>
            <a:off x="5939064" y="3725839"/>
            <a:ext cx="2866026" cy="411733"/>
          </a:xfrm>
          <a:prstGeom prst="rect">
            <a:avLst/>
          </a:prstGeom>
          <a:solidFill>
            <a:srgbClr val="00B0F0"/>
          </a:solidFill>
          <a:ln w="9525">
            <a:noFill/>
            <a:miter lim="800000"/>
            <a:headEnd/>
            <a:tailEnd/>
          </a:ln>
          <a:effectLst/>
          <a:scene3d>
            <a:camera prst="orthographicFront"/>
            <a:lightRig rig="threePt" dir="t"/>
          </a:scene3d>
          <a:sp3d>
            <a:bevelT w="63500"/>
          </a:sp3d>
        </p:spPr>
        <p:txBody>
          <a:bodyPr vert="horz" wrap="square" lIns="0" tIns="0" rIns="0" bIns="0" numCol="1" anchor="ctr" anchorCtr="0" compatLnSpc="1">
            <a:prstTxWarp prst="textNoShape">
              <a:avLst/>
            </a:prstTxWarp>
            <a:noAutofit/>
          </a:bodyPr>
          <a:lstStyle/>
          <a:p>
            <a:pPr algn="ctr">
              <a:defRPr/>
            </a:pPr>
            <a:r>
              <a:rPr lang="fr-FR" sz="1600" b="1" dirty="0" smtClean="0">
                <a:solidFill>
                  <a:schemeClr val="bg1"/>
                </a:solidFill>
              </a:rPr>
              <a:t>Evolution en volume</a:t>
            </a:r>
            <a:endParaRPr lang="fr-FR" sz="1600" b="1" dirty="0">
              <a:solidFill>
                <a:schemeClr val="bg1"/>
              </a:solidFill>
            </a:endParaRPr>
          </a:p>
        </p:txBody>
      </p:sp>
      <p:sp>
        <p:nvSpPr>
          <p:cNvPr id="25" name="Text Placeholder 2"/>
          <p:cNvSpPr txBox="1">
            <a:spLocks/>
          </p:cNvSpPr>
          <p:nvPr/>
        </p:nvSpPr>
        <p:spPr bwMode="gray">
          <a:xfrm>
            <a:off x="5939064" y="1339711"/>
            <a:ext cx="2866026" cy="411733"/>
          </a:xfrm>
          <a:prstGeom prst="rect">
            <a:avLst/>
          </a:prstGeom>
          <a:solidFill>
            <a:srgbClr val="00B0F0"/>
          </a:solidFill>
          <a:ln w="9525">
            <a:noFill/>
            <a:miter lim="800000"/>
            <a:headEnd/>
            <a:tailEnd/>
          </a:ln>
          <a:effectLst/>
          <a:scene3d>
            <a:camera prst="orthographicFront"/>
            <a:lightRig rig="threePt" dir="t"/>
          </a:scene3d>
          <a:sp3d>
            <a:bevelT w="63500"/>
          </a:sp3d>
        </p:spPr>
        <p:txBody>
          <a:bodyPr vert="horz" wrap="square" lIns="0" tIns="0" rIns="0" bIns="0" numCol="1" anchor="ctr" anchorCtr="0" compatLnSpc="1">
            <a:prstTxWarp prst="textNoShape">
              <a:avLst/>
            </a:prstTxWarp>
            <a:noAutofit/>
          </a:bodyPr>
          <a:lstStyle/>
          <a:p>
            <a:pPr algn="ctr">
              <a:defRPr/>
            </a:pPr>
            <a:r>
              <a:rPr lang="fr-FR" sz="1600" b="1" dirty="0" smtClean="0">
                <a:solidFill>
                  <a:schemeClr val="bg1"/>
                </a:solidFill>
              </a:rPr>
              <a:t>Evolution en valeur</a:t>
            </a:r>
            <a:endParaRPr lang="fr-FR" sz="1600" b="1" dirty="0">
              <a:solidFill>
                <a:schemeClr val="bg1"/>
              </a:solidFill>
            </a:endParaRPr>
          </a:p>
        </p:txBody>
      </p:sp>
      <p:sp>
        <p:nvSpPr>
          <p:cNvPr id="26" name="Text Placeholder 2"/>
          <p:cNvSpPr txBox="1">
            <a:spLocks/>
          </p:cNvSpPr>
          <p:nvPr/>
        </p:nvSpPr>
        <p:spPr bwMode="gray">
          <a:xfrm>
            <a:off x="523177" y="1339711"/>
            <a:ext cx="4335426" cy="411733"/>
          </a:xfrm>
          <a:prstGeom prst="rect">
            <a:avLst/>
          </a:prstGeom>
          <a:solidFill>
            <a:srgbClr val="00B0F0"/>
          </a:solidFill>
          <a:ln w="9525">
            <a:noFill/>
            <a:miter lim="800000"/>
            <a:headEnd/>
            <a:tailEnd/>
          </a:ln>
          <a:effectLst/>
          <a:scene3d>
            <a:camera prst="orthographicFront"/>
            <a:lightRig rig="threePt" dir="t"/>
          </a:scene3d>
          <a:sp3d>
            <a:bevelT w="63500"/>
          </a:sp3d>
        </p:spPr>
        <p:txBody>
          <a:bodyPr vert="horz" wrap="square" lIns="0" tIns="0" rIns="0" bIns="0" numCol="1" anchor="ctr" anchorCtr="0" compatLnSpc="1">
            <a:prstTxWarp prst="textNoShape">
              <a:avLst/>
            </a:prstTxWarp>
            <a:noAutofit/>
          </a:bodyPr>
          <a:lstStyle/>
          <a:p>
            <a:pPr algn="ctr">
              <a:defRPr/>
            </a:pPr>
            <a:r>
              <a:rPr lang="fr-FR" sz="1600" b="1" dirty="0" smtClean="0">
                <a:solidFill>
                  <a:schemeClr val="bg1"/>
                </a:solidFill>
                <a:cs typeface="Aharoni" pitchFamily="2" charset="-79"/>
              </a:rPr>
              <a:t>Montant et croissance du CA France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NUyxFhroJk24Fq833f0jDA"/>
</p:tagLst>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MS Standard/Light">
    <a:dk1>
      <a:srgbClr val="111111"/>
    </a:dk1>
    <a:lt1>
      <a:srgbClr val="FFFFFF"/>
    </a:lt1>
    <a:dk2>
      <a:srgbClr val="0E0733"/>
    </a:dk2>
    <a:lt2>
      <a:srgbClr val="2E8D9E"/>
    </a:lt2>
    <a:accent1>
      <a:srgbClr val="C07200"/>
    </a:accent1>
    <a:accent2>
      <a:srgbClr val="0F6800"/>
    </a:accent2>
    <a:accent3>
      <a:srgbClr val="00528A"/>
    </a:accent3>
    <a:accent4>
      <a:srgbClr val="860C0E"/>
    </a:accent4>
    <a:accent5>
      <a:srgbClr val="808080"/>
    </a:accent5>
    <a:accent6>
      <a:srgbClr val="C0C0C0"/>
    </a:accent6>
    <a:hlink>
      <a:srgbClr val="0091C8"/>
    </a:hlink>
    <a:folHlink>
      <a:srgbClr val="8888A4"/>
    </a:folHlink>
  </a:clrScheme>
  <a:fontScheme name="IMS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MS Standard/Light">
    <a:dk1>
      <a:srgbClr val="111111"/>
    </a:dk1>
    <a:lt1>
      <a:srgbClr val="FFFFFF"/>
    </a:lt1>
    <a:dk2>
      <a:srgbClr val="0E0733"/>
    </a:dk2>
    <a:lt2>
      <a:srgbClr val="2E8D9E"/>
    </a:lt2>
    <a:accent1>
      <a:srgbClr val="C07200"/>
    </a:accent1>
    <a:accent2>
      <a:srgbClr val="0F6800"/>
    </a:accent2>
    <a:accent3>
      <a:srgbClr val="00528A"/>
    </a:accent3>
    <a:accent4>
      <a:srgbClr val="860C0E"/>
    </a:accent4>
    <a:accent5>
      <a:srgbClr val="808080"/>
    </a:accent5>
    <a:accent6>
      <a:srgbClr val="C0C0C0"/>
    </a:accent6>
    <a:hlink>
      <a:srgbClr val="0091C8"/>
    </a:hlink>
    <a:folHlink>
      <a:srgbClr val="8888A4"/>
    </a:folHlink>
  </a:clrScheme>
  <a:fontScheme name="IMS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MS Standard/Light">
    <a:dk1>
      <a:srgbClr val="111111"/>
    </a:dk1>
    <a:lt1>
      <a:srgbClr val="FFFFFF"/>
    </a:lt1>
    <a:dk2>
      <a:srgbClr val="0E0733"/>
    </a:dk2>
    <a:lt2>
      <a:srgbClr val="2E8D9E"/>
    </a:lt2>
    <a:accent1>
      <a:srgbClr val="C07200"/>
    </a:accent1>
    <a:accent2>
      <a:srgbClr val="0F6800"/>
    </a:accent2>
    <a:accent3>
      <a:srgbClr val="00528A"/>
    </a:accent3>
    <a:accent4>
      <a:srgbClr val="860C0E"/>
    </a:accent4>
    <a:accent5>
      <a:srgbClr val="808080"/>
    </a:accent5>
    <a:accent6>
      <a:srgbClr val="C0C0C0"/>
    </a:accent6>
    <a:hlink>
      <a:srgbClr val="0091C8"/>
    </a:hlink>
    <a:folHlink>
      <a:srgbClr val="8888A4"/>
    </a:folHlink>
  </a:clrScheme>
  <a:fontScheme name="IMS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IMS Standard/Light">
    <a:dk1>
      <a:srgbClr val="111111"/>
    </a:dk1>
    <a:lt1>
      <a:srgbClr val="FFFFFF"/>
    </a:lt1>
    <a:dk2>
      <a:srgbClr val="0E0733"/>
    </a:dk2>
    <a:lt2>
      <a:srgbClr val="2E8D9E"/>
    </a:lt2>
    <a:accent1>
      <a:srgbClr val="C07200"/>
    </a:accent1>
    <a:accent2>
      <a:srgbClr val="0F6800"/>
    </a:accent2>
    <a:accent3>
      <a:srgbClr val="00528A"/>
    </a:accent3>
    <a:accent4>
      <a:srgbClr val="860C0E"/>
    </a:accent4>
    <a:accent5>
      <a:srgbClr val="808080"/>
    </a:accent5>
    <a:accent6>
      <a:srgbClr val="C0C0C0"/>
    </a:accent6>
    <a:hlink>
      <a:srgbClr val="0091C8"/>
    </a:hlink>
    <a:folHlink>
      <a:srgbClr val="8888A4"/>
    </a:folHlink>
  </a:clrScheme>
  <a:fontScheme name="IMS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IMS Standard/Light">
    <a:dk1>
      <a:srgbClr val="111111"/>
    </a:dk1>
    <a:lt1>
      <a:srgbClr val="FFFFFF"/>
    </a:lt1>
    <a:dk2>
      <a:srgbClr val="0E0733"/>
    </a:dk2>
    <a:lt2>
      <a:srgbClr val="2E8D9E"/>
    </a:lt2>
    <a:accent1>
      <a:srgbClr val="C07200"/>
    </a:accent1>
    <a:accent2>
      <a:srgbClr val="0F6800"/>
    </a:accent2>
    <a:accent3>
      <a:srgbClr val="00528A"/>
    </a:accent3>
    <a:accent4>
      <a:srgbClr val="860C0E"/>
    </a:accent4>
    <a:accent5>
      <a:srgbClr val="808080"/>
    </a:accent5>
    <a:accent6>
      <a:srgbClr val="C0C0C0"/>
    </a:accent6>
    <a:hlink>
      <a:srgbClr val="0091C8"/>
    </a:hlink>
    <a:folHlink>
      <a:srgbClr val="8888A4"/>
    </a:folHlink>
  </a:clrScheme>
  <a:fontScheme name="IMS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IMS Standard/Light">
    <a:dk1>
      <a:srgbClr val="111111"/>
    </a:dk1>
    <a:lt1>
      <a:srgbClr val="FFFFFF"/>
    </a:lt1>
    <a:dk2>
      <a:srgbClr val="0E0733"/>
    </a:dk2>
    <a:lt2>
      <a:srgbClr val="2E8D9E"/>
    </a:lt2>
    <a:accent1>
      <a:srgbClr val="C07200"/>
    </a:accent1>
    <a:accent2>
      <a:srgbClr val="0F6800"/>
    </a:accent2>
    <a:accent3>
      <a:srgbClr val="00528A"/>
    </a:accent3>
    <a:accent4>
      <a:srgbClr val="860C0E"/>
    </a:accent4>
    <a:accent5>
      <a:srgbClr val="808080"/>
    </a:accent5>
    <a:accent6>
      <a:srgbClr val="C0C0C0"/>
    </a:accent6>
    <a:hlink>
      <a:srgbClr val="0091C8"/>
    </a:hlink>
    <a:folHlink>
      <a:srgbClr val="8888A4"/>
    </a:folHlink>
  </a:clrScheme>
  <a:fontScheme name="IMS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4358</TotalTime>
  <Words>1034</Words>
  <Application>Microsoft Office PowerPoint</Application>
  <PresentationFormat>Affichage à l'écran (4:3)</PresentationFormat>
  <Paragraphs>266</Paragraphs>
  <Slides>19</Slides>
  <Notes>11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Modèle par défaut</vt:lpstr>
      <vt:lpstr>Quelques éléments  d’économie du médicament</vt:lpstr>
      <vt:lpstr> Le siècle de la pharmacothérapie</vt:lpstr>
      <vt:lpstr>Qu’est ce qu’un médicament ?  La définition légale</vt:lpstr>
      <vt:lpstr>Une définition très large à visée protectrice du consommateur</vt:lpstr>
      <vt:lpstr>Un délicat problème de frontière</vt:lpstr>
      <vt:lpstr>Conséquences de la  qualification de médicament</vt:lpstr>
      <vt:lpstr>Des statuts complexes</vt:lpstr>
      <vt:lpstr>Présentation PowerPoint</vt:lpstr>
      <vt:lpstr>Le marché de ville français:  de la stagnation à la récession</vt:lpstr>
      <vt:lpstr>Hausse spectaculaire des génériques en 2012</vt:lpstr>
      <vt:lpstr>Un marché hôpital en croissance nulle</vt:lpstr>
      <vt:lpstr>38% de la prescription officinale provient de la prescription hospitalière et spécialisée</vt:lpstr>
      <vt:lpstr>De la Découverte à l’AMM</vt:lpstr>
      <vt:lpstr>Le Brevet et la Propriété intellectuelle </vt:lpstr>
      <vt:lpstr>Prix et Remboursement</vt:lpstr>
      <vt:lpstr>Le “Modèle officinal français” Le Statut</vt:lpstr>
      <vt:lpstr>Un tournant économique</vt:lpstr>
      <vt:lpstr>Le modèle officinal français Quels services aux patients ?</vt:lpstr>
      <vt:lpstr>Merci de votre attention…</vt:lpstr>
    </vt:vector>
  </TitlesOfParts>
  <Company>CLP-Santé</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problématique des prix dans l’industrie pharmaceutique</dc:title>
  <dc:creator>claude le pen</dc:creator>
  <cp:lastModifiedBy>Conférence</cp:lastModifiedBy>
  <cp:revision>132</cp:revision>
  <dcterms:created xsi:type="dcterms:W3CDTF">2012-03-06T13:19:51Z</dcterms:created>
  <dcterms:modified xsi:type="dcterms:W3CDTF">2013-11-28T17:47:43Z</dcterms:modified>
</cp:coreProperties>
</file>