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5" r:id="rId50"/>
    <p:sldId id="312" r:id="rId51"/>
    <p:sldId id="313"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1" r:id="rId67"/>
    <p:sldId id="330" r:id="rId68"/>
    <p:sldId id="335" r:id="rId69"/>
    <p:sldId id="332" r:id="rId70"/>
    <p:sldId id="333" r:id="rId71"/>
    <p:sldId id="334"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9C42A-70F7-44AA-8B19-FA8BF6EAFF4A}" type="datetimeFigureOut">
              <a:rPr lang="fr-FR" smtClean="0"/>
              <a:t>17/01/2014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C8D548-48E7-49F4-9FBC-AFCD810FFC5B}" type="slidenum">
              <a:rPr lang="fr-FR" smtClean="0"/>
              <a:t>‹N°›</a:t>
            </a:fld>
            <a:endParaRPr lang="fr-FR"/>
          </a:p>
        </p:txBody>
      </p:sp>
    </p:spTree>
    <p:extLst>
      <p:ext uri="{BB962C8B-B14F-4D97-AF65-F5344CB8AC3E}">
        <p14:creationId xmlns:p14="http://schemas.microsoft.com/office/powerpoint/2010/main" val="281522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C8D548-48E7-49F4-9FBC-AFCD810FFC5B}" type="slidenum">
              <a:rPr lang="fr-FR" smtClean="0"/>
              <a:t>1</a:t>
            </a:fld>
            <a:endParaRPr lang="fr-FR"/>
          </a:p>
        </p:txBody>
      </p:sp>
    </p:spTree>
    <p:extLst>
      <p:ext uri="{BB962C8B-B14F-4D97-AF65-F5344CB8AC3E}">
        <p14:creationId xmlns:p14="http://schemas.microsoft.com/office/powerpoint/2010/main" val="109200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C8D548-48E7-49F4-9FBC-AFCD810FFC5B}" type="slidenum">
              <a:rPr lang="fr-FR" smtClean="0"/>
              <a:t>55</a:t>
            </a:fld>
            <a:endParaRPr lang="fr-FR"/>
          </a:p>
        </p:txBody>
      </p:sp>
    </p:spTree>
    <p:extLst>
      <p:ext uri="{BB962C8B-B14F-4D97-AF65-F5344CB8AC3E}">
        <p14:creationId xmlns:p14="http://schemas.microsoft.com/office/powerpoint/2010/main" val="1576458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A416382-4D67-4D57-86F4-17CFEBC9D553}" type="slidenum">
              <a:rPr lang="fr-FR" smtClean="0"/>
              <a:t>‹N°›</a:t>
            </a:fld>
            <a:endParaRPr lang="fr-FR"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A416382-4D67-4D57-86F4-17CFEBC9D553}"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A416382-4D67-4D57-86F4-17CFEBC9D553}"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A416382-4D67-4D57-86F4-17CFEBC9D553}" type="slidenum">
              <a:rPr lang="fr-FR" smtClean="0"/>
              <a:t>‹N°›</a:t>
            </a:fld>
            <a:endParaRPr lang="fr-FR" dirty="0"/>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A416382-4D67-4D57-86F4-17CFEBC9D553}" type="slidenum">
              <a:rPr lang="fr-FR" smtClean="0"/>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1A416382-4D67-4D57-86F4-17CFEBC9D553}"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1A416382-4D67-4D57-86F4-17CFEBC9D553}"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1A416382-4D67-4D57-86F4-17CFEBC9D553}"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1A416382-4D67-4D57-86F4-17CFEBC9D553}"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1A416382-4D67-4D57-86F4-17CFEBC9D553}"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C2D69A2-4C59-4D73-8C8F-624F465CA7A5}" type="datetimeFigureOut">
              <a:rPr lang="fr-FR" smtClean="0"/>
              <a:t>17/01/2014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1A416382-4D67-4D57-86F4-17CFEBC9D553}"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C2D69A2-4C59-4D73-8C8F-624F465CA7A5}" type="datetimeFigureOut">
              <a:rPr lang="fr-FR" smtClean="0"/>
              <a:t>17/01/2014</a:t>
            </a:fld>
            <a:endParaRPr lang="fr-FR"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r-FR"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A416382-4D67-4D57-86F4-17CFEBC9D553}" type="slidenum">
              <a:rPr lang="fr-FR" smtClean="0"/>
              <a:t>‹N°›</a:t>
            </a:fld>
            <a:endParaRPr lang="fr-FR"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0.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3.wmf"/><Relationship Id="rId4" Type="http://schemas.openxmlformats.org/officeDocument/2006/relationships/oleObject" Target="../embeddings/Microsoft_Excel_97-2003_Worksheet2.xls"/></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formation-shiatsu-bordeaux.fr/"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3.bp.blogspot.com/_CW4TDjanEmg/SR6aJWjZo6I/AAAAAAAAAAU/KCNEJskH150/s1600-h/shiatsu+id%C3%A9ogramme.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7" y="260648"/>
            <a:ext cx="1839689" cy="1772795"/>
          </a:xfrm>
          <a:prstGeom prst="rect">
            <a:avLst/>
          </a:prstGeom>
        </p:spPr>
      </p:pic>
      <p:sp>
        <p:nvSpPr>
          <p:cNvPr id="5" name="Rectangle 4"/>
          <p:cNvSpPr/>
          <p:nvPr/>
        </p:nvSpPr>
        <p:spPr>
          <a:xfrm>
            <a:off x="3204699" y="532773"/>
            <a:ext cx="30251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smtClean="0">
                <a:ln w="11430"/>
                <a:solidFill>
                  <a:schemeClr val="tx2"/>
                </a:solidFill>
                <a:effectLst>
                  <a:outerShdw blurRad="50800" dist="39000" dir="5460000" algn="tl">
                    <a:srgbClr val="000000">
                      <a:alpha val="38000"/>
                    </a:srgbClr>
                  </a:outerShdw>
                </a:effectLst>
              </a:rPr>
              <a:t>Shiatsu 86</a:t>
            </a:r>
            <a:endParaRPr lang="fr-FR" sz="5400" b="1" cap="none" spc="0" dirty="0">
              <a:ln w="11430"/>
              <a:solidFill>
                <a:schemeClr val="tx2"/>
              </a:solidFill>
              <a:effectLst>
                <a:outerShdw blurRad="50800" dist="39000" dir="5460000" algn="tl">
                  <a:srgbClr val="000000">
                    <a:alpha val="38000"/>
                  </a:srgbClr>
                </a:outerShdw>
              </a:effectLst>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0457" y="216977"/>
            <a:ext cx="1839687" cy="1845568"/>
          </a:xfrm>
          <a:prstGeom prst="rect">
            <a:avLst/>
          </a:prstGeom>
        </p:spPr>
      </p:pic>
      <p:sp>
        <p:nvSpPr>
          <p:cNvPr id="7" name="Rectangle 6"/>
          <p:cNvSpPr/>
          <p:nvPr/>
        </p:nvSpPr>
        <p:spPr>
          <a:xfrm>
            <a:off x="1313709" y="2967335"/>
            <a:ext cx="65165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smtClean="0">
                <a:ln w="11430"/>
                <a:solidFill>
                  <a:schemeClr val="tx2"/>
                </a:solidFill>
                <a:effectLst>
                  <a:outerShdw blurRad="50800" dist="39000" dir="5460000" algn="tl">
                    <a:srgbClr val="000000">
                      <a:alpha val="38000"/>
                    </a:srgbClr>
                  </a:outerShdw>
                </a:effectLst>
              </a:rPr>
              <a:t>Dominique CHEVALIER</a:t>
            </a:r>
            <a:endParaRPr lang="fr-FR" sz="5400" b="1" cap="none" spc="0" dirty="0">
              <a:ln w="11430"/>
              <a:solidFill>
                <a:schemeClr val="tx2"/>
              </a:solidFill>
              <a:effectLst>
                <a:outerShdw blurRad="50800" dist="39000" dir="5460000" algn="tl">
                  <a:srgbClr val="000000">
                    <a:alpha val="38000"/>
                  </a:srgbClr>
                </a:outerShdw>
              </a:effectLst>
            </a:endParaRPr>
          </a:p>
        </p:txBody>
      </p:sp>
      <p:sp>
        <p:nvSpPr>
          <p:cNvPr id="8" name="ZoneTexte 6"/>
          <p:cNvSpPr txBox="1">
            <a:spLocks noChangeArrowheads="1"/>
          </p:cNvSpPr>
          <p:nvPr/>
        </p:nvSpPr>
        <p:spPr bwMode="auto">
          <a:xfrm>
            <a:off x="2051050" y="3933825"/>
            <a:ext cx="51847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000" b="1" dirty="0">
                <a:latin typeface="Calibri" pitchFamily="34" charset="0"/>
              </a:rPr>
              <a:t>Kinésithérapeute D.E</a:t>
            </a:r>
          </a:p>
          <a:p>
            <a:pPr algn="ctr" eaLnBrk="1" hangingPunct="1"/>
            <a:r>
              <a:rPr lang="fr-FR" altLang="fr-FR" sz="2000" b="1" dirty="0">
                <a:latin typeface="Calibri" pitchFamily="34" charset="0"/>
              </a:rPr>
              <a:t>D.U Douleur</a:t>
            </a:r>
          </a:p>
          <a:p>
            <a:pPr algn="ctr" eaLnBrk="1" hangingPunct="1"/>
            <a:r>
              <a:rPr lang="fr-FR" altLang="fr-FR" sz="2000" b="1" dirty="0">
                <a:latin typeface="Calibri" pitchFamily="34" charset="0"/>
              </a:rPr>
              <a:t>Praticien – Enseignant en Shiatsu </a:t>
            </a:r>
            <a:r>
              <a:rPr lang="fr-FR" altLang="fr-FR" sz="2000" b="1" dirty="0" smtClean="0">
                <a:latin typeface="Calibri" pitchFamily="34" charset="0"/>
              </a:rPr>
              <a:t>FFST</a:t>
            </a:r>
          </a:p>
          <a:p>
            <a:pPr algn="ctr" eaLnBrk="1" hangingPunct="1"/>
            <a:r>
              <a:rPr lang="fr-FR" altLang="fr-FR" sz="2000" b="1" dirty="0" smtClean="0">
                <a:latin typeface="Calibri" pitchFamily="34" charset="0"/>
              </a:rPr>
              <a:t>Formateur en Anatomie – Physiologie FFST</a:t>
            </a:r>
          </a:p>
          <a:p>
            <a:pPr algn="ctr" eaLnBrk="1" hangingPunct="1"/>
            <a:r>
              <a:rPr lang="fr-FR" altLang="fr-FR" sz="2000" b="1" dirty="0" smtClean="0">
                <a:latin typeface="Calibri" pitchFamily="34" charset="0"/>
              </a:rPr>
              <a:t>Aromathérapeute</a:t>
            </a:r>
            <a:endParaRPr lang="fr-FR" altLang="fr-FR" sz="2000" b="1" dirty="0">
              <a:latin typeface="Calibri" pitchFamily="34" charset="0"/>
            </a:endParaRPr>
          </a:p>
        </p:txBody>
      </p:sp>
      <p:sp>
        <p:nvSpPr>
          <p:cNvPr id="9" name="ZoneTexte 5"/>
          <p:cNvSpPr txBox="1">
            <a:spLocks noChangeArrowheads="1"/>
          </p:cNvSpPr>
          <p:nvPr/>
        </p:nvSpPr>
        <p:spPr bwMode="auto">
          <a:xfrm>
            <a:off x="3095625" y="6149975"/>
            <a:ext cx="604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altLang="fr-FR" sz="2000" b="1" dirty="0" smtClean="0">
                <a:latin typeface="Calibri" pitchFamily="34" charset="0"/>
              </a:rPr>
              <a:t>POITIERS </a:t>
            </a:r>
            <a:r>
              <a:rPr lang="fr-FR" altLang="fr-FR" sz="2000" b="1" dirty="0">
                <a:latin typeface="Calibri" pitchFamily="34" charset="0"/>
              </a:rPr>
              <a:t>– </a:t>
            </a:r>
            <a:r>
              <a:rPr lang="fr-FR" altLang="fr-FR" sz="2000" b="1" dirty="0" smtClean="0">
                <a:latin typeface="Calibri" pitchFamily="34" charset="0"/>
              </a:rPr>
              <a:t>18 janvier 2014</a:t>
            </a:r>
            <a:endParaRPr lang="fr-FR" altLang="fr-FR" sz="2000" b="1" dirty="0">
              <a:latin typeface="Calibri" pitchFamily="34" charset="0"/>
            </a:endParaRPr>
          </a:p>
        </p:txBody>
      </p:sp>
    </p:spTree>
    <p:extLst>
      <p:ext uri="{BB962C8B-B14F-4D97-AF65-F5344CB8AC3E}">
        <p14:creationId xmlns:p14="http://schemas.microsoft.com/office/powerpoint/2010/main" val="2175624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295442" y="152636"/>
            <a:ext cx="6444910" cy="5611543"/>
            <a:chOff x="1181818" y="476672"/>
            <a:chExt cx="6444910" cy="5611543"/>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4998" t="2981" r="12549" b="25365"/>
            <a:stretch/>
          </p:blipFill>
          <p:spPr>
            <a:xfrm>
              <a:off x="1181818" y="476672"/>
              <a:ext cx="3450567" cy="356948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485147"/>
              <a:ext cx="3168352" cy="3519884"/>
            </a:xfrm>
            <a:prstGeom prst="rect">
              <a:avLst/>
            </a:prstGeom>
          </p:spPr>
        </p:pic>
        <p:pic>
          <p:nvPicPr>
            <p:cNvPr id="5" name="Image 4"/>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499992" y="3068960"/>
              <a:ext cx="3126736" cy="3019255"/>
            </a:xfrm>
            <a:prstGeom prst="rect">
              <a:avLst/>
            </a:prstGeom>
          </p:spPr>
        </p:pic>
      </p:grpSp>
    </p:spTree>
    <p:extLst>
      <p:ext uri="{BB962C8B-B14F-4D97-AF65-F5344CB8AC3E}">
        <p14:creationId xmlns:p14="http://schemas.microsoft.com/office/powerpoint/2010/main" val="2810630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sseur aveugle"/>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313" y="843295"/>
            <a:ext cx="81327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760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ttp://t0.gstatic.com/images?q=tbn:ANd9GcQobKyneyXG6fit_7HbKZ0ckAz3I55Kz9cHSMpFDyqG29mkpjbxFg"/>
          <p:cNvPicPr>
            <a:picLocks noChangeAspect="1" noChangeArrowheads="1"/>
          </p:cNvPicPr>
          <p:nvPr/>
        </p:nvPicPr>
        <p:blipFill>
          <a:blip r:embed="rId2">
            <a:extLst>
              <a:ext uri="{28A0092B-C50C-407E-A947-70E740481C1C}">
                <a14:useLocalDpi xmlns:a14="http://schemas.microsoft.com/office/drawing/2010/main" val="0"/>
              </a:ext>
            </a:extLst>
          </a:blip>
          <a:srcRect l="7088" r="4309"/>
          <a:stretch>
            <a:fillRect/>
          </a:stretch>
        </p:blipFill>
        <p:spPr bwMode="auto">
          <a:xfrm>
            <a:off x="539552" y="616011"/>
            <a:ext cx="36004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acupuncture"/>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6016" y="440680"/>
            <a:ext cx="3934968" cy="525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948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ioenergiecenter.com/IMG/gif/meridien_infrarou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0688"/>
            <a:ext cx="5283796" cy="489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a:spLocks noChangeArrowheads="1"/>
          </p:cNvSpPr>
          <p:nvPr/>
        </p:nvSpPr>
        <p:spPr bwMode="auto">
          <a:xfrm>
            <a:off x="6156176" y="2492375"/>
            <a:ext cx="259238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altLang="fr-FR" sz="2400" dirty="0">
                <a:latin typeface="Calibri" pitchFamily="34" charset="0"/>
              </a:rPr>
              <a:t>caméra thermographique à infra rouges </a:t>
            </a:r>
            <a:endParaRPr lang="fr-FR" altLang="fr-FR" sz="2400" dirty="0" smtClean="0">
              <a:latin typeface="Calibri" pitchFamily="34" charset="0"/>
            </a:endParaRPr>
          </a:p>
          <a:p>
            <a:pPr algn="ctr" eaLnBrk="1" hangingPunct="1">
              <a:spcBef>
                <a:spcPct val="50000"/>
              </a:spcBef>
            </a:pPr>
            <a:r>
              <a:rPr lang="fr-FR" altLang="fr-FR" sz="2400" dirty="0" err="1" smtClean="0">
                <a:latin typeface="Calibri" pitchFamily="34" charset="0"/>
              </a:rPr>
              <a:t>Schlebusch</a:t>
            </a:r>
            <a:r>
              <a:rPr lang="fr-FR" altLang="fr-FR" sz="2400" dirty="0" smtClean="0">
                <a:latin typeface="Calibri" pitchFamily="34" charset="0"/>
              </a:rPr>
              <a:t> ; </a:t>
            </a:r>
            <a:r>
              <a:rPr lang="fr-FR" altLang="fr-FR" sz="2400" dirty="0" err="1" smtClean="0">
                <a:latin typeface="Calibri" pitchFamily="34" charset="0"/>
              </a:rPr>
              <a:t>Popp</a:t>
            </a:r>
            <a:r>
              <a:rPr lang="fr-FR" altLang="fr-FR" sz="2400" dirty="0" smtClean="0">
                <a:latin typeface="Calibri" pitchFamily="34" charset="0"/>
              </a:rPr>
              <a:t> &amp; </a:t>
            </a:r>
            <a:r>
              <a:rPr lang="fr-FR" altLang="fr-FR" sz="2400" dirty="0">
                <a:latin typeface="Calibri" pitchFamily="34" charset="0"/>
              </a:rPr>
              <a:t>Maric-</a:t>
            </a:r>
            <a:r>
              <a:rPr lang="fr-FR" altLang="fr-FR" sz="2400" dirty="0" err="1">
                <a:latin typeface="Calibri" pitchFamily="34" charset="0"/>
              </a:rPr>
              <a:t>Oehler</a:t>
            </a:r>
            <a:endParaRPr lang="fr-FR" altLang="fr-FR" sz="2400" dirty="0">
              <a:latin typeface="Calibri" pitchFamily="34" charset="0"/>
            </a:endParaRPr>
          </a:p>
          <a:p>
            <a:pPr algn="ctr" eaLnBrk="1" hangingPunct="1"/>
            <a:r>
              <a:rPr lang="fr-FR" altLang="fr-FR" dirty="0" smtClean="0">
                <a:latin typeface="Calibri" pitchFamily="34" charset="0"/>
              </a:rPr>
              <a:t>(2005)</a:t>
            </a:r>
            <a:endParaRPr lang="fr-FR" altLang="fr-FR" dirty="0">
              <a:latin typeface="Calibri" pitchFamily="34" charset="0"/>
            </a:endParaRPr>
          </a:p>
        </p:txBody>
      </p:sp>
    </p:spTree>
    <p:extLst>
      <p:ext uri="{BB962C8B-B14F-4D97-AF65-F5344CB8AC3E}">
        <p14:creationId xmlns:p14="http://schemas.microsoft.com/office/powerpoint/2010/main" val="21638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946"/>
            <a:ext cx="9143999" cy="584775"/>
          </a:xfrm>
          <a:prstGeom prst="rect">
            <a:avLst/>
          </a:prstGeom>
          <a:solidFill>
            <a:schemeClr val="tx2"/>
          </a:solidFill>
        </p:spPr>
        <p:txBody>
          <a:bodyPr wrap="square" rtlCol="0">
            <a:spAutoFit/>
          </a:bodyPr>
          <a:lstStyle/>
          <a:p>
            <a:r>
              <a:rPr lang="fr-FR" sz="3200" dirty="0" smtClean="0">
                <a:solidFill>
                  <a:schemeClr val="bg1"/>
                </a:solidFill>
              </a:rPr>
              <a:t>Définition </a:t>
            </a:r>
            <a:endParaRPr lang="fr-FR" sz="3200" dirty="0">
              <a:solidFill>
                <a:schemeClr val="bg1"/>
              </a:solidFill>
            </a:endParaRPr>
          </a:p>
        </p:txBody>
      </p:sp>
      <p:sp>
        <p:nvSpPr>
          <p:cNvPr id="4" name="ZoneTexte 3"/>
          <p:cNvSpPr txBox="1"/>
          <p:nvPr/>
        </p:nvSpPr>
        <p:spPr>
          <a:xfrm>
            <a:off x="179512" y="764703"/>
            <a:ext cx="8172399" cy="2554545"/>
          </a:xfrm>
          <a:prstGeom prst="rect">
            <a:avLst/>
          </a:prstGeom>
          <a:noFill/>
        </p:spPr>
        <p:txBody>
          <a:bodyPr wrap="square" rtlCol="0">
            <a:spAutoFit/>
          </a:bodyPr>
          <a:lstStyle/>
          <a:p>
            <a:pPr lvl="2" algn="ctr"/>
            <a:r>
              <a:rPr lang="fr-FR" altLang="fr-FR" sz="4000" dirty="0">
                <a:solidFill>
                  <a:srgbClr val="C00000"/>
                </a:solidFill>
                <a:latin typeface="Calibri" pitchFamily="34" charset="0"/>
              </a:rPr>
              <a:t>FFST</a:t>
            </a:r>
            <a:r>
              <a:rPr lang="fr-FR" altLang="fr-FR" sz="4000" dirty="0">
                <a:latin typeface="Calibri" pitchFamily="34" charset="0"/>
              </a:rPr>
              <a:t> : « d’origine japonaise, le Shiatsu est une discipline énergétique naturelle et holistique, basée sur le toucher » </a:t>
            </a:r>
          </a:p>
        </p:txBody>
      </p:sp>
      <p:pic>
        <p:nvPicPr>
          <p:cNvPr id="5" name="Picture 2" descr="http://farm4.static.flickr.com/3390/3580519386_dedf40b1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998270"/>
            <a:ext cx="237566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olistique-con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005064"/>
            <a:ext cx="2088232" cy="144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oucher.meditatif.free.fr/texte/touc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006031"/>
            <a:ext cx="1976925" cy="144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6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95536" y="188640"/>
            <a:ext cx="8512191" cy="2279680"/>
            <a:chOff x="179512" y="3645024"/>
            <a:chExt cx="8512191" cy="2279680"/>
          </a:xfrm>
        </p:grpSpPr>
        <p:pic>
          <p:nvPicPr>
            <p:cNvPr id="3" name="Picture 4" descr="http://www.lemoniteur.fr/media/IMAGE/2009/01/19/IMAGE_2009_01_19_1232390524.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3645024"/>
              <a:ext cx="4023607" cy="22796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ordremk.fr/wp-content/themes/omk-national/style/images/header/logo.jp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0592" r="13610"/>
            <a:stretch/>
          </p:blipFill>
          <p:spPr bwMode="auto">
            <a:xfrm>
              <a:off x="4067944" y="3645024"/>
              <a:ext cx="4623759" cy="227968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p:cNvCxnSpPr/>
            <p:nvPr/>
          </p:nvCxnSpPr>
          <p:spPr>
            <a:xfrm>
              <a:off x="179512" y="3645024"/>
              <a:ext cx="8512191" cy="22796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H="1">
              <a:off x="179512" y="3645024"/>
              <a:ext cx="8512191" cy="22796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7" name="Image 6" descr="http://www.acrimed.org/local/cache-vignettes/L191xH285/Brune-De_l_ideologie-41db2.jpg"/>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924944"/>
            <a:ext cx="1872208" cy="2638730"/>
          </a:xfrm>
          <a:prstGeom prst="rect">
            <a:avLst/>
          </a:prstGeom>
          <a:noFill/>
          <a:ln>
            <a:noFill/>
          </a:ln>
        </p:spPr>
      </p:pic>
      <p:cxnSp>
        <p:nvCxnSpPr>
          <p:cNvPr id="9" name="Connecteur droit 8"/>
          <p:cNvCxnSpPr/>
          <p:nvPr/>
        </p:nvCxnSpPr>
        <p:spPr>
          <a:xfrm>
            <a:off x="2184201" y="2924944"/>
            <a:ext cx="1872208" cy="26387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2" descr="horiz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2924944"/>
            <a:ext cx="2304256" cy="263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9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7" descr="C:\Users\Dominique\Downloads\chute d'e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296400"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283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30946"/>
            <a:ext cx="9143999" cy="584775"/>
          </a:xfrm>
          <a:prstGeom prst="rect">
            <a:avLst/>
          </a:prstGeom>
          <a:solidFill>
            <a:schemeClr val="tx2"/>
          </a:solidFill>
        </p:spPr>
        <p:txBody>
          <a:bodyPr wrap="square" rtlCol="0">
            <a:spAutoFit/>
          </a:bodyPr>
          <a:lstStyle/>
          <a:p>
            <a:r>
              <a:rPr lang="fr-FR" sz="3200" dirty="0" smtClean="0">
                <a:solidFill>
                  <a:schemeClr val="bg1"/>
                </a:solidFill>
              </a:rPr>
              <a:t>Bienfaits</a:t>
            </a:r>
            <a:endParaRPr lang="fr-FR" sz="3200" dirty="0">
              <a:solidFill>
                <a:schemeClr val="bg1"/>
              </a:solidFill>
            </a:endParaRPr>
          </a:p>
        </p:txBody>
      </p:sp>
      <p:sp>
        <p:nvSpPr>
          <p:cNvPr id="4" name="Rectangle 2"/>
          <p:cNvSpPr>
            <a:spLocks noChangeArrowheads="1"/>
          </p:cNvSpPr>
          <p:nvPr/>
        </p:nvSpPr>
        <p:spPr bwMode="auto">
          <a:xfrm>
            <a:off x="107950" y="836613"/>
            <a:ext cx="820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3200" b="1" dirty="0">
                <a:latin typeface="Calibri" pitchFamily="34" charset="0"/>
              </a:rPr>
              <a:t>relaxer l’esprit et le corps, apaiser</a:t>
            </a:r>
            <a:endParaRPr lang="fr-FR" altLang="fr-FR" sz="3200" dirty="0">
              <a:latin typeface="Calibri" pitchFamily="34" charset="0"/>
            </a:endParaRPr>
          </a:p>
        </p:txBody>
      </p:sp>
      <p:sp>
        <p:nvSpPr>
          <p:cNvPr id="5" name="ZoneTexte 4"/>
          <p:cNvSpPr txBox="1">
            <a:spLocks noChangeArrowheads="1"/>
          </p:cNvSpPr>
          <p:nvPr/>
        </p:nvSpPr>
        <p:spPr bwMode="auto">
          <a:xfrm>
            <a:off x="611188" y="1484313"/>
            <a:ext cx="72374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3200" b="1" dirty="0">
                <a:solidFill>
                  <a:schemeClr val="tx2"/>
                </a:solidFill>
                <a:latin typeface="Calibri" pitchFamily="34" charset="0"/>
              </a:rPr>
              <a:t>rétablir et équilibrer l’énergie </a:t>
            </a:r>
            <a:r>
              <a:rPr lang="fr-FR" altLang="fr-FR" sz="3200" b="1" dirty="0">
                <a:latin typeface="Calibri" pitchFamily="34" charset="0"/>
              </a:rPr>
              <a:t>( +++ )</a:t>
            </a:r>
          </a:p>
          <a:p>
            <a:pPr eaLnBrk="1" hangingPunct="1"/>
            <a:endParaRPr lang="fr-FR" altLang="fr-FR" sz="3200" dirty="0">
              <a:latin typeface="Calibri" pitchFamily="34" charset="0"/>
            </a:endParaRPr>
          </a:p>
        </p:txBody>
      </p:sp>
      <p:sp>
        <p:nvSpPr>
          <p:cNvPr id="6" name="ZoneTexte 5"/>
          <p:cNvSpPr txBox="1">
            <a:spLocks noChangeArrowheads="1"/>
          </p:cNvSpPr>
          <p:nvPr/>
        </p:nvSpPr>
        <p:spPr bwMode="auto">
          <a:xfrm>
            <a:off x="3347864" y="5159109"/>
            <a:ext cx="6626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3200" b="1" dirty="0">
                <a:latin typeface="Calibri" pitchFamily="34" charset="0"/>
              </a:rPr>
              <a:t>soulager tensions et raideurs</a:t>
            </a:r>
            <a:endParaRPr lang="fr-FR" altLang="fr-FR" sz="3200" dirty="0">
              <a:latin typeface="Calibri" pitchFamily="34" charset="0"/>
            </a:endParaRPr>
          </a:p>
        </p:txBody>
      </p:sp>
      <p:sp>
        <p:nvSpPr>
          <p:cNvPr id="7" name="ZoneTexte 6"/>
          <p:cNvSpPr txBox="1">
            <a:spLocks noChangeArrowheads="1"/>
          </p:cNvSpPr>
          <p:nvPr/>
        </p:nvSpPr>
        <p:spPr bwMode="auto">
          <a:xfrm>
            <a:off x="1757310" y="3283304"/>
            <a:ext cx="6337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3200" b="1" dirty="0">
                <a:solidFill>
                  <a:schemeClr val="tx2"/>
                </a:solidFill>
                <a:latin typeface="Calibri" pitchFamily="34" charset="0"/>
              </a:rPr>
              <a:t>faciliter la respiration</a:t>
            </a:r>
            <a:endParaRPr lang="fr-FR" altLang="fr-FR" sz="3200" dirty="0">
              <a:solidFill>
                <a:schemeClr val="tx2"/>
              </a:solidFill>
              <a:latin typeface="Calibri" pitchFamily="34" charset="0"/>
            </a:endParaRPr>
          </a:p>
        </p:txBody>
      </p:sp>
      <p:sp>
        <p:nvSpPr>
          <p:cNvPr id="8" name="ZoneTexte 7"/>
          <p:cNvSpPr txBox="1">
            <a:spLocks noChangeArrowheads="1"/>
          </p:cNvSpPr>
          <p:nvPr/>
        </p:nvSpPr>
        <p:spPr bwMode="auto">
          <a:xfrm>
            <a:off x="2267744" y="3990709"/>
            <a:ext cx="5113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3200" b="1" dirty="0">
                <a:latin typeface="Calibri" pitchFamily="34" charset="0"/>
              </a:rPr>
              <a:t>améliorer la circulation</a:t>
            </a:r>
            <a:endParaRPr lang="fr-FR" altLang="fr-FR" sz="3200" dirty="0">
              <a:latin typeface="Calibri" pitchFamily="34" charset="0"/>
            </a:endParaRPr>
          </a:p>
        </p:txBody>
      </p:sp>
      <p:sp>
        <p:nvSpPr>
          <p:cNvPr id="9" name="ZoneTexte 8"/>
          <p:cNvSpPr txBox="1">
            <a:spLocks noChangeArrowheads="1"/>
          </p:cNvSpPr>
          <p:nvPr/>
        </p:nvSpPr>
        <p:spPr bwMode="auto">
          <a:xfrm>
            <a:off x="1145986" y="2142852"/>
            <a:ext cx="784887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3200" b="1" dirty="0">
                <a:latin typeface="Calibri" pitchFamily="34" charset="0"/>
              </a:rPr>
              <a:t>prévenir les maladies en stimulant les défenses naturelles de l’organisme</a:t>
            </a:r>
          </a:p>
          <a:p>
            <a:pPr eaLnBrk="1" hangingPunct="1"/>
            <a:endParaRPr lang="fr-FR" altLang="fr-FR" dirty="0">
              <a:latin typeface="Calibri" pitchFamily="34" charset="0"/>
            </a:endParaRPr>
          </a:p>
        </p:txBody>
      </p:sp>
      <p:sp>
        <p:nvSpPr>
          <p:cNvPr id="10" name="ZoneTexte 9"/>
          <p:cNvSpPr txBox="1">
            <a:spLocks noChangeArrowheads="1"/>
          </p:cNvSpPr>
          <p:nvPr/>
        </p:nvSpPr>
        <p:spPr bwMode="auto">
          <a:xfrm>
            <a:off x="2915816" y="4574909"/>
            <a:ext cx="4535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3200" b="1" dirty="0">
                <a:solidFill>
                  <a:schemeClr val="tx2"/>
                </a:solidFill>
                <a:latin typeface="Calibri" pitchFamily="34" charset="0"/>
              </a:rPr>
              <a:t>stimuler le bien être</a:t>
            </a:r>
            <a:endParaRPr lang="fr-FR" altLang="fr-FR" sz="3200" dirty="0">
              <a:solidFill>
                <a:schemeClr val="tx2"/>
              </a:solidFill>
              <a:latin typeface="Calibri" pitchFamily="34" charset="0"/>
            </a:endParaRPr>
          </a:p>
        </p:txBody>
      </p:sp>
      <p:pic>
        <p:nvPicPr>
          <p:cNvPr id="11" name="Picture 2" descr="http://www.fauteuils-massage-relaxation-bien-etre.fr/relaxation-massage/smiley-rire-yoga.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1117" y="4077072"/>
            <a:ext cx="1709737"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3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labo.gyb.ch/m3/Japon/IMG/Riziere_Terras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9" y="0"/>
            <a:ext cx="103402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21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946"/>
            <a:ext cx="9143999" cy="584775"/>
          </a:xfrm>
          <a:prstGeom prst="rect">
            <a:avLst/>
          </a:prstGeom>
          <a:solidFill>
            <a:schemeClr val="tx2"/>
          </a:solidFill>
        </p:spPr>
        <p:txBody>
          <a:bodyPr wrap="square" rtlCol="0">
            <a:spAutoFit/>
          </a:bodyPr>
          <a:lstStyle/>
          <a:p>
            <a:r>
              <a:rPr lang="fr-FR" sz="3200" dirty="0" smtClean="0">
                <a:solidFill>
                  <a:schemeClr val="bg1"/>
                </a:solidFill>
              </a:rPr>
              <a:t>Quelques indications</a:t>
            </a:r>
            <a:endParaRPr lang="fr-FR" sz="3200" dirty="0">
              <a:solidFill>
                <a:schemeClr val="bg1"/>
              </a:solidFill>
            </a:endParaRPr>
          </a:p>
        </p:txBody>
      </p:sp>
      <p:sp>
        <p:nvSpPr>
          <p:cNvPr id="3" name="ZoneTexte 2"/>
          <p:cNvSpPr txBox="1">
            <a:spLocks noChangeArrowheads="1"/>
          </p:cNvSpPr>
          <p:nvPr/>
        </p:nvSpPr>
        <p:spPr bwMode="auto">
          <a:xfrm>
            <a:off x="395536" y="908720"/>
            <a:ext cx="4535487" cy="5170488"/>
          </a:xfrm>
          <a:prstGeom prst="rect">
            <a:avLst/>
          </a:prstGeom>
          <a:noFill/>
          <a:ln w="9525">
            <a:noFill/>
            <a:miter lim="800000"/>
            <a:headEnd/>
            <a:tailEnd/>
          </a:ln>
        </p:spPr>
        <p:txBody>
          <a:bodyPr>
            <a:spAutoFit/>
          </a:bodyPr>
          <a:lstStyle/>
          <a:p>
            <a:pPr fontAlgn="auto">
              <a:spcBef>
                <a:spcPct val="50000"/>
              </a:spcBef>
              <a:spcAft>
                <a:spcPts val="0"/>
              </a:spcAft>
              <a:buClr>
                <a:srgbClr val="F16B41"/>
              </a:buClr>
              <a:defRPr/>
            </a:pPr>
            <a:r>
              <a:rPr lang="fr-FR" sz="2400" b="1" dirty="0">
                <a:latin typeface="+mn-lt"/>
                <a:cs typeface="+mn-cs"/>
              </a:rPr>
              <a:t>maux de dos                                </a:t>
            </a:r>
          </a:p>
          <a:p>
            <a:pPr fontAlgn="auto">
              <a:spcBef>
                <a:spcPct val="50000"/>
              </a:spcBef>
              <a:spcAft>
                <a:spcPts val="0"/>
              </a:spcAft>
              <a:buClr>
                <a:srgbClr val="F16B41"/>
              </a:buClr>
              <a:defRPr/>
            </a:pPr>
            <a:r>
              <a:rPr lang="fr-FR" sz="2400" b="1" dirty="0" smtClean="0">
                <a:solidFill>
                  <a:schemeClr val="tx2"/>
                </a:solidFill>
                <a:latin typeface="+mn-lt"/>
                <a:cs typeface="+mn-cs"/>
              </a:rPr>
              <a:t>troubles </a:t>
            </a:r>
            <a:r>
              <a:rPr lang="fr-FR" sz="2400" b="1" dirty="0">
                <a:solidFill>
                  <a:schemeClr val="tx2"/>
                </a:solidFill>
                <a:latin typeface="+mn-lt"/>
                <a:cs typeface="+mn-cs"/>
              </a:rPr>
              <a:t>digestifs</a:t>
            </a:r>
          </a:p>
          <a:p>
            <a:pPr fontAlgn="auto">
              <a:spcBef>
                <a:spcPct val="50000"/>
              </a:spcBef>
              <a:spcAft>
                <a:spcPts val="0"/>
              </a:spcAft>
              <a:buClr>
                <a:srgbClr val="F16B41"/>
              </a:buClr>
              <a:defRPr/>
            </a:pPr>
            <a:r>
              <a:rPr lang="fr-FR" sz="2400" b="1" dirty="0" smtClean="0">
                <a:latin typeface="+mn-lt"/>
                <a:cs typeface="+mn-cs"/>
              </a:rPr>
              <a:t>troubles </a:t>
            </a:r>
            <a:r>
              <a:rPr lang="fr-FR" sz="2400" b="1" dirty="0">
                <a:latin typeface="+mn-lt"/>
                <a:cs typeface="+mn-cs"/>
              </a:rPr>
              <a:t>du sommeil</a:t>
            </a:r>
          </a:p>
          <a:p>
            <a:pPr fontAlgn="auto">
              <a:spcBef>
                <a:spcPct val="50000"/>
              </a:spcBef>
              <a:spcAft>
                <a:spcPts val="0"/>
              </a:spcAft>
              <a:buClr>
                <a:srgbClr val="F16B41"/>
              </a:buClr>
              <a:defRPr/>
            </a:pPr>
            <a:r>
              <a:rPr lang="fr-FR" sz="2400" b="1" dirty="0" smtClean="0">
                <a:solidFill>
                  <a:schemeClr val="tx2"/>
                </a:solidFill>
                <a:latin typeface="+mn-lt"/>
                <a:cs typeface="+mn-cs"/>
              </a:rPr>
              <a:t>addictions</a:t>
            </a:r>
            <a:endParaRPr lang="fr-FR" sz="2400" b="1" dirty="0">
              <a:solidFill>
                <a:schemeClr val="tx2"/>
              </a:solidFill>
              <a:latin typeface="+mn-lt"/>
              <a:cs typeface="+mn-cs"/>
            </a:endParaRPr>
          </a:p>
          <a:p>
            <a:pPr fontAlgn="auto">
              <a:spcBef>
                <a:spcPct val="50000"/>
              </a:spcBef>
              <a:spcAft>
                <a:spcPts val="0"/>
              </a:spcAft>
              <a:buClr>
                <a:srgbClr val="F16B41"/>
              </a:buClr>
              <a:defRPr/>
            </a:pPr>
            <a:r>
              <a:rPr lang="fr-FR" sz="2400" b="1" dirty="0" smtClean="0">
                <a:latin typeface="+mn-lt"/>
                <a:cs typeface="+mn-cs"/>
              </a:rPr>
              <a:t>céphalées</a:t>
            </a:r>
            <a:endParaRPr lang="fr-FR" sz="2400" b="1" dirty="0">
              <a:latin typeface="+mn-lt"/>
              <a:cs typeface="+mn-cs"/>
            </a:endParaRPr>
          </a:p>
          <a:p>
            <a:pPr fontAlgn="auto">
              <a:spcBef>
                <a:spcPct val="50000"/>
              </a:spcBef>
              <a:spcAft>
                <a:spcPts val="0"/>
              </a:spcAft>
              <a:buClr>
                <a:srgbClr val="F16B41"/>
              </a:buClr>
              <a:defRPr/>
            </a:pPr>
            <a:r>
              <a:rPr lang="fr-FR" sz="2400" b="1" dirty="0" smtClean="0">
                <a:solidFill>
                  <a:schemeClr val="tx2"/>
                </a:solidFill>
                <a:latin typeface="+mn-lt"/>
                <a:cs typeface="+mn-cs"/>
              </a:rPr>
              <a:t>fatigue</a:t>
            </a:r>
            <a:r>
              <a:rPr lang="fr-FR" sz="2400" b="1" dirty="0">
                <a:solidFill>
                  <a:schemeClr val="tx2"/>
                </a:solidFill>
                <a:latin typeface="+mn-lt"/>
                <a:cs typeface="+mn-cs"/>
              </a:rPr>
              <a:t>, stress, dépression</a:t>
            </a:r>
          </a:p>
          <a:p>
            <a:pPr fontAlgn="auto">
              <a:spcBef>
                <a:spcPct val="50000"/>
              </a:spcBef>
              <a:spcAft>
                <a:spcPts val="0"/>
              </a:spcAft>
              <a:buClr>
                <a:srgbClr val="F16B41"/>
              </a:buClr>
              <a:defRPr/>
            </a:pPr>
            <a:r>
              <a:rPr lang="fr-FR" sz="2400" b="1" dirty="0" smtClean="0">
                <a:latin typeface="+mn-lt"/>
                <a:cs typeface="+mn-cs"/>
              </a:rPr>
              <a:t>problèmes </a:t>
            </a:r>
            <a:r>
              <a:rPr lang="fr-FR" sz="2400" b="1" dirty="0">
                <a:latin typeface="+mn-lt"/>
                <a:cs typeface="+mn-cs"/>
              </a:rPr>
              <a:t>de règles</a:t>
            </a:r>
          </a:p>
          <a:p>
            <a:pPr fontAlgn="auto">
              <a:spcBef>
                <a:spcPct val="50000"/>
              </a:spcBef>
              <a:spcAft>
                <a:spcPts val="0"/>
              </a:spcAft>
              <a:buClr>
                <a:srgbClr val="F16B41"/>
              </a:buClr>
              <a:defRPr/>
            </a:pPr>
            <a:r>
              <a:rPr lang="fr-FR" sz="2400" b="1" dirty="0" smtClean="0">
                <a:solidFill>
                  <a:schemeClr val="tx2"/>
                </a:solidFill>
                <a:latin typeface="+mn-lt"/>
                <a:cs typeface="+mn-cs"/>
              </a:rPr>
              <a:t>douleurs </a:t>
            </a:r>
            <a:endParaRPr lang="fr-FR" sz="2400" b="1" dirty="0">
              <a:solidFill>
                <a:schemeClr val="tx2"/>
              </a:solidFill>
              <a:latin typeface="+mn-lt"/>
              <a:cs typeface="+mn-cs"/>
            </a:endParaRPr>
          </a:p>
          <a:p>
            <a:pPr fontAlgn="auto">
              <a:spcBef>
                <a:spcPct val="50000"/>
              </a:spcBef>
              <a:spcAft>
                <a:spcPts val="0"/>
              </a:spcAft>
              <a:buClr>
                <a:srgbClr val="F16B41"/>
              </a:buClr>
              <a:defRPr/>
            </a:pPr>
            <a:r>
              <a:rPr lang="fr-FR" sz="2400" b="1" dirty="0" smtClean="0">
                <a:latin typeface="+mn-lt"/>
                <a:cs typeface="+mn-cs"/>
              </a:rPr>
              <a:t>…</a:t>
            </a:r>
            <a:endParaRPr lang="fr-FR" sz="2400" b="1" dirty="0">
              <a:latin typeface="+mn-lt"/>
              <a:cs typeface="+mn-cs"/>
            </a:endParaRPr>
          </a:p>
          <a:p>
            <a:pPr fontAlgn="auto">
              <a:spcBef>
                <a:spcPts val="0"/>
              </a:spcBef>
              <a:spcAft>
                <a:spcPts val="0"/>
              </a:spcAft>
              <a:defRPr/>
            </a:pPr>
            <a:endParaRPr lang="fr-FR" dirty="0">
              <a:latin typeface="+mn-lt"/>
              <a:cs typeface="+mn-cs"/>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876" y="692696"/>
            <a:ext cx="2939440" cy="220458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437" y="2996952"/>
            <a:ext cx="2060317" cy="2745680"/>
          </a:xfrm>
          <a:prstGeom prst="rect">
            <a:avLst/>
          </a:prstGeom>
        </p:spPr>
      </p:pic>
    </p:spTree>
    <p:extLst>
      <p:ext uri="{BB962C8B-B14F-4D97-AF65-F5344CB8AC3E}">
        <p14:creationId xmlns:p14="http://schemas.microsoft.com/office/powerpoint/2010/main" val="96013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595" y="1700808"/>
            <a:ext cx="6624736" cy="3046988"/>
          </a:xfrm>
          <a:prstGeom prst="rect">
            <a:avLst/>
          </a:prstGeom>
        </p:spPr>
        <p:txBody>
          <a:bodyPr wrap="square">
            <a:spAutoFit/>
          </a:bodyPr>
          <a:lstStyle/>
          <a:p>
            <a:pPr algn="ctr" fontAlgn="auto">
              <a:spcBef>
                <a:spcPts val="0"/>
              </a:spcBef>
              <a:spcAft>
                <a:spcPts val="0"/>
              </a:spcAft>
              <a:defRPr/>
            </a:pPr>
            <a:r>
              <a:rPr lang="fr-FR" sz="4800" b="1" spc="50" dirty="0">
                <a:ln w="11430"/>
                <a:solidFill>
                  <a:schemeClr val="tx2"/>
                </a:solidFill>
                <a:effectLst>
                  <a:outerShdw blurRad="76200" dist="50800" dir="5400000" algn="tl" rotWithShape="0">
                    <a:srgbClr val="000000">
                      <a:alpha val="65000"/>
                    </a:srgbClr>
                  </a:outerShdw>
                </a:effectLst>
              </a:rPr>
              <a:t>Intérêt du </a:t>
            </a:r>
            <a:r>
              <a:rPr lang="fr-FR" sz="4800" b="1" spc="50" dirty="0" smtClean="0">
                <a:ln w="11430"/>
                <a:solidFill>
                  <a:schemeClr val="tx2"/>
                </a:solidFill>
                <a:effectLst>
                  <a:outerShdw blurRad="76200" dist="50800" dir="5400000" algn="tl" rotWithShape="0">
                    <a:srgbClr val="000000">
                      <a:alpha val="65000"/>
                    </a:srgbClr>
                  </a:outerShdw>
                </a:effectLst>
              </a:rPr>
              <a:t>Shiatsu pour </a:t>
            </a:r>
            <a:r>
              <a:rPr lang="fr-FR" sz="4800" b="1" spc="50" dirty="0">
                <a:ln w="11430"/>
                <a:solidFill>
                  <a:schemeClr val="tx2"/>
                </a:solidFill>
                <a:effectLst>
                  <a:outerShdw blurRad="76200" dist="50800" dir="5400000" algn="tl" rotWithShape="0">
                    <a:srgbClr val="000000">
                      <a:alpha val="65000"/>
                    </a:srgbClr>
                  </a:outerShdw>
                </a:effectLst>
              </a:rPr>
              <a:t>accompagner des</a:t>
            </a:r>
          </a:p>
          <a:p>
            <a:pPr algn="ctr" fontAlgn="auto">
              <a:spcBef>
                <a:spcPts val="0"/>
              </a:spcBef>
              <a:spcAft>
                <a:spcPts val="0"/>
              </a:spcAft>
              <a:defRPr/>
            </a:pPr>
            <a:r>
              <a:rPr lang="fr-FR" sz="4800" b="1" spc="50" dirty="0">
                <a:ln w="11430"/>
                <a:solidFill>
                  <a:schemeClr val="tx2"/>
                </a:solidFill>
                <a:effectLst>
                  <a:outerShdw blurRad="76200" dist="50800" dir="5400000" algn="tl" rotWithShape="0">
                    <a:srgbClr val="000000">
                      <a:alpha val="65000"/>
                    </a:srgbClr>
                  </a:outerShdw>
                </a:effectLst>
              </a:rPr>
              <a:t>personnes atteintes </a:t>
            </a:r>
          </a:p>
          <a:p>
            <a:pPr algn="ctr" fontAlgn="auto">
              <a:spcBef>
                <a:spcPts val="0"/>
              </a:spcBef>
              <a:spcAft>
                <a:spcPts val="0"/>
              </a:spcAft>
              <a:defRPr/>
            </a:pPr>
            <a:r>
              <a:rPr lang="fr-FR" sz="4800" b="1" spc="50" dirty="0">
                <a:ln w="11430"/>
                <a:solidFill>
                  <a:schemeClr val="tx2"/>
                </a:solidFill>
                <a:effectLst>
                  <a:outerShdw blurRad="76200" dist="50800" dir="5400000" algn="tl" rotWithShape="0">
                    <a:srgbClr val="000000">
                      <a:alpha val="65000"/>
                    </a:srgbClr>
                  </a:outerShdw>
                </a:effectLst>
              </a:rPr>
              <a:t>d’un cancer</a:t>
            </a:r>
          </a:p>
        </p:txBody>
      </p:sp>
    </p:spTree>
    <p:extLst>
      <p:ext uri="{BB962C8B-B14F-4D97-AF65-F5344CB8AC3E}">
        <p14:creationId xmlns:p14="http://schemas.microsoft.com/office/powerpoint/2010/main" val="1419970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4.static.flickr.com/3398/3447738181_bd3eaa0569.jpg"/>
          <p:cNvPicPr>
            <a:picLocks noChangeAspect="1" noChangeArrowheads="1"/>
          </p:cNvPicPr>
          <p:nvPr/>
        </p:nvPicPr>
        <p:blipFill rotWithShape="1">
          <a:blip r:embed="rId2">
            <a:extLst>
              <a:ext uri="{28A0092B-C50C-407E-A947-70E740481C1C}">
                <a14:useLocalDpi xmlns:a14="http://schemas.microsoft.com/office/drawing/2010/main" val="0"/>
              </a:ext>
            </a:extLst>
          </a:blip>
          <a:srcRect b="2530"/>
          <a:stretch/>
        </p:blipFill>
        <p:spPr bwMode="auto">
          <a:xfrm>
            <a:off x="-1" y="-5040"/>
            <a:ext cx="9388301" cy="68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66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92608" y="559477"/>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solidFill>
                    <a:schemeClr val="tx2"/>
                  </a:solidFill>
                </a:rPr>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1678763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946"/>
            <a:ext cx="9143999" cy="584775"/>
          </a:xfrm>
          <a:prstGeom prst="rect">
            <a:avLst/>
          </a:prstGeom>
          <a:solidFill>
            <a:schemeClr val="tx2"/>
          </a:solidFill>
        </p:spPr>
        <p:txBody>
          <a:bodyPr wrap="square" rtlCol="0">
            <a:spAutoFit/>
          </a:bodyPr>
          <a:lstStyle/>
          <a:p>
            <a:r>
              <a:rPr lang="fr-FR" sz="3200" dirty="0" smtClean="0">
                <a:solidFill>
                  <a:schemeClr val="bg1"/>
                </a:solidFill>
              </a:rPr>
              <a:t>En lien avec le Shiatsu</a:t>
            </a:r>
            <a:endParaRPr lang="fr-FR" sz="3200" dirty="0">
              <a:solidFill>
                <a:schemeClr val="bg1"/>
              </a:solidFill>
            </a:endParaRPr>
          </a:p>
        </p:txBody>
      </p:sp>
      <p:sp>
        <p:nvSpPr>
          <p:cNvPr id="3" name="ZoneTexte 3"/>
          <p:cNvSpPr txBox="1">
            <a:spLocks noChangeArrowheads="1"/>
          </p:cNvSpPr>
          <p:nvPr/>
        </p:nvSpPr>
        <p:spPr bwMode="auto">
          <a:xfrm>
            <a:off x="23698" y="836712"/>
            <a:ext cx="77771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solidFill>
                  <a:srgbClr val="0000FF"/>
                </a:solidFill>
                <a:latin typeface="Calibri" pitchFamily="34" charset="0"/>
              </a:rPr>
              <a:t> </a:t>
            </a:r>
            <a:r>
              <a:rPr lang="fr-FR" altLang="fr-FR" sz="2800" b="1" dirty="0">
                <a:solidFill>
                  <a:schemeClr val="tx2"/>
                </a:solidFill>
                <a:latin typeface="Calibri" pitchFamily="34" charset="0"/>
              </a:rPr>
              <a:t>Bilan énergétique du Hara</a:t>
            </a:r>
            <a:r>
              <a:rPr lang="fr-FR" altLang="fr-FR" sz="2800" b="1" dirty="0">
                <a:solidFill>
                  <a:srgbClr val="F16B41"/>
                </a:solidFill>
                <a:latin typeface="Calibri" pitchFamily="34" charset="0"/>
              </a:rPr>
              <a:t> </a:t>
            </a:r>
            <a:r>
              <a:rPr lang="fr-FR" altLang="fr-FR" sz="2800" dirty="0">
                <a:solidFill>
                  <a:srgbClr val="F16B41"/>
                </a:solidFill>
                <a:latin typeface="Calibri" pitchFamily="34" charset="0"/>
              </a:rPr>
              <a:t> </a:t>
            </a:r>
          </a:p>
          <a:p>
            <a:pPr eaLnBrk="1" hangingPunct="1"/>
            <a:endParaRPr lang="fr-FR" altLang="fr-FR" sz="2800" dirty="0">
              <a:latin typeface="Calibri" pitchFamily="34" charset="0"/>
            </a:endParaRPr>
          </a:p>
        </p:txBody>
      </p:sp>
      <p:sp>
        <p:nvSpPr>
          <p:cNvPr id="4" name="ZoneTexte 4"/>
          <p:cNvSpPr txBox="1">
            <a:spLocks noChangeArrowheads="1"/>
          </p:cNvSpPr>
          <p:nvPr/>
        </p:nvSpPr>
        <p:spPr bwMode="auto">
          <a:xfrm>
            <a:off x="179512" y="1484784"/>
            <a:ext cx="3887788" cy="42319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altLang="fr-FR" sz="2800" b="1" dirty="0" smtClean="0">
                <a:latin typeface="Calibri" pitchFamily="34" charset="0"/>
              </a:rPr>
              <a:t>il </a:t>
            </a:r>
            <a:r>
              <a:rPr lang="fr-FR" altLang="fr-FR" sz="2800" b="1" dirty="0">
                <a:latin typeface="Calibri" pitchFamily="34" charset="0"/>
              </a:rPr>
              <a:t>correspond à l’abdomen sur lequel grâce à une palpation douce, il est possible de remarquer quelles sont les zones de projection des méridiens qui sont </a:t>
            </a:r>
            <a:r>
              <a:rPr lang="fr-FR" altLang="fr-FR" sz="2800" b="1" dirty="0" smtClean="0">
                <a:latin typeface="Calibri" pitchFamily="34" charset="0"/>
              </a:rPr>
              <a:t>déséquilibrées</a:t>
            </a:r>
            <a:endParaRPr lang="fr-FR" altLang="fr-FR" sz="2800" b="1" dirty="0">
              <a:latin typeface="Calibri" pitchFamily="34" charset="0"/>
            </a:endParaRPr>
          </a:p>
          <a:p>
            <a:pPr eaLnBrk="1" hangingPunct="1">
              <a:spcBef>
                <a:spcPct val="50000"/>
              </a:spcBef>
            </a:pPr>
            <a:endParaRPr lang="fr-FR" altLang="fr-FR" b="1" dirty="0">
              <a:latin typeface="Calibri" pitchFamily="34" charset="0"/>
            </a:endParaRPr>
          </a:p>
          <a:p>
            <a:pPr eaLnBrk="1" hangingPunct="1"/>
            <a:endParaRPr lang="fr-FR" altLang="fr-FR" dirty="0">
              <a:latin typeface="Calibri" pitchFamily="34" charset="0"/>
            </a:endParaRPr>
          </a:p>
        </p:txBody>
      </p:sp>
      <p:pic>
        <p:nvPicPr>
          <p:cNvPr id="5" name="Picture 2" descr="http://www.yogawelt.com/zendvd/english/images/Hara_01.png"/>
          <p:cNvPicPr>
            <a:picLocks noChangeAspect="1" noChangeArrowheads="1"/>
          </p:cNvPicPr>
          <p:nvPr/>
        </p:nvPicPr>
        <p:blipFill>
          <a:blip r:embed="rId2">
            <a:extLst>
              <a:ext uri="{28A0092B-C50C-407E-A947-70E740481C1C}">
                <a14:useLocalDpi xmlns:a14="http://schemas.microsoft.com/office/drawing/2010/main" val="0"/>
              </a:ext>
            </a:extLst>
          </a:blip>
          <a:srcRect l="7266" r="10570"/>
          <a:stretch>
            <a:fillRect/>
          </a:stretch>
        </p:blipFill>
        <p:spPr bwMode="auto">
          <a:xfrm>
            <a:off x="5940152" y="3302940"/>
            <a:ext cx="1955092" cy="241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t0.gstatic.com/images?q=tbn:ANd9GcR9fVDgVs5QEFK9JfMo4rQ3crAWKbwY-SPehWpRJ8wvGUutg9H_"/>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8013" t="10353" r="9805" b="10648"/>
          <a:stretch/>
        </p:blipFill>
        <p:spPr bwMode="auto">
          <a:xfrm>
            <a:off x="5365630" y="914400"/>
            <a:ext cx="2958861" cy="21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12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387" y="260648"/>
            <a:ext cx="87137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b="1" dirty="0">
                <a:solidFill>
                  <a:schemeClr val="tx2"/>
                </a:solidFill>
                <a:latin typeface="Calibri" pitchFamily="34" charset="0"/>
              </a:rPr>
              <a:t>Jitsu</a:t>
            </a:r>
            <a:r>
              <a:rPr lang="fr-FR" altLang="fr-FR" sz="2800" b="1" dirty="0">
                <a:solidFill>
                  <a:srgbClr val="220971"/>
                </a:solidFill>
                <a:latin typeface="Calibri" pitchFamily="34" charset="0"/>
              </a:rPr>
              <a:t> </a:t>
            </a:r>
            <a:r>
              <a:rPr lang="fr-FR" altLang="fr-FR" sz="2800" b="1" dirty="0">
                <a:latin typeface="Calibri" pitchFamily="34" charset="0"/>
              </a:rPr>
              <a:t>: lors de la palpation, il s’apparente à un messager qui se manifeste sous la forme de tensions, de douleurs. On l’associe à une énergie en « hyperfonctionnement </a:t>
            </a:r>
            <a:r>
              <a:rPr lang="fr-FR" altLang="fr-FR" sz="2800" b="1" dirty="0" smtClean="0">
                <a:latin typeface="Calibri" pitchFamily="34" charset="0"/>
              </a:rPr>
              <a:t>»</a:t>
            </a:r>
            <a:endParaRPr lang="fr-FR" altLang="fr-FR" sz="2800" dirty="0">
              <a:latin typeface="Calibri" pitchFamily="34" charset="0"/>
            </a:endParaRPr>
          </a:p>
        </p:txBody>
      </p:sp>
      <p:sp>
        <p:nvSpPr>
          <p:cNvPr id="3" name="ZoneTexte 2"/>
          <p:cNvSpPr txBox="1">
            <a:spLocks noChangeArrowheads="1"/>
          </p:cNvSpPr>
          <p:nvPr/>
        </p:nvSpPr>
        <p:spPr bwMode="auto">
          <a:xfrm>
            <a:off x="215899" y="3573016"/>
            <a:ext cx="864076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b="1" dirty="0">
                <a:solidFill>
                  <a:schemeClr val="tx2"/>
                </a:solidFill>
                <a:latin typeface="Calibri" pitchFamily="34" charset="0"/>
              </a:rPr>
              <a:t>Kyo</a:t>
            </a:r>
            <a:r>
              <a:rPr lang="fr-FR" altLang="fr-FR" sz="2800" b="1" dirty="0">
                <a:solidFill>
                  <a:srgbClr val="220971"/>
                </a:solidFill>
                <a:latin typeface="Calibri" pitchFamily="34" charset="0"/>
              </a:rPr>
              <a:t> </a:t>
            </a:r>
            <a:r>
              <a:rPr lang="fr-FR" altLang="fr-FR" sz="2800" b="1" dirty="0">
                <a:latin typeface="Calibri" pitchFamily="34" charset="0"/>
              </a:rPr>
              <a:t>: il se manifeste très souvent par des émotions inexprimées, des troubles internes ou des organes au fonctionnement imparfait qui ont pour effet de rigidifier les méridiens, réduire leur tonicité et créer une impression de « vide </a:t>
            </a:r>
            <a:r>
              <a:rPr lang="fr-FR" altLang="fr-FR" sz="2800" b="1" dirty="0" smtClean="0">
                <a:latin typeface="Calibri" pitchFamily="34" charset="0"/>
              </a:rPr>
              <a:t>»</a:t>
            </a:r>
            <a:endParaRPr lang="fr-FR" altLang="fr-FR" sz="2800" b="1" dirty="0">
              <a:latin typeface="Calibri" pitchFamily="34" charset="0"/>
              <a:cs typeface="Times New Roman" pitchFamily="18" charset="0"/>
            </a:endParaRPr>
          </a:p>
          <a:p>
            <a:pPr algn="ctr" eaLnBrk="1" hangingPunct="1"/>
            <a:endParaRPr lang="fr-FR" altLang="fr-FR" dirty="0">
              <a:latin typeface="Calibri" pitchFamily="34" charset="0"/>
            </a:endParaRPr>
          </a:p>
        </p:txBody>
      </p:sp>
      <p:pic>
        <p:nvPicPr>
          <p:cNvPr id="4" name="Picture 2" descr="theory_Grounding%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00807"/>
            <a:ext cx="2280494" cy="17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ninafleck.de/wp-content/uploads/2013/08/cd_kyo-jitsu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916831"/>
            <a:ext cx="1684412" cy="149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83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p:cNvSpPr txBox="1">
            <a:spLocks noChangeArrowheads="1"/>
          </p:cNvSpPr>
          <p:nvPr/>
        </p:nvSpPr>
        <p:spPr bwMode="auto">
          <a:xfrm>
            <a:off x="395288" y="333375"/>
            <a:ext cx="84248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3200" b="1" dirty="0">
                <a:latin typeface="Calibri" pitchFamily="34" charset="0"/>
              </a:rPr>
              <a:t>Le but de notre prise en charge en Shiatsu, est de rééquilibrer ces 2 états (« trop </a:t>
            </a:r>
            <a:r>
              <a:rPr lang="fr-FR" altLang="fr-FR" sz="3200" b="1" dirty="0" smtClean="0">
                <a:latin typeface="Calibri" pitchFamily="34" charset="0"/>
              </a:rPr>
              <a:t>plein »</a:t>
            </a:r>
            <a:r>
              <a:rPr lang="fr-FR" altLang="fr-FR" sz="3200" b="1" dirty="0">
                <a:latin typeface="Calibri" pitchFamily="34" charset="0"/>
              </a:rPr>
              <a:t>  et « vide »), car le grand principe qui prévaut en Médecine Traditionnelle Chinoise est l’</a:t>
            </a:r>
            <a:r>
              <a:rPr lang="fr-FR" altLang="fr-FR" sz="3200" b="1" dirty="0">
                <a:solidFill>
                  <a:schemeClr val="tx2"/>
                </a:solidFill>
                <a:latin typeface="Calibri" pitchFamily="34" charset="0"/>
              </a:rPr>
              <a:t>équilibre</a:t>
            </a:r>
            <a:r>
              <a:rPr lang="fr-FR" altLang="fr-FR" sz="3200" b="1" dirty="0">
                <a:latin typeface="Calibri" pitchFamily="34" charset="0"/>
              </a:rPr>
              <a:t>. Cet équilibre est le signe d’une bonne santé. Tout déséquilibre pouvant induire par conséquence une pathologie.</a:t>
            </a:r>
          </a:p>
        </p:txBody>
      </p:sp>
      <p:pic>
        <p:nvPicPr>
          <p:cNvPr id="3" name="Picture 2" descr="http://img.over-blog.com/500x293/3/78/66/59/Equilibre-Formations-Mass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355" y="3872805"/>
            <a:ext cx="3096344" cy="18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73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Dominique\Downloads\jardin-japon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019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946"/>
            <a:ext cx="9143999" cy="584775"/>
          </a:xfrm>
          <a:prstGeom prst="rect">
            <a:avLst/>
          </a:prstGeom>
          <a:solidFill>
            <a:schemeClr val="tx2"/>
          </a:solidFill>
        </p:spPr>
        <p:txBody>
          <a:bodyPr wrap="square" rtlCol="0">
            <a:spAutoFit/>
          </a:bodyPr>
          <a:lstStyle/>
          <a:p>
            <a:r>
              <a:rPr lang="fr-FR" sz="3200" dirty="0" smtClean="0">
                <a:solidFill>
                  <a:schemeClr val="bg1"/>
                </a:solidFill>
              </a:rPr>
              <a:t>En lien avec le cancer</a:t>
            </a:r>
            <a:endParaRPr lang="fr-FR" sz="3200" dirty="0">
              <a:solidFill>
                <a:schemeClr val="bg1"/>
              </a:solidFill>
            </a:endParaRPr>
          </a:p>
        </p:txBody>
      </p:sp>
      <p:sp>
        <p:nvSpPr>
          <p:cNvPr id="3" name="ZoneTexte 3"/>
          <p:cNvSpPr txBox="1">
            <a:spLocks noChangeArrowheads="1"/>
          </p:cNvSpPr>
          <p:nvPr/>
        </p:nvSpPr>
        <p:spPr bwMode="auto">
          <a:xfrm>
            <a:off x="251520" y="764704"/>
            <a:ext cx="7775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solidFill>
                  <a:srgbClr val="0000FF"/>
                </a:solidFill>
                <a:latin typeface="Calibri" pitchFamily="34" charset="0"/>
              </a:rPr>
              <a:t> </a:t>
            </a:r>
            <a:r>
              <a:rPr lang="fr-FR" altLang="fr-FR" sz="2800" b="1" dirty="0">
                <a:solidFill>
                  <a:schemeClr val="tx2"/>
                </a:solidFill>
                <a:latin typeface="Calibri" pitchFamily="34" charset="0"/>
              </a:rPr>
              <a:t>alopécie </a:t>
            </a:r>
            <a:r>
              <a:rPr lang="fr-FR" altLang="fr-FR" sz="2800" dirty="0">
                <a:solidFill>
                  <a:srgbClr val="F16B41"/>
                </a:solidFill>
                <a:latin typeface="Calibri" pitchFamily="34" charset="0"/>
              </a:rPr>
              <a:t> </a:t>
            </a:r>
          </a:p>
          <a:p>
            <a:pPr eaLnBrk="1" hangingPunct="1"/>
            <a:endParaRPr lang="fr-FR" altLang="fr-FR" sz="2800" dirty="0">
              <a:latin typeface="Calibri" pitchFamily="34" charset="0"/>
            </a:endParaRPr>
          </a:p>
        </p:txBody>
      </p:sp>
      <p:sp>
        <p:nvSpPr>
          <p:cNvPr id="4" name="ZoneTexte 3"/>
          <p:cNvSpPr txBox="1">
            <a:spLocks noChangeArrowheads="1"/>
          </p:cNvSpPr>
          <p:nvPr/>
        </p:nvSpPr>
        <p:spPr bwMode="auto">
          <a:xfrm>
            <a:off x="1115616" y="1412776"/>
            <a:ext cx="748823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dirty="0">
                <a:latin typeface="Calibri" pitchFamily="34" charset="0"/>
              </a:rPr>
              <a:t>perte des cheveux, mais aussi de tout le système pileux. Elle est transitoire et réversible. Elle peut être partielle ou totale. Elle peut être précédée par une sensation douloureuse du cuir chevelu. Elle commence deux à trois semaines après le début de la </a:t>
            </a:r>
            <a:r>
              <a:rPr lang="fr-FR" altLang="fr-FR" sz="2800" dirty="0" smtClean="0">
                <a:latin typeface="Calibri" pitchFamily="34" charset="0"/>
              </a:rPr>
              <a:t>chimiothérapie</a:t>
            </a:r>
            <a:endParaRPr lang="fr-FR" altLang="fr-FR" sz="2800" dirty="0">
              <a:latin typeface="Calibri" pitchFamily="34" charset="0"/>
            </a:endParaRPr>
          </a:p>
          <a:p>
            <a:pPr algn="ctr" eaLnBrk="1" hangingPunct="1"/>
            <a:endParaRPr lang="fr-FR" altLang="fr-FR" dirty="0">
              <a:latin typeface="Calibri" pitchFamily="34" charset="0"/>
            </a:endParaRPr>
          </a:p>
        </p:txBody>
      </p:sp>
      <p:pic>
        <p:nvPicPr>
          <p:cNvPr id="16386" name="Picture 2" descr="http://us.cdn4.123rf.com/168nwm/frantab01/frantab011105/frantab01110500005/9590090-une-fille-du-caucase-avec-perte-de-cheveux-en-raison-de-la-chimioth-rapie-pour-le-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119" y="4221088"/>
            <a:ext cx="13620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1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p:cTn id="12" dur="500" fill="hold"/>
                                        <p:tgtEl>
                                          <p:spTgt spid="16386"/>
                                        </p:tgtEl>
                                        <p:attrNameLst>
                                          <p:attrName>ppt_w</p:attrName>
                                        </p:attrNameLst>
                                      </p:cBhvr>
                                      <p:tavLst>
                                        <p:tav tm="0">
                                          <p:val>
                                            <p:fltVal val="0"/>
                                          </p:val>
                                        </p:tav>
                                        <p:tav tm="100000">
                                          <p:val>
                                            <p:strVal val="#ppt_w"/>
                                          </p:val>
                                        </p:tav>
                                      </p:tavLst>
                                    </p:anim>
                                    <p:anim calcmode="lin" valueType="num">
                                      <p:cBhvr>
                                        <p:cTn id="13" dur="500" fill="hold"/>
                                        <p:tgtEl>
                                          <p:spTgt spid="16386"/>
                                        </p:tgtEl>
                                        <p:attrNameLst>
                                          <p:attrName>ppt_h</p:attrName>
                                        </p:attrNameLst>
                                      </p:cBhvr>
                                      <p:tavLst>
                                        <p:tav tm="0">
                                          <p:val>
                                            <p:fltVal val="0"/>
                                          </p:val>
                                        </p:tav>
                                        <p:tav tm="100000">
                                          <p:val>
                                            <p:strVal val="#ppt_h"/>
                                          </p:val>
                                        </p:tav>
                                      </p:tavLst>
                                    </p:anim>
                                    <p:animEffect transition="in" filter="fade">
                                      <p:cBhvr>
                                        <p:cTn id="14"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323850" y="333375"/>
            <a:ext cx="7775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solidFill>
                  <a:srgbClr val="0000FF"/>
                </a:solidFill>
                <a:latin typeface="Calibri" pitchFamily="34" charset="0"/>
              </a:rPr>
              <a:t> </a:t>
            </a:r>
            <a:r>
              <a:rPr lang="fr-FR" altLang="fr-FR" sz="2800" b="1" dirty="0">
                <a:solidFill>
                  <a:schemeClr val="tx2"/>
                </a:solidFill>
                <a:latin typeface="Calibri" pitchFamily="34" charset="0"/>
              </a:rPr>
              <a:t>cancer </a:t>
            </a:r>
            <a:r>
              <a:rPr lang="fr-FR" altLang="fr-FR" sz="2800" dirty="0">
                <a:solidFill>
                  <a:srgbClr val="F16B41"/>
                </a:solidFill>
                <a:latin typeface="Calibri" pitchFamily="34" charset="0"/>
              </a:rPr>
              <a:t> </a:t>
            </a:r>
          </a:p>
          <a:p>
            <a:pPr eaLnBrk="1" hangingPunct="1"/>
            <a:endParaRPr lang="fr-FR" altLang="fr-FR" sz="2800" dirty="0">
              <a:latin typeface="Calibri" pitchFamily="34" charset="0"/>
            </a:endParaRPr>
          </a:p>
        </p:txBody>
      </p:sp>
      <p:pic>
        <p:nvPicPr>
          <p:cNvPr id="19458" name="Picture 2" descr="http://www.rfi.fr/sites/filesrfi/dynimagecache/110/0/1119/836/344/257/sites/images.rfi.fr/files/aef_image/cancer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408" y="3717032"/>
            <a:ext cx="2610669" cy="19504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a:spLocks noChangeArrowheads="1"/>
          </p:cNvSpPr>
          <p:nvPr/>
        </p:nvSpPr>
        <p:spPr bwMode="auto">
          <a:xfrm>
            <a:off x="683568" y="1052513"/>
            <a:ext cx="7848351"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dirty="0">
                <a:latin typeface="Calibri" pitchFamily="34" charset="0"/>
              </a:rPr>
              <a:t>maladie de la cellule – unité de base de notre organisme. Les cellules se reproduisent normalement tout au long de la vie. Une cellule cancéreuse est différente d’une cellule normale, car elle se multiplie de façon incontrôlée. Cela finit par former une masse, que l’on appelle tumeur </a:t>
            </a:r>
            <a:r>
              <a:rPr lang="fr-FR" altLang="fr-FR" sz="2800" dirty="0" smtClean="0">
                <a:latin typeface="Calibri" pitchFamily="34" charset="0"/>
              </a:rPr>
              <a:t>maligne</a:t>
            </a:r>
            <a:endParaRPr lang="fr-FR" altLang="fr-FR" sz="2800" dirty="0">
              <a:latin typeface="Calibri" pitchFamily="34" charset="0"/>
            </a:endParaRPr>
          </a:p>
          <a:p>
            <a:pPr algn="ctr" eaLnBrk="1" hangingPunct="1"/>
            <a:r>
              <a:rPr lang="fr-FR" altLang="fr-FR" sz="2800" dirty="0">
                <a:latin typeface="Calibri" pitchFamily="34" charset="0"/>
              </a:rPr>
              <a:t> </a:t>
            </a:r>
          </a:p>
          <a:p>
            <a:pPr algn="ctr" eaLnBrk="1" hangingPunct="1"/>
            <a:endParaRPr lang="fr-FR" altLang="fr-FR" dirty="0">
              <a:latin typeface="Calibri" pitchFamily="34" charset="0"/>
            </a:endParaRPr>
          </a:p>
        </p:txBody>
      </p:sp>
    </p:spTree>
    <p:extLst>
      <p:ext uri="{BB962C8B-B14F-4D97-AF65-F5344CB8AC3E}">
        <p14:creationId xmlns:p14="http://schemas.microsoft.com/office/powerpoint/2010/main" val="14659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p:cTn id="12" dur="500" fill="hold"/>
                                        <p:tgtEl>
                                          <p:spTgt spid="19458"/>
                                        </p:tgtEl>
                                        <p:attrNameLst>
                                          <p:attrName>ppt_w</p:attrName>
                                        </p:attrNameLst>
                                      </p:cBhvr>
                                      <p:tavLst>
                                        <p:tav tm="0">
                                          <p:val>
                                            <p:fltVal val="0"/>
                                          </p:val>
                                        </p:tav>
                                        <p:tav tm="100000">
                                          <p:val>
                                            <p:strVal val="#ppt_w"/>
                                          </p:val>
                                        </p:tav>
                                      </p:tavLst>
                                    </p:anim>
                                    <p:anim calcmode="lin" valueType="num">
                                      <p:cBhvr>
                                        <p:cTn id="13" dur="500" fill="hold"/>
                                        <p:tgtEl>
                                          <p:spTgt spid="19458"/>
                                        </p:tgtEl>
                                        <p:attrNameLst>
                                          <p:attrName>ppt_h</p:attrName>
                                        </p:attrNameLst>
                                      </p:cBhvr>
                                      <p:tavLst>
                                        <p:tav tm="0">
                                          <p:val>
                                            <p:fltVal val="0"/>
                                          </p:val>
                                        </p:tav>
                                        <p:tav tm="100000">
                                          <p:val>
                                            <p:strVal val="#ppt_h"/>
                                          </p:val>
                                        </p:tav>
                                      </p:tavLst>
                                    </p:anim>
                                    <p:animEffect transition="in" filter="fade">
                                      <p:cBhvr>
                                        <p:cTn id="14"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79388" y="404813"/>
            <a:ext cx="77771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solidFill>
                  <a:srgbClr val="0000FF"/>
                </a:solidFill>
                <a:latin typeface="Calibri" pitchFamily="34" charset="0"/>
              </a:rPr>
              <a:t> </a:t>
            </a:r>
            <a:r>
              <a:rPr lang="fr-FR" altLang="fr-FR" sz="2800" b="1" dirty="0">
                <a:solidFill>
                  <a:schemeClr val="tx2"/>
                </a:solidFill>
                <a:latin typeface="Calibri" pitchFamily="34" charset="0"/>
              </a:rPr>
              <a:t>casque réfrigérant</a:t>
            </a:r>
            <a:r>
              <a:rPr lang="fr-FR" altLang="fr-FR" sz="2800" b="1" dirty="0">
                <a:solidFill>
                  <a:srgbClr val="F16B41"/>
                </a:solidFill>
                <a:latin typeface="Calibri" pitchFamily="34" charset="0"/>
              </a:rPr>
              <a:t> </a:t>
            </a:r>
            <a:r>
              <a:rPr lang="fr-FR" altLang="fr-FR" sz="2800" dirty="0">
                <a:solidFill>
                  <a:srgbClr val="F16B41"/>
                </a:solidFill>
                <a:latin typeface="Calibri" pitchFamily="34" charset="0"/>
              </a:rPr>
              <a:t> </a:t>
            </a:r>
          </a:p>
          <a:p>
            <a:pPr eaLnBrk="1" hangingPunct="1"/>
            <a:endParaRPr lang="fr-FR" altLang="fr-FR" sz="2800" dirty="0">
              <a:latin typeface="Calibri" pitchFamily="34" charset="0"/>
            </a:endParaRPr>
          </a:p>
        </p:txBody>
      </p:sp>
      <p:sp>
        <p:nvSpPr>
          <p:cNvPr id="3" name="ZoneTexte 2"/>
          <p:cNvSpPr txBox="1">
            <a:spLocks noChangeArrowheads="1"/>
          </p:cNvSpPr>
          <p:nvPr/>
        </p:nvSpPr>
        <p:spPr bwMode="auto">
          <a:xfrm>
            <a:off x="251520" y="981075"/>
            <a:ext cx="864096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dirty="0">
                <a:latin typeface="Calibri" pitchFamily="34" charset="0"/>
              </a:rPr>
              <a:t>casque sortant du congélateur (entre moins quinze et moins vingt cinq degrés </a:t>
            </a:r>
            <a:r>
              <a:rPr lang="fr-FR" altLang="fr-FR" sz="2800" dirty="0" smtClean="0">
                <a:latin typeface="Calibri" pitchFamily="34" charset="0"/>
              </a:rPr>
              <a:t>C°), </a:t>
            </a:r>
            <a:r>
              <a:rPr lang="fr-FR" altLang="fr-FR" sz="2800" dirty="0">
                <a:latin typeface="Calibri" pitchFamily="34" charset="0"/>
              </a:rPr>
              <a:t>que l’on applique sur la tête. Le but  étant de ralentir la chute des cheveux, ou de l’éviter en partie, par l’application de froid. Des maux de tête sont possibles surtout pendant les dix premières minutes de </a:t>
            </a:r>
            <a:r>
              <a:rPr lang="fr-FR" altLang="fr-FR" sz="2800" dirty="0" smtClean="0">
                <a:latin typeface="Calibri" pitchFamily="34" charset="0"/>
              </a:rPr>
              <a:t>pose</a:t>
            </a:r>
            <a:endParaRPr lang="fr-FR" altLang="fr-FR" sz="2800" dirty="0">
              <a:latin typeface="Calibri" pitchFamily="34" charset="0"/>
            </a:endParaRPr>
          </a:p>
          <a:p>
            <a:pPr algn="ctr" eaLnBrk="1" hangingPunct="1"/>
            <a:r>
              <a:rPr lang="fr-FR" altLang="fr-FR" sz="2800" dirty="0">
                <a:latin typeface="Calibri" pitchFamily="34" charset="0"/>
              </a:rPr>
              <a:t> </a:t>
            </a:r>
          </a:p>
          <a:p>
            <a:pPr algn="ctr" eaLnBrk="1" hangingPunct="1"/>
            <a:endParaRPr lang="fr-FR" altLang="fr-FR" dirty="0">
              <a:latin typeface="Calibri" pitchFamily="34" charset="0"/>
            </a:endParaRPr>
          </a:p>
        </p:txBody>
      </p:sp>
      <p:pic>
        <p:nvPicPr>
          <p:cNvPr id="4" name="Picture 2" descr="casque réfrigér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743" y="3654879"/>
            <a:ext cx="2160513" cy="197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55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79388" y="404813"/>
            <a:ext cx="77771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solidFill>
                  <a:srgbClr val="0000FF"/>
                </a:solidFill>
                <a:latin typeface="Calibri" pitchFamily="34" charset="0"/>
              </a:rPr>
              <a:t> </a:t>
            </a:r>
            <a:r>
              <a:rPr lang="fr-FR" altLang="fr-FR" sz="2800" b="1" dirty="0">
                <a:solidFill>
                  <a:schemeClr val="tx2"/>
                </a:solidFill>
                <a:latin typeface="Calibri" pitchFamily="34" charset="0"/>
              </a:rPr>
              <a:t>chambre implantable</a:t>
            </a:r>
            <a:r>
              <a:rPr lang="fr-FR" altLang="fr-FR" sz="2800" dirty="0">
                <a:solidFill>
                  <a:schemeClr val="tx2"/>
                </a:solidFill>
                <a:latin typeface="Calibri" pitchFamily="34" charset="0"/>
              </a:rPr>
              <a:t> </a:t>
            </a:r>
          </a:p>
          <a:p>
            <a:pPr eaLnBrk="1" hangingPunct="1"/>
            <a:endParaRPr lang="fr-FR" altLang="fr-FR" sz="2800" dirty="0">
              <a:latin typeface="Calibri" pitchFamily="34" charset="0"/>
            </a:endParaRPr>
          </a:p>
        </p:txBody>
      </p:sp>
      <p:sp>
        <p:nvSpPr>
          <p:cNvPr id="3" name="ZoneTexte 2"/>
          <p:cNvSpPr txBox="1">
            <a:spLocks noChangeArrowheads="1"/>
          </p:cNvSpPr>
          <p:nvPr/>
        </p:nvSpPr>
        <p:spPr bwMode="auto">
          <a:xfrm>
            <a:off x="179388" y="981075"/>
            <a:ext cx="87851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dirty="0">
                <a:latin typeface="Calibri" pitchFamily="34" charset="0"/>
              </a:rPr>
              <a:t>système de perfusion, qui  comporte un cathéter veineux profond relié à un boîtier placé sous la peau, grâce auquel  les injections sont réalisées. La pose de la chambre implantable se fait sous anesthésie locale ou générale.</a:t>
            </a:r>
          </a:p>
          <a:p>
            <a:pPr algn="ctr" eaLnBrk="1" hangingPunct="1"/>
            <a:r>
              <a:rPr lang="fr-FR" altLang="fr-FR" sz="2800" dirty="0">
                <a:latin typeface="Calibri" pitchFamily="34" charset="0"/>
              </a:rPr>
              <a:t>Elle n’empêche pas les activités quotidiennes.</a:t>
            </a:r>
          </a:p>
          <a:p>
            <a:pPr algn="ctr" eaLnBrk="1" hangingPunct="1"/>
            <a:r>
              <a:rPr lang="fr-FR" altLang="fr-FR" sz="2800" dirty="0">
                <a:latin typeface="Calibri" pitchFamily="34" charset="0"/>
              </a:rPr>
              <a:t>Elle évite d’avoir à repiquer régulièrement les   veines superficielles </a:t>
            </a:r>
          </a:p>
          <a:p>
            <a:pPr algn="ctr" eaLnBrk="1" hangingPunct="1"/>
            <a:r>
              <a:rPr lang="fr-FR" altLang="fr-FR" sz="2800" dirty="0">
                <a:latin typeface="Calibri" pitchFamily="34" charset="0"/>
              </a:rPr>
              <a:t> </a:t>
            </a:r>
          </a:p>
          <a:p>
            <a:pPr algn="ctr" eaLnBrk="1" hangingPunct="1"/>
            <a:endParaRPr lang="fr-FR" altLang="fr-FR" dirty="0">
              <a:latin typeface="Calibri" pitchFamily="34" charset="0"/>
            </a:endParaRPr>
          </a:p>
        </p:txBody>
      </p:sp>
      <p:pic>
        <p:nvPicPr>
          <p:cNvPr id="4"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619" y="4221088"/>
            <a:ext cx="230663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82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548680"/>
            <a:ext cx="4968552" cy="369332"/>
          </a:xfrm>
          <a:prstGeom prst="rect">
            <a:avLst/>
          </a:prstGeom>
          <a:noFill/>
        </p:spPr>
        <p:txBody>
          <a:bodyPr wrap="square" rtlCol="0">
            <a:spAutoFit/>
          </a:bodyPr>
          <a:lstStyle/>
          <a:p>
            <a:pPr marL="285750" indent="-285750">
              <a:buFont typeface="Wingdings" panose="05000000000000000000" pitchFamily="2" charset="2"/>
              <a:buChar char="q"/>
            </a:pPr>
            <a:endParaRPr lang="fr-FR" dirty="0"/>
          </a:p>
        </p:txBody>
      </p:sp>
      <p:grpSp>
        <p:nvGrpSpPr>
          <p:cNvPr id="5" name="Groupe 4"/>
          <p:cNvGrpSpPr/>
          <p:nvPr/>
        </p:nvGrpSpPr>
        <p:grpSpPr>
          <a:xfrm>
            <a:off x="492608" y="559477"/>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solidFill>
                    <a:schemeClr val="tx2"/>
                  </a:solidFill>
                </a:rPr>
                <a:t>Avertissement</a:t>
              </a:r>
            </a:p>
            <a:p>
              <a:pPr marL="285750" indent="-285750">
                <a:buFont typeface="Wingdings" panose="05000000000000000000" pitchFamily="2" charset="2"/>
                <a:buChar char="q"/>
              </a:pPr>
              <a:r>
                <a:rPr lang="fr-FR" dirty="0" smtClean="0"/>
                <a:t>Mais qu’est ce que le Shiatsu ?</a:t>
              </a:r>
            </a:p>
            <a:p>
              <a:r>
                <a:rPr lang="fr-FR" dirty="0"/>
                <a:t> </a:t>
              </a:r>
              <a:r>
                <a:rPr lang="fr-FR" dirty="0" smtClean="0"/>
                <a:t>              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3271588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a:spLocks noChangeArrowheads="1"/>
          </p:cNvSpPr>
          <p:nvPr/>
        </p:nvSpPr>
        <p:spPr bwMode="auto">
          <a:xfrm>
            <a:off x="0" y="0"/>
            <a:ext cx="7777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solidFill>
                  <a:srgbClr val="0000FF"/>
                </a:solidFill>
                <a:latin typeface="Calibri" pitchFamily="34" charset="0"/>
              </a:rPr>
              <a:t> </a:t>
            </a:r>
            <a:r>
              <a:rPr lang="fr-FR" altLang="fr-FR" sz="2800" b="1" dirty="0">
                <a:solidFill>
                  <a:schemeClr val="tx2"/>
                </a:solidFill>
                <a:latin typeface="Calibri" pitchFamily="34" charset="0"/>
              </a:rPr>
              <a:t>chimiothérapie</a:t>
            </a:r>
            <a:r>
              <a:rPr lang="fr-FR" altLang="fr-FR" sz="2800" dirty="0">
                <a:solidFill>
                  <a:schemeClr val="tx2"/>
                </a:solidFill>
                <a:latin typeface="Calibri" pitchFamily="34" charset="0"/>
              </a:rPr>
              <a:t> </a:t>
            </a:r>
          </a:p>
          <a:p>
            <a:pPr eaLnBrk="1" hangingPunct="1"/>
            <a:endParaRPr lang="fr-FR" altLang="fr-FR" sz="2800" dirty="0">
              <a:latin typeface="Calibri" pitchFamily="34" charset="0"/>
            </a:endParaRPr>
          </a:p>
        </p:txBody>
      </p:sp>
      <p:sp>
        <p:nvSpPr>
          <p:cNvPr id="4" name="ZoneTexte 3"/>
          <p:cNvSpPr txBox="1">
            <a:spLocks noChangeArrowheads="1"/>
          </p:cNvSpPr>
          <p:nvPr/>
        </p:nvSpPr>
        <p:spPr bwMode="auto">
          <a:xfrm>
            <a:off x="0" y="455613"/>
            <a:ext cx="8964613"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dirty="0">
                <a:latin typeface="Calibri" pitchFamily="34" charset="0"/>
              </a:rPr>
              <a:t>Traitement général qui consiste en l’administration de substances chimiques par voie </a:t>
            </a:r>
            <a:r>
              <a:rPr lang="fr-FR" altLang="fr-FR" sz="2800" dirty="0" smtClean="0">
                <a:latin typeface="Calibri" pitchFamily="34" charset="0"/>
              </a:rPr>
              <a:t>intraveineuse </a:t>
            </a:r>
            <a:r>
              <a:rPr lang="fr-FR" altLang="fr-FR" sz="2800" dirty="0">
                <a:latin typeface="Calibri" pitchFamily="34" charset="0"/>
              </a:rPr>
              <a:t>ou par voie orale. C’est en général l’association de plusieurs médicaments administrés de façon régulière (exemple : toutes les trois semaines). Le but est d’empêcher la multiplication des cellules cancéreuses :</a:t>
            </a:r>
          </a:p>
          <a:p>
            <a:pPr algn="ctr" eaLnBrk="1" hangingPunct="1"/>
            <a:r>
              <a:rPr lang="fr-FR" altLang="fr-FR" sz="2800" dirty="0">
                <a:latin typeface="Calibri" pitchFamily="34" charset="0"/>
              </a:rPr>
              <a:t>  - elle inhibe la croissance de la tumeur et réduit son  volume</a:t>
            </a:r>
          </a:p>
          <a:p>
            <a:pPr algn="ctr" eaLnBrk="1" hangingPunct="1"/>
            <a:r>
              <a:rPr lang="fr-FR" altLang="fr-FR" sz="2800" dirty="0">
                <a:latin typeface="Calibri" pitchFamily="34" charset="0"/>
              </a:rPr>
              <a:t>  - elle évite l’extension du cancer vers d’autres organes</a:t>
            </a:r>
          </a:p>
          <a:p>
            <a:pPr algn="ctr" eaLnBrk="1" hangingPunct="1"/>
            <a:r>
              <a:rPr lang="fr-FR" altLang="fr-FR" sz="2800" dirty="0">
                <a:latin typeface="Calibri" pitchFamily="34" charset="0"/>
              </a:rPr>
              <a:t>Elle est souvent responsable d’ effets </a:t>
            </a:r>
            <a:r>
              <a:rPr lang="fr-FR" altLang="fr-FR" sz="2800" dirty="0" smtClean="0">
                <a:latin typeface="Calibri" pitchFamily="34" charset="0"/>
              </a:rPr>
              <a:t>secondaires</a:t>
            </a:r>
            <a:endParaRPr lang="fr-FR" altLang="fr-FR" sz="2800" dirty="0">
              <a:latin typeface="Calibri" pitchFamily="34" charset="0"/>
            </a:endParaRPr>
          </a:p>
          <a:p>
            <a:pPr algn="ctr" eaLnBrk="1" hangingPunct="1"/>
            <a:r>
              <a:rPr lang="fr-FR" altLang="fr-FR" sz="2800" dirty="0">
                <a:latin typeface="Calibri" pitchFamily="34" charset="0"/>
              </a:rPr>
              <a:t>  </a:t>
            </a:r>
          </a:p>
          <a:p>
            <a:pPr algn="ctr" eaLnBrk="1" hangingPunct="1"/>
            <a:endParaRPr lang="fr-FR" altLang="fr-FR" dirty="0">
              <a:latin typeface="Calibri" pitchFamily="34" charset="0"/>
            </a:endParaRPr>
          </a:p>
        </p:txBody>
      </p:sp>
      <p:pic>
        <p:nvPicPr>
          <p:cNvPr id="5" name="Picture 5" descr="http://www.docvadis.fr/pascal-schlesser/download/default/photographie/P1-ONC1230-Img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941168"/>
            <a:ext cx="2052637"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6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0" y="0"/>
            <a:ext cx="7777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solidFill>
                  <a:srgbClr val="0000FF"/>
                </a:solidFill>
                <a:latin typeface="Calibri" pitchFamily="34" charset="0"/>
              </a:rPr>
              <a:t> </a:t>
            </a:r>
            <a:r>
              <a:rPr lang="fr-FR" altLang="fr-FR" sz="2800" b="1" dirty="0">
                <a:solidFill>
                  <a:schemeClr val="tx2"/>
                </a:solidFill>
                <a:latin typeface="Calibri" pitchFamily="34" charset="0"/>
              </a:rPr>
              <a:t>effets secondaires</a:t>
            </a:r>
            <a:r>
              <a:rPr lang="fr-FR" altLang="fr-FR" sz="2800" dirty="0">
                <a:solidFill>
                  <a:schemeClr val="tx2"/>
                </a:solidFill>
                <a:latin typeface="Calibri" pitchFamily="34" charset="0"/>
              </a:rPr>
              <a:t> </a:t>
            </a:r>
          </a:p>
          <a:p>
            <a:pPr eaLnBrk="1" hangingPunct="1"/>
            <a:endParaRPr lang="fr-FR" altLang="fr-FR" sz="2800" dirty="0">
              <a:solidFill>
                <a:schemeClr val="tx2"/>
              </a:solidFill>
              <a:latin typeface="Calibri" pitchFamily="34" charset="0"/>
            </a:endParaRPr>
          </a:p>
        </p:txBody>
      </p:sp>
      <p:sp>
        <p:nvSpPr>
          <p:cNvPr id="3" name="ZoneTexte 2"/>
          <p:cNvSpPr txBox="1">
            <a:spLocks noChangeArrowheads="1"/>
          </p:cNvSpPr>
          <p:nvPr/>
        </p:nvSpPr>
        <p:spPr bwMode="auto">
          <a:xfrm>
            <a:off x="0" y="455613"/>
            <a:ext cx="8964613"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dirty="0">
                <a:latin typeface="Calibri" pitchFamily="34" charset="0"/>
              </a:rPr>
              <a:t>Ce sont des effets indésirables pouvant faire suite à une chimiothérapie. Ils sont fréquents mais pas systématiques. Ils sont très variables et disparaissent plus ou moins rapidement à la fin de la chimiothérapie.</a:t>
            </a:r>
          </a:p>
          <a:p>
            <a:pPr algn="ctr" eaLnBrk="1" hangingPunct="1"/>
            <a:r>
              <a:rPr lang="fr-FR" altLang="fr-FR" sz="2800" dirty="0">
                <a:latin typeface="Calibri" pitchFamily="34" charset="0"/>
              </a:rPr>
              <a:t>Les plus couramment rencontrés sont : l’alopécie, la fatigue tant physique que psychologique, les nausées, les vomissements, les problèmes de bouche ou de </a:t>
            </a:r>
            <a:r>
              <a:rPr lang="fr-FR" altLang="fr-FR" sz="2800" dirty="0" smtClean="0">
                <a:latin typeface="Calibri" pitchFamily="34" charset="0"/>
              </a:rPr>
              <a:t>peau</a:t>
            </a:r>
            <a:endParaRPr lang="fr-FR" altLang="fr-FR" sz="2800" dirty="0">
              <a:latin typeface="Calibri" pitchFamily="34" charset="0"/>
            </a:endParaRPr>
          </a:p>
          <a:p>
            <a:pPr algn="ctr" eaLnBrk="1" hangingPunct="1"/>
            <a:r>
              <a:rPr lang="fr-FR" altLang="fr-FR" sz="2800" dirty="0">
                <a:latin typeface="Calibri" pitchFamily="34" charset="0"/>
              </a:rPr>
              <a:t> </a:t>
            </a:r>
          </a:p>
          <a:p>
            <a:pPr algn="ctr" eaLnBrk="1" hangingPunct="1"/>
            <a:endParaRPr lang="fr-FR" altLang="fr-FR" sz="2800" dirty="0">
              <a:latin typeface="Calibri" pitchFamily="34" charset="0"/>
            </a:endParaRPr>
          </a:p>
          <a:p>
            <a:pPr algn="ctr" eaLnBrk="1" hangingPunct="1"/>
            <a:r>
              <a:rPr lang="fr-FR" altLang="fr-FR" sz="2800" dirty="0">
                <a:latin typeface="Calibri" pitchFamily="34" charset="0"/>
              </a:rPr>
              <a:t>  </a:t>
            </a:r>
          </a:p>
          <a:p>
            <a:pPr algn="ctr" eaLnBrk="1" hangingPunct="1"/>
            <a:endParaRPr lang="fr-FR" altLang="fr-FR" dirty="0">
              <a:latin typeface="Calibri" pitchFamily="34" charset="0"/>
            </a:endParaRPr>
          </a:p>
        </p:txBody>
      </p:sp>
      <p:pic>
        <p:nvPicPr>
          <p:cNvPr id="4" name="Picture 2" descr="http://www.couleurgeek.fr/efoto/medicament-an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45024"/>
            <a:ext cx="2736304" cy="205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3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07504" y="260648"/>
            <a:ext cx="7777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dirty="0">
                <a:solidFill>
                  <a:schemeClr val="tx2"/>
                </a:solidFill>
                <a:latin typeface="Calibri" pitchFamily="34" charset="0"/>
              </a:rPr>
              <a:t>métastases</a:t>
            </a:r>
            <a:endParaRPr lang="fr-FR" altLang="fr-FR" sz="2800" dirty="0">
              <a:solidFill>
                <a:schemeClr val="tx2"/>
              </a:solidFill>
              <a:latin typeface="Calibri" pitchFamily="34" charset="0"/>
            </a:endParaRPr>
          </a:p>
          <a:p>
            <a:pPr eaLnBrk="1" hangingPunct="1"/>
            <a:endParaRPr lang="fr-FR" altLang="fr-FR" sz="2800" dirty="0">
              <a:latin typeface="Calibri" pitchFamily="34" charset="0"/>
            </a:endParaRPr>
          </a:p>
        </p:txBody>
      </p:sp>
      <p:sp>
        <p:nvSpPr>
          <p:cNvPr id="3" name="ZoneTexte 2"/>
          <p:cNvSpPr txBox="1">
            <a:spLocks noChangeArrowheads="1"/>
          </p:cNvSpPr>
          <p:nvPr/>
        </p:nvSpPr>
        <p:spPr bwMode="auto">
          <a:xfrm>
            <a:off x="323529" y="836712"/>
            <a:ext cx="8496944"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dirty="0">
                <a:latin typeface="Calibri" pitchFamily="34" charset="0"/>
              </a:rPr>
              <a:t>tumeurs secondaires qui se développent à partir d’une tumeur primitive, suite à la migration de cellules cancéreuses par voie sanguine. Elles peuvent se localiser dans tous les organes, mais les plus fréquemment touchés sont les poumons, les os, le foie et le </a:t>
            </a:r>
            <a:r>
              <a:rPr lang="fr-FR" altLang="fr-FR" sz="2800" dirty="0" smtClean="0">
                <a:latin typeface="Calibri" pitchFamily="34" charset="0"/>
              </a:rPr>
              <a:t>cerveau</a:t>
            </a:r>
            <a:endParaRPr lang="fr-FR" altLang="fr-FR" sz="2800" dirty="0">
              <a:latin typeface="Calibri" pitchFamily="34" charset="0"/>
            </a:endParaRPr>
          </a:p>
          <a:p>
            <a:pPr algn="ctr" eaLnBrk="1" hangingPunct="1"/>
            <a:endParaRPr lang="fr-FR" altLang="fr-FR" sz="2800" dirty="0">
              <a:latin typeface="Calibri" pitchFamily="34" charset="0"/>
            </a:endParaRPr>
          </a:p>
          <a:p>
            <a:pPr algn="ctr" eaLnBrk="1" hangingPunct="1"/>
            <a:r>
              <a:rPr lang="fr-FR" altLang="fr-FR" sz="2800" dirty="0">
                <a:latin typeface="Calibri" pitchFamily="34" charset="0"/>
              </a:rPr>
              <a:t>  </a:t>
            </a:r>
          </a:p>
          <a:p>
            <a:pPr algn="ctr" eaLnBrk="1" hangingPunct="1"/>
            <a:endParaRPr lang="fr-FR" altLang="fr-FR" dirty="0">
              <a:latin typeface="Calibri" pitchFamily="34" charset="0"/>
            </a:endParaRPr>
          </a:p>
        </p:txBody>
      </p:sp>
      <p:pic>
        <p:nvPicPr>
          <p:cNvPr id="4" name="Picture 2" descr="http://www.oncoprof.net/Generale2000/g01_HistoireGenerale/Images/Metastas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081224"/>
            <a:ext cx="1583064"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6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79512" y="404664"/>
            <a:ext cx="7777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dirty="0">
                <a:solidFill>
                  <a:schemeClr val="tx2"/>
                </a:solidFill>
                <a:latin typeface="Calibri" pitchFamily="34" charset="0"/>
              </a:rPr>
              <a:t>paresthésies</a:t>
            </a:r>
            <a:endParaRPr lang="fr-FR" altLang="fr-FR" sz="2800" dirty="0">
              <a:solidFill>
                <a:schemeClr val="tx2"/>
              </a:solidFill>
              <a:latin typeface="Calibri" pitchFamily="34" charset="0"/>
            </a:endParaRPr>
          </a:p>
          <a:p>
            <a:pPr eaLnBrk="1" hangingPunct="1"/>
            <a:endParaRPr lang="fr-FR" altLang="fr-FR" sz="2800" dirty="0">
              <a:latin typeface="Calibri" pitchFamily="34" charset="0"/>
            </a:endParaRPr>
          </a:p>
        </p:txBody>
      </p:sp>
      <p:sp>
        <p:nvSpPr>
          <p:cNvPr id="3" name="ZoneTexte 2"/>
          <p:cNvSpPr txBox="1">
            <a:spLocks noChangeArrowheads="1"/>
          </p:cNvSpPr>
          <p:nvPr/>
        </p:nvSpPr>
        <p:spPr bwMode="auto">
          <a:xfrm>
            <a:off x="827088" y="1052513"/>
            <a:ext cx="7273925"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dirty="0">
                <a:latin typeface="Calibri" pitchFamily="34" charset="0"/>
              </a:rPr>
              <a:t>fourmillements au niveau des mains et / ou des pieds, avec perte de sensibilité, dus à une relative toxicité des médicaments </a:t>
            </a:r>
            <a:r>
              <a:rPr lang="fr-FR" altLang="fr-FR" sz="2800" dirty="0" smtClean="0">
                <a:latin typeface="Calibri" pitchFamily="34" charset="0"/>
              </a:rPr>
              <a:t>employés</a:t>
            </a:r>
            <a:endParaRPr lang="fr-FR" altLang="fr-FR" sz="2800" dirty="0">
              <a:latin typeface="Calibri" pitchFamily="34" charset="0"/>
            </a:endParaRPr>
          </a:p>
          <a:p>
            <a:pPr algn="ctr" eaLnBrk="1" hangingPunct="1"/>
            <a:endParaRPr lang="fr-FR" altLang="fr-FR" sz="2800" dirty="0">
              <a:latin typeface="Calibri" pitchFamily="34" charset="0"/>
            </a:endParaRPr>
          </a:p>
          <a:p>
            <a:pPr algn="ctr" eaLnBrk="1" hangingPunct="1"/>
            <a:r>
              <a:rPr lang="fr-FR" altLang="fr-FR" sz="2800" dirty="0">
                <a:latin typeface="Calibri" pitchFamily="34" charset="0"/>
              </a:rPr>
              <a:t>  </a:t>
            </a:r>
          </a:p>
          <a:p>
            <a:pPr algn="ctr" eaLnBrk="1" hangingPunct="1"/>
            <a:endParaRPr lang="fr-FR" altLang="fr-FR" dirty="0">
              <a:latin typeface="Calibri" pitchFamily="34" charset="0"/>
            </a:endParaRPr>
          </a:p>
        </p:txBody>
      </p:sp>
      <p:pic>
        <p:nvPicPr>
          <p:cNvPr id="4" name="Picture 2" descr="dfil_fourmis_2.1204668146.jpg"/>
          <p:cNvPicPr>
            <a:picLocks noChangeAspect="1" noChangeArrowheads="1"/>
          </p:cNvPicPr>
          <p:nvPr/>
        </p:nvPicPr>
        <p:blipFill rotWithShape="1">
          <a:blip r:embed="rId2">
            <a:extLst>
              <a:ext uri="{28A0092B-C50C-407E-A947-70E740481C1C}">
                <a14:useLocalDpi xmlns:a14="http://schemas.microsoft.com/office/drawing/2010/main" val="0"/>
              </a:ext>
            </a:extLst>
          </a:blip>
          <a:srcRect l="-5512" t="12666" r="5512" b="-7932"/>
          <a:stretch/>
        </p:blipFill>
        <p:spPr bwMode="auto">
          <a:xfrm>
            <a:off x="2771800" y="2924944"/>
            <a:ext cx="3178175" cy="227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5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spect="1" noChangeArrowheads="1"/>
          </p:cNvSpPr>
          <p:nvPr/>
        </p:nvSpPr>
        <p:spPr bwMode="auto">
          <a:xfrm>
            <a:off x="63500" y="-13652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p:cNvSpPr>
            <a:spLocks noChangeAspect="1" noChangeArrowheads="1"/>
          </p:cNvSpPr>
          <p:nvPr/>
        </p:nvSpPr>
        <p:spPr bwMode="auto">
          <a:xfrm>
            <a:off x="215900" y="158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6"/>
          <p:cNvSpPr>
            <a:spLocks noChangeAspect="1" noChangeArrowheads="1"/>
          </p:cNvSpPr>
          <p:nvPr/>
        </p:nvSpPr>
        <p:spPr bwMode="auto">
          <a:xfrm>
            <a:off x="368300" y="1682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488" name="Picture 8" descr="http://www.blog-fleurs.fr/wp-content/uploads/2013/04/cerisiers-fle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 y="-243407"/>
            <a:ext cx="10158738" cy="71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83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92608" y="559477"/>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solidFill>
                    <a:schemeClr val="tx2"/>
                  </a:solidFill>
                </a:rPr>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2365200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flycreations.fr/medias/images/point_interro.jpg"/>
          <p:cNvPicPr>
            <a:picLocks noChangeAspect="1" noChangeArrowheads="1"/>
          </p:cNvPicPr>
          <p:nvPr/>
        </p:nvPicPr>
        <p:blipFill>
          <a:blip r:embed="rId2">
            <a:extLst>
              <a:ext uri="{28A0092B-C50C-407E-A947-70E740481C1C}">
                <a14:useLocalDpi xmlns:a14="http://schemas.microsoft.com/office/drawing/2010/main" val="0"/>
              </a:ext>
            </a:extLst>
          </a:blip>
          <a:srcRect l="26953" r="7422" b="4688"/>
          <a:stretch>
            <a:fillRect/>
          </a:stretch>
        </p:blipFill>
        <p:spPr bwMode="auto">
          <a:xfrm>
            <a:off x="684483" y="1052736"/>
            <a:ext cx="40322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923928" y="2133600"/>
            <a:ext cx="4679950" cy="2062103"/>
          </a:xfrm>
          <a:prstGeom prst="rect">
            <a:avLst/>
          </a:prstGeom>
          <a:noFill/>
        </p:spPr>
        <p:txBody>
          <a:bodyPr>
            <a:spAutoFit/>
          </a:bodyPr>
          <a:lstStyle/>
          <a:p>
            <a:pPr algn="ctr" fontAlgn="auto">
              <a:spcBef>
                <a:spcPct val="50000"/>
              </a:spcBef>
              <a:spcAft>
                <a:spcPts val="0"/>
              </a:spcAft>
              <a:buClr>
                <a:srgbClr val="220971"/>
              </a:buClr>
              <a:defRPr/>
            </a:pPr>
            <a:r>
              <a:rPr lang="fr-FR" sz="3200" b="1" dirty="0">
                <a:solidFill>
                  <a:schemeClr val="tx2"/>
                </a:solidFill>
                <a:latin typeface="+mn-lt"/>
                <a:cs typeface="+mn-cs"/>
              </a:rPr>
              <a:t>« le Shiatsu peut il être une aide  pour diminuer les effets secondaires d’une chimiothérapie ? »</a:t>
            </a:r>
            <a:r>
              <a:rPr lang="fr-FR" sz="3200" dirty="0">
                <a:solidFill>
                  <a:schemeClr val="tx2"/>
                </a:solidFill>
                <a:latin typeface="+mn-lt"/>
                <a:cs typeface="+mn-cs"/>
              </a:rPr>
              <a:t> </a:t>
            </a:r>
          </a:p>
        </p:txBody>
      </p:sp>
    </p:spTree>
    <p:extLst>
      <p:ext uri="{BB962C8B-B14F-4D97-AF65-F5344CB8AC3E}">
        <p14:creationId xmlns:p14="http://schemas.microsoft.com/office/powerpoint/2010/main" val="1075342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88884" y="557748"/>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solidFill>
                    <a:schemeClr val="tx2"/>
                  </a:solidFill>
                </a:rPr>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2240267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3933056"/>
            <a:ext cx="7596187" cy="2200275"/>
          </a:xfrm>
          <a:prstGeom prst="rect">
            <a:avLst/>
          </a:prstGeom>
          <a:noFill/>
        </p:spPr>
        <p:txBody>
          <a:bodyPr>
            <a:spAutoFit/>
          </a:bodyPr>
          <a:lstStyle/>
          <a:p>
            <a:pPr algn="ctr" fontAlgn="auto">
              <a:spcBef>
                <a:spcPct val="50000"/>
              </a:spcBef>
              <a:spcAft>
                <a:spcPts val="0"/>
              </a:spcAft>
              <a:buClr>
                <a:srgbClr val="F16B41"/>
              </a:buClr>
              <a:defRPr/>
            </a:pPr>
            <a:r>
              <a:rPr lang="fr-FR" sz="4400" b="1" dirty="0">
                <a:solidFill>
                  <a:schemeClr val="tx2"/>
                </a:solidFill>
                <a:latin typeface="+mn-lt"/>
                <a:cs typeface="Times New Roman" pitchFamily="18" charset="0"/>
              </a:rPr>
              <a:t>« </a:t>
            </a:r>
            <a:r>
              <a:rPr lang="fr-FR" sz="4400" b="1" dirty="0" err="1">
                <a:solidFill>
                  <a:schemeClr val="tx2"/>
                </a:solidFill>
                <a:latin typeface="+mn-lt"/>
                <a:cs typeface="Times New Roman" pitchFamily="18" charset="0"/>
              </a:rPr>
              <a:t>primum</a:t>
            </a:r>
            <a:r>
              <a:rPr lang="fr-FR" sz="4400" b="1" dirty="0">
                <a:solidFill>
                  <a:schemeClr val="tx2"/>
                </a:solidFill>
                <a:latin typeface="+mn-lt"/>
                <a:cs typeface="Times New Roman" pitchFamily="18" charset="0"/>
              </a:rPr>
              <a:t> non </a:t>
            </a:r>
            <a:r>
              <a:rPr lang="fr-FR" sz="4400" b="1" dirty="0" err="1">
                <a:solidFill>
                  <a:schemeClr val="tx2"/>
                </a:solidFill>
                <a:latin typeface="+mn-lt"/>
                <a:cs typeface="Times New Roman" pitchFamily="18" charset="0"/>
              </a:rPr>
              <a:t>nocere</a:t>
            </a:r>
            <a:r>
              <a:rPr lang="fr-FR" sz="4400" b="1" dirty="0">
                <a:solidFill>
                  <a:schemeClr val="tx2"/>
                </a:solidFill>
                <a:latin typeface="+mn-lt"/>
                <a:cs typeface="Times New Roman" pitchFamily="18" charset="0"/>
              </a:rPr>
              <a:t> » </a:t>
            </a:r>
          </a:p>
          <a:p>
            <a:pPr algn="ctr" fontAlgn="auto">
              <a:spcBef>
                <a:spcPct val="50000"/>
              </a:spcBef>
              <a:spcAft>
                <a:spcPts val="0"/>
              </a:spcAft>
              <a:buClr>
                <a:srgbClr val="F16B41"/>
              </a:buClr>
              <a:defRPr/>
            </a:pPr>
            <a:r>
              <a:rPr lang="fr-FR" sz="3200" dirty="0">
                <a:latin typeface="+mn-lt"/>
                <a:cs typeface="Times New Roman" pitchFamily="18" charset="0"/>
              </a:rPr>
              <a:t>(tout d’abord ne pas nuire)</a:t>
            </a:r>
          </a:p>
          <a:p>
            <a:pPr fontAlgn="auto">
              <a:spcBef>
                <a:spcPct val="50000"/>
              </a:spcBef>
              <a:spcAft>
                <a:spcPts val="0"/>
              </a:spcAft>
              <a:defRPr/>
            </a:pPr>
            <a:endParaRPr lang="fr-FR" dirty="0">
              <a:solidFill>
                <a:schemeClr val="accent2">
                  <a:lumMod val="75000"/>
                </a:schemeClr>
              </a:solidFill>
              <a:latin typeface="+mn-lt"/>
              <a:cs typeface="+mn-cs"/>
            </a:endParaRPr>
          </a:p>
          <a:p>
            <a:pPr fontAlgn="auto">
              <a:spcBef>
                <a:spcPts val="0"/>
              </a:spcBef>
              <a:spcAft>
                <a:spcPts val="0"/>
              </a:spcAft>
              <a:defRPr/>
            </a:pPr>
            <a:endParaRPr lang="fr-FR" dirty="0">
              <a:solidFill>
                <a:schemeClr val="accent2">
                  <a:lumMod val="75000"/>
                </a:schemeClr>
              </a:solidFill>
              <a:latin typeface="+mn-lt"/>
              <a:cs typeface="+mn-cs"/>
            </a:endParaRPr>
          </a:p>
        </p:txBody>
      </p:sp>
      <p:pic>
        <p:nvPicPr>
          <p:cNvPr id="3" name="Picture 10" descr="http://www.j-illustre-a-blog.com/Image/fil-rou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275" y="116632"/>
            <a:ext cx="274478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63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33375"/>
            <a:ext cx="8964613" cy="2862322"/>
          </a:xfrm>
          <a:prstGeom prst="rect">
            <a:avLst/>
          </a:prstGeom>
          <a:noFill/>
        </p:spPr>
        <p:txBody>
          <a:bodyPr>
            <a:spAutoFit/>
          </a:bodyPr>
          <a:lstStyle/>
          <a:p>
            <a:pPr algn="ctr" fontAlgn="auto">
              <a:spcBef>
                <a:spcPts val="0"/>
              </a:spcBef>
              <a:spcAft>
                <a:spcPts val="0"/>
              </a:spcAft>
              <a:defRPr/>
            </a:pPr>
            <a:r>
              <a:rPr lang="fr-FR" sz="3600" b="1" dirty="0">
                <a:solidFill>
                  <a:schemeClr val="tx2"/>
                </a:solidFill>
                <a:latin typeface="+mn-lt"/>
                <a:cs typeface="+mn-cs"/>
              </a:rPr>
              <a:t>règle du double effet de</a:t>
            </a:r>
            <a:r>
              <a:rPr lang="fr-FR" sz="3600" dirty="0">
                <a:solidFill>
                  <a:schemeClr val="tx2"/>
                </a:solidFill>
                <a:latin typeface="+mn-lt"/>
                <a:cs typeface="+mn-cs"/>
              </a:rPr>
              <a:t>  </a:t>
            </a:r>
            <a:r>
              <a:rPr lang="fr-FR" sz="3600" b="1" dirty="0">
                <a:solidFill>
                  <a:schemeClr val="tx2"/>
                </a:solidFill>
                <a:latin typeface="+mn-lt"/>
                <a:cs typeface="+mn-cs"/>
              </a:rPr>
              <a:t>BLACKBURN</a:t>
            </a:r>
          </a:p>
          <a:p>
            <a:pPr algn="ctr" fontAlgn="auto">
              <a:spcBef>
                <a:spcPts val="0"/>
              </a:spcBef>
              <a:spcAft>
                <a:spcPts val="0"/>
              </a:spcAft>
              <a:defRPr/>
            </a:pPr>
            <a:endParaRPr lang="fr-FR" sz="3600" b="1" dirty="0">
              <a:solidFill>
                <a:srgbClr val="0000FF"/>
              </a:solidFill>
              <a:latin typeface="+mn-lt"/>
              <a:cs typeface="+mn-cs"/>
            </a:endParaRPr>
          </a:p>
          <a:p>
            <a:pPr algn="ctr" fontAlgn="auto">
              <a:spcBef>
                <a:spcPts val="0"/>
              </a:spcBef>
              <a:spcAft>
                <a:spcPts val="0"/>
              </a:spcAft>
              <a:defRPr/>
            </a:pPr>
            <a:r>
              <a:rPr lang="fr-FR" sz="3600" b="1" dirty="0">
                <a:latin typeface="+mn-lt"/>
                <a:cs typeface="+mn-cs"/>
              </a:rPr>
              <a:t>     </a:t>
            </a:r>
            <a:r>
              <a:rPr lang="fr-FR" sz="3600" b="1" dirty="0" smtClean="0">
                <a:latin typeface="+mn-lt"/>
                <a:cs typeface="+mn-cs"/>
              </a:rPr>
              <a:t>« on </a:t>
            </a:r>
            <a:r>
              <a:rPr lang="fr-FR" sz="3600" b="1" dirty="0">
                <a:latin typeface="+mn-lt"/>
                <a:cs typeface="+mn-cs"/>
              </a:rPr>
              <a:t>peut accomplir un acte ayant à la fois un bon et un mauvais effet, seulement si le bon effet est supérieur au </a:t>
            </a:r>
            <a:r>
              <a:rPr lang="fr-FR" sz="3600" b="1" dirty="0" smtClean="0">
                <a:latin typeface="+mn-lt"/>
                <a:cs typeface="+mn-cs"/>
              </a:rPr>
              <a:t>mauvais »</a:t>
            </a:r>
            <a:endParaRPr lang="fr-FR" sz="3600" dirty="0">
              <a:latin typeface="+mn-lt"/>
              <a:cs typeface="+mn-cs"/>
            </a:endParaRPr>
          </a:p>
        </p:txBody>
      </p:sp>
      <p:pic>
        <p:nvPicPr>
          <p:cNvPr id="3" name="Picture 2" descr="http://www.constructeur-eco-energie.fr/assets/images/bal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573016"/>
            <a:ext cx="2448000" cy="195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625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79512" y="18864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altLang="fr-FR" sz="3200" b="1" dirty="0">
                <a:solidFill>
                  <a:schemeClr val="tx2"/>
                </a:solidFill>
                <a:latin typeface="Calibri" pitchFamily="34" charset="0"/>
              </a:rPr>
              <a:t>Le Shiatsu n’est absolument pas une technique permettant de guérir un cancer</a:t>
            </a:r>
            <a:r>
              <a:rPr lang="fr-FR" altLang="fr-FR" sz="3200" dirty="0">
                <a:solidFill>
                  <a:srgbClr val="FF0000"/>
                </a:solidFill>
                <a:latin typeface="Calibri" pitchFamily="34" charset="0"/>
              </a:rPr>
              <a:t> </a:t>
            </a:r>
            <a:r>
              <a:rPr lang="fr-FR" altLang="fr-FR" dirty="0">
                <a:latin typeface="Calibri" pitchFamily="34" charset="0"/>
              </a:rPr>
              <a:t> </a:t>
            </a:r>
          </a:p>
        </p:txBody>
      </p:sp>
      <p:sp>
        <p:nvSpPr>
          <p:cNvPr id="3" name="Text Box 6"/>
          <p:cNvSpPr txBox="1">
            <a:spLocks noChangeArrowheads="1"/>
          </p:cNvSpPr>
          <p:nvPr/>
        </p:nvSpPr>
        <p:spPr bwMode="auto">
          <a:xfrm>
            <a:off x="450974" y="1700808"/>
            <a:ext cx="799147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dirty="0">
                <a:latin typeface="Calibri" pitchFamily="34" charset="0"/>
              </a:rPr>
              <a:t> </a:t>
            </a:r>
            <a:r>
              <a:rPr lang="fr-FR" altLang="fr-FR" sz="2000" b="1" i="1" dirty="0">
                <a:latin typeface="Calibri" pitchFamily="34" charset="0"/>
              </a:rPr>
              <a:t>« Un nombre croissant de gens est désabusé par les effets secondaires des drogues chimiques et se tournent vers la médecine populaire comme alternative efficace. Cependant, un excès de zèle a conduit à des articles proclamant les remèdes populaires comme une panacée. Cette exagération est aussi néfaste pour le public, qu’un article faisant état qu’un médicament particulier pourrait éliminer toutes les maladies … Afin de promouvoir une connaissance et une utilisation correctes de la médecine populaire, nous devons la considérer dans sa propre perspective c’est à dire avec ses limites et ses possibilités . Il en est de même pour le Shiatsu. »                       </a:t>
            </a:r>
          </a:p>
          <a:p>
            <a:pPr algn="r" eaLnBrk="1" hangingPunct="1">
              <a:spcBef>
                <a:spcPct val="50000"/>
              </a:spcBef>
            </a:pPr>
            <a:r>
              <a:rPr lang="fr-FR" altLang="fr-FR" sz="2000" b="1" i="1" dirty="0">
                <a:solidFill>
                  <a:srgbClr val="0000FF"/>
                </a:solidFill>
                <a:latin typeface="Calibri" pitchFamily="34" charset="0"/>
              </a:rPr>
              <a:t>                                                                                       </a:t>
            </a:r>
            <a:r>
              <a:rPr lang="fr-FR" altLang="fr-FR" sz="2000" b="1" dirty="0">
                <a:solidFill>
                  <a:schemeClr val="tx2"/>
                </a:solidFill>
                <a:latin typeface="Calibri" pitchFamily="34" charset="0"/>
              </a:rPr>
              <a:t>S.MASUNAGA</a:t>
            </a:r>
          </a:p>
        </p:txBody>
      </p:sp>
      <p:pic>
        <p:nvPicPr>
          <p:cNvPr id="4" name="Image 0" descr="Numériser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75"/>
          <a:stretch/>
        </p:blipFill>
        <p:spPr bwMode="auto">
          <a:xfrm>
            <a:off x="5436096" y="4653136"/>
            <a:ext cx="1224136" cy="168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53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ond-ecran.imagup.com/p4-183-wallpaper-jap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39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88884" y="557748"/>
            <a:ext cx="8199020" cy="5632311"/>
            <a:chOff x="492608" y="559477"/>
            <a:chExt cx="8199020" cy="5632311"/>
          </a:xfrm>
        </p:grpSpPr>
        <p:sp>
          <p:nvSpPr>
            <p:cNvPr id="3" name="ZoneTexte 2"/>
            <p:cNvSpPr txBox="1"/>
            <p:nvPr/>
          </p:nvSpPr>
          <p:spPr>
            <a:xfrm>
              <a:off x="492608" y="559477"/>
              <a:ext cx="3775474" cy="5632311"/>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r>
                <a:rPr lang="fr-FR" dirty="0"/>
                <a:t> </a:t>
              </a:r>
              <a:r>
                <a:rPr lang="fr-FR" dirty="0" smtClean="0"/>
                <a:t>              Conceptions personnelles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solidFill>
                    <a:schemeClr val="tx2"/>
                  </a:solidFill>
                </a:rPr>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4277851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30946"/>
            <a:ext cx="9143999" cy="584775"/>
          </a:xfrm>
          <a:prstGeom prst="rect">
            <a:avLst/>
          </a:prstGeom>
          <a:solidFill>
            <a:schemeClr val="tx2"/>
          </a:solidFill>
        </p:spPr>
        <p:txBody>
          <a:bodyPr wrap="square" rtlCol="0">
            <a:spAutoFit/>
          </a:bodyPr>
          <a:lstStyle/>
          <a:p>
            <a:pPr>
              <a:spcBef>
                <a:spcPct val="50000"/>
              </a:spcBef>
              <a:buClr>
                <a:srgbClr val="F16B41"/>
              </a:buClr>
            </a:pPr>
            <a:r>
              <a:rPr lang="fr-FR" altLang="fr-FR" sz="3200" dirty="0" smtClean="0">
                <a:solidFill>
                  <a:schemeClr val="bg1"/>
                </a:solidFill>
                <a:latin typeface="Arial Narrow" panose="020B0606020202030204" pitchFamily="34" charset="0"/>
              </a:rPr>
              <a:t>Septembre </a:t>
            </a:r>
            <a:r>
              <a:rPr lang="fr-FR" altLang="fr-FR" sz="3200" dirty="0">
                <a:solidFill>
                  <a:schemeClr val="bg1"/>
                </a:solidFill>
                <a:latin typeface="Arial Narrow" panose="020B0606020202030204" pitchFamily="34" charset="0"/>
              </a:rPr>
              <a:t>2004 à mai 2005 / CH Saintes (17) </a:t>
            </a:r>
          </a:p>
        </p:txBody>
      </p:sp>
      <p:pic>
        <p:nvPicPr>
          <p:cNvPr id="4" name="Picture 4" descr="http://fichiers.fhf.fr/ezpublish/storage/fhf.fr/etablissements.fhf.fr/photos/structures_photo_logo_379_3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692695"/>
            <a:ext cx="2088232" cy="19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fr.academic.ru/pictures/frwiki/67/Centre_hospitalier_de_Sainto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691466"/>
            <a:ext cx="2664296" cy="19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 y="2924944"/>
            <a:ext cx="9143999" cy="584775"/>
          </a:xfrm>
          <a:prstGeom prst="rect">
            <a:avLst/>
          </a:prstGeom>
          <a:solidFill>
            <a:schemeClr val="tx2"/>
          </a:solidFill>
        </p:spPr>
        <p:txBody>
          <a:bodyPr wrap="square" rtlCol="0">
            <a:spAutoFit/>
          </a:bodyPr>
          <a:lstStyle/>
          <a:p>
            <a:pPr>
              <a:spcBef>
                <a:spcPct val="50000"/>
              </a:spcBef>
              <a:buClr>
                <a:srgbClr val="F16B41"/>
              </a:buClr>
            </a:pPr>
            <a:r>
              <a:rPr lang="fr-FR" altLang="fr-FR" sz="3200" dirty="0">
                <a:solidFill>
                  <a:schemeClr val="bg1"/>
                </a:solidFill>
                <a:cs typeface="Times New Roman" pitchFamily="18" charset="0"/>
              </a:rPr>
              <a:t>16</a:t>
            </a:r>
            <a:r>
              <a:rPr lang="fr-FR" altLang="fr-FR" sz="3200" dirty="0">
                <a:solidFill>
                  <a:schemeClr val="bg1"/>
                </a:solidFill>
              </a:rPr>
              <a:t> patients (13 femmes et 3 hommes )</a:t>
            </a:r>
            <a:endParaRPr lang="fr-FR" altLang="fr-FR" sz="3200" dirty="0">
              <a:solidFill>
                <a:schemeClr val="bg1"/>
              </a:solidFill>
              <a:cs typeface="Times New Roman" pitchFamily="18" charset="0"/>
            </a:endParaRPr>
          </a:p>
        </p:txBody>
      </p:sp>
      <p:graphicFrame>
        <p:nvGraphicFramePr>
          <p:cNvPr id="7" name="Objet 6"/>
          <p:cNvGraphicFramePr>
            <a:graphicFrameLocks noChangeAspect="1"/>
          </p:cNvGraphicFramePr>
          <p:nvPr>
            <p:extLst>
              <p:ext uri="{D42A27DB-BD31-4B8C-83A1-F6EECF244321}">
                <p14:modId xmlns:p14="http://schemas.microsoft.com/office/powerpoint/2010/main" val="570965998"/>
              </p:ext>
            </p:extLst>
          </p:nvPr>
        </p:nvGraphicFramePr>
        <p:xfrm>
          <a:off x="2117725" y="3686175"/>
          <a:ext cx="4751388" cy="2038350"/>
        </p:xfrm>
        <a:graphic>
          <a:graphicData uri="http://schemas.openxmlformats.org/presentationml/2006/ole">
            <mc:AlternateContent xmlns:mc="http://schemas.openxmlformats.org/markup-compatibility/2006">
              <mc:Choice xmlns:v="urn:schemas-microsoft-com:vml" Requires="v">
                <p:oleObj spid="_x0000_s28679" name="Graphique" r:id="rId6" imgW="2686072" imgH="1152432" progId="Excel.Chart.8">
                  <p:embed/>
                </p:oleObj>
              </mc:Choice>
              <mc:Fallback>
                <p:oleObj name="Graphique" r:id="rId6" imgW="2686072" imgH="1152432" progId="Excel.Chart.8">
                  <p:embed/>
                  <p:pic>
                    <p:nvPicPr>
                      <p:cNvPr id="0" name="Object 1"/>
                      <p:cNvPicPr>
                        <a:picLocks noChangeAspect="1" noChangeArrowheads="1"/>
                      </p:cNvPicPr>
                      <p:nvPr/>
                    </p:nvPicPr>
                    <p:blipFill>
                      <a:blip r:embed="rId7"/>
                      <a:srcRect/>
                      <a:stretch>
                        <a:fillRect/>
                      </a:stretch>
                    </p:blipFill>
                    <p:spPr bwMode="auto">
                      <a:xfrm>
                        <a:off x="2117725" y="3686175"/>
                        <a:ext cx="4751388" cy="2038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868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OleChart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30946"/>
            <a:ext cx="9143999" cy="584775"/>
          </a:xfrm>
          <a:prstGeom prst="rect">
            <a:avLst/>
          </a:prstGeom>
          <a:solidFill>
            <a:schemeClr val="tx2"/>
          </a:solidFill>
        </p:spPr>
        <p:txBody>
          <a:bodyPr wrap="square" rtlCol="0">
            <a:spAutoFit/>
          </a:bodyPr>
          <a:lstStyle/>
          <a:p>
            <a:pPr>
              <a:spcBef>
                <a:spcPct val="50000"/>
              </a:spcBef>
              <a:buClr>
                <a:srgbClr val="F16B41"/>
              </a:buClr>
            </a:pPr>
            <a:r>
              <a:rPr lang="fr-FR" altLang="fr-FR" sz="3200" dirty="0" smtClean="0">
                <a:solidFill>
                  <a:schemeClr val="bg1"/>
                </a:solidFill>
                <a:latin typeface="Arial Narrow" panose="020B0606020202030204" pitchFamily="34" charset="0"/>
              </a:rPr>
              <a:t>Types de cancer</a:t>
            </a:r>
            <a:endParaRPr lang="fr-FR" altLang="fr-FR" sz="3200" dirty="0">
              <a:solidFill>
                <a:schemeClr val="bg1"/>
              </a:solidFill>
              <a:latin typeface="Arial Narrow" panose="020B0606020202030204" pitchFamily="34" charset="0"/>
            </a:endParaRPr>
          </a:p>
        </p:txBody>
      </p:sp>
      <p:sp>
        <p:nvSpPr>
          <p:cNvPr id="4" name="Text Box 8"/>
          <p:cNvSpPr txBox="1">
            <a:spLocks noChangeArrowheads="1"/>
          </p:cNvSpPr>
          <p:nvPr/>
        </p:nvSpPr>
        <p:spPr bwMode="auto">
          <a:xfrm>
            <a:off x="33051" y="1772816"/>
            <a:ext cx="6477000" cy="4755148"/>
          </a:xfrm>
          <a:prstGeom prst="rect">
            <a:avLst/>
          </a:prstGeom>
          <a:noFill/>
          <a:ln w="9525">
            <a:noFill/>
            <a:miter lim="800000"/>
            <a:headEnd/>
            <a:tailEnd/>
          </a:ln>
        </p:spPr>
        <p:txBody>
          <a:bodyPr>
            <a:spAutoFit/>
          </a:bodyPr>
          <a:lstStyle/>
          <a:p>
            <a:pPr lvl="1" fontAlgn="auto">
              <a:spcBef>
                <a:spcPct val="50000"/>
              </a:spcBef>
              <a:spcAft>
                <a:spcPts val="0"/>
              </a:spcAft>
              <a:buClr>
                <a:srgbClr val="F16B41"/>
              </a:buClr>
              <a:buFont typeface="Wingdings" pitchFamily="2" charset="2"/>
              <a:buChar char="ü"/>
              <a:defRPr/>
            </a:pPr>
            <a:r>
              <a:rPr lang="fr-FR" sz="2400" dirty="0">
                <a:latin typeface="+mn-lt"/>
                <a:cs typeface="Times New Roman" pitchFamily="18" charset="0"/>
              </a:rPr>
              <a:t>	</a:t>
            </a:r>
            <a:r>
              <a:rPr lang="fr-FR" sz="2400" b="1" dirty="0">
                <a:solidFill>
                  <a:schemeClr val="tx2"/>
                </a:solidFill>
                <a:latin typeface="+mn-lt"/>
                <a:cs typeface="Times New Roman" pitchFamily="18" charset="0"/>
              </a:rPr>
              <a:t>sein : 9  ( méta. 1 )</a:t>
            </a:r>
          </a:p>
          <a:p>
            <a:pPr lvl="1" fontAlgn="auto">
              <a:spcBef>
                <a:spcPct val="50000"/>
              </a:spcBef>
              <a:spcAft>
                <a:spcPts val="0"/>
              </a:spcAft>
              <a:buClr>
                <a:srgbClr val="F16B41"/>
              </a:buClr>
              <a:buFont typeface="Wingdings" pitchFamily="2" charset="2"/>
              <a:buChar char="ü"/>
              <a:defRPr/>
            </a:pPr>
            <a:r>
              <a:rPr lang="fr-FR" sz="2400" dirty="0">
                <a:latin typeface="+mn-lt"/>
                <a:cs typeface="Times New Roman" pitchFamily="18" charset="0"/>
              </a:rPr>
              <a:t>   </a:t>
            </a:r>
            <a:r>
              <a:rPr lang="fr-FR" sz="2400" b="1" dirty="0">
                <a:latin typeface="+mn-lt"/>
                <a:cs typeface="Times New Roman" pitchFamily="18" charset="0"/>
              </a:rPr>
              <a:t>poumon: 2  ( méta. 1 )</a:t>
            </a:r>
          </a:p>
          <a:p>
            <a:pPr lvl="1" fontAlgn="auto">
              <a:spcBef>
                <a:spcPct val="50000"/>
              </a:spcBef>
              <a:spcAft>
                <a:spcPts val="0"/>
              </a:spcAft>
              <a:buClr>
                <a:srgbClr val="F16B41"/>
              </a:buClr>
              <a:buFont typeface="Wingdings" pitchFamily="2" charset="2"/>
              <a:buChar char="ü"/>
              <a:defRPr/>
            </a:pPr>
            <a:r>
              <a:rPr lang="fr-FR" sz="2400" b="1" dirty="0">
                <a:latin typeface="+mn-lt"/>
                <a:cs typeface="Times New Roman" pitchFamily="18" charset="0"/>
              </a:rPr>
              <a:t>   </a:t>
            </a:r>
            <a:r>
              <a:rPr lang="fr-FR" sz="2400" b="1" dirty="0">
                <a:solidFill>
                  <a:schemeClr val="tx2"/>
                </a:solidFill>
                <a:latin typeface="+mn-lt"/>
                <a:cs typeface="Times New Roman" pitchFamily="18" charset="0"/>
              </a:rPr>
              <a:t>ovaire : 2  ( méta. 2 )</a:t>
            </a:r>
          </a:p>
          <a:p>
            <a:pPr lvl="1" fontAlgn="auto">
              <a:spcBef>
                <a:spcPct val="50000"/>
              </a:spcBef>
              <a:spcAft>
                <a:spcPts val="0"/>
              </a:spcAft>
              <a:buClr>
                <a:srgbClr val="F16B41"/>
              </a:buClr>
              <a:buFont typeface="Wingdings" pitchFamily="2" charset="2"/>
              <a:buChar char="ü"/>
              <a:defRPr/>
            </a:pPr>
            <a:r>
              <a:rPr lang="fr-FR" sz="2400" b="1" dirty="0">
                <a:latin typeface="+mn-lt"/>
                <a:cs typeface="Times New Roman" pitchFamily="18" charset="0"/>
              </a:rPr>
              <a:t>   colon: 2  ( méta. 1 )</a:t>
            </a:r>
          </a:p>
          <a:p>
            <a:pPr lvl="1" fontAlgn="auto">
              <a:spcBef>
                <a:spcPct val="50000"/>
              </a:spcBef>
              <a:spcAft>
                <a:spcPts val="0"/>
              </a:spcAft>
              <a:buClr>
                <a:srgbClr val="F16B41"/>
              </a:buClr>
              <a:buFont typeface="Wingdings" pitchFamily="2" charset="2"/>
              <a:buChar char="ü"/>
              <a:defRPr/>
            </a:pPr>
            <a:r>
              <a:rPr lang="fr-FR" sz="2400" b="1" dirty="0">
                <a:latin typeface="+mn-lt"/>
                <a:cs typeface="Times New Roman" pitchFamily="18" charset="0"/>
              </a:rPr>
              <a:t>   </a:t>
            </a:r>
            <a:r>
              <a:rPr lang="fr-FR" sz="2400" b="1" dirty="0">
                <a:solidFill>
                  <a:schemeClr val="tx2"/>
                </a:solidFill>
                <a:latin typeface="+mn-lt"/>
                <a:cs typeface="Times New Roman" pitchFamily="18" charset="0"/>
              </a:rPr>
              <a:t>œsophage: 1</a:t>
            </a:r>
            <a:r>
              <a:rPr lang="fr-FR" sz="2400" dirty="0">
                <a:solidFill>
                  <a:schemeClr val="tx2"/>
                </a:solidFill>
                <a:latin typeface="+mn-lt"/>
                <a:cs typeface="Times New Roman" pitchFamily="18" charset="0"/>
              </a:rPr>
              <a:t> </a:t>
            </a:r>
            <a:r>
              <a:rPr lang="fr-FR" sz="2400" b="1" dirty="0">
                <a:solidFill>
                  <a:schemeClr val="tx2"/>
                </a:solidFill>
                <a:latin typeface="+mn-lt"/>
                <a:cs typeface="Times New Roman" pitchFamily="18" charset="0"/>
              </a:rPr>
              <a:t>( méta. 1 )</a:t>
            </a:r>
          </a:p>
          <a:p>
            <a:pPr lvl="1" fontAlgn="auto">
              <a:spcBef>
                <a:spcPct val="50000"/>
              </a:spcBef>
              <a:spcAft>
                <a:spcPts val="0"/>
              </a:spcAft>
              <a:buClr>
                <a:srgbClr val="F16B41"/>
              </a:buClr>
              <a:buFont typeface="Wingdings" pitchFamily="2" charset="2"/>
              <a:buNone/>
              <a:defRPr/>
            </a:pPr>
            <a:r>
              <a:rPr lang="fr-FR" dirty="0">
                <a:solidFill>
                  <a:schemeClr val="tx2"/>
                </a:solidFill>
                <a:latin typeface="+mn-lt"/>
                <a:cs typeface="Times New Roman" pitchFamily="18" charset="0"/>
              </a:rPr>
              <a:t>        </a:t>
            </a:r>
          </a:p>
          <a:p>
            <a:pPr fontAlgn="auto">
              <a:spcBef>
                <a:spcPct val="50000"/>
              </a:spcBef>
              <a:spcAft>
                <a:spcPts val="0"/>
              </a:spcAft>
              <a:buClr>
                <a:srgbClr val="F16B41"/>
              </a:buClr>
              <a:buFont typeface="Wingdings" pitchFamily="2" charset="2"/>
              <a:buNone/>
              <a:defRPr/>
            </a:pPr>
            <a:endParaRPr lang="fr-FR" dirty="0">
              <a:solidFill>
                <a:srgbClr val="220971"/>
              </a:solidFill>
              <a:latin typeface="+mn-lt"/>
              <a:cs typeface="Times New Roman" pitchFamily="18" charset="0"/>
            </a:endParaRPr>
          </a:p>
          <a:p>
            <a:pPr algn="ctr" fontAlgn="auto">
              <a:spcBef>
                <a:spcPct val="50000"/>
              </a:spcBef>
              <a:spcAft>
                <a:spcPts val="0"/>
              </a:spcAft>
              <a:buClr>
                <a:srgbClr val="F16B41"/>
              </a:buClr>
              <a:buFont typeface="Wingdings" pitchFamily="2" charset="2"/>
              <a:buChar char="v"/>
              <a:defRPr/>
            </a:pPr>
            <a:endParaRPr lang="fr-FR" dirty="0">
              <a:latin typeface="+mn-lt"/>
              <a:cs typeface="Times New Roman" pitchFamily="18" charset="0"/>
            </a:endParaRPr>
          </a:p>
          <a:p>
            <a:pPr algn="ctr" fontAlgn="auto">
              <a:spcBef>
                <a:spcPct val="50000"/>
              </a:spcBef>
              <a:spcAft>
                <a:spcPts val="0"/>
              </a:spcAft>
              <a:buClr>
                <a:srgbClr val="F16B41"/>
              </a:buClr>
              <a:buFont typeface="Wingdings" pitchFamily="2" charset="2"/>
              <a:buNone/>
              <a:defRPr/>
            </a:pPr>
            <a:endParaRPr lang="fr-FR" dirty="0">
              <a:latin typeface="+mn-lt"/>
              <a:cs typeface="Times New Roman" pitchFamily="18" charset="0"/>
            </a:endParaRPr>
          </a:p>
          <a:p>
            <a:pPr fontAlgn="auto">
              <a:spcBef>
                <a:spcPct val="50000"/>
              </a:spcBef>
              <a:spcAft>
                <a:spcPts val="0"/>
              </a:spcAft>
              <a:buClr>
                <a:srgbClr val="F16B41"/>
              </a:buClr>
              <a:buFont typeface="Wingdings" pitchFamily="2" charset="2"/>
              <a:buNone/>
              <a:defRPr/>
            </a:pPr>
            <a:endParaRPr lang="fr-FR" dirty="0">
              <a:latin typeface="+mn-lt"/>
              <a:cs typeface="Times New Roman" pitchFamily="18" charset="0"/>
            </a:endParaRPr>
          </a:p>
        </p:txBody>
      </p:sp>
      <p:graphicFrame>
        <p:nvGraphicFramePr>
          <p:cNvPr id="5" name="Objet 4"/>
          <p:cNvGraphicFramePr>
            <a:graphicFrameLocks noChangeAspect="1"/>
          </p:cNvGraphicFramePr>
          <p:nvPr>
            <p:extLst>
              <p:ext uri="{D42A27DB-BD31-4B8C-83A1-F6EECF244321}">
                <p14:modId xmlns:p14="http://schemas.microsoft.com/office/powerpoint/2010/main" val="1652192671"/>
              </p:ext>
            </p:extLst>
          </p:nvPr>
        </p:nvGraphicFramePr>
        <p:xfrm>
          <a:off x="4139952" y="1844824"/>
          <a:ext cx="4827587" cy="2590800"/>
        </p:xfrm>
        <a:graphic>
          <a:graphicData uri="http://schemas.openxmlformats.org/presentationml/2006/ole">
            <mc:AlternateContent xmlns:mc="http://schemas.openxmlformats.org/markup-compatibility/2006">
              <mc:Choice xmlns:v="urn:schemas-microsoft-com:vml" Requires="v">
                <p:oleObj spid="_x0000_s29705" name="Graphique" r:id="rId4" imgW="2324100" imgH="1247775" progId="Excel.Chart.8">
                  <p:embed/>
                </p:oleObj>
              </mc:Choice>
              <mc:Fallback>
                <p:oleObj name="Graphique" r:id="rId4" imgW="2324100" imgH="1247775" progId="Excel.Char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844824"/>
                        <a:ext cx="48275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01125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946"/>
            <a:ext cx="9143999" cy="584775"/>
          </a:xfrm>
          <a:prstGeom prst="rect">
            <a:avLst/>
          </a:prstGeom>
          <a:solidFill>
            <a:schemeClr val="tx2"/>
          </a:solidFill>
        </p:spPr>
        <p:txBody>
          <a:bodyPr wrap="square" rtlCol="0">
            <a:spAutoFit/>
          </a:bodyPr>
          <a:lstStyle/>
          <a:p>
            <a:pPr>
              <a:spcBef>
                <a:spcPct val="50000"/>
              </a:spcBef>
              <a:buClr>
                <a:srgbClr val="F16B41"/>
              </a:buClr>
            </a:pPr>
            <a:r>
              <a:rPr lang="fr-FR" altLang="fr-FR" sz="3200" dirty="0" smtClean="0">
                <a:solidFill>
                  <a:schemeClr val="bg1"/>
                </a:solidFill>
                <a:latin typeface="Arial Narrow" panose="020B0606020202030204" pitchFamily="34" charset="0"/>
              </a:rPr>
              <a:t>Données générales</a:t>
            </a:r>
            <a:endParaRPr lang="fr-FR" altLang="fr-FR" sz="3200" dirty="0">
              <a:solidFill>
                <a:schemeClr val="bg1"/>
              </a:solidFill>
              <a:latin typeface="Arial Narrow" panose="020B0606020202030204" pitchFamily="34" charset="0"/>
            </a:endParaRPr>
          </a:p>
        </p:txBody>
      </p:sp>
      <p:sp>
        <p:nvSpPr>
          <p:cNvPr id="3" name="Text Box 5"/>
          <p:cNvSpPr txBox="1">
            <a:spLocks noChangeArrowheads="1"/>
          </p:cNvSpPr>
          <p:nvPr/>
        </p:nvSpPr>
        <p:spPr bwMode="auto">
          <a:xfrm>
            <a:off x="148330" y="764704"/>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a:latin typeface="Calibri" pitchFamily="34" charset="0"/>
              </a:rPr>
              <a:t>moyenne d’âge: 51 ans (écart : 22 ans) </a:t>
            </a:r>
          </a:p>
        </p:txBody>
      </p:sp>
      <p:sp>
        <p:nvSpPr>
          <p:cNvPr id="4" name="Text Box 6"/>
          <p:cNvSpPr txBox="1">
            <a:spLocks noChangeArrowheads="1"/>
          </p:cNvSpPr>
          <p:nvPr/>
        </p:nvSpPr>
        <p:spPr bwMode="auto">
          <a:xfrm>
            <a:off x="181018" y="1412776"/>
            <a:ext cx="9001125" cy="522288"/>
          </a:xfrm>
          <a:prstGeom prst="rect">
            <a:avLst/>
          </a:prstGeom>
          <a:noFill/>
          <a:ln w="9525">
            <a:noFill/>
            <a:miter lim="800000"/>
            <a:headEnd/>
            <a:tailEnd/>
          </a:ln>
        </p:spPr>
        <p:txBody>
          <a:bodyPr>
            <a:spAutoFit/>
          </a:bodyPr>
          <a:lstStyle/>
          <a:p>
            <a:pPr fontAlgn="auto">
              <a:spcBef>
                <a:spcPct val="50000"/>
              </a:spcBef>
              <a:spcAft>
                <a:spcPts val="0"/>
              </a:spcAft>
              <a:buClr>
                <a:srgbClr val="F16B41"/>
              </a:buClr>
              <a:defRPr/>
            </a:pPr>
            <a:r>
              <a:rPr lang="fr-FR" sz="2800" b="1" dirty="0">
                <a:solidFill>
                  <a:schemeClr val="tx2"/>
                </a:solidFill>
                <a:latin typeface="+mn-lt"/>
                <a:cs typeface="+mn-cs"/>
              </a:rPr>
              <a:t>aucun patient ne connaissait le Shiatsu</a:t>
            </a:r>
            <a:r>
              <a:rPr lang="fr-FR" sz="2800" b="1" dirty="0">
                <a:latin typeface="+mn-lt"/>
                <a:cs typeface="+mn-cs"/>
              </a:rPr>
              <a:t> </a:t>
            </a:r>
            <a:r>
              <a:rPr lang="fr-FR" sz="2800" dirty="0">
                <a:latin typeface="+mn-lt"/>
                <a:cs typeface="+mn-cs"/>
              </a:rPr>
              <a:t>  </a:t>
            </a:r>
          </a:p>
        </p:txBody>
      </p:sp>
      <p:sp>
        <p:nvSpPr>
          <p:cNvPr id="5" name="Text Box 7"/>
          <p:cNvSpPr txBox="1">
            <a:spLocks noChangeArrowheads="1"/>
          </p:cNvSpPr>
          <p:nvPr/>
        </p:nvSpPr>
        <p:spPr bwMode="auto">
          <a:xfrm>
            <a:off x="204076" y="1988840"/>
            <a:ext cx="8750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a:latin typeface="Calibri" pitchFamily="34" charset="0"/>
              </a:rPr>
              <a:t>chacun a reçu en moyenne 3 séances de Shiatsu</a:t>
            </a:r>
          </a:p>
        </p:txBody>
      </p:sp>
      <p:sp>
        <p:nvSpPr>
          <p:cNvPr id="6" name="Text Box 8"/>
          <p:cNvSpPr txBox="1">
            <a:spLocks noChangeArrowheads="1"/>
          </p:cNvSpPr>
          <p:nvPr/>
        </p:nvSpPr>
        <p:spPr bwMode="auto">
          <a:xfrm>
            <a:off x="222231" y="2699229"/>
            <a:ext cx="8305800" cy="523875"/>
          </a:xfrm>
          <a:prstGeom prst="rect">
            <a:avLst/>
          </a:prstGeom>
          <a:noFill/>
          <a:ln w="9525">
            <a:noFill/>
            <a:miter lim="800000"/>
            <a:headEnd/>
            <a:tailEnd/>
          </a:ln>
        </p:spPr>
        <p:txBody>
          <a:bodyPr>
            <a:spAutoFit/>
          </a:bodyPr>
          <a:lstStyle/>
          <a:p>
            <a:pPr fontAlgn="auto">
              <a:spcBef>
                <a:spcPct val="50000"/>
              </a:spcBef>
              <a:spcAft>
                <a:spcPts val="0"/>
              </a:spcAft>
              <a:buClr>
                <a:srgbClr val="F16B41"/>
              </a:buClr>
              <a:defRPr/>
            </a:pPr>
            <a:r>
              <a:rPr lang="fr-FR" sz="2800" b="1" dirty="0">
                <a:solidFill>
                  <a:schemeClr val="tx2"/>
                </a:solidFill>
                <a:latin typeface="+mn-lt"/>
                <a:cs typeface="+mn-cs"/>
              </a:rPr>
              <a:t>total: 47 séances de Shiatsu</a:t>
            </a:r>
            <a:r>
              <a:rPr lang="fr-FR" sz="2800" dirty="0">
                <a:solidFill>
                  <a:schemeClr val="tx2"/>
                </a:solidFill>
                <a:latin typeface="+mn-lt"/>
                <a:cs typeface="+mn-cs"/>
              </a:rPr>
              <a:t> </a:t>
            </a:r>
            <a:r>
              <a:rPr lang="fr-FR" dirty="0">
                <a:latin typeface="+mn-lt"/>
                <a:cs typeface="+mn-cs"/>
              </a:rPr>
              <a:t>  </a:t>
            </a:r>
          </a:p>
        </p:txBody>
      </p:sp>
      <p:sp>
        <p:nvSpPr>
          <p:cNvPr id="7" name="Text Box 10"/>
          <p:cNvSpPr txBox="1">
            <a:spLocks noChangeArrowheads="1"/>
          </p:cNvSpPr>
          <p:nvPr/>
        </p:nvSpPr>
        <p:spPr bwMode="auto">
          <a:xfrm>
            <a:off x="179388" y="3357563"/>
            <a:ext cx="8534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a:latin typeface="Calibri" pitchFamily="34" charset="0"/>
              </a:rPr>
              <a:t>tous ont présenté des effets secondaires post -      chimiothérapiques (6,8 en moyenne par patient)</a:t>
            </a:r>
            <a:endParaRPr lang="fr-FR" altLang="fr-FR" sz="2800" b="1" dirty="0">
              <a:latin typeface="Calibri" pitchFamily="34" charset="0"/>
              <a:cs typeface="Times New Roman" pitchFamily="18" charset="0"/>
            </a:endParaRPr>
          </a:p>
          <a:p>
            <a:pPr eaLnBrk="1" hangingPunct="1">
              <a:spcBef>
                <a:spcPct val="50000"/>
              </a:spcBef>
              <a:buClr>
                <a:srgbClr val="F16B41"/>
              </a:buClr>
              <a:buFont typeface="Wingdings" pitchFamily="2" charset="2"/>
              <a:buNone/>
            </a:pPr>
            <a:endParaRPr lang="fr-FR" altLang="fr-FR" b="1" dirty="0">
              <a:solidFill>
                <a:srgbClr val="220971"/>
              </a:solidFill>
              <a:latin typeface="Calibri" pitchFamily="34" charset="0"/>
            </a:endParaRPr>
          </a:p>
        </p:txBody>
      </p:sp>
      <p:sp>
        <p:nvSpPr>
          <p:cNvPr id="8" name="Text Box 11"/>
          <p:cNvSpPr txBox="1">
            <a:spLocks noChangeArrowheads="1"/>
          </p:cNvSpPr>
          <p:nvPr/>
        </p:nvSpPr>
        <p:spPr bwMode="auto">
          <a:xfrm>
            <a:off x="192963" y="4437112"/>
            <a:ext cx="8772525" cy="1385888"/>
          </a:xfrm>
          <a:prstGeom prst="rect">
            <a:avLst/>
          </a:prstGeom>
          <a:noFill/>
          <a:ln w="9525">
            <a:noFill/>
            <a:miter lim="800000"/>
            <a:headEnd/>
            <a:tailEnd/>
          </a:ln>
        </p:spPr>
        <p:txBody>
          <a:bodyPr>
            <a:spAutoFit/>
          </a:bodyPr>
          <a:lstStyle/>
          <a:p>
            <a:pPr fontAlgn="auto">
              <a:spcBef>
                <a:spcPct val="50000"/>
              </a:spcBef>
              <a:spcAft>
                <a:spcPts val="0"/>
              </a:spcAft>
              <a:buClr>
                <a:srgbClr val="F16B41"/>
              </a:buClr>
              <a:defRPr/>
            </a:pPr>
            <a:r>
              <a:rPr lang="fr-FR" sz="2800" b="1" dirty="0">
                <a:solidFill>
                  <a:schemeClr val="tx2"/>
                </a:solidFill>
                <a:latin typeface="+mn-lt"/>
                <a:cs typeface="+mn-cs"/>
              </a:rPr>
              <a:t>prise en charge Shiatsu proposée, </a:t>
            </a:r>
            <a:r>
              <a:rPr lang="fr-FR" sz="2800" b="1" dirty="0">
                <a:solidFill>
                  <a:schemeClr val="tx2"/>
                </a:solidFill>
                <a:latin typeface="+mn-lt"/>
                <a:cs typeface="Times New Roman" pitchFamily="18" charset="0"/>
              </a:rPr>
              <a:t>au cours d’une consultation d’oncologie en fonction des effets secondaires déjà décrits</a:t>
            </a:r>
            <a:r>
              <a:rPr lang="fr-FR" sz="2800" b="1" dirty="0">
                <a:solidFill>
                  <a:schemeClr val="tx2"/>
                </a:solidFill>
                <a:latin typeface="+mn-lt"/>
                <a:cs typeface="+mn-cs"/>
              </a:rPr>
              <a:t> </a:t>
            </a:r>
          </a:p>
        </p:txBody>
      </p:sp>
    </p:spTree>
    <p:extLst>
      <p:ext uri="{BB962C8B-B14F-4D97-AF65-F5344CB8AC3E}">
        <p14:creationId xmlns:p14="http://schemas.microsoft.com/office/powerpoint/2010/main" val="40989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0" y="253281"/>
            <a:ext cx="9036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a:latin typeface="Calibri" pitchFamily="34" charset="0"/>
              </a:rPr>
              <a:t>évaluation EMSP / prise en charge pluridisciplinaire </a:t>
            </a:r>
          </a:p>
        </p:txBody>
      </p:sp>
      <p:sp>
        <p:nvSpPr>
          <p:cNvPr id="4" name="Text Box 8"/>
          <p:cNvSpPr txBox="1">
            <a:spLocks noChangeArrowheads="1"/>
          </p:cNvSpPr>
          <p:nvPr/>
        </p:nvSpPr>
        <p:spPr bwMode="auto">
          <a:xfrm>
            <a:off x="0" y="981075"/>
            <a:ext cx="8458200" cy="522288"/>
          </a:xfrm>
          <a:prstGeom prst="rect">
            <a:avLst/>
          </a:prstGeom>
          <a:noFill/>
          <a:ln w="9525">
            <a:noFill/>
            <a:miter lim="800000"/>
            <a:headEnd/>
            <a:tailEnd/>
          </a:ln>
        </p:spPr>
        <p:txBody>
          <a:bodyPr>
            <a:spAutoFit/>
          </a:bodyPr>
          <a:lstStyle/>
          <a:p>
            <a:pPr fontAlgn="auto">
              <a:spcBef>
                <a:spcPct val="50000"/>
              </a:spcBef>
              <a:spcAft>
                <a:spcPts val="0"/>
              </a:spcAft>
              <a:buClr>
                <a:srgbClr val="F16B41"/>
              </a:buClr>
              <a:defRPr/>
            </a:pPr>
            <a:r>
              <a:rPr lang="fr-FR" sz="2800" b="1" dirty="0">
                <a:solidFill>
                  <a:schemeClr val="tx2"/>
                </a:solidFill>
                <a:latin typeface="+mn-lt"/>
                <a:cs typeface="+mn-cs"/>
              </a:rPr>
              <a:t>Shiatsu </a:t>
            </a:r>
            <a:r>
              <a:rPr lang="fr-FR" sz="2800" b="1" dirty="0">
                <a:solidFill>
                  <a:schemeClr val="tx2"/>
                </a:solidFill>
                <a:latin typeface="+mn-lt"/>
                <a:cs typeface="Times New Roman" pitchFamily="18" charset="0"/>
              </a:rPr>
              <a:t>présenté</a:t>
            </a:r>
            <a:r>
              <a:rPr lang="fr-FR" sz="2800" b="1" dirty="0">
                <a:solidFill>
                  <a:schemeClr val="tx2"/>
                </a:solidFill>
                <a:latin typeface="+mn-lt"/>
                <a:cs typeface="+mn-cs"/>
              </a:rPr>
              <a:t> </a:t>
            </a:r>
            <a:r>
              <a:rPr lang="fr-FR" sz="2800" b="1" dirty="0">
                <a:solidFill>
                  <a:schemeClr val="tx2"/>
                </a:solidFill>
                <a:latin typeface="+mn-lt"/>
                <a:cs typeface="Times New Roman" pitchFamily="18" charset="0"/>
              </a:rPr>
              <a:t>comme une technique d’aide</a:t>
            </a:r>
            <a:r>
              <a:rPr lang="fr-FR" sz="2800" dirty="0">
                <a:solidFill>
                  <a:schemeClr val="tx2"/>
                </a:solidFill>
                <a:latin typeface="+mn-lt"/>
                <a:cs typeface="+mn-cs"/>
              </a:rPr>
              <a:t>  </a:t>
            </a:r>
          </a:p>
        </p:txBody>
      </p:sp>
      <p:sp>
        <p:nvSpPr>
          <p:cNvPr id="5" name="Text Box 9"/>
          <p:cNvSpPr txBox="1">
            <a:spLocks noChangeArrowheads="1"/>
          </p:cNvSpPr>
          <p:nvPr/>
        </p:nvSpPr>
        <p:spPr bwMode="auto">
          <a:xfrm>
            <a:off x="0" y="16287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a:latin typeface="Calibri" pitchFamily="34" charset="0"/>
                <a:cs typeface="Times New Roman" pitchFamily="18" charset="0"/>
              </a:rPr>
              <a:t>résumé écrit de la méthode Shiatsu  remis au patient</a:t>
            </a:r>
            <a:r>
              <a:rPr lang="fr-FR" altLang="fr-FR" sz="2800" dirty="0">
                <a:latin typeface="Calibri" pitchFamily="34" charset="0"/>
              </a:rPr>
              <a:t> </a:t>
            </a:r>
          </a:p>
        </p:txBody>
      </p:sp>
      <p:sp>
        <p:nvSpPr>
          <p:cNvPr id="6" name="Text Box 10"/>
          <p:cNvSpPr txBox="1">
            <a:spLocks noChangeArrowheads="1"/>
          </p:cNvSpPr>
          <p:nvPr/>
        </p:nvSpPr>
        <p:spPr bwMode="auto">
          <a:xfrm>
            <a:off x="0" y="2349500"/>
            <a:ext cx="7924800" cy="938213"/>
          </a:xfrm>
          <a:prstGeom prst="rect">
            <a:avLst/>
          </a:prstGeom>
          <a:noFill/>
          <a:ln w="9525">
            <a:noFill/>
            <a:miter lim="800000"/>
            <a:headEnd/>
            <a:tailEnd/>
          </a:ln>
        </p:spPr>
        <p:txBody>
          <a:bodyPr>
            <a:spAutoFit/>
          </a:bodyPr>
          <a:lstStyle/>
          <a:p>
            <a:pPr fontAlgn="auto">
              <a:spcBef>
                <a:spcPct val="50000"/>
              </a:spcBef>
              <a:spcAft>
                <a:spcPts val="0"/>
              </a:spcAft>
              <a:buClr>
                <a:srgbClr val="F16B41"/>
              </a:buClr>
              <a:defRPr/>
            </a:pPr>
            <a:r>
              <a:rPr lang="fr-FR" sz="2800" b="1" dirty="0">
                <a:solidFill>
                  <a:schemeClr val="tx2"/>
                </a:solidFill>
                <a:latin typeface="+mn-lt"/>
              </a:rPr>
              <a:t>formulaire de consentement éclairé</a:t>
            </a:r>
            <a:endParaRPr lang="fr-FR" sz="2800" b="1" dirty="0">
              <a:solidFill>
                <a:schemeClr val="tx2"/>
              </a:solidFill>
              <a:latin typeface="+mn-lt"/>
              <a:cs typeface="Times New Roman" pitchFamily="18" charset="0"/>
            </a:endParaRPr>
          </a:p>
          <a:p>
            <a:pPr fontAlgn="auto">
              <a:spcBef>
                <a:spcPct val="50000"/>
              </a:spcBef>
              <a:spcAft>
                <a:spcPts val="0"/>
              </a:spcAft>
              <a:buClr>
                <a:srgbClr val="F16B41"/>
              </a:buClr>
              <a:buFont typeface="Wingdings" pitchFamily="2" charset="2"/>
              <a:buNone/>
              <a:defRPr/>
            </a:pPr>
            <a:endParaRPr lang="fr-FR" dirty="0">
              <a:solidFill>
                <a:srgbClr val="F16B41"/>
              </a:solidFill>
              <a:latin typeface="+mn-lt"/>
              <a:cs typeface="+mn-cs"/>
            </a:endParaRPr>
          </a:p>
        </p:txBody>
      </p:sp>
      <p:pic>
        <p:nvPicPr>
          <p:cNvPr id="7" name="Picture 4" descr="http://philpez.perso.infonie.fr/cons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272868"/>
            <a:ext cx="3024336" cy="23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83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946"/>
            <a:ext cx="9143999" cy="584775"/>
          </a:xfrm>
          <a:prstGeom prst="rect">
            <a:avLst/>
          </a:prstGeom>
          <a:solidFill>
            <a:schemeClr val="tx2"/>
          </a:solidFill>
        </p:spPr>
        <p:txBody>
          <a:bodyPr wrap="square" rtlCol="0">
            <a:spAutoFit/>
          </a:bodyPr>
          <a:lstStyle/>
          <a:p>
            <a:pPr>
              <a:spcBef>
                <a:spcPct val="50000"/>
              </a:spcBef>
              <a:buClr>
                <a:srgbClr val="F16B41"/>
              </a:buClr>
            </a:pPr>
            <a:r>
              <a:rPr lang="fr-FR" altLang="fr-FR" sz="3200" dirty="0" smtClean="0">
                <a:solidFill>
                  <a:schemeClr val="bg1"/>
                </a:solidFill>
                <a:latin typeface="Arial Narrow" panose="020B0606020202030204" pitchFamily="34" charset="0"/>
              </a:rPr>
              <a:t>Auto-évaluation des effets secondaires</a:t>
            </a:r>
            <a:endParaRPr lang="fr-FR" altLang="fr-FR" sz="3200" dirty="0">
              <a:solidFill>
                <a:schemeClr val="bg1"/>
              </a:solidFill>
              <a:latin typeface="Arial Narrow" panose="020B0606020202030204" pitchFamily="34" charset="0"/>
            </a:endParaRPr>
          </a:p>
        </p:txBody>
      </p:sp>
      <p:sp>
        <p:nvSpPr>
          <p:cNvPr id="3" name="Text Box 11"/>
          <p:cNvSpPr txBox="1">
            <a:spLocks noChangeArrowheads="1"/>
          </p:cNvSpPr>
          <p:nvPr/>
        </p:nvSpPr>
        <p:spPr bwMode="auto">
          <a:xfrm>
            <a:off x="179388" y="836712"/>
            <a:ext cx="8785100" cy="2893100"/>
          </a:xfrm>
          <a:prstGeom prst="rect">
            <a:avLst/>
          </a:prstGeom>
          <a:noFill/>
          <a:ln w="9525">
            <a:noFill/>
            <a:miter lim="800000"/>
            <a:headEnd/>
            <a:tailEnd/>
          </a:ln>
        </p:spPr>
        <p:txBody>
          <a:bodyPr wrap="square">
            <a:spAutoFit/>
          </a:bodyPr>
          <a:lstStyle/>
          <a:p>
            <a:pPr fontAlgn="auto">
              <a:spcBef>
                <a:spcPct val="50000"/>
              </a:spcBef>
              <a:spcAft>
                <a:spcPts val="0"/>
              </a:spcAft>
              <a:buClr>
                <a:srgbClr val="F16B41"/>
              </a:buClr>
              <a:defRPr/>
            </a:pPr>
            <a:r>
              <a:rPr lang="fr-FR" sz="2800" b="1" dirty="0" smtClean="0">
                <a:solidFill>
                  <a:schemeClr val="tx2"/>
                </a:solidFill>
                <a:latin typeface="+mn-lt"/>
                <a:cs typeface="Times New Roman" pitchFamily="18" charset="0"/>
              </a:rPr>
              <a:t>présence </a:t>
            </a:r>
            <a:r>
              <a:rPr lang="fr-FR" sz="2800" b="1" dirty="0">
                <a:solidFill>
                  <a:schemeClr val="tx2"/>
                </a:solidFill>
                <a:latin typeface="+mn-lt"/>
                <a:cs typeface="Times New Roman" pitchFamily="18" charset="0"/>
              </a:rPr>
              <a:t>ou non du symptôme</a:t>
            </a:r>
            <a:r>
              <a:rPr lang="fr-FR" sz="2800" b="1" dirty="0">
                <a:solidFill>
                  <a:schemeClr val="tx2"/>
                </a:solidFill>
                <a:latin typeface="+mn-lt"/>
                <a:cs typeface="+mn-cs"/>
              </a:rPr>
              <a:t> </a:t>
            </a:r>
            <a:endParaRPr lang="fr-FR" sz="2800" b="1" dirty="0" smtClean="0">
              <a:solidFill>
                <a:schemeClr val="tx2"/>
              </a:solidFill>
              <a:latin typeface="+mn-lt"/>
              <a:cs typeface="+mn-cs"/>
            </a:endParaRPr>
          </a:p>
          <a:p>
            <a:pPr fontAlgn="auto">
              <a:spcBef>
                <a:spcPct val="50000"/>
              </a:spcBef>
              <a:spcAft>
                <a:spcPts val="0"/>
              </a:spcAft>
              <a:buClr>
                <a:srgbClr val="F16B41"/>
              </a:buClr>
              <a:defRPr/>
            </a:pPr>
            <a:r>
              <a:rPr lang="fr-FR" sz="2800" b="1" dirty="0" smtClean="0">
                <a:latin typeface="+mn-lt"/>
                <a:cs typeface="Times New Roman" pitchFamily="18" charset="0"/>
              </a:rPr>
              <a:t>moment d’apparition</a:t>
            </a:r>
            <a:endParaRPr lang="fr-FR" sz="2800" b="1" dirty="0"/>
          </a:p>
          <a:p>
            <a:pPr fontAlgn="auto">
              <a:spcBef>
                <a:spcPct val="50000"/>
              </a:spcBef>
              <a:spcAft>
                <a:spcPts val="0"/>
              </a:spcAft>
              <a:buClr>
                <a:srgbClr val="F16B41"/>
              </a:buClr>
              <a:defRPr/>
            </a:pPr>
            <a:r>
              <a:rPr lang="fr-FR" sz="2800" b="1" dirty="0" smtClean="0">
                <a:solidFill>
                  <a:schemeClr val="tx2"/>
                </a:solidFill>
                <a:latin typeface="+mn-lt"/>
                <a:cs typeface="Times New Roman" pitchFamily="18" charset="0"/>
              </a:rPr>
              <a:t>durée</a:t>
            </a:r>
            <a:r>
              <a:rPr lang="fr-FR" sz="2800" b="1" dirty="0" smtClean="0">
                <a:solidFill>
                  <a:schemeClr val="accent2">
                    <a:lumMod val="75000"/>
                  </a:schemeClr>
                </a:solidFill>
                <a:latin typeface="+mn-lt"/>
                <a:cs typeface="+mn-cs"/>
              </a:rPr>
              <a:t> </a:t>
            </a:r>
            <a:endParaRPr lang="fr-FR" sz="2800" b="1" dirty="0">
              <a:solidFill>
                <a:schemeClr val="accent2">
                  <a:lumMod val="75000"/>
                </a:schemeClr>
              </a:solidFill>
            </a:endParaRPr>
          </a:p>
          <a:p>
            <a:pPr fontAlgn="auto">
              <a:spcBef>
                <a:spcPct val="50000"/>
              </a:spcBef>
              <a:spcAft>
                <a:spcPts val="0"/>
              </a:spcAft>
              <a:buClr>
                <a:srgbClr val="F16B41"/>
              </a:buClr>
              <a:defRPr/>
            </a:pPr>
            <a:r>
              <a:rPr lang="fr-FR" sz="2800" b="1" dirty="0" smtClean="0">
                <a:latin typeface="+mn-lt"/>
                <a:cs typeface="Times New Roman" pitchFamily="18" charset="0"/>
              </a:rPr>
              <a:t>intensité</a:t>
            </a:r>
            <a:r>
              <a:rPr lang="fr-FR" sz="2800" b="1" dirty="0" smtClean="0">
                <a:latin typeface="+mn-lt"/>
                <a:cs typeface="+mn-cs"/>
              </a:rPr>
              <a:t> </a:t>
            </a:r>
            <a:r>
              <a:rPr lang="fr-FR" sz="2800" b="1" dirty="0">
                <a:latin typeface="+mn-lt"/>
                <a:cs typeface="Times New Roman" pitchFamily="18" charset="0"/>
              </a:rPr>
              <a:t>mesurée sur une échelle  numérique de 0 à 10 représentant la gêne occasionnée </a:t>
            </a:r>
            <a:r>
              <a:rPr lang="fr-FR" sz="2800" b="1" dirty="0">
                <a:latin typeface="+mn-lt"/>
                <a:cs typeface="+mn-cs"/>
              </a:rPr>
              <a:t>	</a:t>
            </a:r>
            <a:r>
              <a:rPr lang="fr-FR" b="1" dirty="0">
                <a:solidFill>
                  <a:srgbClr val="220971"/>
                </a:solidFill>
                <a:latin typeface="+mn-lt"/>
                <a:cs typeface="+mn-cs"/>
              </a:rPr>
              <a:t>	</a:t>
            </a:r>
          </a:p>
        </p:txBody>
      </p:sp>
      <p:pic>
        <p:nvPicPr>
          <p:cNvPr id="4" name="Picture 2" descr="http://www.demain-sans-douleur.com/img/fr/regleEVA.png"/>
          <p:cNvPicPr>
            <a:picLocks noChangeAspect="1" noChangeArrowheads="1"/>
          </p:cNvPicPr>
          <p:nvPr/>
        </p:nvPicPr>
        <p:blipFill>
          <a:blip r:embed="rId2">
            <a:extLst>
              <a:ext uri="{28A0092B-C50C-407E-A947-70E740481C1C}">
                <a14:useLocalDpi xmlns:a14="http://schemas.microsoft.com/office/drawing/2010/main" val="0"/>
              </a:ext>
            </a:extLst>
          </a:blip>
          <a:srcRect b="30573"/>
          <a:stretch>
            <a:fillRect/>
          </a:stretch>
        </p:blipFill>
        <p:spPr bwMode="auto">
          <a:xfrm>
            <a:off x="525945" y="4149080"/>
            <a:ext cx="4448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a8.img.v4.skyrock.net/a8e/tecktoboy73/pics/2550285471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429000"/>
            <a:ext cx="25908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2392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07504" y="1052736"/>
            <a:ext cx="8820150" cy="4170372"/>
          </a:xfrm>
          <a:prstGeom prst="rect">
            <a:avLst/>
          </a:prstGeom>
          <a:noFill/>
          <a:ln w="9525">
            <a:noFill/>
            <a:miter lim="800000"/>
            <a:headEnd/>
            <a:tailEnd/>
          </a:ln>
        </p:spPr>
        <p:txBody>
          <a:bodyPr>
            <a:spAutoFit/>
          </a:bodyPr>
          <a:lstStyle/>
          <a:p>
            <a:pPr lvl="2" fontAlgn="auto">
              <a:spcBef>
                <a:spcPct val="50000"/>
              </a:spcBef>
              <a:spcAft>
                <a:spcPts val="0"/>
              </a:spcAft>
              <a:buClr>
                <a:srgbClr val="F16B41"/>
              </a:buClr>
              <a:defRPr/>
            </a:pPr>
            <a:r>
              <a:rPr lang="fr-FR" sz="2800" b="1" dirty="0" smtClean="0">
                <a:solidFill>
                  <a:schemeClr val="tx2"/>
                </a:solidFill>
                <a:latin typeface="+mn-lt"/>
                <a:cs typeface="Times New Roman" pitchFamily="18" charset="0"/>
              </a:rPr>
              <a:t>bilan </a:t>
            </a:r>
            <a:r>
              <a:rPr lang="fr-FR" sz="2800" b="1" dirty="0">
                <a:solidFill>
                  <a:schemeClr val="tx2"/>
                </a:solidFill>
                <a:latin typeface="+mn-lt"/>
                <a:cs typeface="Times New Roman" pitchFamily="18" charset="0"/>
              </a:rPr>
              <a:t>énergétique du Hara</a:t>
            </a:r>
            <a:r>
              <a:rPr lang="fr-FR" sz="2800" b="1" dirty="0">
                <a:solidFill>
                  <a:schemeClr val="tx2"/>
                </a:solidFill>
                <a:latin typeface="+mn-lt"/>
                <a:cs typeface="+mn-cs"/>
              </a:rPr>
              <a:t> </a:t>
            </a:r>
            <a:endParaRPr lang="fr-FR" sz="2800" b="1" dirty="0" smtClean="0">
              <a:solidFill>
                <a:schemeClr val="tx2"/>
              </a:solidFill>
              <a:latin typeface="+mn-lt"/>
              <a:cs typeface="+mn-cs"/>
            </a:endParaRPr>
          </a:p>
          <a:p>
            <a:pPr lvl="2" fontAlgn="auto">
              <a:spcBef>
                <a:spcPct val="50000"/>
              </a:spcBef>
              <a:spcAft>
                <a:spcPts val="0"/>
              </a:spcAft>
              <a:buClr>
                <a:srgbClr val="F16B41"/>
              </a:buClr>
              <a:defRPr/>
            </a:pPr>
            <a:r>
              <a:rPr lang="fr-FR" sz="2800" b="1" dirty="0" smtClean="0">
                <a:latin typeface="+mn-lt"/>
                <a:cs typeface="Times New Roman" pitchFamily="18" charset="0"/>
              </a:rPr>
              <a:t>traitement </a:t>
            </a:r>
            <a:r>
              <a:rPr lang="fr-FR" sz="2800" b="1" dirty="0">
                <a:latin typeface="+mn-lt"/>
                <a:cs typeface="Times New Roman" pitchFamily="18" charset="0"/>
              </a:rPr>
              <a:t>systématique Estomac </a:t>
            </a:r>
            <a:endParaRPr lang="fr-FR" sz="2800" b="1" dirty="0" smtClean="0">
              <a:latin typeface="+mn-lt"/>
              <a:cs typeface="Times New Roman" pitchFamily="18" charset="0"/>
            </a:endParaRPr>
          </a:p>
          <a:p>
            <a:pPr lvl="2" fontAlgn="auto">
              <a:spcBef>
                <a:spcPct val="50000"/>
              </a:spcBef>
              <a:spcAft>
                <a:spcPts val="0"/>
              </a:spcAft>
              <a:buClr>
                <a:srgbClr val="F16B41"/>
              </a:buClr>
              <a:defRPr/>
            </a:pPr>
            <a:r>
              <a:rPr lang="fr-FR" sz="2800" b="1" dirty="0" smtClean="0">
                <a:solidFill>
                  <a:schemeClr val="tx2"/>
                </a:solidFill>
                <a:latin typeface="+mn-lt"/>
                <a:cs typeface="Times New Roman" pitchFamily="18" charset="0"/>
              </a:rPr>
              <a:t>traitement </a:t>
            </a:r>
            <a:r>
              <a:rPr lang="fr-FR" sz="2800" b="1" dirty="0">
                <a:solidFill>
                  <a:schemeClr val="tx2"/>
                </a:solidFill>
                <a:latin typeface="+mn-lt"/>
                <a:cs typeface="Times New Roman" pitchFamily="18" charset="0"/>
              </a:rPr>
              <a:t>du méridien Kyo </a:t>
            </a:r>
            <a:endParaRPr lang="fr-FR" sz="2800" b="1" dirty="0" smtClean="0">
              <a:solidFill>
                <a:schemeClr val="tx2"/>
              </a:solidFill>
              <a:latin typeface="+mn-lt"/>
              <a:cs typeface="Times New Roman" pitchFamily="18" charset="0"/>
            </a:endParaRPr>
          </a:p>
          <a:p>
            <a:pPr lvl="2" fontAlgn="auto">
              <a:spcBef>
                <a:spcPct val="50000"/>
              </a:spcBef>
              <a:spcAft>
                <a:spcPts val="0"/>
              </a:spcAft>
              <a:buClr>
                <a:srgbClr val="F16B41"/>
              </a:buClr>
              <a:defRPr/>
            </a:pPr>
            <a:r>
              <a:rPr lang="fr-FR" sz="2800" b="1" dirty="0" smtClean="0">
                <a:latin typeface="+mn-lt"/>
                <a:cs typeface="Times New Roman" pitchFamily="18" charset="0"/>
              </a:rPr>
              <a:t>traitement </a:t>
            </a:r>
            <a:r>
              <a:rPr lang="fr-FR" sz="2800" b="1" dirty="0">
                <a:latin typeface="+mn-lt"/>
                <a:cs typeface="Times New Roman" pitchFamily="18" charset="0"/>
              </a:rPr>
              <a:t>du méridien Jitsu </a:t>
            </a:r>
            <a:endParaRPr lang="fr-FR" sz="2800" b="1" dirty="0" smtClean="0">
              <a:latin typeface="+mn-lt"/>
              <a:cs typeface="Times New Roman" pitchFamily="18" charset="0"/>
            </a:endParaRPr>
          </a:p>
          <a:p>
            <a:pPr lvl="2" fontAlgn="auto">
              <a:spcBef>
                <a:spcPct val="50000"/>
              </a:spcBef>
              <a:spcAft>
                <a:spcPts val="0"/>
              </a:spcAft>
              <a:buClr>
                <a:srgbClr val="F16B41"/>
              </a:buClr>
              <a:defRPr/>
            </a:pPr>
            <a:r>
              <a:rPr lang="fr-FR" sz="2800" b="1" dirty="0" smtClean="0">
                <a:solidFill>
                  <a:schemeClr val="tx2"/>
                </a:solidFill>
                <a:latin typeface="+mn-lt"/>
                <a:cs typeface="Times New Roman" pitchFamily="18" charset="0"/>
              </a:rPr>
              <a:t>points spécifiques</a:t>
            </a:r>
          </a:p>
          <a:p>
            <a:pPr lvl="2" fontAlgn="auto">
              <a:spcBef>
                <a:spcPct val="50000"/>
              </a:spcBef>
              <a:spcAft>
                <a:spcPts val="0"/>
              </a:spcAft>
              <a:buClr>
                <a:srgbClr val="F16B41"/>
              </a:buClr>
              <a:defRPr/>
            </a:pPr>
            <a:r>
              <a:rPr lang="fr-FR" sz="2800" b="1" dirty="0" smtClean="0">
                <a:latin typeface="+mn-lt"/>
                <a:cs typeface="Times New Roman" pitchFamily="18" charset="0"/>
              </a:rPr>
              <a:t>temps </a:t>
            </a:r>
            <a:r>
              <a:rPr lang="fr-FR" sz="2800" b="1" dirty="0">
                <a:latin typeface="+mn-lt"/>
                <a:cs typeface="Times New Roman" pitchFamily="18" charset="0"/>
              </a:rPr>
              <a:t>de repos </a:t>
            </a:r>
          </a:p>
          <a:p>
            <a:pPr lvl="3" fontAlgn="auto">
              <a:spcBef>
                <a:spcPct val="50000"/>
              </a:spcBef>
              <a:spcAft>
                <a:spcPts val="0"/>
              </a:spcAft>
              <a:buClr>
                <a:srgbClr val="F16B41"/>
              </a:buClr>
              <a:buFont typeface="Wingdings" pitchFamily="2" charset="2"/>
              <a:buChar char="ü"/>
              <a:defRPr/>
            </a:pPr>
            <a:endParaRPr lang="fr-FR" b="1" dirty="0">
              <a:solidFill>
                <a:srgbClr val="220971"/>
              </a:solidFill>
              <a:latin typeface="+mn-lt"/>
              <a:cs typeface="Times New Roman" pitchFamily="18" charset="0"/>
            </a:endParaRPr>
          </a:p>
        </p:txBody>
      </p:sp>
      <p:sp>
        <p:nvSpPr>
          <p:cNvPr id="3" name="ZoneTexte 2"/>
          <p:cNvSpPr txBox="1"/>
          <p:nvPr/>
        </p:nvSpPr>
        <p:spPr>
          <a:xfrm>
            <a:off x="0" y="-30946"/>
            <a:ext cx="9143999" cy="584775"/>
          </a:xfrm>
          <a:prstGeom prst="rect">
            <a:avLst/>
          </a:prstGeom>
          <a:solidFill>
            <a:schemeClr val="tx2"/>
          </a:solidFill>
        </p:spPr>
        <p:txBody>
          <a:bodyPr wrap="square" rtlCol="0">
            <a:spAutoFit/>
          </a:bodyPr>
          <a:lstStyle/>
          <a:p>
            <a:pPr>
              <a:spcBef>
                <a:spcPct val="50000"/>
              </a:spcBef>
              <a:buClr>
                <a:srgbClr val="F16B41"/>
              </a:buClr>
            </a:pPr>
            <a:r>
              <a:rPr lang="fr-FR" altLang="fr-FR" sz="3200" dirty="0" smtClean="0">
                <a:solidFill>
                  <a:schemeClr val="bg1"/>
                </a:solidFill>
                <a:latin typeface="Arial Narrow" panose="020B0606020202030204" pitchFamily="34" charset="0"/>
              </a:rPr>
              <a:t>Séance type de Shiatsu</a:t>
            </a:r>
            <a:endParaRPr lang="fr-FR" altLang="fr-FR" sz="3200" dirty="0">
              <a:solidFill>
                <a:schemeClr val="bg1"/>
              </a:solidFill>
              <a:latin typeface="Arial Narrow" panose="020B0606020202030204" pitchFamily="34" charset="0"/>
            </a:endParaRPr>
          </a:p>
        </p:txBody>
      </p:sp>
      <p:pic>
        <p:nvPicPr>
          <p:cNvPr id="4" name="Picture 2" descr="P9030130"/>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48064" y="2780928"/>
            <a:ext cx="367188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569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60495" y="1340768"/>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a:latin typeface="Calibri" pitchFamily="34" charset="0"/>
              </a:rPr>
              <a:t>point téléphonique </a:t>
            </a:r>
          </a:p>
        </p:txBody>
      </p:sp>
      <p:pic>
        <p:nvPicPr>
          <p:cNvPr id="30724" name="Picture 4" descr="http://www.itespresso.fr/wp-content/uploads/2011/11/t%C3%A9l%C3%A9phone-t%C3%A9l%C3%A9phonie-mobile-%C2%A9-Marc-Dietrich-Fotolia-c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5808" y="914217"/>
            <a:ext cx="2065462" cy="1376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179388" y="2454337"/>
            <a:ext cx="89646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buClr>
                <a:srgbClr val="F16B41"/>
              </a:buClr>
            </a:pPr>
            <a:r>
              <a:rPr lang="fr-FR" altLang="fr-FR" sz="2800" b="1" dirty="0">
                <a:solidFill>
                  <a:schemeClr val="tx2"/>
                </a:solidFill>
                <a:latin typeface="Calibri" pitchFamily="34" charset="0"/>
              </a:rPr>
              <a:t>Shiatsu </a:t>
            </a:r>
            <a:r>
              <a:rPr lang="fr-FR" altLang="fr-FR" sz="2800" b="1" dirty="0">
                <a:solidFill>
                  <a:schemeClr val="tx2"/>
                </a:solidFill>
                <a:latin typeface="Calibri" pitchFamily="34" charset="0"/>
                <a:cs typeface="Times New Roman" pitchFamily="18" charset="0"/>
              </a:rPr>
              <a:t> </a:t>
            </a:r>
            <a:r>
              <a:rPr lang="fr-FR" altLang="fr-FR" sz="2800" b="1" dirty="0">
                <a:solidFill>
                  <a:schemeClr val="tx2"/>
                </a:solidFill>
                <a:latin typeface="Calibri" pitchFamily="34" charset="0"/>
              </a:rPr>
              <a:t>concomitant aux séances de chimiothérapie</a:t>
            </a:r>
            <a:endParaRPr lang="fr-FR" altLang="fr-FR" sz="2800" b="1" dirty="0">
              <a:solidFill>
                <a:schemeClr val="tx2"/>
              </a:solidFill>
              <a:latin typeface="Calibri" pitchFamily="34" charset="0"/>
              <a:cs typeface="Times New Roman" pitchFamily="18" charset="0"/>
            </a:endParaRPr>
          </a:p>
          <a:p>
            <a:pPr algn="r" eaLnBrk="1" hangingPunct="1">
              <a:spcBef>
                <a:spcPct val="50000"/>
              </a:spcBef>
              <a:buClr>
                <a:srgbClr val="F16B41"/>
              </a:buClr>
              <a:buFont typeface="Wingdings" pitchFamily="2" charset="2"/>
              <a:buChar char="v"/>
            </a:pPr>
            <a:endParaRPr lang="fr-FR" altLang="fr-FR" dirty="0">
              <a:solidFill>
                <a:schemeClr val="tx2"/>
              </a:solidFill>
              <a:latin typeface="Calibri" pitchFamily="34" charset="0"/>
            </a:endParaRPr>
          </a:p>
        </p:txBody>
      </p:sp>
      <p:pic>
        <p:nvPicPr>
          <p:cNvPr id="6" name="Picture 6" descr="http://1.bp.blogspot.com/-vn5njUukRcY/Tb8p3yUYCxI/AAAAAAAAAQk/ijLkSaoQZRE/s1600/portfolio_concomitance.jpg"/>
          <p:cNvPicPr>
            <a:picLocks noChangeAspect="1" noChangeArrowheads="1"/>
          </p:cNvPicPr>
          <p:nvPr/>
        </p:nvPicPr>
        <p:blipFill>
          <a:blip r:embed="rId3">
            <a:extLst>
              <a:ext uri="{28A0092B-C50C-407E-A947-70E740481C1C}">
                <a14:useLocalDpi xmlns:a14="http://schemas.microsoft.com/office/drawing/2010/main" val="0"/>
              </a:ext>
            </a:extLst>
          </a:blip>
          <a:srcRect l="40944" r="22656" b="85548"/>
          <a:stretch>
            <a:fillRect/>
          </a:stretch>
        </p:blipFill>
        <p:spPr bwMode="auto">
          <a:xfrm>
            <a:off x="2483768" y="3645024"/>
            <a:ext cx="538321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04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onsai-creation.com/images/bonsai_fiche/1297770778_Baob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879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C:\Users\Dominique\Downloads\0802251210382438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944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88884" y="557748"/>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solidFill>
                    <a:schemeClr val="tx2"/>
                  </a:solidFill>
                </a:rPr>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6077278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42875" y="785813"/>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a:latin typeface="Calibri" pitchFamily="34" charset="0"/>
              </a:rPr>
              <a:t>aucune salle </a:t>
            </a:r>
            <a:r>
              <a:rPr lang="fr-FR" altLang="fr-FR" sz="2800" b="1" dirty="0">
                <a:latin typeface="Calibri" pitchFamily="34" charset="0"/>
                <a:cs typeface="Times New Roman" pitchFamily="18" charset="0"/>
              </a:rPr>
              <a:t>attitrée</a:t>
            </a:r>
            <a:r>
              <a:rPr lang="fr-FR" altLang="fr-FR" sz="2800" b="1" dirty="0">
                <a:latin typeface="Calibri" pitchFamily="34" charset="0"/>
              </a:rPr>
              <a:t> </a:t>
            </a:r>
          </a:p>
        </p:txBody>
      </p:sp>
      <p:sp>
        <p:nvSpPr>
          <p:cNvPr id="3" name="Text Box 6"/>
          <p:cNvSpPr txBox="1">
            <a:spLocks noChangeArrowheads="1"/>
          </p:cNvSpPr>
          <p:nvPr/>
        </p:nvSpPr>
        <p:spPr bwMode="auto">
          <a:xfrm>
            <a:off x="755650" y="1412875"/>
            <a:ext cx="4953000" cy="523875"/>
          </a:xfrm>
          <a:prstGeom prst="rect">
            <a:avLst/>
          </a:prstGeom>
          <a:noFill/>
          <a:ln w="9525">
            <a:noFill/>
            <a:miter lim="800000"/>
            <a:headEnd/>
            <a:tailEnd/>
          </a:ln>
        </p:spPr>
        <p:txBody>
          <a:bodyPr>
            <a:spAutoFit/>
          </a:bodyPr>
          <a:lstStyle/>
          <a:p>
            <a:pPr fontAlgn="auto">
              <a:spcBef>
                <a:spcPct val="50000"/>
              </a:spcBef>
              <a:spcAft>
                <a:spcPts val="0"/>
              </a:spcAft>
              <a:buClr>
                <a:srgbClr val="F16B41"/>
              </a:buClr>
              <a:defRPr/>
            </a:pPr>
            <a:r>
              <a:rPr lang="fr-FR" sz="2800" b="1" dirty="0">
                <a:solidFill>
                  <a:schemeClr val="tx2"/>
                </a:solidFill>
                <a:latin typeface="+mn-lt"/>
                <a:cs typeface="+mn-cs"/>
              </a:rPr>
              <a:t>Shiatsu pas au sol</a:t>
            </a:r>
          </a:p>
        </p:txBody>
      </p:sp>
      <p:sp>
        <p:nvSpPr>
          <p:cNvPr id="4" name="Text Box 7"/>
          <p:cNvSpPr txBox="1">
            <a:spLocks noChangeArrowheads="1"/>
          </p:cNvSpPr>
          <p:nvPr/>
        </p:nvSpPr>
        <p:spPr bwMode="auto">
          <a:xfrm>
            <a:off x="1476375" y="2060575"/>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a:latin typeface="Calibri" pitchFamily="34" charset="0"/>
              </a:rPr>
              <a:t>séance pendant la perfusion</a:t>
            </a:r>
            <a:r>
              <a:rPr lang="fr-FR" altLang="fr-FR" sz="2800" dirty="0">
                <a:latin typeface="Calibri" pitchFamily="34" charset="0"/>
              </a:rPr>
              <a:t> </a:t>
            </a:r>
          </a:p>
        </p:txBody>
      </p:sp>
      <p:sp>
        <p:nvSpPr>
          <p:cNvPr id="5" name="Text Box 9"/>
          <p:cNvSpPr txBox="1">
            <a:spLocks noChangeArrowheads="1"/>
          </p:cNvSpPr>
          <p:nvPr/>
        </p:nvSpPr>
        <p:spPr bwMode="auto">
          <a:xfrm>
            <a:off x="2195513" y="2708275"/>
            <a:ext cx="6553200" cy="523875"/>
          </a:xfrm>
          <a:prstGeom prst="rect">
            <a:avLst/>
          </a:prstGeom>
          <a:noFill/>
          <a:ln w="9525">
            <a:noFill/>
            <a:miter lim="800000"/>
            <a:headEnd/>
            <a:tailEnd/>
          </a:ln>
        </p:spPr>
        <p:txBody>
          <a:bodyPr>
            <a:spAutoFit/>
          </a:bodyPr>
          <a:lstStyle/>
          <a:p>
            <a:pPr fontAlgn="auto">
              <a:spcBef>
                <a:spcPct val="50000"/>
              </a:spcBef>
              <a:spcAft>
                <a:spcPts val="0"/>
              </a:spcAft>
              <a:buClr>
                <a:srgbClr val="F16B41"/>
              </a:buClr>
              <a:defRPr/>
            </a:pPr>
            <a:r>
              <a:rPr lang="fr-FR" sz="2800" b="1" dirty="0">
                <a:solidFill>
                  <a:schemeClr val="tx2"/>
                </a:solidFill>
                <a:latin typeface="+mn-lt"/>
                <a:cs typeface="+mn-cs"/>
              </a:rPr>
              <a:t>chambre implantable </a:t>
            </a:r>
          </a:p>
        </p:txBody>
      </p:sp>
      <p:sp>
        <p:nvSpPr>
          <p:cNvPr id="6" name="Text Box 10"/>
          <p:cNvSpPr txBox="1">
            <a:spLocks noChangeArrowheads="1"/>
          </p:cNvSpPr>
          <p:nvPr/>
        </p:nvSpPr>
        <p:spPr bwMode="auto">
          <a:xfrm>
            <a:off x="3132138" y="3429000"/>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a:latin typeface="Calibri" pitchFamily="34" charset="0"/>
              </a:rPr>
              <a:t>lieu de passage permanent : bruit </a:t>
            </a:r>
          </a:p>
        </p:txBody>
      </p:sp>
      <p:pic>
        <p:nvPicPr>
          <p:cNvPr id="7" name="Picture 2" descr="http://www.referencement-marseille.eu/IMG/SEO/optimisation-se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3952875"/>
            <a:ext cx="2481287" cy="186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86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nipponsekai.n.i.pic.centerblog.net/kef5sy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45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5958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88884" y="557748"/>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solidFill>
                    <a:schemeClr val="tx2"/>
                  </a:solidFill>
                </a:rPr>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3927038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http://www.creationscopines.com/wp-content/uploads/2013/02/logo-hom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028700" cy="1114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259632" y="411906"/>
            <a:ext cx="115212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smtClean="0">
                <a:solidFill>
                  <a:schemeClr val="tx2"/>
                </a:solidFill>
                <a:latin typeface="Calibri" pitchFamily="34" charset="0"/>
              </a:rPr>
              <a:t>61 ans</a:t>
            </a:r>
            <a:endParaRPr lang="fr-FR" altLang="fr-FR" sz="2800" b="1" dirty="0">
              <a:solidFill>
                <a:schemeClr val="tx2"/>
              </a:solidFill>
              <a:latin typeface="Calibri" pitchFamily="34" charset="0"/>
            </a:endParaRPr>
          </a:p>
        </p:txBody>
      </p:sp>
      <p:sp>
        <p:nvSpPr>
          <p:cNvPr id="6" name="Text Box 5"/>
          <p:cNvSpPr txBox="1">
            <a:spLocks noChangeArrowheads="1"/>
          </p:cNvSpPr>
          <p:nvPr/>
        </p:nvSpPr>
        <p:spPr bwMode="auto">
          <a:xfrm>
            <a:off x="2699792" y="276950"/>
            <a:ext cx="6050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smtClean="0">
                <a:latin typeface="Calibri" pitchFamily="34" charset="0"/>
              </a:rPr>
              <a:t>K œsophage + méta. (foie, surrénales , poumon = ?)</a:t>
            </a:r>
            <a:endParaRPr lang="fr-FR" altLang="fr-FR" sz="2800" b="1" dirty="0">
              <a:latin typeface="Calibri" pitchFamily="34" charset="0"/>
            </a:endParaRPr>
          </a:p>
        </p:txBody>
      </p:sp>
      <p:sp>
        <p:nvSpPr>
          <p:cNvPr id="7" name="Text Box 5"/>
          <p:cNvSpPr txBox="1">
            <a:spLocks noChangeArrowheads="1"/>
          </p:cNvSpPr>
          <p:nvPr/>
        </p:nvSpPr>
        <p:spPr bwMode="auto">
          <a:xfrm>
            <a:off x="-18620" y="2204864"/>
            <a:ext cx="906271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smtClean="0">
                <a:solidFill>
                  <a:schemeClr val="tx2"/>
                </a:solidFill>
                <a:latin typeface="Calibri" pitchFamily="34" charset="0"/>
              </a:rPr>
              <a:t>rythme des séances de chimio. : 1 / 3 semaines</a:t>
            </a:r>
          </a:p>
          <a:p>
            <a:pPr eaLnBrk="1" hangingPunct="1">
              <a:spcBef>
                <a:spcPct val="50000"/>
              </a:spcBef>
              <a:buClr>
                <a:srgbClr val="F16B41"/>
              </a:buClr>
            </a:pPr>
            <a:r>
              <a:rPr lang="fr-FR" altLang="fr-FR" sz="2800" b="1" dirty="0" smtClean="0">
                <a:latin typeface="Calibri" pitchFamily="34" charset="0"/>
              </a:rPr>
              <a:t>6 séances de chimio prévues</a:t>
            </a:r>
          </a:p>
          <a:p>
            <a:pPr eaLnBrk="1" hangingPunct="1">
              <a:spcBef>
                <a:spcPct val="50000"/>
              </a:spcBef>
              <a:buClr>
                <a:srgbClr val="F16B41"/>
              </a:buClr>
            </a:pPr>
            <a:r>
              <a:rPr lang="fr-FR" altLang="fr-FR" sz="2800" b="1" dirty="0" smtClean="0">
                <a:solidFill>
                  <a:schemeClr val="tx2"/>
                </a:solidFill>
                <a:latin typeface="Calibri" pitchFamily="34" charset="0"/>
              </a:rPr>
              <a:t>casque réfrigérant : non</a:t>
            </a:r>
          </a:p>
          <a:p>
            <a:pPr eaLnBrk="1" hangingPunct="1">
              <a:spcBef>
                <a:spcPct val="50000"/>
              </a:spcBef>
              <a:buClr>
                <a:srgbClr val="F16B41"/>
              </a:buClr>
            </a:pPr>
            <a:r>
              <a:rPr lang="fr-FR" altLang="fr-FR" sz="2800" b="1" dirty="0" smtClean="0">
                <a:latin typeface="Calibri" pitchFamily="34" charset="0"/>
              </a:rPr>
              <a:t>3 chimio. avant PEC Shiatsu</a:t>
            </a:r>
          </a:p>
          <a:p>
            <a:pPr eaLnBrk="1" hangingPunct="1">
              <a:spcBef>
                <a:spcPct val="50000"/>
              </a:spcBef>
              <a:buClr>
                <a:srgbClr val="F16B41"/>
              </a:buClr>
            </a:pPr>
            <a:endParaRPr lang="fr-FR" altLang="fr-FR" sz="2800" b="1" dirty="0">
              <a:solidFill>
                <a:schemeClr val="tx2"/>
              </a:solidFill>
              <a:latin typeface="Calibri" pitchFamily="34" charset="0"/>
            </a:endParaRPr>
          </a:p>
        </p:txBody>
      </p:sp>
    </p:spTree>
    <p:extLst>
      <p:ext uri="{BB962C8B-B14F-4D97-AF65-F5344CB8AC3E}">
        <p14:creationId xmlns:p14="http://schemas.microsoft.com/office/powerpoint/2010/main" val="4015903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031242851"/>
              </p:ext>
            </p:extLst>
          </p:nvPr>
        </p:nvGraphicFramePr>
        <p:xfrm>
          <a:off x="107504" y="476672"/>
          <a:ext cx="8964488" cy="5952266"/>
        </p:xfrm>
        <a:graphic>
          <a:graphicData uri="http://schemas.openxmlformats.org/drawingml/2006/table">
            <a:tbl>
              <a:tblPr>
                <a:tableStyleId>{5C22544A-7EE6-4342-B048-85BDC9FD1C3A}</a:tableStyleId>
              </a:tblPr>
              <a:tblGrid>
                <a:gridCol w="3190750"/>
                <a:gridCol w="935000"/>
                <a:gridCol w="1001960"/>
                <a:gridCol w="928647"/>
                <a:gridCol w="932905"/>
                <a:gridCol w="899951"/>
                <a:gridCol w="1075275"/>
              </a:tblGrid>
              <a:tr h="1098748">
                <a:tc>
                  <a:txBody>
                    <a:bodyPr/>
                    <a:lstStyle/>
                    <a:p>
                      <a:pPr algn="ctr">
                        <a:spcAft>
                          <a:spcPts val="0"/>
                        </a:spcAft>
                      </a:pPr>
                      <a:r>
                        <a:rPr lang="fr-FR" sz="2000" dirty="0">
                          <a:effectLst/>
                          <a:latin typeface="Arial" panose="020B0604020202020204" pitchFamily="34" charset="0"/>
                          <a:cs typeface="Arial" panose="020B0604020202020204" pitchFamily="34" charset="0"/>
                        </a:rPr>
                        <a:t>symptômes</a:t>
                      </a:r>
                      <a:endParaRPr lang="fr-FR" sz="20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en-GB" sz="2000" dirty="0" err="1">
                          <a:effectLst/>
                          <a:latin typeface="Arial" panose="020B0604020202020204" pitchFamily="34" charset="0"/>
                          <a:cs typeface="Arial" panose="020B0604020202020204" pitchFamily="34" charset="0"/>
                        </a:rPr>
                        <a:t>chim</a:t>
                      </a:r>
                      <a:r>
                        <a:rPr lang="en-GB" sz="2000" dirty="0">
                          <a:effectLst/>
                          <a:latin typeface="Arial" panose="020B0604020202020204" pitchFamily="34" charset="0"/>
                          <a:cs typeface="Arial" panose="020B0604020202020204" pitchFamily="34" charset="0"/>
                        </a:rPr>
                        <a:t>. </a:t>
                      </a:r>
                      <a:r>
                        <a:rPr lang="en-GB" sz="2000" dirty="0" err="1">
                          <a:effectLst/>
                          <a:latin typeface="Arial" panose="020B0604020202020204" pitchFamily="34" charset="0"/>
                          <a:cs typeface="Arial" panose="020B0604020202020204" pitchFamily="34" charset="0"/>
                        </a:rPr>
                        <a:t>avant</a:t>
                      </a:r>
                      <a:r>
                        <a:rPr lang="en-GB" sz="2000" dirty="0">
                          <a:effectLst/>
                          <a:latin typeface="Arial" panose="020B0604020202020204" pitchFamily="34" charset="0"/>
                          <a:cs typeface="Arial" panose="020B0604020202020204" pitchFamily="34" charset="0"/>
                        </a:rPr>
                        <a:t> Shiatsu</a:t>
                      </a:r>
                      <a:endParaRPr lang="fr-FR" sz="20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en-GB" sz="2000" dirty="0">
                          <a:effectLst/>
                          <a:latin typeface="Arial" panose="020B0604020202020204" pitchFamily="34" charset="0"/>
                          <a:cs typeface="Arial" panose="020B0604020202020204" pitchFamily="34" charset="0"/>
                        </a:rPr>
                        <a:t>Shiatsu 1 </a:t>
                      </a:r>
                      <a:endParaRPr lang="fr-FR" sz="20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fr-FR" sz="2000" dirty="0">
                          <a:effectLst/>
                          <a:latin typeface="Arial" panose="020B0604020202020204" pitchFamily="34" charset="0"/>
                          <a:cs typeface="Arial" panose="020B0604020202020204" pitchFamily="34" charset="0"/>
                        </a:rPr>
                        <a:t>Shiatsu 2 </a:t>
                      </a:r>
                      <a:endParaRPr lang="fr-FR" sz="20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fr-FR" sz="2000" dirty="0">
                          <a:effectLst/>
                          <a:latin typeface="Arial" panose="020B0604020202020204" pitchFamily="34" charset="0"/>
                          <a:cs typeface="Arial" panose="020B0604020202020204" pitchFamily="34" charset="0"/>
                        </a:rPr>
                        <a:t>Shiatsu 3 </a:t>
                      </a:r>
                      <a:endParaRPr lang="fr-FR" sz="20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fr-FR" sz="2000" dirty="0">
                          <a:effectLst/>
                          <a:latin typeface="Arial" panose="020B0604020202020204" pitchFamily="34" charset="0"/>
                          <a:cs typeface="Arial" panose="020B0604020202020204" pitchFamily="34" charset="0"/>
                        </a:rPr>
                        <a:t>moyen. après Shiatsu</a:t>
                      </a:r>
                      <a:endParaRPr lang="fr-FR" sz="20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fr-FR" sz="2000" dirty="0">
                          <a:effectLst/>
                          <a:latin typeface="Arial" panose="020B0604020202020204" pitchFamily="34" charset="0"/>
                          <a:cs typeface="Arial" panose="020B0604020202020204" pitchFamily="34" charset="0"/>
                        </a:rPr>
                        <a:t>gain en %</a:t>
                      </a:r>
                      <a:endParaRPr lang="fr-FR" sz="2000" dirty="0">
                        <a:effectLst/>
                        <a:latin typeface="Arial" panose="020B0604020202020204" pitchFamily="34" charset="0"/>
                        <a:ea typeface="Times New Roman"/>
                        <a:cs typeface="Arial" panose="020B0604020202020204" pitchFamily="34" charset="0"/>
                      </a:endParaRPr>
                    </a:p>
                  </a:txBody>
                  <a:tcPr marL="0" marR="0" marT="0" marB="0" anchor="ctr"/>
                </a:tc>
              </a:tr>
              <a:tr h="359206">
                <a:tc>
                  <a:txBody>
                    <a:bodyPr/>
                    <a:lstStyle/>
                    <a:p>
                      <a:pPr>
                        <a:spcAft>
                          <a:spcPts val="0"/>
                        </a:spcAft>
                      </a:pPr>
                      <a:r>
                        <a:rPr lang="fr-FR" sz="2000">
                          <a:effectLst/>
                          <a:latin typeface="Arial" panose="020B0604020202020204" pitchFamily="34" charset="0"/>
                          <a:cs typeface="Arial" panose="020B0604020202020204" pitchFamily="34" charset="0"/>
                        </a:rPr>
                        <a:t>chute de cheveux</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8</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8</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8</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8</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8,0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0,0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59206">
                <a:tc>
                  <a:txBody>
                    <a:bodyPr/>
                    <a:lstStyle/>
                    <a:p>
                      <a:pPr>
                        <a:spcAft>
                          <a:spcPts val="0"/>
                        </a:spcAft>
                      </a:pPr>
                      <a:r>
                        <a:rPr lang="fr-FR" sz="2000">
                          <a:effectLst/>
                          <a:latin typeface="Arial" panose="020B0604020202020204" pitchFamily="34" charset="0"/>
                          <a:cs typeface="Arial" panose="020B0604020202020204" pitchFamily="34" charset="0"/>
                        </a:rPr>
                        <a:t>nausée</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6</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6</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4</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3,3</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44,4</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59206">
                <a:tc>
                  <a:txBody>
                    <a:bodyPr/>
                    <a:lstStyle/>
                    <a:p>
                      <a:pPr>
                        <a:spcAft>
                          <a:spcPts val="0"/>
                        </a:spcAft>
                      </a:pPr>
                      <a:r>
                        <a:rPr lang="fr-FR" sz="2000">
                          <a:effectLst/>
                          <a:latin typeface="Arial" panose="020B0604020202020204" pitchFamily="34" charset="0"/>
                          <a:cs typeface="Arial" panose="020B0604020202020204" pitchFamily="34" charset="0"/>
                        </a:rPr>
                        <a:t>vomissements</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3</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0,0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100,0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59206">
                <a:tc>
                  <a:txBody>
                    <a:bodyPr/>
                    <a:lstStyle/>
                    <a:p>
                      <a:pPr>
                        <a:spcAft>
                          <a:spcPts val="0"/>
                        </a:spcAft>
                      </a:pPr>
                      <a:r>
                        <a:rPr lang="fr-FR" sz="2000">
                          <a:effectLst/>
                          <a:latin typeface="Arial" panose="020B0604020202020204" pitchFamily="34" charset="0"/>
                          <a:cs typeface="Arial" panose="020B0604020202020204" pitchFamily="34" charset="0"/>
                        </a:rPr>
                        <a:t>fatigue physique</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10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9</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9</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9,3</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6,7</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59206">
                <a:tc>
                  <a:txBody>
                    <a:bodyPr/>
                    <a:lstStyle/>
                    <a:p>
                      <a:pPr>
                        <a:spcAft>
                          <a:spcPts val="0"/>
                        </a:spcAft>
                      </a:pPr>
                      <a:r>
                        <a:rPr lang="fr-FR" sz="2000" dirty="0">
                          <a:effectLst/>
                          <a:latin typeface="Arial" panose="020B0604020202020204" pitchFamily="34" charset="0"/>
                          <a:cs typeface="Arial" panose="020B0604020202020204" pitchFamily="34" charset="0"/>
                        </a:rPr>
                        <a:t>fatigue psychologique</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10,0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0,0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59206">
                <a:tc>
                  <a:txBody>
                    <a:bodyPr/>
                    <a:lstStyle/>
                    <a:p>
                      <a:pPr>
                        <a:spcAft>
                          <a:spcPts val="0"/>
                        </a:spcAft>
                      </a:pPr>
                      <a:r>
                        <a:rPr lang="fr-FR" sz="2000" dirty="0">
                          <a:effectLst/>
                          <a:latin typeface="Arial" panose="020B0604020202020204" pitchFamily="34" charset="0"/>
                          <a:cs typeface="Arial" panose="020B0604020202020204" pitchFamily="34" charset="0"/>
                        </a:rPr>
                        <a:t>fièvre</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9</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8</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4</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4</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5,3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40,7</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59206">
                <a:tc>
                  <a:txBody>
                    <a:bodyPr/>
                    <a:lstStyle/>
                    <a:p>
                      <a:pPr>
                        <a:spcAft>
                          <a:spcPts val="0"/>
                        </a:spcAft>
                      </a:pPr>
                      <a:r>
                        <a:rPr lang="fr-FR" sz="2000">
                          <a:effectLst/>
                          <a:latin typeface="Arial" panose="020B0604020202020204" pitchFamily="34" charset="0"/>
                          <a:cs typeface="Arial" panose="020B0604020202020204" pitchFamily="34" charset="0"/>
                        </a:rPr>
                        <a:t>problèmes buccaux</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8</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4</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83,3</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59206">
                <a:tc>
                  <a:txBody>
                    <a:bodyPr/>
                    <a:lstStyle/>
                    <a:p>
                      <a:pPr>
                        <a:spcAft>
                          <a:spcPts val="0"/>
                        </a:spcAft>
                      </a:pPr>
                      <a:r>
                        <a:rPr lang="fr-FR" sz="2000">
                          <a:effectLst/>
                          <a:latin typeface="Arial" panose="020B0604020202020204" pitchFamily="34" charset="0"/>
                          <a:cs typeface="Arial" panose="020B0604020202020204" pitchFamily="34" charset="0"/>
                        </a:rPr>
                        <a:t>impression de sentir la chimio</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10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3,3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66,7</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59206">
                <a:tc>
                  <a:txBody>
                    <a:bodyPr/>
                    <a:lstStyle/>
                    <a:p>
                      <a:pPr>
                        <a:spcAft>
                          <a:spcPts val="0"/>
                        </a:spcAft>
                      </a:pPr>
                      <a:r>
                        <a:rPr lang="fr-FR" sz="2000" dirty="0">
                          <a:solidFill>
                            <a:schemeClr val="tx2"/>
                          </a:solidFill>
                          <a:effectLst/>
                          <a:latin typeface="Arial" panose="020B0604020202020204" pitchFamily="34" charset="0"/>
                          <a:cs typeface="Arial" panose="020B0604020202020204" pitchFamily="34" charset="0"/>
                        </a:rPr>
                        <a:t>toux nocturne</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8</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7</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6</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5,3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33,3</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80335">
                <a:tc>
                  <a:txBody>
                    <a:bodyPr/>
                    <a:lstStyle/>
                    <a:p>
                      <a:pPr>
                        <a:spcAft>
                          <a:spcPts val="0"/>
                        </a:spcAft>
                      </a:pPr>
                      <a:r>
                        <a:rPr lang="fr-FR" sz="2000">
                          <a:effectLst/>
                          <a:latin typeface="Arial" panose="020B0604020202020204" pitchFamily="34" charset="0"/>
                          <a:cs typeface="Arial" panose="020B0604020202020204" pitchFamily="34" charset="0"/>
                        </a:rPr>
                        <a:t>douleurs fesse + épaule droite</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6</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4</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4</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2,7</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55,6</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80335">
                <a:tc>
                  <a:txBody>
                    <a:bodyPr/>
                    <a:lstStyle/>
                    <a:p>
                      <a:pPr>
                        <a:spcAft>
                          <a:spcPts val="0"/>
                        </a:spcAft>
                      </a:pPr>
                      <a:r>
                        <a:rPr lang="fr-FR" sz="2000" dirty="0">
                          <a:effectLst/>
                          <a:latin typeface="Arial" panose="020B0604020202020204" pitchFamily="34" charset="0"/>
                          <a:cs typeface="Arial" panose="020B0604020202020204" pitchFamily="34" charset="0"/>
                        </a:rPr>
                        <a:t> </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 </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 </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80335">
                <a:tc>
                  <a:txBody>
                    <a:bodyPr/>
                    <a:lstStyle/>
                    <a:p>
                      <a:pPr>
                        <a:spcAft>
                          <a:spcPts val="0"/>
                        </a:spcAft>
                      </a:pPr>
                      <a:r>
                        <a:rPr lang="fr-FR" sz="2000">
                          <a:effectLst/>
                          <a:latin typeface="Arial" panose="020B0604020202020204" pitchFamily="34" charset="0"/>
                          <a:cs typeface="Arial" panose="020B0604020202020204" pitchFamily="34" charset="0"/>
                        </a:rPr>
                        <a:t> total</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78</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48,7</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37,6</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2540935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51520" y="3733332"/>
            <a:ext cx="8245475"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F16B41"/>
              </a:buClr>
            </a:pPr>
            <a:r>
              <a:rPr lang="fr-FR" altLang="fr-FR" sz="2400" dirty="0" smtClean="0">
                <a:latin typeface="Calibri" pitchFamily="34" charset="0"/>
              </a:rPr>
              <a:t> </a:t>
            </a:r>
            <a:r>
              <a:rPr lang="fr-FR" altLang="fr-FR" sz="2800" b="1" i="1" dirty="0" smtClean="0">
                <a:latin typeface="Calibri" pitchFamily="34" charset="0"/>
              </a:rPr>
              <a:t>«</a:t>
            </a:r>
            <a:r>
              <a:rPr lang="fr-FR" altLang="fr-FR" sz="2800" b="1" i="1" dirty="0">
                <a:latin typeface="Calibri" pitchFamily="34" charset="0"/>
              </a:rPr>
              <a:t> ça m’aide un peu à supporter cette « horreur » de maladie … je suis à bout, mais je veux continuer car j’ai besoin d’être un peu détendu  »</a:t>
            </a:r>
            <a:endParaRPr lang="fr-FR" altLang="fr-FR" sz="2800" b="1" dirty="0">
              <a:latin typeface="Calibri" pitchFamily="34" charset="0"/>
              <a:cs typeface="Times New Roman" pitchFamily="18" charset="0"/>
            </a:endParaRPr>
          </a:p>
          <a:p>
            <a:pPr algn="just" eaLnBrk="1" hangingPunct="1">
              <a:spcBef>
                <a:spcPct val="50000"/>
              </a:spcBef>
            </a:pPr>
            <a:r>
              <a:rPr lang="fr-FR" altLang="fr-FR" sz="2800" i="1" dirty="0">
                <a:latin typeface="Calibri" pitchFamily="34" charset="0"/>
              </a:rPr>
              <a:t> </a:t>
            </a:r>
            <a:endParaRPr lang="fr-FR" altLang="fr-FR" sz="2800" dirty="0">
              <a:latin typeface="Calibri" pitchFamily="34" charset="0"/>
              <a:cs typeface="Times New Roman" pitchFamily="18" charset="0"/>
            </a:endParaRPr>
          </a:p>
          <a:p>
            <a:pPr eaLnBrk="1" hangingPunct="1">
              <a:spcBef>
                <a:spcPct val="50000"/>
              </a:spcBef>
            </a:pPr>
            <a:endParaRPr lang="fr-FR" altLang="fr-FR" dirty="0">
              <a:latin typeface="Calibri"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431484978"/>
              </p:ext>
            </p:extLst>
          </p:nvPr>
        </p:nvGraphicFramePr>
        <p:xfrm>
          <a:off x="92972" y="1556792"/>
          <a:ext cx="8928992" cy="609600"/>
        </p:xfrm>
        <a:graphic>
          <a:graphicData uri="http://schemas.openxmlformats.org/drawingml/2006/table">
            <a:tbl>
              <a:tblPr>
                <a:tableStyleId>{5C22544A-7EE6-4342-B048-85BDC9FD1C3A}</a:tableStyleId>
              </a:tblPr>
              <a:tblGrid>
                <a:gridCol w="2939079"/>
                <a:gridCol w="3004986"/>
                <a:gridCol w="2984927"/>
              </a:tblGrid>
              <a:tr h="0">
                <a:tc>
                  <a:txBody>
                    <a:bodyPr/>
                    <a:lstStyle/>
                    <a:p>
                      <a:pPr algn="ctr">
                        <a:spcAft>
                          <a:spcPts val="0"/>
                        </a:spcAft>
                      </a:pPr>
                      <a:r>
                        <a:rPr lang="fr-FR" sz="2000" dirty="0">
                          <a:effectLst/>
                          <a:latin typeface="Arial" panose="020B0604020202020204" pitchFamily="34" charset="0"/>
                          <a:cs typeface="Arial" panose="020B0604020202020204" pitchFamily="34" charset="0"/>
                        </a:rPr>
                        <a:t>avant prise en charge Shiatsu : 15  jours</a:t>
                      </a:r>
                      <a:endParaRPr lang="fr-FR" sz="200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fr-FR" sz="2000" dirty="0">
                          <a:effectLst/>
                          <a:latin typeface="Arial" panose="020B0604020202020204" pitchFamily="34" charset="0"/>
                          <a:cs typeface="Arial" panose="020B0604020202020204" pitchFamily="34" charset="0"/>
                        </a:rPr>
                        <a:t>après prise en charge Shiatsu : 12  jours</a:t>
                      </a:r>
                      <a:endParaRPr lang="fr-FR" sz="200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fr-FR" sz="2000" dirty="0">
                          <a:effectLst/>
                          <a:latin typeface="Arial" panose="020B0604020202020204" pitchFamily="34" charset="0"/>
                          <a:cs typeface="Arial" panose="020B0604020202020204" pitchFamily="34" charset="0"/>
                        </a:rPr>
                        <a:t>gain en % : </a:t>
                      </a:r>
                      <a:r>
                        <a:rPr lang="fr-FR" sz="2000" dirty="0" smtClean="0">
                          <a:solidFill>
                            <a:schemeClr val="tx2"/>
                          </a:solidFill>
                          <a:effectLst/>
                          <a:latin typeface="Arial" panose="020B0604020202020204" pitchFamily="34" charset="0"/>
                          <a:cs typeface="Arial" panose="020B0604020202020204" pitchFamily="34" charset="0"/>
                        </a:rPr>
                        <a:t>20,0</a:t>
                      </a:r>
                    </a:p>
                  </a:txBody>
                  <a:tcPr marL="44450" marR="44450" marT="0" marB="0"/>
                </a:tc>
              </a:tr>
            </a:tbl>
          </a:graphicData>
        </a:graphic>
      </p:graphicFrame>
      <p:sp>
        <p:nvSpPr>
          <p:cNvPr id="4" name="Rectangle 3"/>
          <p:cNvSpPr/>
          <p:nvPr/>
        </p:nvSpPr>
        <p:spPr>
          <a:xfrm>
            <a:off x="107504" y="764704"/>
            <a:ext cx="3456384" cy="461665"/>
          </a:xfrm>
          <a:prstGeom prst="rect">
            <a:avLst/>
          </a:prstGeom>
        </p:spPr>
        <p:txBody>
          <a:bodyPr wrap="square">
            <a:spAutoFit/>
          </a:bodyPr>
          <a:lstStyle/>
          <a:p>
            <a:r>
              <a:rPr lang="fr-FR" sz="2400" dirty="0">
                <a:solidFill>
                  <a:schemeClr val="tx2"/>
                </a:solidFill>
                <a:latin typeface="Arial" panose="020B0604020202020204" pitchFamily="34" charset="0"/>
                <a:ea typeface="Times New Roman"/>
                <a:cs typeface="Arial" panose="020B0604020202020204" pitchFamily="34" charset="0"/>
              </a:rPr>
              <a:t>durée fatigue </a:t>
            </a:r>
            <a:r>
              <a:rPr lang="fr-FR" sz="2400" dirty="0" smtClean="0">
                <a:solidFill>
                  <a:schemeClr val="tx2"/>
                </a:solidFill>
                <a:latin typeface="Arial" panose="020B0604020202020204" pitchFamily="34" charset="0"/>
                <a:ea typeface="Times New Roman"/>
                <a:cs typeface="Arial" panose="020B0604020202020204" pitchFamily="34" charset="0"/>
              </a:rPr>
              <a:t>physique</a:t>
            </a:r>
            <a:endParaRPr lang="fr-FR" sz="2400" dirty="0">
              <a:solidFill>
                <a:schemeClr val="tx2"/>
              </a:solidFill>
            </a:endParaRPr>
          </a:p>
        </p:txBody>
      </p:sp>
      <p:sp>
        <p:nvSpPr>
          <p:cNvPr id="5" name="Rectangle 4"/>
          <p:cNvSpPr/>
          <p:nvPr/>
        </p:nvSpPr>
        <p:spPr>
          <a:xfrm>
            <a:off x="179512" y="2875002"/>
            <a:ext cx="4608512" cy="461665"/>
          </a:xfrm>
          <a:prstGeom prst="rect">
            <a:avLst/>
          </a:prstGeom>
        </p:spPr>
        <p:txBody>
          <a:bodyPr wrap="square">
            <a:spAutoFit/>
          </a:bodyPr>
          <a:lstStyle/>
          <a:p>
            <a:r>
              <a:rPr lang="fr-FR" sz="2400" dirty="0">
                <a:solidFill>
                  <a:schemeClr val="tx2"/>
                </a:solidFill>
                <a:latin typeface="Arial" panose="020B0604020202020204" pitchFamily="34" charset="0"/>
                <a:ea typeface="Times New Roman"/>
                <a:cs typeface="Arial" panose="020B0604020202020204" pitchFamily="34" charset="0"/>
              </a:rPr>
              <a:t>r</a:t>
            </a:r>
            <a:r>
              <a:rPr lang="fr-FR" sz="2400" dirty="0" smtClean="0">
                <a:solidFill>
                  <a:schemeClr val="tx2"/>
                </a:solidFill>
                <a:latin typeface="Arial" panose="020B0604020202020204" pitchFamily="34" charset="0"/>
                <a:ea typeface="Times New Roman"/>
                <a:cs typeface="Arial" panose="020B0604020202020204" pitchFamily="34" charset="0"/>
              </a:rPr>
              <a:t>essenti par rapport au Shiatsu</a:t>
            </a:r>
            <a:endParaRPr lang="fr-FR" sz="2400" dirty="0"/>
          </a:p>
        </p:txBody>
      </p:sp>
    </p:spTree>
    <p:extLst>
      <p:ext uri="{BB962C8B-B14F-4D97-AF65-F5344CB8AC3E}">
        <p14:creationId xmlns:p14="http://schemas.microsoft.com/office/powerpoint/2010/main" val="409640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ohdeedoh.com/uimages/ohdeedoh/2008-01-22-cranemob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26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88884" y="557748"/>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solidFill>
                    <a:schemeClr val="tx2"/>
                  </a:solidFill>
                </a:rPr>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25358110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edia.asie360.com/prenoms/sexe_femin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9595"/>
            <a:ext cx="1080120" cy="702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475656" y="409744"/>
            <a:ext cx="115212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smtClean="0">
                <a:solidFill>
                  <a:schemeClr val="tx2"/>
                </a:solidFill>
                <a:latin typeface="Calibri" pitchFamily="34" charset="0"/>
              </a:rPr>
              <a:t>46 ans</a:t>
            </a:r>
            <a:endParaRPr lang="fr-FR" altLang="fr-FR" sz="2800" b="1" dirty="0">
              <a:solidFill>
                <a:schemeClr val="tx2"/>
              </a:solidFill>
              <a:latin typeface="Calibri" pitchFamily="34" charset="0"/>
            </a:endParaRPr>
          </a:p>
        </p:txBody>
      </p:sp>
      <p:sp>
        <p:nvSpPr>
          <p:cNvPr id="4" name="Text Box 5"/>
          <p:cNvSpPr txBox="1">
            <a:spLocks noChangeArrowheads="1"/>
          </p:cNvSpPr>
          <p:nvPr/>
        </p:nvSpPr>
        <p:spPr bwMode="auto">
          <a:xfrm>
            <a:off x="3419872" y="420997"/>
            <a:ext cx="35887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smtClean="0">
                <a:latin typeface="Calibri" pitchFamily="34" charset="0"/>
              </a:rPr>
              <a:t>K sein + méta. os = ?</a:t>
            </a:r>
            <a:endParaRPr lang="fr-FR" altLang="fr-FR" sz="2800" b="1" dirty="0">
              <a:latin typeface="Calibri" pitchFamily="34" charset="0"/>
            </a:endParaRPr>
          </a:p>
        </p:txBody>
      </p:sp>
      <p:sp>
        <p:nvSpPr>
          <p:cNvPr id="5" name="Text Box 5"/>
          <p:cNvSpPr txBox="1">
            <a:spLocks noChangeArrowheads="1"/>
          </p:cNvSpPr>
          <p:nvPr/>
        </p:nvSpPr>
        <p:spPr bwMode="auto">
          <a:xfrm>
            <a:off x="-18620" y="2204864"/>
            <a:ext cx="906271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smtClean="0">
                <a:solidFill>
                  <a:schemeClr val="tx2"/>
                </a:solidFill>
                <a:latin typeface="Calibri" pitchFamily="34" charset="0"/>
              </a:rPr>
              <a:t>rythme des séances de chimio. : 1 / 3 semaines</a:t>
            </a:r>
          </a:p>
          <a:p>
            <a:pPr eaLnBrk="1" hangingPunct="1">
              <a:spcBef>
                <a:spcPct val="50000"/>
              </a:spcBef>
              <a:buClr>
                <a:srgbClr val="F16B41"/>
              </a:buClr>
            </a:pPr>
            <a:r>
              <a:rPr lang="fr-FR" altLang="fr-FR" sz="2800" b="1" dirty="0" smtClean="0">
                <a:latin typeface="Calibri" pitchFamily="34" charset="0"/>
              </a:rPr>
              <a:t>6 séances de chimio prévues</a:t>
            </a:r>
          </a:p>
          <a:p>
            <a:pPr eaLnBrk="1" hangingPunct="1">
              <a:spcBef>
                <a:spcPct val="50000"/>
              </a:spcBef>
              <a:buClr>
                <a:srgbClr val="F16B41"/>
              </a:buClr>
            </a:pPr>
            <a:r>
              <a:rPr lang="fr-FR" altLang="fr-FR" sz="2800" b="1" dirty="0" smtClean="0">
                <a:solidFill>
                  <a:schemeClr val="tx2"/>
                </a:solidFill>
                <a:latin typeface="Calibri" pitchFamily="34" charset="0"/>
              </a:rPr>
              <a:t>casque réfrigérant : oui</a:t>
            </a:r>
          </a:p>
          <a:p>
            <a:pPr eaLnBrk="1" hangingPunct="1">
              <a:spcBef>
                <a:spcPct val="50000"/>
              </a:spcBef>
              <a:buClr>
                <a:srgbClr val="F16B41"/>
              </a:buClr>
            </a:pPr>
            <a:r>
              <a:rPr lang="fr-FR" altLang="fr-FR" sz="2800" b="1" dirty="0" smtClean="0">
                <a:latin typeface="Calibri" pitchFamily="34" charset="0"/>
              </a:rPr>
              <a:t>1 chimio. avant PEC Shiatsu</a:t>
            </a:r>
          </a:p>
          <a:p>
            <a:pPr eaLnBrk="1" hangingPunct="1">
              <a:spcBef>
                <a:spcPct val="50000"/>
              </a:spcBef>
              <a:buClr>
                <a:srgbClr val="F16B41"/>
              </a:buClr>
            </a:pPr>
            <a:endParaRPr lang="fr-FR" altLang="fr-FR" sz="2800" b="1" dirty="0">
              <a:solidFill>
                <a:schemeClr val="tx2"/>
              </a:solidFill>
              <a:latin typeface="Calibri" pitchFamily="34" charset="0"/>
            </a:endParaRPr>
          </a:p>
        </p:txBody>
      </p:sp>
    </p:spTree>
    <p:extLst>
      <p:ext uri="{BB962C8B-B14F-4D97-AF65-F5344CB8AC3E}">
        <p14:creationId xmlns:p14="http://schemas.microsoft.com/office/powerpoint/2010/main" val="2481246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92608" y="559477"/>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solidFill>
                    <a:schemeClr val="tx2"/>
                  </a:solidFill>
                </a:rPr>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42392737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393254031"/>
              </p:ext>
            </p:extLst>
          </p:nvPr>
        </p:nvGraphicFramePr>
        <p:xfrm>
          <a:off x="35496" y="764704"/>
          <a:ext cx="9073008" cy="4968553"/>
        </p:xfrm>
        <a:graphic>
          <a:graphicData uri="http://schemas.openxmlformats.org/drawingml/2006/table">
            <a:tbl>
              <a:tblPr>
                <a:tableStyleId>{5C22544A-7EE6-4342-B048-85BDC9FD1C3A}</a:tableStyleId>
              </a:tblPr>
              <a:tblGrid>
                <a:gridCol w="2520280"/>
                <a:gridCol w="802846"/>
                <a:gridCol w="787056"/>
                <a:gridCol w="808918"/>
                <a:gridCol w="787056"/>
                <a:gridCol w="765194"/>
                <a:gridCol w="830782"/>
                <a:gridCol w="896370"/>
                <a:gridCol w="874506"/>
              </a:tblGrid>
              <a:tr h="1148287">
                <a:tc>
                  <a:txBody>
                    <a:bodyPr/>
                    <a:lstStyle/>
                    <a:p>
                      <a:pPr marL="234950" indent="-234950" algn="ctr">
                        <a:spcAft>
                          <a:spcPts val="0"/>
                        </a:spcAft>
                      </a:pPr>
                      <a:r>
                        <a:rPr lang="fr-FR" sz="2000" dirty="0">
                          <a:effectLst/>
                          <a:latin typeface="Arial" panose="020B0604020202020204" pitchFamily="34" charset="0"/>
                          <a:cs typeface="Arial" panose="020B0604020202020204" pitchFamily="34" charset="0"/>
                        </a:rPr>
                        <a:t>symptômes</a:t>
                      </a:r>
                      <a:endParaRPr lang="fr-FR" sz="20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en-GB" sz="1800" dirty="0" err="1">
                          <a:effectLst/>
                          <a:latin typeface="Arial" panose="020B0604020202020204" pitchFamily="34" charset="0"/>
                          <a:cs typeface="Arial" panose="020B0604020202020204" pitchFamily="34" charset="0"/>
                        </a:rPr>
                        <a:t>chim</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avant</a:t>
                      </a:r>
                      <a:r>
                        <a:rPr lang="en-GB" sz="1800" dirty="0">
                          <a:effectLst/>
                          <a:latin typeface="Arial" panose="020B0604020202020204" pitchFamily="34" charset="0"/>
                          <a:cs typeface="Arial" panose="020B0604020202020204" pitchFamily="34" charset="0"/>
                        </a:rPr>
                        <a:t> Shiatsu</a:t>
                      </a:r>
                      <a:endParaRPr lang="fr-FR" sz="18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en-GB" sz="1800" dirty="0">
                          <a:effectLst/>
                          <a:latin typeface="Arial" panose="020B0604020202020204" pitchFamily="34" charset="0"/>
                          <a:cs typeface="Arial" panose="020B0604020202020204" pitchFamily="34" charset="0"/>
                        </a:rPr>
                        <a:t>Shiatsu 1 </a:t>
                      </a:r>
                      <a:endParaRPr lang="fr-FR" sz="18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en-GB" sz="1800" dirty="0">
                          <a:effectLst/>
                          <a:latin typeface="Arial" panose="020B0604020202020204" pitchFamily="34" charset="0"/>
                          <a:cs typeface="Arial" panose="020B0604020202020204" pitchFamily="34" charset="0"/>
                        </a:rPr>
                        <a:t>Shiatsu 2 </a:t>
                      </a:r>
                      <a:endParaRPr lang="fr-FR" sz="18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en-GB" sz="1800" dirty="0">
                          <a:effectLst/>
                          <a:latin typeface="Arial" panose="020B0604020202020204" pitchFamily="34" charset="0"/>
                          <a:cs typeface="Arial" panose="020B0604020202020204" pitchFamily="34" charset="0"/>
                        </a:rPr>
                        <a:t>Shiatsu 3</a:t>
                      </a:r>
                      <a:endParaRPr lang="fr-FR" sz="18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en-GB" sz="1800" dirty="0">
                          <a:effectLst/>
                          <a:latin typeface="Arial" panose="020B0604020202020204" pitchFamily="34" charset="0"/>
                          <a:cs typeface="Arial" panose="020B0604020202020204" pitchFamily="34" charset="0"/>
                        </a:rPr>
                        <a:t>Shiatsu 4</a:t>
                      </a:r>
                      <a:endParaRPr lang="fr-FR" sz="18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fr-FR" sz="1800" dirty="0">
                          <a:effectLst/>
                          <a:latin typeface="Arial" panose="020B0604020202020204" pitchFamily="34" charset="0"/>
                          <a:cs typeface="Arial" panose="020B0604020202020204" pitchFamily="34" charset="0"/>
                        </a:rPr>
                        <a:t>Shiatsu 5</a:t>
                      </a:r>
                      <a:endParaRPr lang="fr-FR" sz="18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fr-FR" sz="2000" dirty="0">
                          <a:effectLst/>
                          <a:latin typeface="Arial" panose="020B0604020202020204" pitchFamily="34" charset="0"/>
                          <a:cs typeface="Arial" panose="020B0604020202020204" pitchFamily="34" charset="0"/>
                        </a:rPr>
                        <a:t>moyen. après Shiatsu</a:t>
                      </a:r>
                      <a:endParaRPr lang="fr-FR" sz="20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spcAft>
                          <a:spcPts val="0"/>
                        </a:spcAft>
                      </a:pPr>
                      <a:r>
                        <a:rPr lang="fr-FR" sz="2000" dirty="0">
                          <a:effectLst/>
                          <a:latin typeface="Arial" panose="020B0604020202020204" pitchFamily="34" charset="0"/>
                          <a:cs typeface="Arial" panose="020B0604020202020204" pitchFamily="34" charset="0"/>
                        </a:rPr>
                        <a:t>gain en %</a:t>
                      </a:r>
                      <a:endParaRPr lang="fr-FR" sz="2000" dirty="0">
                        <a:effectLst/>
                        <a:latin typeface="Arial" panose="020B0604020202020204" pitchFamily="34" charset="0"/>
                        <a:ea typeface="Times New Roman"/>
                        <a:cs typeface="Arial" panose="020B0604020202020204" pitchFamily="34" charset="0"/>
                      </a:endParaRPr>
                    </a:p>
                  </a:txBody>
                  <a:tcPr marL="0" marR="0" marT="0" marB="0" anchor="ctr"/>
                </a:tc>
              </a:tr>
              <a:tr h="375402">
                <a:tc>
                  <a:txBody>
                    <a:bodyPr/>
                    <a:lstStyle/>
                    <a:p>
                      <a:pPr marL="234950" indent="-234950">
                        <a:spcAft>
                          <a:spcPts val="0"/>
                        </a:spcAft>
                      </a:pPr>
                      <a:r>
                        <a:rPr lang="fr-FR" sz="2000">
                          <a:effectLst/>
                          <a:latin typeface="Arial" panose="020B0604020202020204" pitchFamily="34" charset="0"/>
                          <a:cs typeface="Arial" panose="020B0604020202020204" pitchFamily="34" charset="0"/>
                        </a:rPr>
                        <a:t>chute de cheveux</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10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5</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3</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7,6</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24,0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75402">
                <a:tc>
                  <a:txBody>
                    <a:bodyPr/>
                    <a:lstStyle/>
                    <a:p>
                      <a:pPr marL="234950" indent="-234950">
                        <a:spcAft>
                          <a:spcPts val="0"/>
                        </a:spcAft>
                      </a:pPr>
                      <a:r>
                        <a:rPr lang="fr-FR" sz="2000">
                          <a:effectLst/>
                          <a:latin typeface="Arial" panose="020B0604020202020204" pitchFamily="34" charset="0"/>
                          <a:cs typeface="Arial" panose="020B0604020202020204" pitchFamily="34" charset="0"/>
                        </a:rPr>
                        <a:t>nausée</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8</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2,0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75,0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75402">
                <a:tc>
                  <a:txBody>
                    <a:bodyPr/>
                    <a:lstStyle/>
                    <a:p>
                      <a:pPr marL="234950" indent="-234950">
                        <a:spcAft>
                          <a:spcPts val="0"/>
                        </a:spcAft>
                      </a:pPr>
                      <a:r>
                        <a:rPr lang="fr-FR" sz="2000">
                          <a:effectLst/>
                          <a:latin typeface="Arial" panose="020B0604020202020204" pitchFamily="34" charset="0"/>
                          <a:cs typeface="Arial" panose="020B0604020202020204" pitchFamily="34" charset="0"/>
                        </a:rPr>
                        <a:t>vomissements</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solidFill>
                            <a:schemeClr val="tx2"/>
                          </a:solidFill>
                          <a:effectLst/>
                          <a:latin typeface="Arial" panose="020B0604020202020204" pitchFamily="34" charset="0"/>
                          <a:cs typeface="Arial" panose="020B0604020202020204" pitchFamily="34" charset="0"/>
                        </a:rPr>
                        <a:t>8</a:t>
                      </a:r>
                      <a:endParaRPr lang="fr-FR" sz="200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solidFill>
                            <a:schemeClr val="tx2"/>
                          </a:solidFill>
                          <a:effectLst/>
                          <a:latin typeface="Arial" panose="020B0604020202020204" pitchFamily="34" charset="0"/>
                          <a:cs typeface="Arial" panose="020B0604020202020204" pitchFamily="34" charset="0"/>
                        </a:rPr>
                        <a:t>0</a:t>
                      </a:r>
                      <a:endParaRPr lang="fr-FR" sz="200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2,0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75,0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75402">
                <a:tc>
                  <a:txBody>
                    <a:bodyPr/>
                    <a:lstStyle/>
                    <a:p>
                      <a:pPr marL="234950" indent="-234950">
                        <a:spcAft>
                          <a:spcPts val="0"/>
                        </a:spcAft>
                      </a:pPr>
                      <a:r>
                        <a:rPr lang="fr-FR" sz="2000">
                          <a:effectLst/>
                          <a:latin typeface="Arial" panose="020B0604020202020204" pitchFamily="34" charset="0"/>
                          <a:cs typeface="Arial" panose="020B0604020202020204" pitchFamily="34" charset="0"/>
                        </a:rPr>
                        <a:t>fatigue physique</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7</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9</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4</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4</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4,8</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52,0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75402">
                <a:tc>
                  <a:txBody>
                    <a:bodyPr/>
                    <a:lstStyle/>
                    <a:p>
                      <a:pPr marL="234950" indent="-234950">
                        <a:spcAft>
                          <a:spcPts val="0"/>
                        </a:spcAft>
                      </a:pPr>
                      <a:r>
                        <a:rPr lang="fr-FR" sz="2000" dirty="0" smtClean="0">
                          <a:effectLst/>
                          <a:latin typeface="Arial" panose="020B0604020202020204" pitchFamily="34" charset="0"/>
                          <a:cs typeface="Arial" panose="020B0604020202020204" pitchFamily="34" charset="0"/>
                        </a:rPr>
                        <a:t>fatigue</a:t>
                      </a:r>
                      <a:r>
                        <a:rPr lang="fr-FR" sz="2000" baseline="0" dirty="0" smtClean="0">
                          <a:effectLst/>
                          <a:latin typeface="Arial" panose="020B0604020202020204" pitchFamily="34" charset="0"/>
                          <a:cs typeface="Arial" panose="020B0604020202020204" pitchFamily="34" charset="0"/>
                        </a:rPr>
                        <a:t> </a:t>
                      </a:r>
                      <a:r>
                        <a:rPr lang="fr-FR" sz="2000" dirty="0" smtClean="0">
                          <a:effectLst/>
                          <a:latin typeface="Arial" panose="020B0604020202020204" pitchFamily="34" charset="0"/>
                          <a:cs typeface="Arial" panose="020B0604020202020204" pitchFamily="34" charset="0"/>
                        </a:rPr>
                        <a:t>psychologique</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7</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9</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2</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4,2</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58,0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75402">
                <a:tc>
                  <a:txBody>
                    <a:bodyPr/>
                    <a:lstStyle/>
                    <a:p>
                      <a:pPr marL="234950" indent="-234950">
                        <a:spcAft>
                          <a:spcPts val="0"/>
                        </a:spcAft>
                      </a:pPr>
                      <a:r>
                        <a:rPr lang="fr-FR" sz="2000">
                          <a:effectLst/>
                          <a:latin typeface="Arial" panose="020B0604020202020204" pitchFamily="34" charset="0"/>
                          <a:cs typeface="Arial" panose="020B0604020202020204" pitchFamily="34" charset="0"/>
                        </a:rPr>
                        <a:t>problèmes buccaux</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2</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2</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0,8</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92,0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75402">
                <a:tc>
                  <a:txBody>
                    <a:bodyPr/>
                    <a:lstStyle/>
                    <a:p>
                      <a:pPr marL="234950" indent="-234950">
                        <a:spcAft>
                          <a:spcPts val="0"/>
                        </a:spcAft>
                      </a:pPr>
                      <a:r>
                        <a:rPr lang="fr-FR" sz="2000">
                          <a:effectLst/>
                          <a:latin typeface="Arial" panose="020B0604020202020204" pitchFamily="34" charset="0"/>
                          <a:cs typeface="Arial" panose="020B0604020202020204" pitchFamily="34" charset="0"/>
                        </a:rPr>
                        <a:t>herpes</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2</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0,4</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96,0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97484">
                <a:tc>
                  <a:txBody>
                    <a:bodyPr/>
                    <a:lstStyle/>
                    <a:p>
                      <a:pPr marL="234950" indent="-234950">
                        <a:spcAft>
                          <a:spcPts val="0"/>
                        </a:spcAft>
                      </a:pPr>
                      <a:r>
                        <a:rPr lang="fr-FR" sz="2000" dirty="0">
                          <a:effectLst/>
                          <a:latin typeface="Arial" panose="020B0604020202020204" pitchFamily="34" charset="0"/>
                          <a:cs typeface="Arial" panose="020B0604020202020204" pitchFamily="34" charset="0"/>
                        </a:rPr>
                        <a:t>sensation </a:t>
                      </a:r>
                      <a:r>
                        <a:rPr lang="fr-FR" sz="2000" dirty="0" smtClean="0">
                          <a:effectLst/>
                          <a:latin typeface="Arial" panose="020B0604020202020204" pitchFamily="34" charset="0"/>
                          <a:cs typeface="Arial" panose="020B0604020202020204" pitchFamily="34" charset="0"/>
                        </a:rPr>
                        <a:t>d'ébriété</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9</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9</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1,8</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80,0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97484">
                <a:tc>
                  <a:txBody>
                    <a:bodyPr/>
                    <a:lstStyle/>
                    <a:p>
                      <a:pPr marL="234950" indent="-234950">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 </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97484">
                <a:tc>
                  <a:txBody>
                    <a:bodyPr/>
                    <a:lstStyle/>
                    <a:p>
                      <a:pPr marL="234950" indent="-234950">
                        <a:spcAft>
                          <a:spcPts val="0"/>
                        </a:spcAft>
                      </a:pPr>
                      <a:r>
                        <a:rPr lang="fr-FR" sz="2000">
                          <a:effectLst/>
                          <a:latin typeface="Arial" panose="020B0604020202020204" pitchFamily="34" charset="0"/>
                          <a:cs typeface="Arial" panose="020B0604020202020204" pitchFamily="34" charset="0"/>
                        </a:rPr>
                        <a:t> total</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75</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23,6</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68,5</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8249180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64704"/>
            <a:ext cx="3456384" cy="461665"/>
          </a:xfrm>
          <a:prstGeom prst="rect">
            <a:avLst/>
          </a:prstGeom>
        </p:spPr>
        <p:txBody>
          <a:bodyPr wrap="square">
            <a:spAutoFit/>
          </a:bodyPr>
          <a:lstStyle/>
          <a:p>
            <a:r>
              <a:rPr lang="fr-FR" sz="2400" dirty="0">
                <a:solidFill>
                  <a:schemeClr val="tx2"/>
                </a:solidFill>
                <a:latin typeface="Arial" panose="020B0604020202020204" pitchFamily="34" charset="0"/>
                <a:ea typeface="Times New Roman"/>
                <a:cs typeface="Arial" panose="020B0604020202020204" pitchFamily="34" charset="0"/>
              </a:rPr>
              <a:t>durée fatigue </a:t>
            </a:r>
            <a:r>
              <a:rPr lang="fr-FR" sz="2400" dirty="0" smtClean="0">
                <a:solidFill>
                  <a:schemeClr val="tx2"/>
                </a:solidFill>
                <a:latin typeface="Arial" panose="020B0604020202020204" pitchFamily="34" charset="0"/>
                <a:ea typeface="Times New Roman"/>
                <a:cs typeface="Arial" panose="020B0604020202020204" pitchFamily="34" charset="0"/>
              </a:rPr>
              <a:t>physique</a:t>
            </a:r>
            <a:endParaRPr lang="fr-FR" sz="2400" dirty="0"/>
          </a:p>
        </p:txBody>
      </p:sp>
      <p:graphicFrame>
        <p:nvGraphicFramePr>
          <p:cNvPr id="3" name="Tableau 2"/>
          <p:cNvGraphicFramePr>
            <a:graphicFrameLocks noGrp="1"/>
          </p:cNvGraphicFramePr>
          <p:nvPr>
            <p:extLst>
              <p:ext uri="{D42A27DB-BD31-4B8C-83A1-F6EECF244321}">
                <p14:modId xmlns:p14="http://schemas.microsoft.com/office/powerpoint/2010/main" val="630918738"/>
              </p:ext>
            </p:extLst>
          </p:nvPr>
        </p:nvGraphicFramePr>
        <p:xfrm>
          <a:off x="92972" y="1556792"/>
          <a:ext cx="8928992" cy="609600"/>
        </p:xfrm>
        <a:graphic>
          <a:graphicData uri="http://schemas.openxmlformats.org/drawingml/2006/table">
            <a:tbl>
              <a:tblPr>
                <a:tableStyleId>{5C22544A-7EE6-4342-B048-85BDC9FD1C3A}</a:tableStyleId>
              </a:tblPr>
              <a:tblGrid>
                <a:gridCol w="2939079"/>
                <a:gridCol w="3004986"/>
                <a:gridCol w="2984927"/>
              </a:tblGrid>
              <a:tr h="0">
                <a:tc>
                  <a:txBody>
                    <a:bodyPr/>
                    <a:lstStyle/>
                    <a:p>
                      <a:pPr algn="ctr">
                        <a:spcAft>
                          <a:spcPts val="0"/>
                        </a:spcAft>
                      </a:pPr>
                      <a:r>
                        <a:rPr lang="fr-FR" sz="2000" dirty="0">
                          <a:effectLst/>
                          <a:latin typeface="Arial" panose="020B0604020202020204" pitchFamily="34" charset="0"/>
                          <a:cs typeface="Arial" panose="020B0604020202020204" pitchFamily="34" charset="0"/>
                        </a:rPr>
                        <a:t>avant prise en charge Shiatsu : </a:t>
                      </a:r>
                      <a:r>
                        <a:rPr lang="fr-FR" sz="2000" dirty="0" smtClean="0">
                          <a:effectLst/>
                          <a:latin typeface="Arial" panose="020B0604020202020204" pitchFamily="34" charset="0"/>
                          <a:cs typeface="Arial" panose="020B0604020202020204" pitchFamily="34" charset="0"/>
                        </a:rPr>
                        <a:t>8  </a:t>
                      </a:r>
                      <a:r>
                        <a:rPr lang="fr-FR" sz="2000" dirty="0">
                          <a:effectLst/>
                          <a:latin typeface="Arial" panose="020B0604020202020204" pitchFamily="34" charset="0"/>
                          <a:cs typeface="Arial" panose="020B0604020202020204" pitchFamily="34" charset="0"/>
                        </a:rPr>
                        <a:t>jours</a:t>
                      </a:r>
                      <a:endParaRPr lang="fr-FR" sz="200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fr-FR" sz="2000" dirty="0">
                          <a:effectLst/>
                          <a:latin typeface="Arial" panose="020B0604020202020204" pitchFamily="34" charset="0"/>
                          <a:cs typeface="Arial" panose="020B0604020202020204" pitchFamily="34" charset="0"/>
                        </a:rPr>
                        <a:t>après prise en charge Shiatsu : </a:t>
                      </a:r>
                      <a:r>
                        <a:rPr lang="fr-FR" sz="2000" dirty="0" smtClean="0">
                          <a:effectLst/>
                          <a:latin typeface="Arial" panose="020B0604020202020204" pitchFamily="34" charset="0"/>
                          <a:cs typeface="Arial" panose="020B0604020202020204" pitchFamily="34" charset="0"/>
                        </a:rPr>
                        <a:t>0,5  jour</a:t>
                      </a:r>
                      <a:endParaRPr lang="fr-FR" sz="200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fr-FR" sz="2000" dirty="0">
                          <a:effectLst/>
                          <a:latin typeface="Arial" panose="020B0604020202020204" pitchFamily="34" charset="0"/>
                          <a:cs typeface="Arial" panose="020B0604020202020204" pitchFamily="34" charset="0"/>
                        </a:rPr>
                        <a:t>gain en % : </a:t>
                      </a:r>
                      <a:r>
                        <a:rPr lang="fr-FR" sz="2000" dirty="0" smtClean="0">
                          <a:solidFill>
                            <a:schemeClr val="tx2"/>
                          </a:solidFill>
                          <a:effectLst/>
                          <a:latin typeface="Arial" panose="020B0604020202020204" pitchFamily="34" charset="0"/>
                          <a:cs typeface="Arial" panose="020B0604020202020204" pitchFamily="34" charset="0"/>
                        </a:rPr>
                        <a:t>93,8</a:t>
                      </a:r>
                    </a:p>
                  </a:txBody>
                  <a:tcPr marL="44450" marR="44450" marT="0" marB="0"/>
                </a:tc>
              </a:tr>
            </a:tbl>
          </a:graphicData>
        </a:graphic>
      </p:graphicFrame>
      <p:sp>
        <p:nvSpPr>
          <p:cNvPr id="4" name="Rectangle 3"/>
          <p:cNvSpPr/>
          <p:nvPr/>
        </p:nvSpPr>
        <p:spPr>
          <a:xfrm>
            <a:off x="107504" y="2655201"/>
            <a:ext cx="4608512" cy="461665"/>
          </a:xfrm>
          <a:prstGeom prst="rect">
            <a:avLst/>
          </a:prstGeom>
        </p:spPr>
        <p:txBody>
          <a:bodyPr wrap="square">
            <a:spAutoFit/>
          </a:bodyPr>
          <a:lstStyle/>
          <a:p>
            <a:r>
              <a:rPr lang="fr-FR" sz="2400" dirty="0">
                <a:solidFill>
                  <a:schemeClr val="tx2"/>
                </a:solidFill>
                <a:latin typeface="Arial" panose="020B0604020202020204" pitchFamily="34" charset="0"/>
                <a:ea typeface="Times New Roman"/>
                <a:cs typeface="Arial" panose="020B0604020202020204" pitchFamily="34" charset="0"/>
              </a:rPr>
              <a:t>r</a:t>
            </a:r>
            <a:r>
              <a:rPr lang="fr-FR" sz="2400" dirty="0" smtClean="0">
                <a:solidFill>
                  <a:schemeClr val="tx2"/>
                </a:solidFill>
                <a:latin typeface="Arial" panose="020B0604020202020204" pitchFamily="34" charset="0"/>
                <a:ea typeface="Times New Roman"/>
                <a:cs typeface="Arial" panose="020B0604020202020204" pitchFamily="34" charset="0"/>
              </a:rPr>
              <a:t>essenti par rapport au Shiatsu</a:t>
            </a:r>
            <a:endParaRPr lang="fr-FR" sz="2400" dirty="0"/>
          </a:p>
        </p:txBody>
      </p:sp>
      <p:sp>
        <p:nvSpPr>
          <p:cNvPr id="5" name="Text Box 7"/>
          <p:cNvSpPr txBox="1">
            <a:spLocks noChangeArrowheads="1"/>
          </p:cNvSpPr>
          <p:nvPr/>
        </p:nvSpPr>
        <p:spPr bwMode="auto">
          <a:xfrm>
            <a:off x="251520" y="3357562"/>
            <a:ext cx="85725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F16B41"/>
              </a:buClr>
              <a:buFont typeface="Wingdings" pitchFamily="2" charset="2"/>
              <a:buNone/>
            </a:pPr>
            <a:r>
              <a:rPr lang="fr-FR" altLang="fr-FR" sz="2400" b="1" i="1" dirty="0" smtClean="0">
                <a:latin typeface="Calibri" pitchFamily="34" charset="0"/>
              </a:rPr>
              <a:t>«</a:t>
            </a:r>
            <a:r>
              <a:rPr lang="fr-FR" altLang="fr-FR" sz="2400" b="1" i="1" dirty="0">
                <a:latin typeface="Calibri" pitchFamily="34" charset="0"/>
              </a:rPr>
              <a:t> globalement je me suis sentie mieux dès la 1</a:t>
            </a:r>
            <a:r>
              <a:rPr lang="fr-FR" altLang="fr-FR" sz="2400" b="1" i="1" baseline="30000" dirty="0">
                <a:latin typeface="Calibri" pitchFamily="34" charset="0"/>
              </a:rPr>
              <a:t>ère</a:t>
            </a:r>
            <a:r>
              <a:rPr lang="fr-FR" altLang="fr-FR" sz="2400" b="1" i="1" dirty="0">
                <a:latin typeface="Calibri" pitchFamily="34" charset="0"/>
              </a:rPr>
              <a:t> séance de Shiatsu … j’ai du punch, et j’appréhende moins les prochaines séances de chimiothérapie, ça me rassure … c’est soulageant … c’est mieux quand le Shiatsu a lieu tout de suite après la chimiothérapie, sans attendre 3 ou 4 jours … je me sens vraiment bien, je suis très satisfaite </a:t>
            </a:r>
            <a:r>
              <a:rPr lang="fr-FR" altLang="fr-FR" sz="2400" b="1" i="1" dirty="0" smtClean="0">
                <a:latin typeface="Calibri" pitchFamily="34" charset="0"/>
              </a:rPr>
              <a:t>»</a:t>
            </a:r>
            <a:endParaRPr lang="fr-FR" altLang="fr-FR" sz="2400" b="1" dirty="0">
              <a:latin typeface="Calibri" pitchFamily="34" charset="0"/>
              <a:cs typeface="Times New Roman" pitchFamily="18" charset="0"/>
            </a:endParaRPr>
          </a:p>
          <a:p>
            <a:pPr algn="just" eaLnBrk="1" hangingPunct="1">
              <a:spcBef>
                <a:spcPct val="50000"/>
              </a:spcBef>
              <a:buClr>
                <a:srgbClr val="F16B41"/>
              </a:buClr>
              <a:buFont typeface="Wingdings" pitchFamily="2" charset="2"/>
              <a:buNone/>
            </a:pPr>
            <a:r>
              <a:rPr lang="fr-FR" altLang="fr-FR" b="1" i="1" dirty="0">
                <a:solidFill>
                  <a:srgbClr val="220971"/>
                </a:solidFill>
                <a:latin typeface="Calibri" pitchFamily="34" charset="0"/>
              </a:rPr>
              <a:t> </a:t>
            </a:r>
            <a:endParaRPr lang="fr-FR" altLang="fr-FR" b="1" dirty="0">
              <a:solidFill>
                <a:srgbClr val="220971"/>
              </a:solidFill>
              <a:latin typeface="Calibri" pitchFamily="34" charset="0"/>
              <a:cs typeface="Times New Roman" pitchFamily="18" charset="0"/>
            </a:endParaRPr>
          </a:p>
          <a:p>
            <a:pPr eaLnBrk="1" hangingPunct="1">
              <a:spcBef>
                <a:spcPct val="50000"/>
              </a:spcBef>
              <a:buClr>
                <a:srgbClr val="F16B41"/>
              </a:buClr>
              <a:buFont typeface="Wingdings" pitchFamily="2" charset="2"/>
              <a:buNone/>
            </a:pPr>
            <a:endParaRPr lang="fr-FR" altLang="fr-FR" b="1" dirty="0">
              <a:solidFill>
                <a:srgbClr val="220971"/>
              </a:solidFill>
              <a:latin typeface="Calibri" pitchFamily="34" charset="0"/>
            </a:endParaRPr>
          </a:p>
        </p:txBody>
      </p:sp>
    </p:spTree>
    <p:extLst>
      <p:ext uri="{BB962C8B-B14F-4D97-AF65-F5344CB8AC3E}">
        <p14:creationId xmlns:p14="http://schemas.microsoft.com/office/powerpoint/2010/main" val="88580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q.liberation.fr/photo/id/15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5713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88884" y="557748"/>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solidFill>
                    <a:schemeClr val="tx2"/>
                  </a:solidFill>
                </a:rPr>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19739270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260648"/>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F16B41"/>
              </a:buClr>
            </a:pPr>
            <a:r>
              <a:rPr lang="fr-FR" altLang="fr-FR" sz="2800" b="1" dirty="0">
                <a:solidFill>
                  <a:schemeClr val="tx2"/>
                </a:solidFill>
                <a:latin typeface="Calibri" pitchFamily="34" charset="0"/>
              </a:rPr>
              <a:t>Pour les 16 cas étudiés, les effets secondaires les plus fréquemment rencontrés sont :</a:t>
            </a:r>
            <a:r>
              <a:rPr lang="fr-FR" altLang="fr-FR" sz="2800" dirty="0">
                <a:solidFill>
                  <a:schemeClr val="tx2"/>
                </a:solidFill>
                <a:latin typeface="Calibri" pitchFamily="34" charset="0"/>
              </a:rPr>
              <a:t> </a:t>
            </a:r>
            <a:r>
              <a:rPr lang="fr-FR" altLang="fr-FR" sz="2800" dirty="0">
                <a:latin typeface="Calibri" pitchFamily="34" charset="0"/>
              </a:rPr>
              <a:t> </a:t>
            </a:r>
          </a:p>
          <a:p>
            <a:pPr algn="ctr" eaLnBrk="1" hangingPunct="1">
              <a:spcBef>
                <a:spcPct val="50000"/>
              </a:spcBef>
              <a:buClr>
                <a:srgbClr val="F16B41"/>
              </a:buClr>
              <a:buFont typeface="Wingdings" pitchFamily="2" charset="2"/>
              <a:buNone/>
            </a:pPr>
            <a:endParaRPr lang="fr-FR" altLang="fr-FR" dirty="0">
              <a:latin typeface="Calibri"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221902194"/>
              </p:ext>
            </p:extLst>
          </p:nvPr>
        </p:nvGraphicFramePr>
        <p:xfrm>
          <a:off x="1187624" y="1412776"/>
          <a:ext cx="6480719" cy="3600397"/>
        </p:xfrm>
        <a:graphic>
          <a:graphicData uri="http://schemas.openxmlformats.org/drawingml/2006/table">
            <a:tbl>
              <a:tblPr>
                <a:tableStyleId>{5C22544A-7EE6-4342-B048-85BDC9FD1C3A}</a:tableStyleId>
              </a:tblPr>
              <a:tblGrid>
                <a:gridCol w="5037697"/>
                <a:gridCol w="1443022"/>
              </a:tblGrid>
              <a:tr h="342896">
                <a:tc>
                  <a:txBody>
                    <a:bodyPr/>
                    <a:lstStyle/>
                    <a:p>
                      <a:pPr algn="ctr">
                        <a:spcAft>
                          <a:spcPts val="0"/>
                        </a:spcAft>
                      </a:pPr>
                      <a:r>
                        <a:rPr lang="fr-FR" sz="2000" dirty="0">
                          <a:effectLst/>
                          <a:latin typeface="Arial" panose="020B0604020202020204" pitchFamily="34" charset="0"/>
                          <a:cs typeface="Arial" panose="020B0604020202020204" pitchFamily="34" charset="0"/>
                        </a:rPr>
                        <a:t>effets secondaires</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23845">
                <a:tc>
                  <a:txBody>
                    <a:bodyPr/>
                    <a:lstStyle/>
                    <a:p>
                      <a:pPr algn="l">
                        <a:spcAft>
                          <a:spcPts val="0"/>
                        </a:spcAft>
                      </a:pPr>
                      <a:r>
                        <a:rPr lang="fr-FR" sz="2000" dirty="0">
                          <a:effectLst/>
                          <a:latin typeface="Arial" panose="020B0604020202020204" pitchFamily="34" charset="0"/>
                          <a:cs typeface="Arial" panose="020B0604020202020204" pitchFamily="34" charset="0"/>
                        </a:rPr>
                        <a:t>fatigue physique</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100,0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23845">
                <a:tc>
                  <a:txBody>
                    <a:bodyPr/>
                    <a:lstStyle/>
                    <a:p>
                      <a:pPr algn="l">
                        <a:spcAft>
                          <a:spcPts val="0"/>
                        </a:spcAft>
                      </a:pPr>
                      <a:r>
                        <a:rPr lang="fr-FR" sz="2000" dirty="0">
                          <a:effectLst/>
                          <a:latin typeface="Arial" panose="020B0604020202020204" pitchFamily="34" charset="0"/>
                          <a:cs typeface="Arial" panose="020B0604020202020204" pitchFamily="34" charset="0"/>
                        </a:rPr>
                        <a:t>nausées</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93,8</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23845">
                <a:tc>
                  <a:txBody>
                    <a:bodyPr/>
                    <a:lstStyle/>
                    <a:p>
                      <a:pPr algn="l">
                        <a:spcAft>
                          <a:spcPts val="0"/>
                        </a:spcAft>
                      </a:pPr>
                      <a:r>
                        <a:rPr lang="fr-FR" sz="2000" dirty="0">
                          <a:effectLst/>
                          <a:latin typeface="Arial" panose="020B0604020202020204" pitchFamily="34" charset="0"/>
                          <a:cs typeface="Arial" panose="020B0604020202020204" pitchFamily="34" charset="0"/>
                        </a:rPr>
                        <a:t>chute  des cheveux</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81,3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23845">
                <a:tc>
                  <a:txBody>
                    <a:bodyPr/>
                    <a:lstStyle/>
                    <a:p>
                      <a:pPr algn="l">
                        <a:spcAft>
                          <a:spcPts val="0"/>
                        </a:spcAft>
                      </a:pPr>
                      <a:r>
                        <a:rPr lang="fr-FR" sz="2000" dirty="0">
                          <a:effectLst/>
                          <a:latin typeface="Arial" panose="020B0604020202020204" pitchFamily="34" charset="0"/>
                          <a:cs typeface="Arial" panose="020B0604020202020204" pitchFamily="34" charset="0"/>
                        </a:rPr>
                        <a:t>fatigue psychologique</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81,0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23845">
                <a:tc>
                  <a:txBody>
                    <a:bodyPr/>
                    <a:lstStyle/>
                    <a:p>
                      <a:pPr algn="l">
                        <a:spcAft>
                          <a:spcPts val="0"/>
                        </a:spcAft>
                      </a:pPr>
                      <a:r>
                        <a:rPr lang="fr-FR" sz="2000">
                          <a:effectLst/>
                          <a:latin typeface="Arial" panose="020B0604020202020204" pitchFamily="34" charset="0"/>
                          <a:cs typeface="Arial" panose="020B0604020202020204" pitchFamily="34" charset="0"/>
                        </a:rPr>
                        <a:t>vomissements</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56,3</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23845">
                <a:tc>
                  <a:txBody>
                    <a:bodyPr/>
                    <a:lstStyle/>
                    <a:p>
                      <a:pPr algn="l">
                        <a:spcAft>
                          <a:spcPts val="0"/>
                        </a:spcAft>
                      </a:pPr>
                      <a:r>
                        <a:rPr lang="fr-FR" sz="2000">
                          <a:effectLst/>
                          <a:latin typeface="Arial" panose="020B0604020202020204" pitchFamily="34" charset="0"/>
                          <a:cs typeface="Arial" panose="020B0604020202020204" pitchFamily="34" charset="0"/>
                        </a:rPr>
                        <a:t>troubles de la bouche</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56,3</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23845">
                <a:tc>
                  <a:txBody>
                    <a:bodyPr/>
                    <a:lstStyle/>
                    <a:p>
                      <a:pPr algn="l">
                        <a:spcAft>
                          <a:spcPts val="0"/>
                        </a:spcAft>
                      </a:pPr>
                      <a:r>
                        <a:rPr lang="fr-FR" sz="2000">
                          <a:effectLst/>
                          <a:latin typeface="Arial" panose="020B0604020202020204" pitchFamily="34" charset="0"/>
                          <a:cs typeface="Arial" panose="020B0604020202020204" pitchFamily="34" charset="0"/>
                        </a:rPr>
                        <a:t>constipation</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37,5</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23845">
                <a:tc>
                  <a:txBody>
                    <a:bodyPr/>
                    <a:lstStyle/>
                    <a:p>
                      <a:pPr algn="l">
                        <a:spcAft>
                          <a:spcPts val="0"/>
                        </a:spcAft>
                      </a:pPr>
                      <a:r>
                        <a:rPr lang="fr-FR" sz="2000">
                          <a:effectLst/>
                          <a:latin typeface="Arial" panose="020B0604020202020204" pitchFamily="34" charset="0"/>
                          <a:cs typeface="Arial" panose="020B0604020202020204" pitchFamily="34" charset="0"/>
                        </a:rPr>
                        <a:t>paresthésies</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31,0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23845">
                <a:tc>
                  <a:txBody>
                    <a:bodyPr/>
                    <a:lstStyle/>
                    <a:p>
                      <a:pPr algn="l">
                        <a:spcAft>
                          <a:spcPts val="0"/>
                        </a:spcAft>
                      </a:pPr>
                      <a:r>
                        <a:rPr lang="fr-FR" sz="2000">
                          <a:effectLst/>
                          <a:latin typeface="Arial" panose="020B0604020202020204" pitchFamily="34" charset="0"/>
                          <a:cs typeface="Arial" panose="020B0604020202020204" pitchFamily="34" charset="0"/>
                        </a:rPr>
                        <a:t>troubles de la  peau</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31,3</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42896">
                <a:tc>
                  <a:txBody>
                    <a:bodyPr/>
                    <a:lstStyle/>
                    <a:p>
                      <a:pPr algn="l">
                        <a:spcAft>
                          <a:spcPts val="0"/>
                        </a:spcAft>
                      </a:pPr>
                      <a:r>
                        <a:rPr lang="fr-FR" sz="2000">
                          <a:effectLst/>
                          <a:latin typeface="Arial" panose="020B0604020202020204" pitchFamily="34" charset="0"/>
                          <a:cs typeface="Arial" panose="020B0604020202020204" pitchFamily="34" charset="0"/>
                        </a:rPr>
                        <a:t>autres effets</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9,7</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9019188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11560" y="0"/>
            <a:ext cx="74676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F16B41"/>
              </a:buClr>
            </a:pPr>
            <a:r>
              <a:rPr lang="fr-FR" altLang="fr-FR" sz="2800" b="1" dirty="0">
                <a:solidFill>
                  <a:schemeClr val="tx2"/>
                </a:solidFill>
                <a:latin typeface="Calibri" pitchFamily="34" charset="0"/>
              </a:rPr>
              <a:t>amélioration obtenue</a:t>
            </a:r>
          </a:p>
          <a:p>
            <a:pPr algn="ctr" eaLnBrk="1" hangingPunct="1">
              <a:spcBef>
                <a:spcPct val="50000"/>
              </a:spcBef>
              <a:buClr>
                <a:srgbClr val="F16B41"/>
              </a:buClr>
              <a:buFont typeface="Wingdings" pitchFamily="2" charset="2"/>
              <a:buNone/>
            </a:pPr>
            <a:endParaRPr lang="fr-FR" altLang="fr-FR" b="1" dirty="0">
              <a:solidFill>
                <a:srgbClr val="F16B41"/>
              </a:solidFill>
              <a:latin typeface="Calibri"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853146270"/>
              </p:ext>
            </p:extLst>
          </p:nvPr>
        </p:nvGraphicFramePr>
        <p:xfrm>
          <a:off x="539552" y="620688"/>
          <a:ext cx="8064896" cy="5608320"/>
        </p:xfrm>
        <a:graphic>
          <a:graphicData uri="http://schemas.openxmlformats.org/drawingml/2006/table">
            <a:tbl>
              <a:tblPr>
                <a:tableStyleId>{5C22544A-7EE6-4342-B048-85BDC9FD1C3A}</a:tableStyleId>
              </a:tblPr>
              <a:tblGrid>
                <a:gridCol w="2346510"/>
                <a:gridCol w="2334010"/>
                <a:gridCol w="2201262"/>
                <a:gridCol w="1183114"/>
              </a:tblGrid>
              <a:tr h="223282">
                <a:tc>
                  <a:txBody>
                    <a:bodyPr/>
                    <a:lstStyle/>
                    <a:p>
                      <a:pPr>
                        <a:spcAft>
                          <a:spcPts val="0"/>
                        </a:spcAft>
                      </a:pPr>
                      <a:r>
                        <a:rPr lang="fr-FR" sz="1600" dirty="0">
                          <a:effectLst/>
                          <a:latin typeface="Arial" panose="020B0604020202020204" pitchFamily="34" charset="0"/>
                          <a:cs typeface="Arial" panose="020B0604020202020204" pitchFamily="34" charset="0"/>
                        </a:rPr>
                        <a:t> </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solidFill>
                            <a:schemeClr val="tx2"/>
                          </a:solidFill>
                          <a:effectLst/>
                          <a:latin typeface="Arial" panose="020B0604020202020204" pitchFamily="34" charset="0"/>
                          <a:cs typeface="Arial" panose="020B0604020202020204" pitchFamily="34" charset="0"/>
                        </a:rPr>
                        <a:t>avant prise en </a:t>
                      </a:r>
                      <a:endParaRPr lang="fr-FR" sz="16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solidFill>
                            <a:srgbClr val="C00000"/>
                          </a:solidFill>
                          <a:effectLst/>
                          <a:latin typeface="Arial" panose="020B0604020202020204" pitchFamily="34" charset="0"/>
                          <a:cs typeface="Arial" panose="020B0604020202020204" pitchFamily="34" charset="0"/>
                        </a:rPr>
                        <a:t>après prise en</a:t>
                      </a:r>
                      <a:endParaRPr lang="fr-FR" sz="1600" dirty="0">
                        <a:solidFill>
                          <a:srgbClr val="C00000"/>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Times New Roman"/>
                        <a:cs typeface="Arial" panose="020B0604020202020204" pitchFamily="34" charset="0"/>
                      </a:endParaRPr>
                    </a:p>
                  </a:txBody>
                  <a:tcPr marL="0" marR="0" marT="0" marB="0" anchor="b"/>
                </a:tc>
              </a:tr>
              <a:tr h="223282">
                <a:tc>
                  <a:txBody>
                    <a:bodyPr/>
                    <a:lstStyle/>
                    <a:p>
                      <a:pPr algn="ctr">
                        <a:spcAft>
                          <a:spcPts val="0"/>
                        </a:spcAft>
                      </a:pPr>
                      <a:r>
                        <a:rPr lang="fr-FR" sz="1600" dirty="0">
                          <a:effectLst/>
                          <a:latin typeface="Arial" panose="020B0604020202020204" pitchFamily="34" charset="0"/>
                          <a:cs typeface="Arial" panose="020B0604020202020204" pitchFamily="34" charset="0"/>
                        </a:rPr>
                        <a:t>effets secondaires</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en-GB" sz="1600" dirty="0">
                          <a:solidFill>
                            <a:schemeClr val="tx2"/>
                          </a:solidFill>
                          <a:effectLst/>
                          <a:latin typeface="Arial" panose="020B0604020202020204" pitchFamily="34" charset="0"/>
                          <a:cs typeface="Arial" panose="020B0604020202020204" pitchFamily="34" charset="0"/>
                        </a:rPr>
                        <a:t>charge Shiatsu</a:t>
                      </a:r>
                      <a:endParaRPr lang="fr-FR" sz="16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en-GB" sz="1600" dirty="0">
                          <a:solidFill>
                            <a:srgbClr val="C00000"/>
                          </a:solidFill>
                          <a:effectLst/>
                          <a:latin typeface="Arial" panose="020B0604020202020204" pitchFamily="34" charset="0"/>
                          <a:cs typeface="Arial" panose="020B0604020202020204" pitchFamily="34" charset="0"/>
                        </a:rPr>
                        <a:t>charge Shiatsu</a:t>
                      </a:r>
                      <a:endParaRPr lang="fr-FR" sz="1600" dirty="0">
                        <a:solidFill>
                          <a:srgbClr val="C00000"/>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gain en %</a:t>
                      </a:r>
                      <a:endParaRPr lang="fr-FR" sz="160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chute des cheveux</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7,6</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6,1</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20,0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nausées</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7</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2,2</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68,6</a:t>
                      </a:r>
                      <a:endParaRPr lang="fr-FR" sz="160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vomissements</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6,9</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1,2</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82,6</a:t>
                      </a:r>
                      <a:endParaRPr lang="fr-FR" sz="160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fatigue physique</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8,4</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2,8</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66,7</a:t>
                      </a:r>
                      <a:endParaRPr lang="fr-FR" sz="160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fatigue psychologique</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8,2</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4,7</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42,7</a:t>
                      </a:r>
                      <a:endParaRPr lang="fr-FR" sz="160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troubles de la peau</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4,6</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1,3</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71,7</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paresthésies</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4,8</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1,0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79,2</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maux de tête</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3,0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1,0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66,7</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frissons</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6,0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1,0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83,3</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diarrhées</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4,0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2,9</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28,8</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constipation</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6,2</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1,8</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71,0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troubles de la bouche</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6,5</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1,4</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78,5</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douleur du foie</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6,0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0,0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100,0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fièvre</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8,5</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2,7</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68,8</a:t>
                      </a:r>
                      <a:endParaRPr lang="fr-FR" sz="160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muscles / articulations</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4,0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2,2</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45,0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cervicalgies</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4,0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4,0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0,0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odeur de la chimio.</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10,0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3,3</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67,0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toux</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8,0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5,3</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33,8</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r>
              <a:tr h="210877">
                <a:tc>
                  <a:txBody>
                    <a:bodyPr/>
                    <a:lstStyle/>
                    <a:p>
                      <a:pPr>
                        <a:spcAft>
                          <a:spcPts val="0"/>
                        </a:spcAft>
                      </a:pPr>
                      <a:r>
                        <a:rPr lang="fr-FR" sz="1600">
                          <a:effectLst/>
                          <a:latin typeface="Arial" panose="020B0604020202020204" pitchFamily="34" charset="0"/>
                          <a:cs typeface="Arial" panose="020B0604020202020204" pitchFamily="34" charset="0"/>
                        </a:rPr>
                        <a:t>bruit gênant</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8,0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0,0</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100,0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r>
              <a:tr h="223282">
                <a:tc>
                  <a:txBody>
                    <a:bodyPr/>
                    <a:lstStyle/>
                    <a:p>
                      <a:pPr>
                        <a:spcAft>
                          <a:spcPts val="0"/>
                        </a:spcAft>
                      </a:pPr>
                      <a:r>
                        <a:rPr lang="fr-FR" sz="1600">
                          <a:effectLst/>
                          <a:latin typeface="Arial" panose="020B0604020202020204" pitchFamily="34" charset="0"/>
                          <a:cs typeface="Arial" panose="020B0604020202020204" pitchFamily="34" charset="0"/>
                        </a:rPr>
                        <a:t>ébriété</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9,0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effectLst/>
                          <a:latin typeface="Arial" panose="020B0604020202020204" pitchFamily="34" charset="0"/>
                          <a:cs typeface="Arial" panose="020B0604020202020204" pitchFamily="34" charset="0"/>
                        </a:rPr>
                        <a:t>1,8</a:t>
                      </a:r>
                      <a:endParaRPr lang="fr-FR" sz="16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a:effectLst/>
                          <a:latin typeface="Arial" panose="020B0604020202020204" pitchFamily="34" charset="0"/>
                          <a:cs typeface="Arial" panose="020B0604020202020204" pitchFamily="34" charset="0"/>
                        </a:rPr>
                        <a:t>80,0</a:t>
                      </a:r>
                      <a:endParaRPr lang="fr-FR" sz="1600">
                        <a:effectLst/>
                        <a:latin typeface="Arial" panose="020B0604020202020204" pitchFamily="34" charset="0"/>
                        <a:ea typeface="Times New Roman"/>
                        <a:cs typeface="Arial" panose="020B0604020202020204" pitchFamily="34" charset="0"/>
                      </a:endParaRPr>
                    </a:p>
                  </a:txBody>
                  <a:tcPr marL="0" marR="0" marT="0" marB="0" anchor="b"/>
                </a:tc>
              </a:tr>
              <a:tr h="223282">
                <a:tc>
                  <a:txBody>
                    <a:bodyPr/>
                    <a:lstStyle/>
                    <a:p>
                      <a:pPr algn="ctr">
                        <a:spcAft>
                          <a:spcPts val="0"/>
                        </a:spcAft>
                      </a:pPr>
                      <a:r>
                        <a:rPr lang="fr-FR" sz="1600">
                          <a:effectLst/>
                          <a:latin typeface="Arial" panose="020B0604020202020204" pitchFamily="34" charset="0"/>
                          <a:cs typeface="Arial" panose="020B0604020202020204" pitchFamily="34" charset="0"/>
                        </a:rPr>
                        <a:t>total</a:t>
                      </a:r>
                      <a:endParaRPr lang="fr-FR" sz="16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solidFill>
                            <a:schemeClr val="tx2"/>
                          </a:solidFill>
                          <a:effectLst/>
                          <a:latin typeface="Arial" panose="020B0604020202020204" pitchFamily="34" charset="0"/>
                          <a:cs typeface="Arial" panose="020B0604020202020204" pitchFamily="34" charset="0"/>
                        </a:rPr>
                        <a:t>6,5</a:t>
                      </a:r>
                      <a:endParaRPr lang="fr-FR" sz="16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dirty="0">
                          <a:solidFill>
                            <a:srgbClr val="C00000"/>
                          </a:solidFill>
                          <a:effectLst/>
                          <a:latin typeface="Arial" panose="020B0604020202020204" pitchFamily="34" charset="0"/>
                          <a:cs typeface="Arial" panose="020B0604020202020204" pitchFamily="34" charset="0"/>
                        </a:rPr>
                        <a:t>2,3</a:t>
                      </a:r>
                      <a:endParaRPr lang="fr-FR" sz="1600" dirty="0">
                        <a:solidFill>
                          <a:srgbClr val="C00000"/>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600" b="1" dirty="0">
                          <a:solidFill>
                            <a:srgbClr val="FF0000"/>
                          </a:solidFill>
                          <a:effectLst/>
                          <a:latin typeface="Arial" panose="020B0604020202020204" pitchFamily="34" charset="0"/>
                          <a:cs typeface="Arial" panose="020B0604020202020204" pitchFamily="34" charset="0"/>
                        </a:rPr>
                        <a:t>64,4</a:t>
                      </a:r>
                      <a:endParaRPr lang="fr-FR" sz="1600" b="1" dirty="0">
                        <a:solidFill>
                          <a:srgbClr val="FF0000"/>
                        </a:solidFill>
                        <a:effectLst/>
                        <a:latin typeface="Arial" panose="020B0604020202020204" pitchFamily="34" charset="0"/>
                        <a:ea typeface="Times New Roman"/>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4933207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8337" y="116632"/>
            <a:ext cx="4724400" cy="914400"/>
          </a:xfrm>
          <a:prstGeom prst="rect">
            <a:avLst/>
          </a:prstGeom>
          <a:noFill/>
          <a:ln w="9525">
            <a:noFill/>
            <a:miter lim="800000"/>
            <a:headEnd/>
            <a:tailEnd/>
          </a:ln>
        </p:spPr>
        <p:txBody>
          <a:bodyPr wrap="none" anchor="ctr"/>
          <a:lstStyle/>
          <a:p>
            <a:pPr lvl="1" fontAlgn="auto">
              <a:spcBef>
                <a:spcPts val="0"/>
              </a:spcBef>
              <a:spcAft>
                <a:spcPts val="0"/>
              </a:spcAft>
              <a:buClr>
                <a:srgbClr val="F16B41"/>
              </a:buClr>
              <a:defRPr/>
            </a:pPr>
            <a:r>
              <a:rPr lang="fr-FR" sz="2800" b="1" dirty="0">
                <a:solidFill>
                  <a:schemeClr val="tx2"/>
                </a:solidFill>
                <a:latin typeface="+mn-lt"/>
                <a:cs typeface="+mn-cs"/>
              </a:rPr>
              <a:t>fatigue physique</a:t>
            </a:r>
            <a:r>
              <a:rPr lang="fr-FR" sz="2800" dirty="0">
                <a:solidFill>
                  <a:schemeClr val="tx2"/>
                </a:solidFill>
                <a:latin typeface="+mn-lt"/>
                <a:cs typeface="+mn-cs"/>
              </a:rPr>
              <a:t> </a:t>
            </a:r>
          </a:p>
        </p:txBody>
      </p:sp>
      <p:graphicFrame>
        <p:nvGraphicFramePr>
          <p:cNvPr id="3" name="Tableau 2"/>
          <p:cNvGraphicFramePr>
            <a:graphicFrameLocks noGrp="1"/>
          </p:cNvGraphicFramePr>
          <p:nvPr>
            <p:extLst>
              <p:ext uri="{D42A27DB-BD31-4B8C-83A1-F6EECF244321}">
                <p14:modId xmlns:p14="http://schemas.microsoft.com/office/powerpoint/2010/main" val="2573185105"/>
              </p:ext>
            </p:extLst>
          </p:nvPr>
        </p:nvGraphicFramePr>
        <p:xfrm>
          <a:off x="611560" y="1031030"/>
          <a:ext cx="8064896" cy="5486400"/>
        </p:xfrm>
        <a:graphic>
          <a:graphicData uri="http://schemas.openxmlformats.org/drawingml/2006/table">
            <a:tbl>
              <a:tblPr>
                <a:tableStyleId>{5C22544A-7EE6-4342-B048-85BDC9FD1C3A}</a:tableStyleId>
              </a:tblPr>
              <a:tblGrid>
                <a:gridCol w="2561293"/>
                <a:gridCol w="2074435"/>
                <a:gridCol w="2137938"/>
                <a:gridCol w="1291230"/>
              </a:tblGrid>
              <a:tr h="271632">
                <a:tc>
                  <a:txBody>
                    <a:bodyPr/>
                    <a:lstStyle/>
                    <a:p>
                      <a:pPr>
                        <a:spcAft>
                          <a:spcPts val="0"/>
                        </a:spcAft>
                      </a:pPr>
                      <a:r>
                        <a:rPr lang="fr-FR" sz="1800" dirty="0">
                          <a:effectLst/>
                          <a:latin typeface="Arial" panose="020B0604020202020204" pitchFamily="34" charset="0"/>
                          <a:cs typeface="Arial" panose="020B0604020202020204" pitchFamily="34" charset="0"/>
                        </a:rPr>
                        <a:t> </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solidFill>
                            <a:schemeClr val="tx2"/>
                          </a:solidFill>
                          <a:effectLst/>
                          <a:latin typeface="Arial" panose="020B0604020202020204" pitchFamily="34" charset="0"/>
                          <a:cs typeface="Arial" panose="020B0604020202020204" pitchFamily="34" charset="0"/>
                        </a:rPr>
                        <a:t>en jours avant prise</a:t>
                      </a:r>
                      <a:endParaRPr lang="fr-FR" sz="18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solidFill>
                            <a:srgbClr val="C00000"/>
                          </a:solidFill>
                          <a:effectLst/>
                          <a:latin typeface="Arial" panose="020B0604020202020204" pitchFamily="34" charset="0"/>
                          <a:cs typeface="Arial" panose="020B0604020202020204" pitchFamily="34" charset="0"/>
                        </a:rPr>
                        <a:t>en jours après prise</a:t>
                      </a:r>
                      <a:endParaRPr lang="fr-FR" sz="1800" dirty="0">
                        <a:solidFill>
                          <a:srgbClr val="C00000"/>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 </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71632">
                <a:tc>
                  <a:txBody>
                    <a:bodyPr/>
                    <a:lstStyle/>
                    <a:p>
                      <a:pPr algn="ctr">
                        <a:spcAft>
                          <a:spcPts val="0"/>
                        </a:spcAft>
                      </a:pPr>
                      <a:r>
                        <a:rPr lang="fr-FR" sz="1800" dirty="0">
                          <a:effectLst/>
                          <a:latin typeface="Arial" panose="020B0604020202020204" pitchFamily="34" charset="0"/>
                          <a:cs typeface="Arial" panose="020B0604020202020204" pitchFamily="34" charset="0"/>
                        </a:rPr>
                        <a:t>fatigue physique</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solidFill>
                            <a:schemeClr val="tx2"/>
                          </a:solidFill>
                          <a:effectLst/>
                          <a:latin typeface="Arial" panose="020B0604020202020204" pitchFamily="34" charset="0"/>
                          <a:cs typeface="Arial" panose="020B0604020202020204" pitchFamily="34" charset="0"/>
                        </a:rPr>
                        <a:t>en charge shiatsu</a:t>
                      </a:r>
                      <a:endParaRPr lang="fr-FR" sz="18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solidFill>
                            <a:srgbClr val="C00000"/>
                          </a:solidFill>
                          <a:effectLst/>
                          <a:latin typeface="Arial" panose="020B0604020202020204" pitchFamily="34" charset="0"/>
                          <a:cs typeface="Arial" panose="020B0604020202020204" pitchFamily="34" charset="0"/>
                        </a:rPr>
                        <a:t>en charge shiatsu</a:t>
                      </a:r>
                      <a:endParaRPr lang="fr-FR" sz="1800" dirty="0">
                        <a:solidFill>
                          <a:srgbClr val="C00000"/>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gain en %</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1</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9</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2</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77,8</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2</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12</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1,5</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87,5</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3</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10</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4</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60,0</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4</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5</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0,5</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90,0</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5</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3</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1</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66,7</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6</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10</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4</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60,0</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7</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3</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1,5</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50,0</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8</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15</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12</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20,0</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9</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8</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5</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37,5</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10</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4</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1</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75,0</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11</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8</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2</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75,0</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12</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8</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1</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87,5</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13</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12</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3</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75,0</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14</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8</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0,5</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93,8</a:t>
                      </a:r>
                      <a:endParaRPr lang="fr-FR" sz="1800">
                        <a:effectLst/>
                        <a:latin typeface="Arial" panose="020B0604020202020204" pitchFamily="34" charset="0"/>
                        <a:ea typeface="Times New Roman"/>
                        <a:cs typeface="Arial" panose="020B0604020202020204" pitchFamily="34" charset="0"/>
                      </a:endParaRPr>
                    </a:p>
                  </a:txBody>
                  <a:tcPr marL="0" marR="0" marT="0" marB="0" anchor="b"/>
                </a:tc>
              </a:tr>
              <a:tr h="256542">
                <a:tc>
                  <a:txBody>
                    <a:bodyPr/>
                    <a:lstStyle/>
                    <a:p>
                      <a:pPr>
                        <a:spcAft>
                          <a:spcPts val="0"/>
                        </a:spcAft>
                      </a:pPr>
                      <a:r>
                        <a:rPr lang="fr-FR" sz="1800">
                          <a:effectLst/>
                          <a:latin typeface="Arial" panose="020B0604020202020204" pitchFamily="34" charset="0"/>
                          <a:cs typeface="Arial" panose="020B0604020202020204" pitchFamily="34" charset="0"/>
                        </a:rPr>
                        <a:t>cas n° 15</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10</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4</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60,0</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r>
              <a:tr h="271632">
                <a:tc>
                  <a:txBody>
                    <a:bodyPr/>
                    <a:lstStyle/>
                    <a:p>
                      <a:pPr>
                        <a:spcAft>
                          <a:spcPts val="0"/>
                        </a:spcAft>
                      </a:pPr>
                      <a:r>
                        <a:rPr lang="fr-FR" sz="1800">
                          <a:effectLst/>
                          <a:latin typeface="Arial" panose="020B0604020202020204" pitchFamily="34" charset="0"/>
                          <a:cs typeface="Arial" panose="020B0604020202020204" pitchFamily="34" charset="0"/>
                        </a:rPr>
                        <a:t>cas n° 16</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9</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1,5</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effectLst/>
                          <a:latin typeface="Arial" panose="020B0604020202020204" pitchFamily="34" charset="0"/>
                          <a:cs typeface="Arial" panose="020B0604020202020204" pitchFamily="34" charset="0"/>
                        </a:rPr>
                        <a:t>83,3</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r>
              <a:tr h="271632">
                <a:tc>
                  <a:txBody>
                    <a:bodyPr/>
                    <a:lstStyle/>
                    <a:p>
                      <a:pPr algn="ctr">
                        <a:spcAft>
                          <a:spcPts val="0"/>
                        </a:spcAft>
                      </a:pPr>
                      <a:r>
                        <a:rPr lang="fr-FR" sz="1800">
                          <a:effectLst/>
                          <a:latin typeface="Arial" panose="020B0604020202020204" pitchFamily="34" charset="0"/>
                          <a:cs typeface="Arial" panose="020B0604020202020204" pitchFamily="34" charset="0"/>
                        </a:rPr>
                        <a:t>moyenne</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solidFill>
                            <a:schemeClr val="tx2"/>
                          </a:solidFill>
                          <a:effectLst/>
                          <a:latin typeface="Arial" panose="020B0604020202020204" pitchFamily="34" charset="0"/>
                          <a:cs typeface="Arial" panose="020B0604020202020204" pitchFamily="34" charset="0"/>
                        </a:rPr>
                        <a:t>8,4</a:t>
                      </a:r>
                      <a:endParaRPr lang="fr-FR" sz="18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dirty="0">
                          <a:solidFill>
                            <a:srgbClr val="C00000"/>
                          </a:solidFill>
                          <a:effectLst/>
                          <a:latin typeface="Arial" panose="020B0604020202020204" pitchFamily="34" charset="0"/>
                          <a:cs typeface="Arial" panose="020B0604020202020204" pitchFamily="34" charset="0"/>
                        </a:rPr>
                        <a:t>2,8</a:t>
                      </a:r>
                      <a:endParaRPr lang="fr-FR" sz="1800" dirty="0">
                        <a:solidFill>
                          <a:srgbClr val="C00000"/>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spcAft>
                          <a:spcPts val="0"/>
                        </a:spcAft>
                      </a:pPr>
                      <a:r>
                        <a:rPr lang="fr-FR" sz="1800" dirty="0">
                          <a:effectLst/>
                          <a:latin typeface="Arial" panose="020B0604020202020204" pitchFamily="34" charset="0"/>
                          <a:cs typeface="Arial" panose="020B0604020202020204" pitchFamily="34" charset="0"/>
                        </a:rPr>
                        <a:t> </a:t>
                      </a:r>
                      <a:endParaRPr lang="fr-FR" sz="1800" dirty="0">
                        <a:effectLst/>
                        <a:latin typeface="Arial" panose="020B0604020202020204" pitchFamily="34" charset="0"/>
                        <a:ea typeface="Times New Roman"/>
                        <a:cs typeface="Arial" panose="020B0604020202020204" pitchFamily="34" charset="0"/>
                      </a:endParaRPr>
                    </a:p>
                  </a:txBody>
                  <a:tcPr marL="0" marR="0" marT="0" marB="0" anchor="b"/>
                </a:tc>
              </a:tr>
              <a:tr h="271632">
                <a:tc>
                  <a:txBody>
                    <a:bodyPr/>
                    <a:lstStyle/>
                    <a:p>
                      <a:pPr algn="ctr">
                        <a:spcAft>
                          <a:spcPts val="0"/>
                        </a:spcAft>
                      </a:pPr>
                      <a:r>
                        <a:rPr lang="fr-FR" sz="1800">
                          <a:effectLst/>
                          <a:latin typeface="Arial" panose="020B0604020202020204" pitchFamily="34" charset="0"/>
                          <a:cs typeface="Arial" panose="020B0604020202020204" pitchFamily="34" charset="0"/>
                        </a:rPr>
                        <a:t>gain moyen en %</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a:effectLst/>
                          <a:latin typeface="Arial" panose="020B0604020202020204" pitchFamily="34" charset="0"/>
                          <a:cs typeface="Arial" panose="020B0604020202020204" pitchFamily="34" charset="0"/>
                        </a:rPr>
                        <a:t> </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spcAft>
                          <a:spcPts val="0"/>
                        </a:spcAft>
                      </a:pPr>
                      <a:r>
                        <a:rPr lang="fr-FR" sz="1800">
                          <a:effectLst/>
                          <a:latin typeface="Arial" panose="020B0604020202020204" pitchFamily="34" charset="0"/>
                          <a:cs typeface="Arial" panose="020B0604020202020204" pitchFamily="34" charset="0"/>
                        </a:rPr>
                        <a:t> </a:t>
                      </a:r>
                      <a:endParaRPr lang="fr-FR" sz="18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1800" b="1" dirty="0">
                          <a:solidFill>
                            <a:srgbClr val="FF0000"/>
                          </a:solidFill>
                          <a:effectLst/>
                          <a:latin typeface="Arial" panose="020B0604020202020204" pitchFamily="34" charset="0"/>
                          <a:cs typeface="Arial" panose="020B0604020202020204" pitchFamily="34" charset="0"/>
                        </a:rPr>
                        <a:t>66,8</a:t>
                      </a:r>
                      <a:endParaRPr lang="fr-FR" sz="1800" b="1" dirty="0">
                        <a:solidFill>
                          <a:srgbClr val="FF0000"/>
                        </a:solidFill>
                        <a:effectLst/>
                        <a:latin typeface="Arial" panose="020B0604020202020204" pitchFamily="34" charset="0"/>
                        <a:ea typeface="Times New Roman"/>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8753481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japan-web-magazine.com/images/japan-sumo/japan-sumo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93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3415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88884" y="557748"/>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solidFill>
                    <a:schemeClr val="tx2"/>
                  </a:solidFill>
                </a:rPr>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3601114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10753" y="553829"/>
            <a:ext cx="9154751"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sz="2800" b="1" dirty="0">
                <a:latin typeface="Arial" panose="020B0604020202020204" pitchFamily="34" charset="0"/>
                <a:cs typeface="Arial" panose="020B0604020202020204" pitchFamily="34" charset="0"/>
              </a:rPr>
              <a:t>15 patients nauséeux, tous ont vu cet effet diminuer en intensité et en durée, voire complètement disparaître</a:t>
            </a:r>
          </a:p>
          <a:p>
            <a:pPr algn="just" eaLnBrk="1" hangingPunct="1">
              <a:spcBef>
                <a:spcPct val="50000"/>
              </a:spcBef>
            </a:pPr>
            <a:r>
              <a:rPr lang="fr-FR" altLang="fr-FR" sz="2400" dirty="0">
                <a:solidFill>
                  <a:srgbClr val="220971"/>
                </a:solidFill>
                <a:latin typeface="Calibri" pitchFamily="34" charset="0"/>
              </a:rPr>
              <a:t> </a:t>
            </a:r>
            <a:endParaRPr lang="fr-FR" altLang="fr-FR" sz="2400" dirty="0">
              <a:solidFill>
                <a:srgbClr val="220971"/>
              </a:solidFill>
              <a:latin typeface="Calibri" pitchFamily="34" charset="0"/>
              <a:cs typeface="Times New Roman" pitchFamily="18" charset="0"/>
            </a:endParaRPr>
          </a:p>
          <a:p>
            <a:pPr eaLnBrk="1" hangingPunct="1">
              <a:spcBef>
                <a:spcPct val="50000"/>
              </a:spcBef>
            </a:pPr>
            <a:endParaRPr lang="fr-FR" altLang="fr-FR" dirty="0">
              <a:solidFill>
                <a:srgbClr val="220971"/>
              </a:solidFill>
              <a:latin typeface="Calibri" pitchFamily="34" charset="0"/>
            </a:endParaRPr>
          </a:p>
        </p:txBody>
      </p:sp>
      <p:sp>
        <p:nvSpPr>
          <p:cNvPr id="4" name="Text Box 6"/>
          <p:cNvSpPr txBox="1">
            <a:spLocks noChangeArrowheads="1"/>
          </p:cNvSpPr>
          <p:nvPr/>
        </p:nvSpPr>
        <p:spPr bwMode="auto">
          <a:xfrm>
            <a:off x="35496" y="2312527"/>
            <a:ext cx="6172200" cy="522287"/>
          </a:xfrm>
          <a:prstGeom prst="rect">
            <a:avLst/>
          </a:prstGeom>
          <a:noFill/>
          <a:ln w="9525">
            <a:noFill/>
            <a:miter lim="800000"/>
            <a:headEnd/>
            <a:tailEnd/>
          </a:ln>
        </p:spPr>
        <p:txBody>
          <a:bodyPr>
            <a:spAutoFit/>
          </a:bodyPr>
          <a:lstStyle/>
          <a:p>
            <a:pPr fontAlgn="auto">
              <a:spcBef>
                <a:spcPct val="50000"/>
              </a:spcBef>
              <a:spcAft>
                <a:spcPts val="0"/>
              </a:spcAft>
              <a:defRPr/>
            </a:pPr>
            <a:r>
              <a:rPr lang="fr-FR" sz="2800" b="1" dirty="0">
                <a:latin typeface="Arial" panose="020B0604020202020204" pitchFamily="34" charset="0"/>
                <a:cs typeface="Arial" panose="020B0604020202020204" pitchFamily="34" charset="0"/>
              </a:rPr>
              <a:t>amélioration : </a:t>
            </a:r>
            <a:r>
              <a:rPr lang="fr-FR" sz="2800" b="1" dirty="0">
                <a:solidFill>
                  <a:schemeClr val="tx2"/>
                </a:solidFill>
                <a:latin typeface="Arial" panose="020B0604020202020204" pitchFamily="34" charset="0"/>
                <a:cs typeface="Arial" panose="020B0604020202020204" pitchFamily="34" charset="0"/>
              </a:rPr>
              <a:t>68,6 %</a:t>
            </a:r>
          </a:p>
        </p:txBody>
      </p:sp>
      <p:pic>
        <p:nvPicPr>
          <p:cNvPr id="5" name="Picture 4" descr="http://tell.fll.purdue.edu/JapanProj/FLClipart/Medical/nausea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490429"/>
            <a:ext cx="1310482" cy="135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0" y="-30946"/>
            <a:ext cx="9143999" cy="584775"/>
          </a:xfrm>
          <a:prstGeom prst="rect">
            <a:avLst/>
          </a:prstGeom>
          <a:solidFill>
            <a:schemeClr val="tx2"/>
          </a:solidFill>
        </p:spPr>
        <p:txBody>
          <a:bodyPr wrap="square" rtlCol="0">
            <a:spAutoFit/>
          </a:bodyPr>
          <a:lstStyle/>
          <a:p>
            <a:pPr>
              <a:spcBef>
                <a:spcPct val="50000"/>
              </a:spcBef>
              <a:buClr>
                <a:srgbClr val="F16B41"/>
              </a:buClr>
            </a:pPr>
            <a:r>
              <a:rPr lang="fr-FR" altLang="fr-FR" sz="3200" dirty="0" smtClean="0">
                <a:solidFill>
                  <a:schemeClr val="bg1"/>
                </a:solidFill>
                <a:latin typeface="Arial Narrow" panose="020B0606020202030204" pitchFamily="34" charset="0"/>
              </a:rPr>
              <a:t>Nausées</a:t>
            </a:r>
            <a:endParaRPr lang="fr-FR" altLang="fr-FR" sz="3200" dirty="0">
              <a:solidFill>
                <a:schemeClr val="bg1"/>
              </a:solidFill>
              <a:latin typeface="Arial Narrow" panose="020B0606020202030204" pitchFamily="34" charset="0"/>
            </a:endParaRPr>
          </a:p>
        </p:txBody>
      </p:sp>
      <p:sp>
        <p:nvSpPr>
          <p:cNvPr id="9" name="ZoneTexte 8"/>
          <p:cNvSpPr txBox="1"/>
          <p:nvPr/>
        </p:nvSpPr>
        <p:spPr>
          <a:xfrm>
            <a:off x="-10753" y="3212976"/>
            <a:ext cx="9143999" cy="584775"/>
          </a:xfrm>
          <a:prstGeom prst="rect">
            <a:avLst/>
          </a:prstGeom>
          <a:solidFill>
            <a:schemeClr val="tx2"/>
          </a:solidFill>
        </p:spPr>
        <p:txBody>
          <a:bodyPr wrap="square" rtlCol="0">
            <a:spAutoFit/>
          </a:bodyPr>
          <a:lstStyle/>
          <a:p>
            <a:pPr>
              <a:spcBef>
                <a:spcPct val="50000"/>
              </a:spcBef>
              <a:buClr>
                <a:srgbClr val="F16B41"/>
              </a:buClr>
            </a:pPr>
            <a:r>
              <a:rPr lang="fr-FR" altLang="fr-FR" sz="3200" dirty="0" smtClean="0">
                <a:solidFill>
                  <a:schemeClr val="bg1"/>
                </a:solidFill>
                <a:latin typeface="Arial Narrow" panose="020B0606020202030204" pitchFamily="34" charset="0"/>
              </a:rPr>
              <a:t>Vomissements</a:t>
            </a:r>
            <a:endParaRPr lang="fr-FR" altLang="fr-FR" sz="3200" dirty="0">
              <a:solidFill>
                <a:schemeClr val="bg1"/>
              </a:solidFill>
              <a:latin typeface="Arial Narrow" panose="020B0606020202030204" pitchFamily="34" charset="0"/>
            </a:endParaRPr>
          </a:p>
        </p:txBody>
      </p:sp>
      <p:sp>
        <p:nvSpPr>
          <p:cNvPr id="10" name="Text Box 13"/>
          <p:cNvSpPr txBox="1">
            <a:spLocks noChangeArrowheads="1"/>
          </p:cNvSpPr>
          <p:nvPr/>
        </p:nvSpPr>
        <p:spPr bwMode="auto">
          <a:xfrm>
            <a:off x="-20350" y="3902007"/>
            <a:ext cx="91463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2800" b="1" dirty="0">
                <a:latin typeface="Arial" panose="020B0604020202020204" pitchFamily="34" charset="0"/>
                <a:cs typeface="Arial" panose="020B0604020202020204" pitchFamily="34" charset="0"/>
              </a:rPr>
              <a:t>Shiatsu : travail systématique méridien </a:t>
            </a:r>
            <a:r>
              <a:rPr lang="fr-FR" altLang="fr-FR" sz="2800" b="1" dirty="0" smtClean="0">
                <a:latin typeface="Arial" panose="020B0604020202020204" pitchFamily="34" charset="0"/>
                <a:cs typeface="Arial" panose="020B0604020202020204" pitchFamily="34" charset="0"/>
              </a:rPr>
              <a:t>Estomac</a:t>
            </a:r>
            <a:endParaRPr lang="fr-FR" altLang="fr-FR" sz="2800" b="1" dirty="0">
              <a:solidFill>
                <a:schemeClr val="tx2"/>
              </a:solidFill>
              <a:latin typeface="Arial" panose="020B0604020202020204" pitchFamily="34" charset="0"/>
              <a:cs typeface="Arial" panose="020B0604020202020204" pitchFamily="34" charset="0"/>
            </a:endParaRPr>
          </a:p>
        </p:txBody>
      </p:sp>
      <p:pic>
        <p:nvPicPr>
          <p:cNvPr id="11" name="Picture 2" descr="http://les-maux-des-4-soeurs.hautetfort.com/images/medium_501_shinia-malade_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105" y="4365611"/>
            <a:ext cx="1455713" cy="1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41665" y="5297171"/>
            <a:ext cx="6858000" cy="522287"/>
          </a:xfrm>
          <a:prstGeom prst="rect">
            <a:avLst/>
          </a:prstGeom>
          <a:noFill/>
          <a:ln w="9525">
            <a:noFill/>
            <a:miter lim="800000"/>
            <a:headEnd/>
            <a:tailEnd/>
          </a:ln>
        </p:spPr>
        <p:txBody>
          <a:bodyPr>
            <a:spAutoFit/>
          </a:bodyPr>
          <a:lstStyle/>
          <a:p>
            <a:pPr fontAlgn="auto">
              <a:spcBef>
                <a:spcPct val="50000"/>
              </a:spcBef>
              <a:spcAft>
                <a:spcPts val="0"/>
              </a:spcAft>
              <a:defRPr/>
            </a:pPr>
            <a:r>
              <a:rPr lang="fr-FR" sz="2800" b="1" dirty="0">
                <a:latin typeface="Arial" panose="020B0604020202020204" pitchFamily="34" charset="0"/>
                <a:cs typeface="Arial" panose="020B0604020202020204" pitchFamily="34" charset="0"/>
              </a:rPr>
              <a:t>amélioration : </a:t>
            </a:r>
            <a:r>
              <a:rPr lang="fr-FR" sz="2800" b="1" dirty="0">
                <a:solidFill>
                  <a:schemeClr val="tx2"/>
                </a:solidFill>
                <a:latin typeface="Arial" panose="020B0604020202020204" pitchFamily="34" charset="0"/>
                <a:cs typeface="Arial" panose="020B0604020202020204" pitchFamily="34" charset="0"/>
              </a:rPr>
              <a:t>82,6 %</a:t>
            </a:r>
          </a:p>
        </p:txBody>
      </p:sp>
      <p:sp>
        <p:nvSpPr>
          <p:cNvPr id="13" name="Rectangle 12"/>
          <p:cNvSpPr/>
          <p:nvPr/>
        </p:nvSpPr>
        <p:spPr>
          <a:xfrm>
            <a:off x="61739" y="4581128"/>
            <a:ext cx="2089033" cy="523220"/>
          </a:xfrm>
          <a:prstGeom prst="rect">
            <a:avLst/>
          </a:prstGeom>
        </p:spPr>
        <p:txBody>
          <a:bodyPr wrap="none">
            <a:spAutoFit/>
          </a:bodyPr>
          <a:lstStyle/>
          <a:p>
            <a:r>
              <a:rPr lang="fr-FR" altLang="fr-FR" sz="2800" b="1" dirty="0">
                <a:solidFill>
                  <a:schemeClr val="tx2"/>
                </a:solidFill>
                <a:latin typeface="Arial" panose="020B0604020202020204" pitchFamily="34" charset="0"/>
                <a:cs typeface="Arial" panose="020B0604020202020204" pitchFamily="34" charset="0"/>
              </a:rPr>
              <a:t>(cas n° 16) </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60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renois.com/images/Fotolia/Fotolia_interrog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413887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t0.gstatic.com/images?q=tbn:ANd9GcTWuiAfB7UsxUR8i9WkhdNkOxP8Hi2iqMBut_qbjvw5UCW_s4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603" y="1340768"/>
            <a:ext cx="4406835"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p:cNvCxnSpPr/>
          <p:nvPr/>
        </p:nvCxnSpPr>
        <p:spPr>
          <a:xfrm>
            <a:off x="4527603" y="1361018"/>
            <a:ext cx="4400026" cy="34887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V="1">
            <a:off x="4527603" y="1321384"/>
            <a:ext cx="4400026" cy="35283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6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54753" cy="584775"/>
          </a:xfrm>
          <a:prstGeom prst="rect">
            <a:avLst/>
          </a:prstGeom>
          <a:solidFill>
            <a:schemeClr val="tx2"/>
          </a:solidFill>
        </p:spPr>
        <p:txBody>
          <a:bodyPr wrap="square" rtlCol="0">
            <a:spAutoFit/>
          </a:bodyPr>
          <a:lstStyle/>
          <a:p>
            <a:pPr>
              <a:spcBef>
                <a:spcPct val="50000"/>
              </a:spcBef>
              <a:buClr>
                <a:srgbClr val="F16B41"/>
              </a:buClr>
            </a:pPr>
            <a:r>
              <a:rPr lang="fr-FR" altLang="fr-FR" sz="3200" dirty="0" smtClean="0">
                <a:solidFill>
                  <a:schemeClr val="bg1"/>
                </a:solidFill>
                <a:latin typeface="Arial Narrow" panose="020B0606020202030204" pitchFamily="34" charset="0"/>
              </a:rPr>
              <a:t>Chute des cheveux</a:t>
            </a:r>
            <a:endParaRPr lang="fr-FR" altLang="fr-FR" sz="3200" dirty="0">
              <a:solidFill>
                <a:schemeClr val="bg1"/>
              </a:solidFill>
              <a:latin typeface="Arial Narrow" panose="020B0606020202030204" pitchFamily="34" charset="0"/>
            </a:endParaRPr>
          </a:p>
        </p:txBody>
      </p:sp>
      <p:sp>
        <p:nvSpPr>
          <p:cNvPr id="3" name="Text Box 11"/>
          <p:cNvSpPr txBox="1">
            <a:spLocks noChangeArrowheads="1"/>
          </p:cNvSpPr>
          <p:nvPr/>
        </p:nvSpPr>
        <p:spPr bwMode="auto">
          <a:xfrm>
            <a:off x="0" y="584775"/>
            <a:ext cx="9166429" cy="2893100"/>
          </a:xfrm>
          <a:prstGeom prst="rect">
            <a:avLst/>
          </a:prstGeom>
          <a:noFill/>
          <a:ln w="9525">
            <a:noFill/>
            <a:miter lim="800000"/>
            <a:headEnd/>
            <a:tailEnd/>
          </a:ln>
        </p:spPr>
        <p:txBody>
          <a:bodyPr wrap="square">
            <a:spAutoFit/>
          </a:bodyPr>
          <a:lstStyle/>
          <a:p>
            <a:pPr fontAlgn="auto">
              <a:spcBef>
                <a:spcPct val="50000"/>
              </a:spcBef>
              <a:spcAft>
                <a:spcPts val="0"/>
              </a:spcAft>
              <a:defRPr/>
            </a:pPr>
            <a:r>
              <a:rPr lang="fr-FR" sz="2800" b="1" dirty="0">
                <a:solidFill>
                  <a:schemeClr val="tx2"/>
                </a:solidFill>
                <a:latin typeface="+mn-lt"/>
                <a:cs typeface="+mn-cs"/>
              </a:rPr>
              <a:t>13 patients gênés </a:t>
            </a:r>
          </a:p>
          <a:p>
            <a:pPr fontAlgn="auto">
              <a:spcBef>
                <a:spcPct val="50000"/>
              </a:spcBef>
              <a:spcAft>
                <a:spcPts val="0"/>
              </a:spcAft>
              <a:defRPr/>
            </a:pPr>
            <a:r>
              <a:rPr lang="fr-FR" sz="2800" b="1" dirty="0">
                <a:latin typeface="+mn-lt"/>
                <a:cs typeface="Times New Roman" pitchFamily="18" charset="0"/>
              </a:rPr>
              <a:t>image</a:t>
            </a:r>
            <a:r>
              <a:rPr lang="fr-FR" sz="2800" b="1" dirty="0">
                <a:latin typeface="+mn-lt"/>
                <a:cs typeface="+mn-cs"/>
              </a:rPr>
              <a:t>  = </a:t>
            </a:r>
            <a:r>
              <a:rPr lang="fr-FR" sz="2800" b="1" dirty="0">
                <a:latin typeface="+mn-lt"/>
                <a:cs typeface="Times New Roman" pitchFamily="18" charset="0"/>
              </a:rPr>
              <a:t>signe extérieur de la maladie</a:t>
            </a:r>
            <a:r>
              <a:rPr lang="fr-FR" sz="2800" b="1" dirty="0">
                <a:latin typeface="+mn-lt"/>
                <a:cs typeface="+mn-cs"/>
              </a:rPr>
              <a:t> </a:t>
            </a:r>
          </a:p>
          <a:p>
            <a:pPr fontAlgn="auto">
              <a:spcBef>
                <a:spcPct val="50000"/>
              </a:spcBef>
              <a:spcAft>
                <a:spcPts val="0"/>
              </a:spcAft>
              <a:defRPr/>
            </a:pPr>
            <a:r>
              <a:rPr lang="fr-FR" sz="2800" b="1" dirty="0">
                <a:solidFill>
                  <a:schemeClr val="tx2"/>
                </a:solidFill>
                <a:latin typeface="+mn-lt"/>
                <a:cs typeface="+mn-cs"/>
              </a:rPr>
              <a:t>faiblesse des résultats : </a:t>
            </a:r>
            <a:r>
              <a:rPr lang="fr-FR" sz="2800" b="1" dirty="0">
                <a:solidFill>
                  <a:schemeClr val="tx2"/>
                </a:solidFill>
                <a:latin typeface="+mn-lt"/>
                <a:cs typeface="Times New Roman" pitchFamily="18" charset="0"/>
              </a:rPr>
              <a:t>processus de chute est enclenché dès le début de la chimiothérapie</a:t>
            </a:r>
            <a:r>
              <a:rPr lang="fr-FR" sz="2800" b="1" dirty="0">
                <a:solidFill>
                  <a:schemeClr val="tx2"/>
                </a:solidFill>
                <a:latin typeface="+mn-lt"/>
                <a:cs typeface="+mn-cs"/>
              </a:rPr>
              <a:t> </a:t>
            </a:r>
            <a:r>
              <a:rPr lang="fr-FR" sz="2800" b="1" dirty="0" smtClean="0">
                <a:solidFill>
                  <a:schemeClr val="tx2"/>
                </a:solidFill>
                <a:latin typeface="+mn-lt"/>
                <a:cs typeface="+mn-cs"/>
              </a:rPr>
              <a:t> </a:t>
            </a:r>
            <a:r>
              <a:rPr lang="fr-FR" sz="2800" b="1" dirty="0" smtClean="0">
                <a:latin typeface="+mn-lt"/>
                <a:cs typeface="+mn-cs"/>
              </a:rPr>
              <a:t>(notion de peur +++)</a:t>
            </a:r>
            <a:endParaRPr lang="fr-FR" sz="2800" b="1" dirty="0">
              <a:latin typeface="+mn-lt"/>
              <a:cs typeface="+mn-cs"/>
            </a:endParaRPr>
          </a:p>
          <a:p>
            <a:pPr fontAlgn="auto">
              <a:spcBef>
                <a:spcPct val="50000"/>
              </a:spcBef>
              <a:spcAft>
                <a:spcPts val="0"/>
              </a:spcAft>
              <a:defRPr/>
            </a:pPr>
            <a:r>
              <a:rPr lang="fr-FR" sz="2800" b="1" dirty="0">
                <a:latin typeface="+mn-lt"/>
                <a:cs typeface="+mn-cs"/>
              </a:rPr>
              <a:t>part du casque  = ? </a:t>
            </a:r>
            <a:r>
              <a:rPr lang="fr-FR" sz="2800" b="1" dirty="0">
                <a:solidFill>
                  <a:schemeClr val="tx2"/>
                </a:solidFill>
                <a:latin typeface="+mn-lt"/>
                <a:cs typeface="+mn-cs"/>
              </a:rPr>
              <a:t>potentialisation du Shiatsu = ?</a:t>
            </a:r>
          </a:p>
        </p:txBody>
      </p:sp>
      <p:sp>
        <p:nvSpPr>
          <p:cNvPr id="4" name="Text Box 10"/>
          <p:cNvSpPr txBox="1">
            <a:spLocks noChangeArrowheads="1"/>
          </p:cNvSpPr>
          <p:nvPr/>
        </p:nvSpPr>
        <p:spPr bwMode="auto">
          <a:xfrm>
            <a:off x="97089" y="4748892"/>
            <a:ext cx="6781800" cy="938213"/>
          </a:xfrm>
          <a:prstGeom prst="rect">
            <a:avLst/>
          </a:prstGeom>
          <a:noFill/>
          <a:ln w="9525">
            <a:noFill/>
            <a:miter lim="800000"/>
            <a:headEnd/>
            <a:tailEnd/>
          </a:ln>
        </p:spPr>
        <p:txBody>
          <a:bodyPr>
            <a:spAutoFit/>
          </a:bodyPr>
          <a:lstStyle/>
          <a:p>
            <a:pPr fontAlgn="auto">
              <a:spcBef>
                <a:spcPct val="50000"/>
              </a:spcBef>
              <a:spcAft>
                <a:spcPts val="0"/>
              </a:spcAft>
              <a:defRPr/>
            </a:pPr>
            <a:r>
              <a:rPr lang="fr-FR" sz="2800" b="1" dirty="0">
                <a:latin typeface="+mn-lt"/>
                <a:cs typeface="+mn-cs"/>
              </a:rPr>
              <a:t>amélioration : </a:t>
            </a:r>
            <a:r>
              <a:rPr lang="fr-FR" sz="2800" b="1" dirty="0">
                <a:solidFill>
                  <a:schemeClr val="tx2"/>
                </a:solidFill>
                <a:latin typeface="+mn-lt"/>
                <a:cs typeface="+mn-cs"/>
              </a:rPr>
              <a:t>20 % </a:t>
            </a:r>
            <a:r>
              <a:rPr lang="fr-FR" sz="2800" b="1" dirty="0">
                <a:latin typeface="+mn-lt"/>
                <a:cs typeface="+mn-cs"/>
              </a:rPr>
              <a:t>(mauvais résultat)</a:t>
            </a:r>
          </a:p>
          <a:p>
            <a:pPr fontAlgn="auto">
              <a:spcBef>
                <a:spcPct val="50000"/>
              </a:spcBef>
              <a:spcAft>
                <a:spcPts val="0"/>
              </a:spcAft>
              <a:defRPr/>
            </a:pPr>
            <a:endParaRPr lang="fr-FR" dirty="0">
              <a:latin typeface="+mn-lt"/>
              <a:cs typeface="+mn-cs"/>
            </a:endParaRPr>
          </a:p>
        </p:txBody>
      </p:sp>
      <p:pic>
        <p:nvPicPr>
          <p:cNvPr id="5" name="Picture 6" descr="http://www.produits-coiffeur.com/wp-content/uploads/2010/01/vieillissement-cheveu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459218"/>
            <a:ext cx="1907704" cy="190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4062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54753" cy="584775"/>
          </a:xfrm>
          <a:prstGeom prst="rect">
            <a:avLst/>
          </a:prstGeom>
          <a:solidFill>
            <a:schemeClr val="tx2"/>
          </a:solidFill>
        </p:spPr>
        <p:txBody>
          <a:bodyPr wrap="square" rtlCol="0">
            <a:spAutoFit/>
          </a:bodyPr>
          <a:lstStyle/>
          <a:p>
            <a:pPr algn="just">
              <a:spcBef>
                <a:spcPct val="50000"/>
              </a:spcBef>
            </a:pPr>
            <a:r>
              <a:rPr lang="fr-FR" altLang="fr-FR" sz="3200" dirty="0">
                <a:solidFill>
                  <a:schemeClr val="bg1"/>
                </a:solidFill>
                <a:latin typeface="Arial Narrow" panose="020B0606020202030204" pitchFamily="34" charset="0"/>
              </a:rPr>
              <a:t>Troubles de la bouche (aphtes, sécheresse buccale …)</a:t>
            </a:r>
            <a:endParaRPr lang="fr-FR" altLang="fr-FR" sz="3200" dirty="0">
              <a:solidFill>
                <a:schemeClr val="bg1"/>
              </a:solidFill>
              <a:latin typeface="Arial Narrow" panose="020B0606020202030204" pitchFamily="34" charset="0"/>
              <a:cs typeface="Times New Roman" pitchFamily="18" charset="0"/>
            </a:endParaRPr>
          </a:p>
        </p:txBody>
      </p:sp>
      <p:sp>
        <p:nvSpPr>
          <p:cNvPr id="4" name="Rectangle 3"/>
          <p:cNvSpPr/>
          <p:nvPr/>
        </p:nvSpPr>
        <p:spPr>
          <a:xfrm>
            <a:off x="9914" y="980728"/>
            <a:ext cx="9026581" cy="523220"/>
          </a:xfrm>
          <a:prstGeom prst="rect">
            <a:avLst/>
          </a:prstGeom>
        </p:spPr>
        <p:txBody>
          <a:bodyPr wrap="square">
            <a:spAutoFit/>
          </a:bodyPr>
          <a:lstStyle/>
          <a:p>
            <a:pPr fontAlgn="auto">
              <a:spcBef>
                <a:spcPct val="50000"/>
              </a:spcBef>
              <a:spcAft>
                <a:spcPts val="0"/>
              </a:spcAft>
              <a:defRPr/>
            </a:pPr>
            <a:r>
              <a:rPr lang="fr-FR" sz="2800" b="1" dirty="0">
                <a:sym typeface="Wingdings 3" pitchFamily="18" charset="2"/>
              </a:rPr>
              <a:t> problèmes buccaux  réalimentation   fatigue physique</a:t>
            </a:r>
          </a:p>
        </p:txBody>
      </p:sp>
      <p:pic>
        <p:nvPicPr>
          <p:cNvPr id="5" name="Picture 2" descr="http://zobairi8zebra.z.o.pic.centerblog.net/csiwyzn0.jpg"/>
          <p:cNvPicPr>
            <a:picLocks noChangeAspect="1" noChangeArrowheads="1"/>
          </p:cNvPicPr>
          <p:nvPr/>
        </p:nvPicPr>
        <p:blipFill>
          <a:blip r:embed="rId2" cstate="print">
            <a:extLst>
              <a:ext uri="{28A0092B-C50C-407E-A947-70E740481C1C}">
                <a14:useLocalDpi xmlns:a14="http://schemas.microsoft.com/office/drawing/2010/main" val="0"/>
              </a:ext>
            </a:extLst>
          </a:blip>
          <a:srcRect l="15852" r="11678"/>
          <a:stretch>
            <a:fillRect/>
          </a:stretch>
        </p:blipFill>
        <p:spPr bwMode="auto">
          <a:xfrm>
            <a:off x="7740352" y="1628800"/>
            <a:ext cx="1151855" cy="145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07504" y="2276872"/>
            <a:ext cx="5715000" cy="938213"/>
          </a:xfrm>
          <a:prstGeom prst="rect">
            <a:avLst/>
          </a:prstGeom>
          <a:noFill/>
          <a:ln w="9525">
            <a:noFill/>
            <a:miter lim="800000"/>
            <a:headEnd/>
            <a:tailEnd/>
          </a:ln>
        </p:spPr>
        <p:txBody>
          <a:bodyPr>
            <a:spAutoFit/>
          </a:bodyPr>
          <a:lstStyle/>
          <a:p>
            <a:pPr algn="just" fontAlgn="auto">
              <a:spcBef>
                <a:spcPct val="50000"/>
              </a:spcBef>
              <a:spcAft>
                <a:spcPts val="0"/>
              </a:spcAft>
              <a:defRPr/>
            </a:pPr>
            <a:r>
              <a:rPr lang="fr-FR" sz="2800" b="1" dirty="0">
                <a:latin typeface="+mn-lt"/>
                <a:cs typeface="+mn-cs"/>
              </a:rPr>
              <a:t>amélioration : </a:t>
            </a:r>
            <a:r>
              <a:rPr lang="fr-FR" sz="2800" b="1" dirty="0">
                <a:solidFill>
                  <a:schemeClr val="tx2"/>
                </a:solidFill>
                <a:latin typeface="+mn-lt"/>
              </a:rPr>
              <a:t>78,5 %</a:t>
            </a:r>
            <a:endParaRPr lang="fr-FR" sz="2800" b="1" dirty="0">
              <a:solidFill>
                <a:schemeClr val="tx2"/>
              </a:solidFill>
              <a:latin typeface="+mn-lt"/>
              <a:cs typeface="Times New Roman" pitchFamily="18" charset="0"/>
            </a:endParaRPr>
          </a:p>
          <a:p>
            <a:pPr fontAlgn="auto">
              <a:spcBef>
                <a:spcPct val="50000"/>
              </a:spcBef>
              <a:spcAft>
                <a:spcPts val="0"/>
              </a:spcAft>
              <a:defRPr/>
            </a:pPr>
            <a:endParaRPr lang="fr-FR" b="1" dirty="0">
              <a:solidFill>
                <a:srgbClr val="F16B41"/>
              </a:solidFill>
              <a:latin typeface="+mn-lt"/>
              <a:cs typeface="+mn-cs"/>
            </a:endParaRPr>
          </a:p>
        </p:txBody>
      </p:sp>
      <p:sp>
        <p:nvSpPr>
          <p:cNvPr id="7" name="ZoneTexte 6"/>
          <p:cNvSpPr txBox="1"/>
          <p:nvPr/>
        </p:nvSpPr>
        <p:spPr>
          <a:xfrm>
            <a:off x="9914" y="3188529"/>
            <a:ext cx="9154753" cy="584775"/>
          </a:xfrm>
          <a:prstGeom prst="rect">
            <a:avLst/>
          </a:prstGeom>
          <a:solidFill>
            <a:schemeClr val="tx2"/>
          </a:solidFill>
        </p:spPr>
        <p:txBody>
          <a:bodyPr wrap="square" rtlCol="0">
            <a:spAutoFit/>
          </a:bodyPr>
          <a:lstStyle/>
          <a:p>
            <a:pPr algn="just">
              <a:spcBef>
                <a:spcPct val="50000"/>
              </a:spcBef>
            </a:pPr>
            <a:r>
              <a:rPr lang="fr-FR" altLang="fr-FR" sz="3200" dirty="0" smtClean="0">
                <a:solidFill>
                  <a:schemeClr val="bg1"/>
                </a:solidFill>
                <a:latin typeface="Arial Narrow" panose="020B0606020202030204" pitchFamily="34" charset="0"/>
              </a:rPr>
              <a:t>Constipation</a:t>
            </a:r>
            <a:endParaRPr lang="fr-FR" altLang="fr-FR" sz="3200" dirty="0">
              <a:solidFill>
                <a:schemeClr val="bg1"/>
              </a:solidFill>
              <a:latin typeface="Arial Narrow" panose="020B0606020202030204" pitchFamily="34" charset="0"/>
              <a:cs typeface="Times New Roman" pitchFamily="18" charset="0"/>
            </a:endParaRPr>
          </a:p>
        </p:txBody>
      </p:sp>
      <p:sp>
        <p:nvSpPr>
          <p:cNvPr id="8" name="Rectangle 7"/>
          <p:cNvSpPr/>
          <p:nvPr/>
        </p:nvSpPr>
        <p:spPr>
          <a:xfrm>
            <a:off x="-1" y="3940416"/>
            <a:ext cx="9036495" cy="523220"/>
          </a:xfrm>
          <a:prstGeom prst="rect">
            <a:avLst/>
          </a:prstGeom>
        </p:spPr>
        <p:txBody>
          <a:bodyPr wrap="square">
            <a:spAutoFit/>
          </a:bodyPr>
          <a:lstStyle/>
          <a:p>
            <a:pPr fontAlgn="auto">
              <a:spcBef>
                <a:spcPct val="50000"/>
              </a:spcBef>
              <a:spcAft>
                <a:spcPts val="0"/>
              </a:spcAft>
              <a:defRPr/>
            </a:pPr>
            <a:r>
              <a:rPr lang="fr-FR" sz="2800" b="1" dirty="0"/>
              <a:t>résultat parfois </a:t>
            </a:r>
            <a:r>
              <a:rPr lang="fr-FR" sz="2800" b="1" dirty="0" smtClean="0"/>
              <a:t>spectaculaire (arrêt </a:t>
            </a:r>
            <a:r>
              <a:rPr lang="fr-FR" sz="2800" b="1" dirty="0"/>
              <a:t>dès la 1ère séance)</a:t>
            </a:r>
          </a:p>
        </p:txBody>
      </p:sp>
      <p:pic>
        <p:nvPicPr>
          <p:cNvPr id="9" name="Picture 2" descr="http://www.jefaiscaca.com/constipation.jpg"/>
          <p:cNvPicPr>
            <a:picLocks noChangeAspect="1" noChangeArrowheads="1"/>
          </p:cNvPicPr>
          <p:nvPr/>
        </p:nvPicPr>
        <p:blipFill>
          <a:blip r:embed="rId3">
            <a:extLst>
              <a:ext uri="{28A0092B-C50C-407E-A947-70E740481C1C}">
                <a14:useLocalDpi xmlns:a14="http://schemas.microsoft.com/office/drawing/2010/main" val="0"/>
              </a:ext>
            </a:extLst>
          </a:blip>
          <a:srcRect b="8333"/>
          <a:stretch>
            <a:fillRect/>
          </a:stretch>
        </p:blipFill>
        <p:spPr bwMode="auto">
          <a:xfrm>
            <a:off x="7668244" y="4463636"/>
            <a:ext cx="1296070" cy="148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107504" y="4944393"/>
            <a:ext cx="6858000" cy="523875"/>
          </a:xfrm>
          <a:prstGeom prst="rect">
            <a:avLst/>
          </a:prstGeom>
          <a:noFill/>
          <a:ln w="9525">
            <a:noFill/>
            <a:miter lim="800000"/>
            <a:headEnd/>
            <a:tailEnd/>
          </a:ln>
        </p:spPr>
        <p:txBody>
          <a:bodyPr>
            <a:spAutoFit/>
          </a:bodyPr>
          <a:lstStyle/>
          <a:p>
            <a:pPr fontAlgn="auto">
              <a:spcBef>
                <a:spcPct val="50000"/>
              </a:spcBef>
              <a:spcAft>
                <a:spcPts val="0"/>
              </a:spcAft>
              <a:defRPr/>
            </a:pPr>
            <a:r>
              <a:rPr lang="fr-FR" sz="2800" b="1" dirty="0">
                <a:latin typeface="+mn-lt"/>
                <a:cs typeface="+mn-cs"/>
              </a:rPr>
              <a:t>amélioration :</a:t>
            </a:r>
            <a:r>
              <a:rPr lang="fr-FR" sz="2800" b="1" dirty="0">
                <a:solidFill>
                  <a:srgbClr val="220971"/>
                </a:solidFill>
                <a:latin typeface="+mn-lt"/>
                <a:cs typeface="+mn-cs"/>
              </a:rPr>
              <a:t> </a:t>
            </a:r>
            <a:r>
              <a:rPr lang="fr-FR" sz="2800" b="1" dirty="0">
                <a:solidFill>
                  <a:schemeClr val="tx2"/>
                </a:solidFill>
                <a:latin typeface="+mn-lt"/>
                <a:cs typeface="+mn-cs"/>
              </a:rPr>
              <a:t>71 % </a:t>
            </a:r>
          </a:p>
        </p:txBody>
      </p:sp>
    </p:spTree>
    <p:extLst>
      <p:ext uri="{BB962C8B-B14F-4D97-AF65-F5344CB8AC3E}">
        <p14:creationId xmlns:p14="http://schemas.microsoft.com/office/powerpoint/2010/main" val="172251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54753" cy="584775"/>
          </a:xfrm>
          <a:prstGeom prst="rect">
            <a:avLst/>
          </a:prstGeom>
          <a:solidFill>
            <a:schemeClr val="tx2"/>
          </a:solidFill>
        </p:spPr>
        <p:txBody>
          <a:bodyPr wrap="square" rtlCol="0">
            <a:spAutoFit/>
          </a:bodyPr>
          <a:lstStyle/>
          <a:p>
            <a:pPr algn="just">
              <a:spcBef>
                <a:spcPct val="50000"/>
              </a:spcBef>
            </a:pPr>
            <a:r>
              <a:rPr lang="fr-FR" altLang="fr-FR" sz="3200" dirty="0" smtClean="0">
                <a:solidFill>
                  <a:schemeClr val="bg1"/>
                </a:solidFill>
                <a:latin typeface="Arial Narrow" panose="020B0606020202030204" pitchFamily="34" charset="0"/>
              </a:rPr>
              <a:t>Paresthésies</a:t>
            </a:r>
            <a:endParaRPr lang="fr-FR" altLang="fr-FR" sz="3200" dirty="0">
              <a:solidFill>
                <a:schemeClr val="bg1"/>
              </a:solidFill>
              <a:latin typeface="Arial Narrow" panose="020B0606020202030204" pitchFamily="34" charset="0"/>
              <a:cs typeface="Times New Roman" pitchFamily="18" charset="0"/>
            </a:endParaRPr>
          </a:p>
        </p:txBody>
      </p:sp>
      <p:sp>
        <p:nvSpPr>
          <p:cNvPr id="3" name="Text Box 7"/>
          <p:cNvSpPr txBox="1">
            <a:spLocks noChangeArrowheads="1"/>
          </p:cNvSpPr>
          <p:nvPr/>
        </p:nvSpPr>
        <p:spPr bwMode="auto">
          <a:xfrm>
            <a:off x="0" y="908720"/>
            <a:ext cx="5334000" cy="523875"/>
          </a:xfrm>
          <a:prstGeom prst="rect">
            <a:avLst/>
          </a:prstGeom>
          <a:noFill/>
          <a:ln w="9525">
            <a:noFill/>
            <a:miter lim="800000"/>
            <a:headEnd/>
            <a:tailEnd/>
          </a:ln>
        </p:spPr>
        <p:txBody>
          <a:bodyPr>
            <a:spAutoFit/>
          </a:bodyPr>
          <a:lstStyle/>
          <a:p>
            <a:pPr fontAlgn="auto">
              <a:spcBef>
                <a:spcPct val="50000"/>
              </a:spcBef>
              <a:spcAft>
                <a:spcPts val="0"/>
              </a:spcAft>
              <a:defRPr/>
            </a:pPr>
            <a:r>
              <a:rPr lang="fr-FR" sz="2800" b="1" dirty="0">
                <a:latin typeface="+mn-lt"/>
                <a:cs typeface="+mn-cs"/>
              </a:rPr>
              <a:t>résultats assez rapides</a:t>
            </a:r>
          </a:p>
        </p:txBody>
      </p:sp>
      <p:pic>
        <p:nvPicPr>
          <p:cNvPr id="4" name="Picture 2" descr="http://img.zphoto.fr/data/photo/4f/7f/1433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651529"/>
            <a:ext cx="2603552" cy="156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5376" y="1556792"/>
            <a:ext cx="4572000" cy="523875"/>
          </a:xfrm>
          <a:prstGeom prst="rect">
            <a:avLst/>
          </a:prstGeom>
          <a:noFill/>
          <a:ln w="9525">
            <a:noFill/>
            <a:miter lim="800000"/>
            <a:headEnd/>
            <a:tailEnd/>
          </a:ln>
        </p:spPr>
        <p:txBody>
          <a:bodyPr>
            <a:spAutoFit/>
          </a:bodyPr>
          <a:lstStyle/>
          <a:p>
            <a:pPr fontAlgn="auto">
              <a:spcBef>
                <a:spcPct val="50000"/>
              </a:spcBef>
              <a:spcAft>
                <a:spcPts val="0"/>
              </a:spcAft>
              <a:defRPr/>
            </a:pPr>
            <a:r>
              <a:rPr lang="fr-FR" sz="2800" b="1" dirty="0">
                <a:latin typeface="+mn-lt"/>
                <a:cs typeface="+mn-cs"/>
              </a:rPr>
              <a:t>amélioration : </a:t>
            </a:r>
            <a:r>
              <a:rPr lang="fr-FR" sz="2800" b="1" dirty="0">
                <a:solidFill>
                  <a:schemeClr val="tx2"/>
                </a:solidFill>
                <a:latin typeface="+mn-lt"/>
                <a:cs typeface="+mn-cs"/>
              </a:rPr>
              <a:t>79,2 %</a:t>
            </a:r>
          </a:p>
        </p:txBody>
      </p:sp>
      <p:sp>
        <p:nvSpPr>
          <p:cNvPr id="6" name="ZoneTexte 5"/>
          <p:cNvSpPr txBox="1"/>
          <p:nvPr/>
        </p:nvSpPr>
        <p:spPr>
          <a:xfrm>
            <a:off x="-5763" y="2896141"/>
            <a:ext cx="9154753" cy="584775"/>
          </a:xfrm>
          <a:prstGeom prst="rect">
            <a:avLst/>
          </a:prstGeom>
          <a:solidFill>
            <a:schemeClr val="tx2"/>
          </a:solidFill>
        </p:spPr>
        <p:txBody>
          <a:bodyPr wrap="square" rtlCol="0">
            <a:spAutoFit/>
          </a:bodyPr>
          <a:lstStyle/>
          <a:p>
            <a:pPr algn="just">
              <a:spcBef>
                <a:spcPct val="50000"/>
              </a:spcBef>
            </a:pPr>
            <a:r>
              <a:rPr lang="fr-FR" altLang="fr-FR" sz="3200" dirty="0" smtClean="0">
                <a:solidFill>
                  <a:schemeClr val="bg1"/>
                </a:solidFill>
                <a:latin typeface="Arial Narrow" panose="020B0606020202030204" pitchFamily="34" charset="0"/>
              </a:rPr>
              <a:t>Troubles de la peau</a:t>
            </a:r>
            <a:endParaRPr lang="fr-FR" altLang="fr-FR" sz="3200" dirty="0">
              <a:solidFill>
                <a:schemeClr val="bg1"/>
              </a:solidFill>
              <a:latin typeface="Arial Narrow" panose="020B0606020202030204" pitchFamily="34" charset="0"/>
              <a:cs typeface="Times New Roman" pitchFamily="18" charset="0"/>
            </a:endParaRPr>
          </a:p>
        </p:txBody>
      </p:sp>
      <p:sp>
        <p:nvSpPr>
          <p:cNvPr id="7" name="Text Box 9"/>
          <p:cNvSpPr txBox="1">
            <a:spLocks noChangeArrowheads="1"/>
          </p:cNvSpPr>
          <p:nvPr/>
        </p:nvSpPr>
        <p:spPr bwMode="auto">
          <a:xfrm>
            <a:off x="-12604" y="3645024"/>
            <a:ext cx="91566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2800" b="1" dirty="0">
                <a:latin typeface="Calibri" pitchFamily="34" charset="0"/>
              </a:rPr>
              <a:t>essentiellement </a:t>
            </a:r>
            <a:r>
              <a:rPr lang="fr-FR" altLang="fr-FR" sz="2800" b="1" dirty="0" smtClean="0">
                <a:latin typeface="Calibri" pitchFamily="34" charset="0"/>
              </a:rPr>
              <a:t>sensation </a:t>
            </a:r>
            <a:r>
              <a:rPr lang="fr-FR" altLang="fr-FR" sz="2800" b="1" dirty="0">
                <a:latin typeface="Calibri" pitchFamily="34" charset="0"/>
              </a:rPr>
              <a:t>de sécheresse </a:t>
            </a:r>
          </a:p>
        </p:txBody>
      </p:sp>
      <p:pic>
        <p:nvPicPr>
          <p:cNvPr id="8" name="Picture 2" descr="http://blog.marithe.fr/C/changerdepo.jpg"/>
          <p:cNvPicPr>
            <a:picLocks noChangeAspect="1" noChangeArrowheads="1"/>
          </p:cNvPicPr>
          <p:nvPr/>
        </p:nvPicPr>
        <p:blipFill>
          <a:blip r:embed="rId3" cstate="print">
            <a:extLst>
              <a:ext uri="{28A0092B-C50C-407E-A947-70E740481C1C}">
                <a14:useLocalDpi xmlns:a14="http://schemas.microsoft.com/office/drawing/2010/main" val="0"/>
              </a:ext>
            </a:extLst>
          </a:blip>
          <a:srcRect b="4288"/>
          <a:stretch>
            <a:fillRect/>
          </a:stretch>
        </p:blipFill>
        <p:spPr bwMode="auto">
          <a:xfrm>
            <a:off x="6880316" y="3645024"/>
            <a:ext cx="161182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107504" y="4653136"/>
            <a:ext cx="3960813" cy="939800"/>
          </a:xfrm>
          <a:prstGeom prst="rect">
            <a:avLst/>
          </a:prstGeom>
          <a:noFill/>
          <a:ln w="9525">
            <a:noFill/>
            <a:miter lim="800000"/>
            <a:headEnd/>
            <a:tailEnd/>
          </a:ln>
        </p:spPr>
        <p:txBody>
          <a:bodyPr>
            <a:spAutoFit/>
          </a:bodyPr>
          <a:lstStyle/>
          <a:p>
            <a:pPr fontAlgn="auto">
              <a:spcBef>
                <a:spcPct val="50000"/>
              </a:spcBef>
              <a:spcAft>
                <a:spcPts val="0"/>
              </a:spcAft>
              <a:defRPr/>
            </a:pPr>
            <a:r>
              <a:rPr lang="fr-FR" sz="2800" b="1" dirty="0">
                <a:latin typeface="+mn-lt"/>
                <a:cs typeface="+mn-cs"/>
              </a:rPr>
              <a:t>amélioration : </a:t>
            </a:r>
            <a:r>
              <a:rPr lang="fr-FR" sz="2800" b="1" dirty="0">
                <a:solidFill>
                  <a:schemeClr val="tx2"/>
                </a:solidFill>
                <a:latin typeface="+mn-lt"/>
                <a:cs typeface="+mn-cs"/>
              </a:rPr>
              <a:t>71,7 %</a:t>
            </a:r>
          </a:p>
          <a:p>
            <a:pPr fontAlgn="auto">
              <a:spcBef>
                <a:spcPct val="50000"/>
              </a:spcBef>
              <a:spcAft>
                <a:spcPts val="0"/>
              </a:spcAft>
              <a:defRPr/>
            </a:pPr>
            <a:endParaRPr lang="fr-FR" dirty="0">
              <a:latin typeface="+mn-lt"/>
              <a:cs typeface="+mn-cs"/>
            </a:endParaRPr>
          </a:p>
        </p:txBody>
      </p:sp>
    </p:spTree>
    <p:extLst>
      <p:ext uri="{BB962C8B-B14F-4D97-AF65-F5344CB8AC3E}">
        <p14:creationId xmlns:p14="http://schemas.microsoft.com/office/powerpoint/2010/main" val="17410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54753" cy="584775"/>
          </a:xfrm>
          <a:prstGeom prst="rect">
            <a:avLst/>
          </a:prstGeom>
          <a:solidFill>
            <a:schemeClr val="tx2"/>
          </a:solidFill>
        </p:spPr>
        <p:txBody>
          <a:bodyPr wrap="square" rtlCol="0">
            <a:spAutoFit/>
          </a:bodyPr>
          <a:lstStyle/>
          <a:p>
            <a:pPr algn="just">
              <a:spcBef>
                <a:spcPct val="50000"/>
              </a:spcBef>
            </a:pPr>
            <a:r>
              <a:rPr lang="fr-FR" altLang="fr-FR" sz="3200" dirty="0" smtClean="0">
                <a:solidFill>
                  <a:schemeClr val="bg1"/>
                </a:solidFill>
                <a:latin typeface="Arial Narrow" panose="020B0606020202030204" pitchFamily="34" charset="0"/>
              </a:rPr>
              <a:t>Fatigue psychologique</a:t>
            </a:r>
            <a:endParaRPr lang="fr-FR" altLang="fr-FR" sz="3200" dirty="0">
              <a:solidFill>
                <a:schemeClr val="bg1"/>
              </a:solidFill>
              <a:latin typeface="Arial Narrow" panose="020B0606020202030204" pitchFamily="34" charset="0"/>
              <a:cs typeface="Times New Roman" pitchFamily="18" charset="0"/>
            </a:endParaRPr>
          </a:p>
        </p:txBody>
      </p:sp>
      <p:sp>
        <p:nvSpPr>
          <p:cNvPr id="3" name="Text Box 7"/>
          <p:cNvSpPr txBox="1">
            <a:spLocks noChangeArrowheads="1"/>
          </p:cNvSpPr>
          <p:nvPr/>
        </p:nvSpPr>
        <p:spPr bwMode="auto">
          <a:xfrm>
            <a:off x="35496" y="1268760"/>
            <a:ext cx="9108504" cy="523220"/>
          </a:xfrm>
          <a:prstGeom prst="rect">
            <a:avLst/>
          </a:prstGeom>
          <a:noFill/>
          <a:ln w="9525">
            <a:noFill/>
            <a:miter lim="800000"/>
            <a:headEnd/>
            <a:tailEnd/>
          </a:ln>
        </p:spPr>
        <p:txBody>
          <a:bodyPr wrap="square">
            <a:spAutoFit/>
          </a:bodyPr>
          <a:lstStyle/>
          <a:p>
            <a:pPr fontAlgn="auto">
              <a:spcBef>
                <a:spcPct val="50000"/>
              </a:spcBef>
              <a:spcAft>
                <a:spcPts val="0"/>
              </a:spcAft>
              <a:defRPr/>
            </a:pPr>
            <a:r>
              <a:rPr lang="fr-FR" sz="2800" b="1" dirty="0">
                <a:latin typeface="+mn-lt"/>
                <a:cs typeface="+mn-cs"/>
              </a:rPr>
              <a:t>item difficilement mesurable : aspect lié à de nombreux facteurs</a:t>
            </a:r>
            <a:endParaRPr lang="fr-FR" sz="2800" dirty="0">
              <a:latin typeface="+mn-lt"/>
              <a:cs typeface="+mn-cs"/>
            </a:endParaRPr>
          </a:p>
        </p:txBody>
      </p:sp>
      <p:sp>
        <p:nvSpPr>
          <p:cNvPr id="4" name="Text Box 9"/>
          <p:cNvSpPr txBox="1">
            <a:spLocks noChangeArrowheads="1"/>
          </p:cNvSpPr>
          <p:nvPr/>
        </p:nvSpPr>
        <p:spPr bwMode="auto">
          <a:xfrm>
            <a:off x="67908" y="2060848"/>
            <a:ext cx="89685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2800" b="1" dirty="0">
                <a:solidFill>
                  <a:schemeClr val="tx2"/>
                </a:solidFill>
                <a:latin typeface="Calibri" pitchFamily="34" charset="0"/>
              </a:rPr>
              <a:t>courbe de cette fatigue souvent parallèle à la courbe de la fatigue physique</a:t>
            </a:r>
            <a:r>
              <a:rPr lang="fr-FR" altLang="fr-FR" sz="2800" dirty="0">
                <a:solidFill>
                  <a:schemeClr val="tx2"/>
                </a:solidFill>
                <a:latin typeface="Calibri" pitchFamily="34" charset="0"/>
              </a:rPr>
              <a:t> </a:t>
            </a:r>
          </a:p>
        </p:txBody>
      </p:sp>
      <p:pic>
        <p:nvPicPr>
          <p:cNvPr id="5" name="Picture 2" descr="http://storage.canalblog.com/94/29/353134/456824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924944"/>
            <a:ext cx="2078105"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7600" y="4581128"/>
            <a:ext cx="6324600" cy="522287"/>
          </a:xfrm>
          <a:prstGeom prst="rect">
            <a:avLst/>
          </a:prstGeom>
          <a:noFill/>
          <a:ln w="9525">
            <a:noFill/>
            <a:miter lim="800000"/>
            <a:headEnd/>
            <a:tailEnd/>
          </a:ln>
        </p:spPr>
        <p:txBody>
          <a:bodyPr>
            <a:spAutoFit/>
          </a:bodyPr>
          <a:lstStyle/>
          <a:p>
            <a:pPr fontAlgn="auto">
              <a:spcBef>
                <a:spcPct val="50000"/>
              </a:spcBef>
              <a:spcAft>
                <a:spcPts val="0"/>
              </a:spcAft>
              <a:defRPr/>
            </a:pPr>
            <a:r>
              <a:rPr lang="fr-FR" sz="2800" b="1" dirty="0">
                <a:latin typeface="+mn-lt"/>
                <a:cs typeface="+mn-cs"/>
              </a:rPr>
              <a:t>amélioration : </a:t>
            </a:r>
            <a:r>
              <a:rPr lang="fr-FR" sz="2800" b="1" dirty="0">
                <a:solidFill>
                  <a:schemeClr val="tx2"/>
                </a:solidFill>
                <a:latin typeface="+mn-lt"/>
                <a:cs typeface="+mn-cs"/>
              </a:rPr>
              <a:t>42,7 %</a:t>
            </a:r>
            <a:r>
              <a:rPr lang="fr-FR" sz="2800" dirty="0">
                <a:solidFill>
                  <a:schemeClr val="tx2"/>
                </a:solidFill>
                <a:latin typeface="+mn-lt"/>
                <a:cs typeface="+mn-cs"/>
              </a:rPr>
              <a:t> </a:t>
            </a:r>
          </a:p>
        </p:txBody>
      </p:sp>
    </p:spTree>
    <p:extLst>
      <p:ext uri="{BB962C8B-B14F-4D97-AF65-F5344CB8AC3E}">
        <p14:creationId xmlns:p14="http://schemas.microsoft.com/office/powerpoint/2010/main" val="32693615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emoclic.com/15-3813-600x450/fond-ecran-paysage-japon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7543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88884" y="557748"/>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solidFill>
                    <a:schemeClr val="tx2"/>
                  </a:solidFill>
                </a:rPr>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26572250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339862759"/>
              </p:ext>
            </p:extLst>
          </p:nvPr>
        </p:nvGraphicFramePr>
        <p:xfrm>
          <a:off x="611560" y="404663"/>
          <a:ext cx="7704856" cy="5400600"/>
        </p:xfrm>
        <a:graphic>
          <a:graphicData uri="http://schemas.openxmlformats.org/drawingml/2006/table">
            <a:tbl>
              <a:tblPr>
                <a:tableStyleId>{5C22544A-7EE6-4342-B048-85BDC9FD1C3A}</a:tableStyleId>
              </a:tblPr>
              <a:tblGrid>
                <a:gridCol w="1997556"/>
                <a:gridCol w="1795038"/>
                <a:gridCol w="1933118"/>
                <a:gridCol w="1979144"/>
              </a:tblGrid>
              <a:tr h="403365">
                <a:tc>
                  <a:txBody>
                    <a:bodyPr/>
                    <a:lstStyle/>
                    <a:p>
                      <a:pPr>
                        <a:spcAft>
                          <a:spcPts val="0"/>
                        </a:spcAft>
                      </a:pPr>
                      <a:r>
                        <a:rPr lang="fr-FR" sz="2000" dirty="0">
                          <a:effectLst/>
                          <a:latin typeface="Arial" panose="020B0604020202020204" pitchFamily="34" charset="0"/>
                          <a:cs typeface="Arial" panose="020B0604020202020204" pitchFamily="34" charset="0"/>
                        </a:rPr>
                        <a:t> </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en-GB" sz="2000">
                          <a:effectLst/>
                          <a:latin typeface="Arial" panose="020B0604020202020204" pitchFamily="34" charset="0"/>
                          <a:cs typeface="Arial" panose="020B0604020202020204" pitchFamily="34" charset="0"/>
                        </a:rPr>
                        <a:t>%</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en-GB" sz="2000">
                          <a:effectLst/>
                          <a:latin typeface="Arial" panose="020B0604020202020204" pitchFamily="34" charset="0"/>
                          <a:cs typeface="Arial" panose="020B0604020202020204" pitchFamily="34" charset="0"/>
                        </a:rPr>
                        <a:t>%</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en-GB" sz="2000">
                          <a:effectLst/>
                          <a:latin typeface="Arial" panose="020B0604020202020204" pitchFamily="34" charset="0"/>
                          <a:cs typeface="Arial" panose="020B0604020202020204" pitchFamily="34" charset="0"/>
                        </a:rPr>
                        <a:t>%</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en-GB" sz="2000">
                          <a:effectLst/>
                          <a:latin typeface="Arial" panose="020B0604020202020204" pitchFamily="34" charset="0"/>
                          <a:cs typeface="Arial" panose="020B0604020202020204" pitchFamily="34" charset="0"/>
                        </a:rPr>
                        <a:t>jitsu </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en-GB" sz="2000">
                          <a:effectLst/>
                          <a:latin typeface="Arial" panose="020B0604020202020204" pitchFamily="34" charset="0"/>
                          <a:cs typeface="Arial" panose="020B0604020202020204" pitchFamily="34" charset="0"/>
                        </a:rPr>
                        <a:t>kyo</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en-GB" sz="2000">
                          <a:effectLst/>
                          <a:latin typeface="Arial" panose="020B0604020202020204" pitchFamily="34" charset="0"/>
                          <a:cs typeface="Arial" panose="020B0604020202020204" pitchFamily="34" charset="0"/>
                        </a:rPr>
                        <a:t>total</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lgn="ctr">
                        <a:spcAft>
                          <a:spcPts val="0"/>
                        </a:spcAft>
                      </a:pPr>
                      <a:r>
                        <a:rPr lang="de-DE" sz="2000" dirty="0">
                          <a:solidFill>
                            <a:schemeClr val="tx2"/>
                          </a:solidFill>
                          <a:effectLst/>
                          <a:latin typeface="Arial" panose="020B0604020202020204" pitchFamily="34" charset="0"/>
                          <a:cs typeface="Arial" panose="020B0604020202020204" pitchFamily="34" charset="0"/>
                        </a:rPr>
                        <a:t>F</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dirty="0">
                          <a:effectLst/>
                          <a:latin typeface="Arial" panose="020B0604020202020204" pitchFamily="34" charset="0"/>
                          <a:cs typeface="Arial" panose="020B0604020202020204" pitchFamily="34" charset="0"/>
                        </a:rPr>
                        <a:t>40,4</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10,6</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dirty="0">
                          <a:solidFill>
                            <a:schemeClr val="tx2"/>
                          </a:solidFill>
                          <a:effectLst/>
                          <a:latin typeface="Arial" panose="020B0604020202020204" pitchFamily="34" charset="0"/>
                          <a:cs typeface="Arial" panose="020B0604020202020204" pitchFamily="34" charset="0"/>
                        </a:rPr>
                        <a:t>51,0</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lgn="ctr">
                        <a:spcAft>
                          <a:spcPts val="0"/>
                        </a:spcAft>
                      </a:pPr>
                      <a:r>
                        <a:rPr lang="de-DE" sz="2000">
                          <a:effectLst/>
                          <a:latin typeface="Arial" panose="020B0604020202020204" pitchFamily="34" charset="0"/>
                          <a:cs typeface="Arial" panose="020B0604020202020204" pitchFamily="34" charset="0"/>
                        </a:rPr>
                        <a:t>VB</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dirty="0">
                          <a:effectLst/>
                          <a:latin typeface="Arial" panose="020B0604020202020204" pitchFamily="34" charset="0"/>
                          <a:cs typeface="Arial" panose="020B0604020202020204" pitchFamily="34" charset="0"/>
                        </a:rPr>
                        <a:t>6,4</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2,1</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8,5</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lgn="ctr">
                        <a:spcAft>
                          <a:spcPts val="0"/>
                        </a:spcAft>
                      </a:pPr>
                      <a:r>
                        <a:rPr lang="de-DE" sz="2000">
                          <a:effectLst/>
                          <a:latin typeface="Arial" panose="020B0604020202020204" pitchFamily="34" charset="0"/>
                          <a:cs typeface="Arial" panose="020B0604020202020204" pitchFamily="34" charset="0"/>
                        </a:rPr>
                        <a:t>C</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dirty="0">
                          <a:effectLst/>
                          <a:latin typeface="Arial" panose="020B0604020202020204" pitchFamily="34" charset="0"/>
                          <a:cs typeface="Arial" panose="020B0604020202020204" pitchFamily="34" charset="0"/>
                        </a:rPr>
                        <a:t>4,3</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0,0</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4,3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lgn="ctr">
                        <a:spcAft>
                          <a:spcPts val="0"/>
                        </a:spcAft>
                      </a:pPr>
                      <a:r>
                        <a:rPr lang="de-DE" sz="2000">
                          <a:effectLst/>
                          <a:latin typeface="Arial" panose="020B0604020202020204" pitchFamily="34" charset="0"/>
                          <a:cs typeface="Arial" panose="020B0604020202020204" pitchFamily="34" charset="0"/>
                        </a:rPr>
                        <a:t>IG</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dirty="0">
                          <a:effectLst/>
                          <a:latin typeface="Arial" panose="020B0604020202020204" pitchFamily="34" charset="0"/>
                          <a:cs typeface="Arial" panose="020B0604020202020204" pitchFamily="34" charset="0"/>
                        </a:rPr>
                        <a:t>6,4</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dirty="0">
                          <a:effectLst/>
                          <a:latin typeface="Arial" panose="020B0604020202020204" pitchFamily="34" charset="0"/>
                          <a:cs typeface="Arial" panose="020B0604020202020204" pitchFamily="34" charset="0"/>
                        </a:rPr>
                        <a:t>8,5</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14,9</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403365">
                <a:tc>
                  <a:txBody>
                    <a:bodyPr/>
                    <a:lstStyle/>
                    <a:p>
                      <a:pPr algn="ctr">
                        <a:spcAft>
                          <a:spcPts val="0"/>
                        </a:spcAft>
                      </a:pPr>
                      <a:r>
                        <a:rPr lang="de-DE" sz="2000">
                          <a:effectLst/>
                          <a:latin typeface="Arial" panose="020B0604020202020204" pitchFamily="34" charset="0"/>
                          <a:cs typeface="Arial" panose="020B0604020202020204" pitchFamily="34" charset="0"/>
                        </a:rPr>
                        <a:t>MC</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4,3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dirty="0">
                          <a:effectLst/>
                          <a:latin typeface="Arial" panose="020B0604020202020204" pitchFamily="34" charset="0"/>
                          <a:cs typeface="Arial" panose="020B0604020202020204" pitchFamily="34" charset="0"/>
                        </a:rPr>
                        <a:t>2,1</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6,4</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403365">
                <a:tc>
                  <a:txBody>
                    <a:bodyPr/>
                    <a:lstStyle/>
                    <a:p>
                      <a:pPr algn="ctr">
                        <a:spcAft>
                          <a:spcPts val="0"/>
                        </a:spcAft>
                      </a:pPr>
                      <a:r>
                        <a:rPr lang="de-DE" sz="2000">
                          <a:effectLst/>
                          <a:latin typeface="Arial" panose="020B0604020202020204" pitchFamily="34" charset="0"/>
                          <a:cs typeface="Arial" panose="020B0604020202020204" pitchFamily="34" charset="0"/>
                        </a:rPr>
                        <a:t>TR</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6,4</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dirty="0">
                          <a:effectLst/>
                          <a:latin typeface="Arial" panose="020B0604020202020204" pitchFamily="34" charset="0"/>
                          <a:cs typeface="Arial" panose="020B0604020202020204" pitchFamily="34" charset="0"/>
                        </a:rPr>
                        <a:t>2,1</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8,5</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lgn="ctr">
                        <a:spcAft>
                          <a:spcPts val="0"/>
                        </a:spcAft>
                      </a:pPr>
                      <a:r>
                        <a:rPr lang="de-DE" sz="2000">
                          <a:effectLst/>
                          <a:latin typeface="Arial" panose="020B0604020202020204" pitchFamily="34" charset="0"/>
                          <a:cs typeface="Arial" panose="020B0604020202020204" pitchFamily="34" charset="0"/>
                        </a:rPr>
                        <a:t>Ra</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8,5</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dirty="0">
                          <a:effectLst/>
                          <a:latin typeface="Arial" panose="020B0604020202020204" pitchFamily="34" charset="0"/>
                          <a:cs typeface="Arial" panose="020B0604020202020204" pitchFamily="34" charset="0"/>
                        </a:rPr>
                        <a:t>2,1</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de-DE" sz="2000">
                          <a:effectLst/>
                          <a:latin typeface="Arial" panose="020B0604020202020204" pitchFamily="34" charset="0"/>
                          <a:cs typeface="Arial" panose="020B0604020202020204" pitchFamily="34" charset="0"/>
                        </a:rPr>
                        <a:t>10,6</a:t>
                      </a:r>
                      <a:endParaRPr lang="fr-FR" sz="2000">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lgn="ctr">
                        <a:spcAft>
                          <a:spcPts val="0"/>
                        </a:spcAft>
                      </a:pPr>
                      <a:r>
                        <a:rPr lang="de-DE" sz="2000" dirty="0">
                          <a:solidFill>
                            <a:schemeClr val="tx2"/>
                          </a:solidFill>
                          <a:effectLst/>
                          <a:latin typeface="Arial" panose="020B0604020202020204" pitchFamily="34" charset="0"/>
                          <a:cs typeface="Arial" panose="020B0604020202020204" pitchFamily="34" charset="0"/>
                        </a:rPr>
                        <a:t>E</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4,3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17,0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solidFill>
                            <a:schemeClr val="tx2"/>
                          </a:solidFill>
                          <a:effectLst/>
                          <a:latin typeface="Arial" panose="020B0604020202020204" pitchFamily="34" charset="0"/>
                          <a:cs typeface="Arial" panose="020B0604020202020204" pitchFamily="34" charset="0"/>
                        </a:rPr>
                        <a:t>21,3</a:t>
                      </a:r>
                      <a:endParaRPr lang="fr-FR" sz="2000" dirty="0">
                        <a:solidFill>
                          <a:schemeClr val="tx2"/>
                        </a:solidFill>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lgn="ctr">
                        <a:spcAft>
                          <a:spcPts val="0"/>
                        </a:spcAft>
                      </a:pPr>
                      <a:r>
                        <a:rPr lang="fr-FR" sz="2000">
                          <a:effectLst/>
                          <a:latin typeface="Arial" panose="020B0604020202020204" pitchFamily="34" charset="0"/>
                          <a:cs typeface="Arial" panose="020B0604020202020204" pitchFamily="34" charset="0"/>
                        </a:rPr>
                        <a:t>P</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2,1</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14,9</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17,0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lgn="ctr">
                        <a:spcAft>
                          <a:spcPts val="0"/>
                        </a:spcAft>
                      </a:pPr>
                      <a:r>
                        <a:rPr lang="fr-FR" sz="2000">
                          <a:effectLst/>
                          <a:latin typeface="Arial" panose="020B0604020202020204" pitchFamily="34" charset="0"/>
                          <a:cs typeface="Arial" panose="020B0604020202020204" pitchFamily="34" charset="0"/>
                        </a:rPr>
                        <a:t>GI</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6,4</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10,6</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17,0</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lgn="ctr">
                        <a:spcAft>
                          <a:spcPts val="0"/>
                        </a:spcAft>
                      </a:pPr>
                      <a:r>
                        <a:rPr lang="fr-FR" sz="2000">
                          <a:effectLst/>
                          <a:latin typeface="Arial" panose="020B0604020202020204" pitchFamily="34" charset="0"/>
                          <a:cs typeface="Arial" panose="020B0604020202020204" pitchFamily="34" charset="0"/>
                        </a:rPr>
                        <a:t>R</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4,3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14,9</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19,2</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r h="380955">
                <a:tc>
                  <a:txBody>
                    <a:bodyPr/>
                    <a:lstStyle/>
                    <a:p>
                      <a:pPr algn="ctr">
                        <a:spcAft>
                          <a:spcPts val="0"/>
                        </a:spcAft>
                      </a:pPr>
                      <a:r>
                        <a:rPr lang="fr-FR" sz="2000">
                          <a:effectLst/>
                          <a:latin typeface="Arial" panose="020B0604020202020204" pitchFamily="34" charset="0"/>
                          <a:cs typeface="Arial" panose="020B0604020202020204" pitchFamily="34" charset="0"/>
                        </a:rPr>
                        <a:t>V</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4,3</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a:effectLst/>
                          <a:latin typeface="Arial" panose="020B0604020202020204" pitchFamily="34" charset="0"/>
                          <a:cs typeface="Arial" panose="020B0604020202020204" pitchFamily="34" charset="0"/>
                        </a:rPr>
                        <a:t>14,9</a:t>
                      </a:r>
                      <a:endParaRPr lang="fr-FR" sz="200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algn="ctr">
                        <a:spcAft>
                          <a:spcPts val="0"/>
                        </a:spcAft>
                      </a:pPr>
                      <a:r>
                        <a:rPr lang="fr-FR" sz="2000" dirty="0">
                          <a:effectLst/>
                          <a:latin typeface="Arial" panose="020B0604020202020204" pitchFamily="34" charset="0"/>
                          <a:cs typeface="Arial" panose="020B0604020202020204" pitchFamily="34" charset="0"/>
                        </a:rPr>
                        <a:t>19,2</a:t>
                      </a:r>
                      <a:endParaRPr lang="fr-FR" sz="2000" dirty="0">
                        <a:effectLst/>
                        <a:latin typeface="Arial" panose="020B0604020202020204" pitchFamily="34" charset="0"/>
                        <a:ea typeface="Times New Roman"/>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273914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japantaya.j.a.pic.centerblog.net/gc4t30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67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7146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543551" y="574588"/>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solidFill>
                    <a:schemeClr val="tx2"/>
                  </a:solidFill>
                </a:rPr>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27788259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3980" y="271374"/>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16B41"/>
              </a:buClr>
            </a:pPr>
            <a:r>
              <a:rPr lang="fr-FR" altLang="fr-FR" sz="2800" b="1" dirty="0">
                <a:latin typeface="Calibri" pitchFamily="34" charset="0"/>
              </a:rPr>
              <a:t>satisfaction des patients</a:t>
            </a:r>
          </a:p>
        </p:txBody>
      </p:sp>
      <p:sp>
        <p:nvSpPr>
          <p:cNvPr id="3" name="Text Box 8"/>
          <p:cNvSpPr txBox="1">
            <a:spLocks noChangeArrowheads="1"/>
          </p:cNvSpPr>
          <p:nvPr/>
        </p:nvSpPr>
        <p:spPr bwMode="auto">
          <a:xfrm>
            <a:off x="611560" y="908720"/>
            <a:ext cx="8572500" cy="954087"/>
          </a:xfrm>
          <a:prstGeom prst="rect">
            <a:avLst/>
          </a:prstGeom>
          <a:noFill/>
          <a:ln w="9525">
            <a:noFill/>
            <a:miter lim="800000"/>
            <a:headEnd/>
            <a:tailEnd/>
          </a:ln>
        </p:spPr>
        <p:txBody>
          <a:bodyPr>
            <a:spAutoFit/>
          </a:bodyPr>
          <a:lstStyle/>
          <a:p>
            <a:pPr algn="ctr" fontAlgn="auto">
              <a:spcBef>
                <a:spcPct val="50000"/>
              </a:spcBef>
              <a:spcAft>
                <a:spcPts val="0"/>
              </a:spcAft>
              <a:buClr>
                <a:srgbClr val="F16B41"/>
              </a:buClr>
              <a:defRPr/>
            </a:pPr>
            <a:r>
              <a:rPr lang="fr-FR" sz="2800" b="1" dirty="0">
                <a:solidFill>
                  <a:schemeClr val="tx2"/>
                </a:solidFill>
                <a:latin typeface="+mn-lt"/>
                <a:cs typeface="+mn-cs"/>
              </a:rPr>
              <a:t>diminution des effets secondaires de la chimiothérapie par Shiatsu</a:t>
            </a:r>
          </a:p>
        </p:txBody>
      </p:sp>
      <p:sp>
        <p:nvSpPr>
          <p:cNvPr id="4" name="Text Box 9"/>
          <p:cNvSpPr txBox="1">
            <a:spLocks noChangeArrowheads="1"/>
          </p:cNvSpPr>
          <p:nvPr/>
        </p:nvSpPr>
        <p:spPr bwMode="auto">
          <a:xfrm>
            <a:off x="1763688" y="1862807"/>
            <a:ext cx="7169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F16B41"/>
              </a:buClr>
            </a:pPr>
            <a:r>
              <a:rPr lang="fr-FR" altLang="fr-FR" sz="2800" b="1" dirty="0">
                <a:latin typeface="Calibri" pitchFamily="34" charset="0"/>
              </a:rPr>
              <a:t>intervention Shiatsu le plus près possible de la séance de chimiothérapie </a:t>
            </a:r>
          </a:p>
        </p:txBody>
      </p:sp>
      <p:sp>
        <p:nvSpPr>
          <p:cNvPr id="5" name="Text Box 10"/>
          <p:cNvSpPr txBox="1">
            <a:spLocks noChangeArrowheads="1"/>
          </p:cNvSpPr>
          <p:nvPr/>
        </p:nvSpPr>
        <p:spPr bwMode="auto">
          <a:xfrm>
            <a:off x="2339752" y="2787430"/>
            <a:ext cx="6593086" cy="1369606"/>
          </a:xfrm>
          <a:prstGeom prst="rect">
            <a:avLst/>
          </a:prstGeom>
          <a:noFill/>
          <a:ln w="9525">
            <a:noFill/>
            <a:miter lim="800000"/>
            <a:headEnd/>
            <a:tailEnd/>
          </a:ln>
        </p:spPr>
        <p:txBody>
          <a:bodyPr wrap="square">
            <a:spAutoFit/>
          </a:bodyPr>
          <a:lstStyle/>
          <a:p>
            <a:pPr algn="ctr" fontAlgn="auto">
              <a:spcBef>
                <a:spcPct val="50000"/>
              </a:spcBef>
              <a:spcAft>
                <a:spcPts val="0"/>
              </a:spcAft>
              <a:buClr>
                <a:srgbClr val="F16B41"/>
              </a:buClr>
              <a:defRPr/>
            </a:pPr>
            <a:r>
              <a:rPr lang="fr-FR" sz="2800" b="1" dirty="0">
                <a:solidFill>
                  <a:schemeClr val="tx2"/>
                </a:solidFill>
                <a:latin typeface="+mn-lt"/>
              </a:rPr>
              <a:t>résultats peu satisfaisants en ce qui concerne le symptôme « chute des cheveux »</a:t>
            </a:r>
            <a:endParaRPr lang="fr-FR" sz="2800" b="1" dirty="0">
              <a:solidFill>
                <a:schemeClr val="tx2"/>
              </a:solidFill>
              <a:latin typeface="+mn-lt"/>
              <a:cs typeface="Times New Roman" pitchFamily="18" charset="0"/>
            </a:endParaRPr>
          </a:p>
          <a:p>
            <a:pPr fontAlgn="auto">
              <a:spcBef>
                <a:spcPct val="50000"/>
              </a:spcBef>
              <a:spcAft>
                <a:spcPts val="0"/>
              </a:spcAft>
              <a:buClr>
                <a:srgbClr val="F16B41"/>
              </a:buClr>
              <a:buFont typeface="Wingdings" pitchFamily="2" charset="2"/>
              <a:buChar char="v"/>
              <a:defRPr/>
            </a:pPr>
            <a:endParaRPr lang="fr-FR" b="1" dirty="0">
              <a:solidFill>
                <a:schemeClr val="tx2"/>
              </a:solidFill>
              <a:latin typeface="+mn-lt"/>
              <a:cs typeface="+mn-cs"/>
            </a:endParaRPr>
          </a:p>
        </p:txBody>
      </p:sp>
      <p:sp>
        <p:nvSpPr>
          <p:cNvPr id="6" name="ZoneTexte 5"/>
          <p:cNvSpPr txBox="1"/>
          <p:nvPr/>
        </p:nvSpPr>
        <p:spPr>
          <a:xfrm>
            <a:off x="395536" y="4293096"/>
            <a:ext cx="8424936" cy="1384995"/>
          </a:xfrm>
          <a:prstGeom prst="rect">
            <a:avLst/>
          </a:prstGeom>
          <a:noFill/>
        </p:spPr>
        <p:txBody>
          <a:bodyPr wrap="square" rtlCol="0">
            <a:spAutoFit/>
          </a:bodyPr>
          <a:lstStyle/>
          <a:p>
            <a:pPr algn="ctr"/>
            <a:r>
              <a:rPr lang="fr-FR" sz="2800" dirty="0" smtClean="0">
                <a:latin typeface="Arial Narrow" panose="020B0606020202030204" pitchFamily="34" charset="0"/>
              </a:rPr>
              <a:t>16 personnes dans le protocole (mémoire), mais en tout sur 2 ans ce sont environ 150 personnes qui ont bénéficié de séances de Shiatsu. Résultats identiques à ½ point près.</a:t>
            </a:r>
            <a:endParaRPr lang="fr-FR" sz="2800" dirty="0">
              <a:latin typeface="Arial Narrow" panose="020B0606020202030204" pitchFamily="34" charset="0"/>
            </a:endParaRPr>
          </a:p>
        </p:txBody>
      </p:sp>
    </p:spTree>
    <p:extLst>
      <p:ext uri="{BB962C8B-B14F-4D97-AF65-F5344CB8AC3E}">
        <p14:creationId xmlns:p14="http://schemas.microsoft.com/office/powerpoint/2010/main" val="401133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energetique-et-bien-etre.fr/medias/ecard/zen-20kyush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363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395288" y="536886"/>
            <a:ext cx="8229600" cy="1384995"/>
          </a:xfrm>
          <a:prstGeom prst="rect">
            <a:avLst/>
          </a:prstGeom>
          <a:noFill/>
          <a:ln w="9525">
            <a:noFill/>
            <a:miter lim="800000"/>
            <a:headEnd/>
            <a:tailEnd/>
          </a:ln>
        </p:spPr>
        <p:txBody>
          <a:bodyPr>
            <a:spAutoFit/>
          </a:bodyPr>
          <a:lstStyle/>
          <a:p>
            <a:pPr algn="ctr" fontAlgn="auto">
              <a:spcBef>
                <a:spcPct val="50000"/>
              </a:spcBef>
              <a:spcAft>
                <a:spcPts val="0"/>
              </a:spcAft>
              <a:buClr>
                <a:srgbClr val="F16B41"/>
              </a:buClr>
              <a:defRPr/>
            </a:pPr>
            <a:r>
              <a:rPr lang="fr-FR" sz="2800" b="1" dirty="0">
                <a:solidFill>
                  <a:schemeClr val="tx2"/>
                </a:solidFill>
                <a:latin typeface="+mn-lt"/>
                <a:cs typeface="+mn-cs"/>
              </a:rPr>
              <a:t>Shiatsu peut s’intégrer dans le système de soins hospitaliers, en prenant place dans le projet de soins du malade, mais sans</a:t>
            </a:r>
            <a:r>
              <a:rPr lang="fr-FR" sz="2800" b="1" dirty="0">
                <a:solidFill>
                  <a:schemeClr val="tx2"/>
                </a:solidFill>
                <a:latin typeface="+mn-lt"/>
                <a:cs typeface="Times New Roman" pitchFamily="18" charset="0"/>
              </a:rPr>
              <a:t> dépasser ses limites</a:t>
            </a:r>
            <a:r>
              <a:rPr lang="fr-FR" sz="2800" dirty="0">
                <a:solidFill>
                  <a:schemeClr val="tx2"/>
                </a:solidFill>
                <a:latin typeface="+mn-lt"/>
                <a:cs typeface="+mn-cs"/>
              </a:rPr>
              <a:t>  </a:t>
            </a:r>
          </a:p>
        </p:txBody>
      </p:sp>
      <p:pic>
        <p:nvPicPr>
          <p:cNvPr id="3" name="Image 3" descr="P1090949.JP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39925" y="2276872"/>
            <a:ext cx="4392612"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6383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oint-fort.com/images/d%C3%A9veloppement%20etre/moine%20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37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3112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543551" y="574588"/>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solidFill>
                    <a:schemeClr val="tx2"/>
                  </a:solidFill>
                </a:rPr>
                <a:t>Publication</a:t>
              </a:r>
            </a:p>
            <a:p>
              <a:pPr marL="285750" indent="-285750">
                <a:buFont typeface="Wingdings" panose="05000000000000000000" pitchFamily="2" charset="2"/>
                <a:buChar char="q"/>
              </a:pPr>
              <a:r>
                <a:rPr lang="fr-FR" dirty="0" smtClean="0"/>
                <a:t>Commentaires et où trouver l’article</a:t>
              </a:r>
            </a:p>
            <a:p>
              <a:pPr marL="285750" indent="-285750">
                <a:buFont typeface="Wingdings" panose="05000000000000000000" pitchFamily="2" charset="2"/>
                <a:buChar char="q"/>
              </a:pPr>
              <a:endParaRPr lang="fr-FR" dirty="0"/>
            </a:p>
          </p:txBody>
        </p:sp>
      </p:grpSp>
    </p:spTree>
    <p:extLst>
      <p:ext uri="{BB962C8B-B14F-4D97-AF65-F5344CB8AC3E}">
        <p14:creationId xmlns:p14="http://schemas.microsoft.com/office/powerpoint/2010/main" val="42129167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5"/>
          <p:cNvSpPr txBox="1">
            <a:spLocks noChangeArrowheads="1"/>
          </p:cNvSpPr>
          <p:nvPr/>
        </p:nvSpPr>
        <p:spPr bwMode="auto">
          <a:xfrm>
            <a:off x="179388" y="981075"/>
            <a:ext cx="8605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dirty="0">
                <a:latin typeface="Calibri" pitchFamily="34" charset="0"/>
              </a:rPr>
              <a:t>KINESITHERAPIE – LA REVUE. </a:t>
            </a:r>
            <a:r>
              <a:rPr lang="fr-FR" altLang="fr-FR" sz="2800" b="1" dirty="0" smtClean="0">
                <a:latin typeface="Calibri" pitchFamily="34" charset="0"/>
              </a:rPr>
              <a:t>2007  (</a:t>
            </a:r>
            <a:r>
              <a:rPr lang="fr-FR" altLang="fr-FR" sz="2800" b="1" dirty="0">
                <a:latin typeface="Calibri" pitchFamily="34" charset="0"/>
              </a:rPr>
              <a:t>62</a:t>
            </a:r>
            <a:r>
              <a:rPr lang="fr-FR" altLang="fr-FR" sz="2800" b="1" dirty="0" smtClean="0">
                <a:latin typeface="Calibri" pitchFamily="34" charset="0"/>
              </a:rPr>
              <a:t>) : 27 </a:t>
            </a:r>
            <a:r>
              <a:rPr lang="fr-FR" altLang="fr-FR" sz="2800" b="1" dirty="0">
                <a:latin typeface="Calibri" pitchFamily="34" charset="0"/>
              </a:rPr>
              <a:t>- 31</a:t>
            </a:r>
          </a:p>
        </p:txBody>
      </p:sp>
      <p:sp>
        <p:nvSpPr>
          <p:cNvPr id="3" name="ZoneTexte 6"/>
          <p:cNvSpPr txBox="1">
            <a:spLocks noChangeArrowheads="1"/>
          </p:cNvSpPr>
          <p:nvPr/>
        </p:nvSpPr>
        <p:spPr bwMode="auto">
          <a:xfrm>
            <a:off x="179388" y="1916113"/>
            <a:ext cx="8358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dirty="0">
                <a:latin typeface="Calibri" pitchFamily="34" charset="0"/>
              </a:rPr>
              <a:t>SHIATSU NEWS – SUMMER 07 – n° 103</a:t>
            </a:r>
          </a:p>
        </p:txBody>
      </p:sp>
      <p:sp>
        <p:nvSpPr>
          <p:cNvPr id="4" name="ZoneTexte 6"/>
          <p:cNvSpPr txBox="1">
            <a:spLocks noChangeArrowheads="1"/>
          </p:cNvSpPr>
          <p:nvPr/>
        </p:nvSpPr>
        <p:spPr bwMode="auto">
          <a:xfrm>
            <a:off x="179388" y="2924175"/>
            <a:ext cx="83581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dirty="0">
                <a:latin typeface="Calibri" pitchFamily="34" charset="0"/>
              </a:rPr>
              <a:t>SHIATSU GESELLSCHAFT SCHWEIZ  - AUSGABE 5 / 2010 : 26 - 28</a:t>
            </a:r>
          </a:p>
        </p:txBody>
      </p:sp>
      <p:pic>
        <p:nvPicPr>
          <p:cNvPr id="5" name="Picture 2" descr="http://environnement28.proforum.fr/data_proforumv2_centre/uploads/public/1557livre_ouve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573016"/>
            <a:ext cx="216024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4470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543551" y="574588"/>
            <a:ext cx="8199020" cy="5355312"/>
            <a:chOff x="492608" y="559477"/>
            <a:chExt cx="8199020" cy="5355312"/>
          </a:xfrm>
        </p:grpSpPr>
        <p:sp>
          <p:nvSpPr>
            <p:cNvPr id="3" name="ZoneTexte 2"/>
            <p:cNvSpPr txBox="1"/>
            <p:nvPr/>
          </p:nvSpPr>
          <p:spPr>
            <a:xfrm>
              <a:off x="492608" y="559477"/>
              <a:ext cx="3775474" cy="5355312"/>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Avertissement</a:t>
              </a:r>
            </a:p>
            <a:p>
              <a:pPr marL="285750" indent="-285750">
                <a:buFont typeface="Wingdings" panose="05000000000000000000" pitchFamily="2" charset="2"/>
                <a:buChar char="q"/>
              </a:pPr>
              <a:r>
                <a:rPr lang="fr-FR" dirty="0" smtClean="0"/>
                <a:t>Mais qu’est ce que le Shiatsu ?</a:t>
              </a:r>
            </a:p>
            <a:p>
              <a:r>
                <a:rPr lang="fr-FR" dirty="0">
                  <a:solidFill>
                    <a:schemeClr val="tx2"/>
                  </a:solidFill>
                </a:rPr>
                <a:t> </a:t>
              </a:r>
              <a:r>
                <a:rPr lang="fr-FR" dirty="0" smtClean="0">
                  <a:solidFill>
                    <a:schemeClr val="tx2"/>
                  </a:solidFill>
                </a:rPr>
                <a:t>              </a:t>
              </a:r>
              <a:r>
                <a:rPr lang="fr-FR" dirty="0" smtClean="0"/>
                <a:t>Etymologie</a:t>
              </a:r>
            </a:p>
            <a:p>
              <a:r>
                <a:rPr lang="fr-FR" dirty="0" smtClean="0"/>
                <a:t>               Définition</a:t>
              </a:r>
            </a:p>
            <a:p>
              <a:r>
                <a:rPr lang="fr-FR" dirty="0" smtClean="0"/>
                <a:t>               Bienfaits</a:t>
              </a:r>
            </a:p>
            <a:p>
              <a:r>
                <a:rPr lang="fr-FR" dirty="0"/>
                <a:t> </a:t>
              </a:r>
              <a:r>
                <a:rPr lang="fr-FR" dirty="0" smtClean="0"/>
                <a:t>              Quelques Indications</a:t>
              </a:r>
            </a:p>
            <a:p>
              <a:pPr marL="285750" indent="-285750">
                <a:buFont typeface="Wingdings" panose="05000000000000000000" pitchFamily="2" charset="2"/>
                <a:buChar char="q"/>
              </a:pPr>
              <a:r>
                <a:rPr lang="fr-FR" dirty="0" smtClean="0"/>
                <a:t>Quelques Définitions</a:t>
              </a:r>
            </a:p>
            <a:p>
              <a:r>
                <a:rPr lang="fr-FR" dirty="0"/>
                <a:t> </a:t>
              </a:r>
              <a:r>
                <a:rPr lang="fr-FR" dirty="0" smtClean="0"/>
                <a:t>               En lien avec le Shiatsu</a:t>
              </a:r>
            </a:p>
            <a:p>
              <a:r>
                <a:rPr lang="fr-FR" dirty="0"/>
                <a:t> </a:t>
              </a:r>
              <a:r>
                <a:rPr lang="fr-FR" dirty="0" smtClean="0"/>
                <a:t>               En lien avec le cancer</a:t>
              </a:r>
            </a:p>
            <a:p>
              <a:pPr marL="285750" indent="-285750">
                <a:buFont typeface="Wingdings" panose="05000000000000000000" pitchFamily="2" charset="2"/>
                <a:buChar char="q"/>
              </a:pPr>
              <a:r>
                <a:rPr lang="fr-FR" dirty="0" smtClean="0"/>
                <a:t>Témoignage du Dr  KOSTER – VIDAL</a:t>
              </a:r>
            </a:p>
            <a:p>
              <a:pPr marL="285750" indent="-285750">
                <a:buFont typeface="Wingdings" panose="05000000000000000000" pitchFamily="2" charset="2"/>
                <a:buChar char="q"/>
              </a:pPr>
              <a:r>
                <a:rPr lang="fr-FR" dirty="0" smtClean="0"/>
                <a:t>Principe</a:t>
              </a:r>
            </a:p>
            <a:p>
              <a:pPr marL="285750" indent="-285750">
                <a:buFont typeface="Wingdings" panose="05000000000000000000" pitchFamily="2" charset="2"/>
                <a:buChar char="q"/>
              </a:pPr>
              <a:r>
                <a:rPr lang="fr-FR" dirty="0" smtClean="0"/>
                <a:t>Protocole</a:t>
              </a:r>
            </a:p>
            <a:p>
              <a:pPr marL="285750" indent="-285750">
                <a:buFont typeface="Wingdings" panose="05000000000000000000" pitchFamily="2" charset="2"/>
                <a:buChar char="q"/>
              </a:pPr>
              <a:r>
                <a:rPr lang="fr-FR" dirty="0" smtClean="0"/>
                <a:t>Réserves</a:t>
              </a:r>
            </a:p>
            <a:p>
              <a:pPr marL="285750" indent="-285750">
                <a:buFont typeface="Wingdings" panose="05000000000000000000" pitchFamily="2" charset="2"/>
                <a:buChar char="q"/>
              </a:pPr>
              <a:r>
                <a:rPr lang="fr-FR" dirty="0" smtClean="0"/>
                <a:t>Cas clinique n° 1</a:t>
              </a:r>
            </a:p>
            <a:p>
              <a:pPr marL="285750" indent="-285750">
                <a:buFont typeface="Wingdings" panose="05000000000000000000" pitchFamily="2" charset="2"/>
                <a:buChar char="q"/>
              </a:pPr>
              <a:r>
                <a:rPr lang="fr-FR" dirty="0" smtClean="0"/>
                <a:t>Cas clinique n° 2</a:t>
              </a:r>
            </a:p>
            <a:p>
              <a:pPr marL="285750" indent="-285750">
                <a:buFont typeface="Wingdings" panose="05000000000000000000" pitchFamily="2" charset="2"/>
                <a:buChar char="q"/>
              </a:pPr>
              <a:r>
                <a:rPr lang="fr-FR" dirty="0" smtClean="0"/>
                <a:t>Discussion générale</a:t>
              </a:r>
            </a:p>
            <a:p>
              <a:pPr marL="285750" indent="-285750">
                <a:buFont typeface="Wingdings" panose="05000000000000000000" pitchFamily="2" charset="2"/>
                <a:buChar char="q"/>
              </a:pPr>
              <a:r>
                <a:rPr lang="fr-FR" dirty="0" smtClean="0"/>
                <a:t>Symptômes fréquents</a:t>
              </a:r>
            </a:p>
            <a:p>
              <a:endParaRPr lang="fr-FR" dirty="0" smtClean="0"/>
            </a:p>
            <a:p>
              <a:pPr marL="285750" indent="-285750">
                <a:buFont typeface="Wingdings" panose="05000000000000000000" pitchFamily="2" charset="2"/>
                <a:buChar char="q"/>
              </a:pPr>
              <a:endParaRPr lang="fr-FR" dirty="0"/>
            </a:p>
          </p:txBody>
        </p:sp>
        <p:sp>
          <p:nvSpPr>
            <p:cNvPr id="4" name="ZoneTexte 3"/>
            <p:cNvSpPr txBox="1"/>
            <p:nvPr/>
          </p:nvSpPr>
          <p:spPr>
            <a:xfrm>
              <a:off x="4916154" y="576317"/>
              <a:ext cx="377547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Bilans énergétiques du Hara</a:t>
              </a:r>
            </a:p>
            <a:p>
              <a:pPr marL="285750" indent="-285750">
                <a:buFont typeface="Wingdings" panose="05000000000000000000" pitchFamily="2" charset="2"/>
                <a:buChar char="q"/>
              </a:pPr>
              <a:r>
                <a:rPr lang="fr-FR" dirty="0" smtClean="0"/>
                <a:t>Conclusion</a:t>
              </a:r>
            </a:p>
            <a:p>
              <a:pPr marL="285750" indent="-285750">
                <a:buFont typeface="Wingdings" panose="05000000000000000000" pitchFamily="2" charset="2"/>
                <a:buChar char="q"/>
              </a:pPr>
              <a:r>
                <a:rPr lang="fr-FR" dirty="0" smtClean="0"/>
                <a:t>Publication</a:t>
              </a:r>
            </a:p>
            <a:p>
              <a:pPr marL="285750" indent="-285750">
                <a:buFont typeface="Wingdings" panose="05000000000000000000" pitchFamily="2" charset="2"/>
                <a:buChar char="q"/>
              </a:pPr>
              <a:r>
                <a:rPr lang="fr-FR" dirty="0" smtClean="0">
                  <a:solidFill>
                    <a:schemeClr val="tx2"/>
                  </a:solidFill>
                </a:rPr>
                <a:t>Commentaires et où trouver l’article</a:t>
              </a:r>
            </a:p>
            <a:p>
              <a:pPr marL="285750" indent="-285750">
                <a:buFont typeface="Wingdings" panose="05000000000000000000" pitchFamily="2" charset="2"/>
                <a:buChar char="q"/>
              </a:pPr>
              <a:endParaRPr lang="fr-FR" dirty="0">
                <a:solidFill>
                  <a:schemeClr val="tx2"/>
                </a:solidFill>
              </a:endParaRPr>
            </a:p>
          </p:txBody>
        </p:sp>
      </p:grpSp>
    </p:spTree>
    <p:extLst>
      <p:ext uri="{BB962C8B-B14F-4D97-AF65-F5344CB8AC3E}">
        <p14:creationId xmlns:p14="http://schemas.microsoft.com/office/powerpoint/2010/main" val="13426238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692696"/>
            <a:ext cx="7776864" cy="4462760"/>
          </a:xfrm>
          <a:prstGeom prst="rect">
            <a:avLst/>
          </a:prstGeom>
          <a:noFill/>
        </p:spPr>
        <p:txBody>
          <a:bodyPr wrap="square" rtlCol="0">
            <a:spAutoFit/>
          </a:bodyPr>
          <a:lstStyle/>
          <a:p>
            <a:pPr algn="ctr"/>
            <a:r>
              <a:rPr lang="fr-FR" sz="4400" dirty="0" smtClean="0">
                <a:hlinkClick r:id="rId2"/>
              </a:rPr>
              <a:t>www.formation-shiatsu-bordeaux.fr</a:t>
            </a:r>
            <a:endParaRPr lang="fr-FR" sz="4400" dirty="0" smtClean="0"/>
          </a:p>
          <a:p>
            <a:endParaRPr lang="fr-FR" sz="4000" dirty="0" smtClean="0"/>
          </a:p>
          <a:p>
            <a:endParaRPr lang="fr-FR" sz="4000" dirty="0"/>
          </a:p>
          <a:p>
            <a:endParaRPr lang="fr-FR" sz="4000" dirty="0" smtClean="0"/>
          </a:p>
          <a:p>
            <a:endParaRPr lang="fr-FR" sz="4000" dirty="0"/>
          </a:p>
          <a:p>
            <a:endParaRPr lang="fr-FR" sz="4000" dirty="0"/>
          </a:p>
          <a:p>
            <a:pPr algn="ctr"/>
            <a:r>
              <a:rPr lang="fr-FR" sz="4000" dirty="0" smtClean="0"/>
              <a:t>rubriques : publications &amp; contact</a:t>
            </a:r>
            <a:endParaRPr lang="fr-FR" sz="4000"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700808"/>
            <a:ext cx="2764830" cy="2664296"/>
          </a:xfrm>
          <a:prstGeom prst="rect">
            <a:avLst/>
          </a:prstGeom>
        </p:spPr>
      </p:pic>
    </p:spTree>
    <p:extLst>
      <p:ext uri="{BB962C8B-B14F-4D97-AF65-F5344CB8AC3E}">
        <p14:creationId xmlns:p14="http://schemas.microsoft.com/office/powerpoint/2010/main" val="42673224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images.fineartamerica.com/images-medium-large/golden-arigato-maggie-magee-mol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0178"/>
            <a:ext cx="5385128" cy="63271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kingswayministries.org/wp-content/uploads/2012/01/arigato-thanks-250x198.png"/>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31828" b="34086"/>
          <a:stretch/>
        </p:blipFill>
        <p:spPr bwMode="auto">
          <a:xfrm>
            <a:off x="6191148" y="2070609"/>
            <a:ext cx="2381250" cy="642844"/>
          </a:xfrm>
          <a:prstGeom prst="rect">
            <a:avLst/>
          </a:prstGeom>
          <a:noFill/>
          <a:extLst>
            <a:ext uri="{909E8E84-426E-40DD-AFC4-6F175D3DCCD1}">
              <a14:hiddenFill xmlns:a14="http://schemas.microsoft.com/office/drawing/2010/main">
                <a:solidFill>
                  <a:srgbClr val="FFFFFF"/>
                </a:solidFill>
              </a14:hiddenFill>
            </a:ext>
          </a:extLst>
        </p:spPr>
      </p:pic>
      <p:sp>
        <p:nvSpPr>
          <p:cNvPr id="4" name="Bulle ronde 3"/>
          <p:cNvSpPr/>
          <p:nvPr/>
        </p:nvSpPr>
        <p:spPr>
          <a:xfrm>
            <a:off x="5689585" y="1350298"/>
            <a:ext cx="3384376" cy="2083467"/>
          </a:xfrm>
          <a:prstGeom prst="wedgeEllipseCallout">
            <a:avLst>
              <a:gd name="adj1" fmla="val -119573"/>
              <a:gd name="adj2" fmla="val 94973"/>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2019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946"/>
            <a:ext cx="9143999" cy="584775"/>
          </a:xfrm>
          <a:prstGeom prst="rect">
            <a:avLst/>
          </a:prstGeom>
          <a:solidFill>
            <a:schemeClr val="tx2"/>
          </a:solidFill>
        </p:spPr>
        <p:txBody>
          <a:bodyPr wrap="square" rtlCol="0">
            <a:spAutoFit/>
          </a:bodyPr>
          <a:lstStyle/>
          <a:p>
            <a:r>
              <a:rPr lang="fr-FR" sz="3200" dirty="0" smtClean="0">
                <a:solidFill>
                  <a:schemeClr val="bg1"/>
                </a:solidFill>
              </a:rPr>
              <a:t>Etymologie </a:t>
            </a:r>
            <a:endParaRPr lang="fr-FR" sz="3200" dirty="0">
              <a:solidFill>
                <a:schemeClr val="bg1"/>
              </a:solidFill>
            </a:endParaRPr>
          </a:p>
        </p:txBody>
      </p:sp>
      <p:pic>
        <p:nvPicPr>
          <p:cNvPr id="3074" name="Picture 2" descr="http://3.bp.blogspot.com/_CW4TDjanEmg/SR6aJWjZo6I/AAAAAAAAAAU/KCNEJskH150/s320/shiatsu+id%C3%A9ogramm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36712"/>
            <a:ext cx="2592288" cy="472495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avec flèche 4"/>
          <p:cNvCxnSpPr/>
          <p:nvPr/>
        </p:nvCxnSpPr>
        <p:spPr>
          <a:xfrm flipH="1" flipV="1">
            <a:off x="2987824" y="2376008"/>
            <a:ext cx="2641369" cy="14758"/>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364088" y="1887215"/>
            <a:ext cx="36856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SHI (doigt)</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545972" y="4149080"/>
            <a:ext cx="55578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smtClean="0">
                <a:ln w="11430"/>
                <a:solidFill>
                  <a:srgbClr val="00B050"/>
                </a:solidFill>
                <a:effectLst>
                  <a:outerShdw blurRad="50800" dist="39000" dir="5460000" algn="tl">
                    <a:srgbClr val="000000">
                      <a:alpha val="38000"/>
                    </a:srgbClr>
                  </a:outerShdw>
                </a:effectLst>
              </a:rPr>
              <a:t>ATSU (pression)</a:t>
            </a:r>
            <a:endParaRPr lang="fr-FR" sz="5400" b="1" cap="none" spc="0" dirty="0">
              <a:ln w="11430"/>
              <a:solidFill>
                <a:srgbClr val="00B050"/>
              </a:solidFill>
              <a:effectLst>
                <a:outerShdw blurRad="50800" dist="39000" dir="5460000" algn="tl">
                  <a:srgbClr val="000000">
                    <a:alpha val="38000"/>
                  </a:srgbClr>
                </a:outerShdw>
              </a:effectLst>
            </a:endParaRPr>
          </a:p>
        </p:txBody>
      </p:sp>
      <p:cxnSp>
        <p:nvCxnSpPr>
          <p:cNvPr id="10" name="Connecteur droit avec flèche 9"/>
          <p:cNvCxnSpPr/>
          <p:nvPr/>
        </p:nvCxnSpPr>
        <p:spPr>
          <a:xfrm flipH="1">
            <a:off x="2987825" y="4629604"/>
            <a:ext cx="1008111"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70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TotalTime>
  <Words>2873</Words>
  <Application>Microsoft Office PowerPoint</Application>
  <PresentationFormat>Affichage à l'écran (4:3)</PresentationFormat>
  <Paragraphs>960</Paragraphs>
  <Slides>86</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86</vt:i4>
      </vt:variant>
    </vt:vector>
  </HeadingPairs>
  <TitlesOfParts>
    <vt:vector size="88" baseType="lpstr">
      <vt:lpstr>Horizon</vt:lpstr>
      <vt:lpstr>Graphique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DOMINIQUE</dc:creator>
  <cp:lastModifiedBy>DOMINIQUE</cp:lastModifiedBy>
  <cp:revision>33</cp:revision>
  <dcterms:created xsi:type="dcterms:W3CDTF">2013-12-19T17:43:19Z</dcterms:created>
  <dcterms:modified xsi:type="dcterms:W3CDTF">2014-01-17T20:53:45Z</dcterms:modified>
</cp:coreProperties>
</file>