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57" r:id="rId6"/>
    <p:sldId id="263" r:id="rId7"/>
    <p:sldId id="260" r:id="rId8"/>
    <p:sldId id="261" r:id="rId9"/>
    <p:sldId id="264" r:id="rId10"/>
    <p:sldId id="262" r:id="rId11"/>
    <p:sldId id="273" r:id="rId12"/>
    <p:sldId id="271" r:id="rId13"/>
    <p:sldId id="272" r:id="rId14"/>
    <p:sldId id="274" r:id="rId15"/>
    <p:sldId id="270" r:id="rId16"/>
    <p:sldId id="258" r:id="rId17"/>
    <p:sldId id="259" r:id="rId18"/>
    <p:sldId id="26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D72DCF-DEE3-4F37-BE4A-80A7B60B9E45}" type="datetimeFigureOut">
              <a:rPr lang="fr-FR" smtClean="0"/>
              <a:pPr/>
              <a:t>21/05/2014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3A84D4-E0DF-48F0-8311-E8DC2772DAE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72DCF-DEE3-4F37-BE4A-80A7B60B9E45}" type="datetimeFigureOut">
              <a:rPr lang="fr-FR" smtClean="0"/>
              <a:pPr/>
              <a:t>21/05/2014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A84D4-E0DF-48F0-8311-E8DC2772DAE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arfree.free.fr/index.php/2008/02/28/bedzed-un-ecoquartier-durable-au-sud-de-londres/"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normAutofit/>
          </a:bodyPr>
          <a:lstStyle/>
          <a:p>
            <a:r>
              <a:rPr lang="fr-FR" sz="4800" dirty="0" smtClean="0"/>
              <a:t>Villes durables</a:t>
            </a:r>
          </a:p>
          <a:p>
            <a:r>
              <a:rPr lang="fr-FR" sz="4800" dirty="0" err="1" smtClean="0"/>
              <a:t>écoquartiers</a:t>
            </a:r>
            <a:endParaRPr lang="fr-FR" sz="4800" dirty="0"/>
          </a:p>
        </p:txBody>
      </p:sp>
      <p:pic>
        <p:nvPicPr>
          <p:cNvPr id="10242" name="Picture 2"/>
          <p:cNvPicPr>
            <a:picLocks noChangeAspect="1" noChangeArrowheads="1"/>
          </p:cNvPicPr>
          <p:nvPr/>
        </p:nvPicPr>
        <p:blipFill>
          <a:blip r:embed="rId2" cstate="print"/>
          <a:srcRect/>
          <a:stretch>
            <a:fillRect/>
          </a:stretch>
        </p:blipFill>
        <p:spPr bwMode="auto">
          <a:xfrm>
            <a:off x="-22612" y="-1"/>
            <a:ext cx="9166612" cy="3356227"/>
          </a:xfrm>
          <a:prstGeom prst="rect">
            <a:avLst/>
          </a:prstGeom>
          <a:noFill/>
          <a:ln w="9525">
            <a:noFill/>
            <a:miter lim="800000"/>
            <a:headEnd/>
            <a:tailEnd/>
          </a:ln>
        </p:spPr>
      </p:pic>
      <p:sp>
        <p:nvSpPr>
          <p:cNvPr id="5" name="ZoneTexte 4"/>
          <p:cNvSpPr txBox="1"/>
          <p:nvPr/>
        </p:nvSpPr>
        <p:spPr>
          <a:xfrm>
            <a:off x="2987824" y="5805264"/>
            <a:ext cx="3093796" cy="646331"/>
          </a:xfrm>
          <a:prstGeom prst="rect">
            <a:avLst/>
          </a:prstGeom>
          <a:noFill/>
        </p:spPr>
        <p:txBody>
          <a:bodyPr wrap="none" rtlCol="0">
            <a:spAutoFit/>
          </a:bodyPr>
          <a:lstStyle/>
          <a:p>
            <a:r>
              <a:rPr lang="fr-FR" dirty="0" smtClean="0"/>
              <a:t>Patrick </a:t>
            </a:r>
            <a:r>
              <a:rPr lang="fr-FR" dirty="0" err="1" smtClean="0"/>
              <a:t>Matagne</a:t>
            </a:r>
            <a:endParaRPr lang="fr-FR" dirty="0" smtClean="0"/>
          </a:p>
          <a:p>
            <a:r>
              <a:rPr lang="fr-FR" dirty="0" err="1" smtClean="0"/>
              <a:t>Mcf</a:t>
            </a:r>
            <a:r>
              <a:rPr lang="fr-FR" dirty="0" smtClean="0"/>
              <a:t> Université de Poitiers ESPE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287" y="0"/>
            <a:ext cx="911542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wrap="square">
            <a:spAutoFit/>
          </a:bodyPr>
          <a:lstStyle/>
          <a:p>
            <a:r>
              <a:rPr lang="fr-FR" sz="2000" dirty="0" smtClean="0"/>
              <a:t>En 2000, a été créé un quartier « écologique » en Angleterre, près de </a:t>
            </a:r>
            <a:r>
              <a:rPr lang="fr-FR" sz="2000" dirty="0" err="1" smtClean="0"/>
              <a:t>Sutton</a:t>
            </a:r>
            <a:r>
              <a:rPr lang="fr-FR" sz="2000" dirty="0" smtClean="0"/>
              <a:t>, dans la banlieue sud de Londres. Il comprend quatre-vingt dix logements ainsi que 2300 m² de bureaux. Ce quartier a reçu le nom de BEDZED, ce qui signifie </a:t>
            </a:r>
            <a:r>
              <a:rPr lang="fr-FR" sz="2000" i="1" dirty="0" err="1" smtClean="0"/>
              <a:t>Beddington</a:t>
            </a:r>
            <a:r>
              <a:rPr lang="fr-FR" sz="2000" i="1" dirty="0" smtClean="0"/>
              <a:t> </a:t>
            </a:r>
            <a:r>
              <a:rPr lang="fr-FR" sz="2000" i="1" dirty="0" err="1" smtClean="0"/>
              <a:t>Zero</a:t>
            </a:r>
            <a:r>
              <a:rPr lang="fr-FR" sz="2000" i="1" dirty="0" smtClean="0"/>
              <a:t> (</a:t>
            </a:r>
            <a:r>
              <a:rPr lang="fr-FR" sz="2000" i="1" dirty="0" err="1" smtClean="0"/>
              <a:t>fossil</a:t>
            </a:r>
            <a:r>
              <a:rPr lang="fr-FR" sz="2000" i="1" dirty="0" smtClean="0"/>
              <a:t>) </a:t>
            </a:r>
            <a:r>
              <a:rPr lang="fr-FR" sz="2000" i="1" dirty="0" err="1" smtClean="0"/>
              <a:t>Energy</a:t>
            </a:r>
            <a:r>
              <a:rPr lang="fr-FR" sz="2000" i="1" dirty="0" smtClean="0"/>
              <a:t> </a:t>
            </a:r>
            <a:r>
              <a:rPr lang="fr-FR" sz="2000" i="1" dirty="0" err="1" smtClean="0"/>
              <a:t>Development</a:t>
            </a:r>
            <a:r>
              <a:rPr lang="fr-FR" sz="2000" dirty="0" smtClean="0"/>
              <a:t>. Ce projet pilote montre qu’il est possible de créer des espaces de vie et de travail en cohérence avec les principes d’un développement durable. </a:t>
            </a:r>
          </a:p>
          <a:p>
            <a:endParaRPr lang="fr-FR" sz="2000" dirty="0" smtClean="0"/>
          </a:p>
          <a:p>
            <a:r>
              <a:rPr lang="fr-FR" sz="2000" dirty="0" smtClean="0"/>
              <a:t>L’architecture a été pensée afin d’offrir un cadre de vie attractif et un environnement agréable. Chaque logement dispose d’une </a:t>
            </a:r>
            <a:r>
              <a:rPr lang="fr-FR" sz="2000" i="1" dirty="0" smtClean="0"/>
              <a:t>serre</a:t>
            </a:r>
            <a:r>
              <a:rPr lang="fr-FR" sz="2000" dirty="0" smtClean="0"/>
              <a:t> exposée au sud. Cette </a:t>
            </a:r>
            <a:r>
              <a:rPr lang="fr-FR" sz="2000" i="1" dirty="0" smtClean="0"/>
              <a:t>serre </a:t>
            </a:r>
            <a:r>
              <a:rPr lang="fr-FR" sz="2000" dirty="0" smtClean="0"/>
              <a:t>permet de capter la chaleur et la lumière du soleil ; des panneaux photovoltaïques produisent de l’électricité.</a:t>
            </a:r>
          </a:p>
          <a:p>
            <a:endParaRPr lang="fr-FR" sz="2000" dirty="0" smtClean="0"/>
          </a:p>
          <a:p>
            <a:r>
              <a:rPr lang="fr-FR" sz="2000" dirty="0" smtClean="0"/>
              <a:t>    Des murs très épais et des triples vitrages assurent une très bonne isolation des bâtiments. Les dépenses en chauffage sont de l’ordre de 10 % de celles d’une construction classique. Une centrale produit électricité et eau chaude sanitaire. Elle est alimentée par des plaquettes de bois, en fait des résidus provenant de surfaces forestières locales. L’eau de pluie est stockée puis réutilisée. Une partie des eaux usées est traitée sur site. Les habitations ont attiré des gens ayant des revenus faibles et d’autres qui disposent de revenus élevés. L’empreinte écologique de BEDZED est deux fois moindre que celle d’un quartier traditionnel.</a:t>
            </a:r>
            <a:endParaRPr lang="fr-F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edZed-plan-ensemble"/>
          <p:cNvPicPr>
            <a:picLocks noChangeAspect="1" noChangeArrowheads="1"/>
          </p:cNvPicPr>
          <p:nvPr/>
        </p:nvPicPr>
        <p:blipFill>
          <a:blip r:embed="rId2" cstate="print"/>
          <a:srcRect/>
          <a:stretch>
            <a:fillRect/>
          </a:stretch>
        </p:blipFill>
        <p:spPr bwMode="auto">
          <a:xfrm>
            <a:off x="0" y="0"/>
            <a:ext cx="9144000" cy="4797152"/>
          </a:xfrm>
          <a:prstGeom prst="rect">
            <a:avLst/>
          </a:prstGeom>
          <a:noFill/>
        </p:spPr>
      </p:pic>
      <p:sp>
        <p:nvSpPr>
          <p:cNvPr id="3" name="Rectangle 2"/>
          <p:cNvSpPr/>
          <p:nvPr/>
        </p:nvSpPr>
        <p:spPr>
          <a:xfrm>
            <a:off x="0" y="5180311"/>
            <a:ext cx="8964488" cy="523220"/>
          </a:xfrm>
          <a:prstGeom prst="rect">
            <a:avLst/>
          </a:prstGeom>
        </p:spPr>
        <p:txBody>
          <a:bodyPr wrap="square">
            <a:spAutoFit/>
          </a:bodyPr>
          <a:lstStyle/>
          <a:p>
            <a:r>
              <a:rPr lang="fr-FR" sz="2800" b="1" u="sng" dirty="0" err="1" smtClean="0">
                <a:hlinkClick r:id="rId3" tooltip="BedZed, un écoquartier durable au Sud de Londres"/>
              </a:rPr>
              <a:t>BedZed</a:t>
            </a:r>
            <a:r>
              <a:rPr lang="fr-FR" sz="2800" b="1" u="sng" dirty="0" smtClean="0">
                <a:hlinkClick r:id="rId3" tooltip="BedZed, un écoquartier durable au Sud de Londres"/>
              </a:rPr>
              <a:t>, un </a:t>
            </a:r>
            <a:r>
              <a:rPr lang="fr-FR" sz="2800" b="1" u="sng" dirty="0" err="1" smtClean="0">
                <a:hlinkClick r:id="rId3" tooltip="BedZed, un écoquartier durable au Sud de Londres"/>
              </a:rPr>
              <a:t>écoquartier</a:t>
            </a:r>
            <a:r>
              <a:rPr lang="fr-FR" sz="2800" b="1" u="sng" dirty="0" smtClean="0">
                <a:hlinkClick r:id="rId3" tooltip="BedZed, un écoquartier durable au Sud de Londres"/>
              </a:rPr>
              <a:t> durable au Sud de Londres</a:t>
            </a:r>
            <a:endParaRPr lang="fr-FR" sz="2800" b="1" u="sng" dirty="0"/>
          </a:p>
        </p:txBody>
      </p:sp>
      <p:sp>
        <p:nvSpPr>
          <p:cNvPr id="4" name="Rectangle 3"/>
          <p:cNvSpPr/>
          <p:nvPr/>
        </p:nvSpPr>
        <p:spPr>
          <a:xfrm>
            <a:off x="1835696" y="5949280"/>
            <a:ext cx="5965800" cy="461665"/>
          </a:xfrm>
          <a:prstGeom prst="rect">
            <a:avLst/>
          </a:prstGeom>
        </p:spPr>
        <p:txBody>
          <a:bodyPr wrap="none">
            <a:spAutoFit/>
          </a:bodyPr>
          <a:lstStyle/>
          <a:p>
            <a:r>
              <a:rPr lang="fr-FR" sz="2400" i="1" dirty="0" smtClean="0"/>
              <a:t>(</a:t>
            </a:r>
            <a:r>
              <a:rPr lang="fr-FR" sz="2400" i="1" dirty="0" err="1" smtClean="0"/>
              <a:t>Beddington</a:t>
            </a:r>
            <a:r>
              <a:rPr lang="fr-FR" sz="2400" i="1" dirty="0" smtClean="0"/>
              <a:t> </a:t>
            </a:r>
            <a:r>
              <a:rPr lang="fr-FR" sz="2400" i="1" dirty="0" err="1" smtClean="0"/>
              <a:t>Zero</a:t>
            </a:r>
            <a:r>
              <a:rPr lang="fr-FR" sz="2400" i="1" dirty="0" smtClean="0"/>
              <a:t> (</a:t>
            </a:r>
            <a:r>
              <a:rPr lang="fr-FR" sz="2400" i="1" dirty="0" err="1" smtClean="0"/>
              <a:t>fossil</a:t>
            </a:r>
            <a:r>
              <a:rPr lang="fr-FR" sz="2400" i="1" dirty="0" smtClean="0"/>
              <a:t>) </a:t>
            </a:r>
            <a:r>
              <a:rPr lang="fr-FR" sz="2400" i="1" dirty="0" err="1" smtClean="0"/>
              <a:t>Energy</a:t>
            </a:r>
            <a:r>
              <a:rPr lang="fr-FR" sz="2400" i="1" dirty="0" smtClean="0"/>
              <a:t> </a:t>
            </a:r>
            <a:r>
              <a:rPr lang="fr-FR" sz="2400" i="1" dirty="0" err="1" smtClean="0"/>
              <a:t>Development</a:t>
            </a:r>
            <a:r>
              <a:rPr lang="fr-FR" sz="2400" i="1" dirty="0" smtClean="0"/>
              <a:t>)</a:t>
            </a:r>
            <a:endParaRPr lang="fr-FR" sz="2400" dirty="0"/>
          </a:p>
        </p:txBody>
      </p:sp>
      <p:sp>
        <p:nvSpPr>
          <p:cNvPr id="5" name="Rectangle 4"/>
          <p:cNvSpPr/>
          <p:nvPr/>
        </p:nvSpPr>
        <p:spPr>
          <a:xfrm>
            <a:off x="0" y="6488668"/>
            <a:ext cx="9144000" cy="369332"/>
          </a:xfrm>
          <a:prstGeom prst="rect">
            <a:avLst/>
          </a:prstGeom>
        </p:spPr>
        <p:txBody>
          <a:bodyPr wrap="square">
            <a:spAutoFit/>
          </a:bodyPr>
          <a:lstStyle/>
          <a:p>
            <a:r>
              <a:rPr lang="fr-FR" dirty="0" smtClean="0"/>
              <a:t>http://www.les-realisations-du-developpement-durable.org/bedzed.htm</a:t>
            </a:r>
            <a:endParaRPr lang="fr-FR" dirty="0"/>
          </a:p>
        </p:txBody>
      </p:sp>
      <p:pic>
        <p:nvPicPr>
          <p:cNvPr id="2050" name="Picture 2"/>
          <p:cNvPicPr>
            <a:picLocks noChangeAspect="1" noChangeArrowheads="1"/>
          </p:cNvPicPr>
          <p:nvPr/>
        </p:nvPicPr>
        <p:blipFill>
          <a:blip r:embed="rId4" cstate="print"/>
          <a:srcRect/>
          <a:stretch>
            <a:fillRect/>
          </a:stretch>
        </p:blipFill>
        <p:spPr bwMode="auto">
          <a:xfrm>
            <a:off x="1403648" y="332656"/>
            <a:ext cx="6172200" cy="42005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4553" y="166556"/>
            <a:ext cx="9188553" cy="61628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strVal val="#ppt_w*0.70"/>
                                          </p:val>
                                        </p:tav>
                                        <p:tav tm="100000">
                                          <p:val>
                                            <p:strVal val="#ppt_w"/>
                                          </p:val>
                                        </p:tav>
                                      </p:tavLst>
                                    </p:anim>
                                    <p:anim calcmode="lin" valueType="num">
                                      <p:cBhvr>
                                        <p:cTn id="15" dur="1000" fill="hold"/>
                                        <p:tgtEl>
                                          <p:spTgt spid="2051"/>
                                        </p:tgtEl>
                                        <p:attrNameLst>
                                          <p:attrName>ppt_h</p:attrName>
                                        </p:attrNameLst>
                                      </p:cBhvr>
                                      <p:tavLst>
                                        <p:tav tm="0">
                                          <p:val>
                                            <p:strVal val="#ppt_h"/>
                                          </p:val>
                                        </p:tav>
                                        <p:tav tm="100000">
                                          <p:val>
                                            <p:strVal val="#ppt_h"/>
                                          </p:val>
                                        </p:tav>
                                      </p:tavLst>
                                    </p:anim>
                                    <p:animEffect transition="in" filter="fade">
                                      <p:cBhvr>
                                        <p:cTn id="1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2536" y="0"/>
            <a:ext cx="907146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940088"/>
          </a:xfrm>
          <a:prstGeom prst="rect">
            <a:avLst/>
          </a:prstGeom>
        </p:spPr>
        <p:txBody>
          <a:bodyPr wrap="square">
            <a:spAutoFit/>
          </a:bodyPr>
          <a:lstStyle/>
          <a:p>
            <a:r>
              <a:rPr lang="fr-FR" sz="2000" dirty="0" smtClean="0"/>
              <a:t>Depuis 30 ans, la ville de Fribourg-en-Brisgau en Allemagne a choisi d’améliorer son environnement, en particulier dans trois domaines : déplacements, déchets, énergie. Les déplacements à vélo et dans les transports en commun sont encouragés : 400 kilomètres de pistes cyclables ont été aménagées, les habitants peuvent emprunter les transports en commun pour un prix faible. Les déchets sont triés et valorisés sous forme d’énergie. Des économies d’énergie importantes sont réalisées et les sources d’énergie renouvelables sont privilégiées.</a:t>
            </a:r>
          </a:p>
          <a:p>
            <a:endParaRPr lang="fr-FR" sz="2000" dirty="0" smtClean="0"/>
          </a:p>
          <a:p>
            <a:r>
              <a:rPr lang="fr-FR" sz="2000" dirty="0" smtClean="0"/>
              <a:t>La ville a su attirer des entreprises spécialisées dans l’environnement, à l’image de la </a:t>
            </a:r>
            <a:r>
              <a:rPr lang="fr-FR" sz="2000" i="1" dirty="0" err="1" smtClean="0"/>
              <a:t>Solar</a:t>
            </a:r>
            <a:r>
              <a:rPr lang="fr-FR" sz="2000" i="1" dirty="0" smtClean="0"/>
              <a:t> </a:t>
            </a:r>
            <a:r>
              <a:rPr lang="fr-FR" sz="2000" i="1" dirty="0" err="1" smtClean="0"/>
              <a:t>Fabrik</a:t>
            </a:r>
            <a:r>
              <a:rPr lang="fr-FR" sz="2000" dirty="0" smtClean="0"/>
              <a:t>, qui fabrique des panneaux photovoltaïques. La politique environnementale de Fribourg a permis la création de 10 000 emplois dans le domaine de la protection de l’environnement.</a:t>
            </a:r>
          </a:p>
          <a:p>
            <a:endParaRPr lang="fr-FR" sz="2000" dirty="0" smtClean="0"/>
          </a:p>
          <a:p>
            <a:r>
              <a:rPr lang="fr-FR" sz="2000" dirty="0" smtClean="0"/>
              <a:t>A partir du milieu des années 1990, deux nouveaux quartiers (Vauban et </a:t>
            </a:r>
            <a:r>
              <a:rPr lang="fr-FR" sz="2000" dirty="0" err="1" smtClean="0"/>
              <a:t>Rieselfeld</a:t>
            </a:r>
            <a:r>
              <a:rPr lang="fr-FR" sz="2000" dirty="0" smtClean="0"/>
              <a:t>) ont été construits. L’objectif était à la fois l’économie d’énergie et l’ « excellence environnementale ». L’isolation des logements est remarquable et une partie l’énergie dont les habitants ont besoin est produite sur place. Deux autres aspects essentiels ont guidé les concepteurs de ces quartiers : la mixité sociale et la cohabitation entre les générations. Les habitants ont participé à la création de leur quartier.</a:t>
            </a: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Écoquartier vauban freibourg1.JPG"/>
          <p:cNvPicPr>
            <a:picLocks noChangeAspect="1" noChangeArrowheads="1"/>
          </p:cNvPicPr>
          <p:nvPr/>
        </p:nvPicPr>
        <p:blipFill>
          <a:blip r:embed="rId2" cstate="print"/>
          <a:srcRect/>
          <a:stretch>
            <a:fillRect/>
          </a:stretch>
        </p:blipFill>
        <p:spPr bwMode="auto">
          <a:xfrm>
            <a:off x="0" y="-1"/>
            <a:ext cx="9144000" cy="6237313"/>
          </a:xfrm>
          <a:prstGeom prst="rect">
            <a:avLst/>
          </a:prstGeom>
          <a:noFill/>
        </p:spPr>
      </p:pic>
      <p:sp>
        <p:nvSpPr>
          <p:cNvPr id="3" name="ZoneTexte 2"/>
          <p:cNvSpPr txBox="1"/>
          <p:nvPr/>
        </p:nvSpPr>
        <p:spPr>
          <a:xfrm>
            <a:off x="2699792" y="6309320"/>
            <a:ext cx="2695033" cy="369332"/>
          </a:xfrm>
          <a:prstGeom prst="rect">
            <a:avLst/>
          </a:prstGeom>
          <a:noFill/>
        </p:spPr>
        <p:txBody>
          <a:bodyPr wrap="none" rtlCol="0">
            <a:spAutoFit/>
          </a:bodyPr>
          <a:lstStyle/>
          <a:p>
            <a:r>
              <a:rPr lang="fr-FR" dirty="0" smtClean="0"/>
              <a:t>Quartier Vauban : Fribourg</a:t>
            </a:r>
            <a:endParaRPr lang="fr-FR" dirty="0"/>
          </a:p>
        </p:txBody>
      </p:sp>
      <p:pic>
        <p:nvPicPr>
          <p:cNvPr id="3074" name="Picture 2"/>
          <p:cNvPicPr>
            <a:picLocks noChangeAspect="1" noChangeArrowheads="1"/>
          </p:cNvPicPr>
          <p:nvPr/>
        </p:nvPicPr>
        <p:blipFill>
          <a:blip r:embed="rId3" cstate="print"/>
          <a:srcRect/>
          <a:stretch>
            <a:fillRect/>
          </a:stretch>
        </p:blipFill>
        <p:spPr bwMode="auto">
          <a:xfrm>
            <a:off x="144968" y="980728"/>
            <a:ext cx="8537536" cy="444376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89810" y="260648"/>
            <a:ext cx="9066249" cy="6408712"/>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 y="0"/>
            <a:ext cx="9144000" cy="6597352"/>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11856" y="0"/>
            <a:ext cx="9225661" cy="6669360"/>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0" y="0"/>
            <a:ext cx="9144000" cy="6525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strVal val="#ppt_w*0.70"/>
                                          </p:val>
                                        </p:tav>
                                        <p:tav tm="100000">
                                          <p:val>
                                            <p:strVal val="#ppt_w"/>
                                          </p:val>
                                        </p:tav>
                                      </p:tavLst>
                                    </p:anim>
                                    <p:anim calcmode="lin" valueType="num">
                                      <p:cBhvr>
                                        <p:cTn id="15" dur="1000" fill="hold"/>
                                        <p:tgtEl>
                                          <p:spTgt spid="3075"/>
                                        </p:tgtEl>
                                        <p:attrNameLst>
                                          <p:attrName>ppt_h</p:attrName>
                                        </p:attrNameLst>
                                      </p:cBhvr>
                                      <p:tavLst>
                                        <p:tav tm="0">
                                          <p:val>
                                            <p:strVal val="#ppt_h"/>
                                          </p:val>
                                        </p:tav>
                                        <p:tav tm="100000">
                                          <p:val>
                                            <p:strVal val="#ppt_h"/>
                                          </p:val>
                                        </p:tav>
                                      </p:tavLst>
                                    </p:anim>
                                    <p:animEffect transition="in" filter="fade">
                                      <p:cBhvr>
                                        <p:cTn id="16" dur="1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strVal val="#ppt_w*0.70"/>
                                          </p:val>
                                        </p:tav>
                                        <p:tav tm="100000">
                                          <p:val>
                                            <p:strVal val="#ppt_w"/>
                                          </p:val>
                                        </p:tav>
                                      </p:tavLst>
                                    </p:anim>
                                    <p:anim calcmode="lin" valueType="num">
                                      <p:cBhvr>
                                        <p:cTn id="22" dur="1000" fill="hold"/>
                                        <p:tgtEl>
                                          <p:spTgt spid="3076"/>
                                        </p:tgtEl>
                                        <p:attrNameLst>
                                          <p:attrName>ppt_h</p:attrName>
                                        </p:attrNameLst>
                                      </p:cBhvr>
                                      <p:tavLst>
                                        <p:tav tm="0">
                                          <p:val>
                                            <p:strVal val="#ppt_h"/>
                                          </p:val>
                                        </p:tav>
                                        <p:tav tm="100000">
                                          <p:val>
                                            <p:strVal val="#ppt_h"/>
                                          </p:val>
                                        </p:tav>
                                      </p:tavLst>
                                    </p:anim>
                                    <p:animEffect transition="in" filter="fade">
                                      <p:cBhvr>
                                        <p:cTn id="23" dur="1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 calcmode="lin" valueType="num">
                                      <p:cBhvr>
                                        <p:cTn id="28" dur="1000" fill="hold"/>
                                        <p:tgtEl>
                                          <p:spTgt spid="3077"/>
                                        </p:tgtEl>
                                        <p:attrNameLst>
                                          <p:attrName>ppt_w</p:attrName>
                                        </p:attrNameLst>
                                      </p:cBhvr>
                                      <p:tavLst>
                                        <p:tav tm="0">
                                          <p:val>
                                            <p:strVal val="#ppt_w*0.70"/>
                                          </p:val>
                                        </p:tav>
                                        <p:tav tm="100000">
                                          <p:val>
                                            <p:strVal val="#ppt_w"/>
                                          </p:val>
                                        </p:tav>
                                      </p:tavLst>
                                    </p:anim>
                                    <p:anim calcmode="lin" valueType="num">
                                      <p:cBhvr>
                                        <p:cTn id="29" dur="1000" fill="hold"/>
                                        <p:tgtEl>
                                          <p:spTgt spid="3077"/>
                                        </p:tgtEl>
                                        <p:attrNameLst>
                                          <p:attrName>ppt_h</p:attrName>
                                        </p:attrNameLst>
                                      </p:cBhvr>
                                      <p:tavLst>
                                        <p:tav tm="0">
                                          <p:val>
                                            <p:strVal val="#ppt_h"/>
                                          </p:val>
                                        </p:tav>
                                        <p:tav tm="100000">
                                          <p:val>
                                            <p:strVal val="#ppt_h"/>
                                          </p:val>
                                        </p:tav>
                                      </p:tavLst>
                                    </p:anim>
                                    <p:animEffect transition="in" filter="fade">
                                      <p:cBhvr>
                                        <p:cTn id="30" dur="1000"/>
                                        <p:tgtEl>
                                          <p:spTgt spid="307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anim calcmode="lin" valueType="num">
                                      <p:cBhvr>
                                        <p:cTn id="35" dur="1000" fill="hold"/>
                                        <p:tgtEl>
                                          <p:spTgt spid="3078"/>
                                        </p:tgtEl>
                                        <p:attrNameLst>
                                          <p:attrName>ppt_w</p:attrName>
                                        </p:attrNameLst>
                                      </p:cBhvr>
                                      <p:tavLst>
                                        <p:tav tm="0">
                                          <p:val>
                                            <p:strVal val="#ppt_w*0.70"/>
                                          </p:val>
                                        </p:tav>
                                        <p:tav tm="100000">
                                          <p:val>
                                            <p:strVal val="#ppt_w"/>
                                          </p:val>
                                        </p:tav>
                                      </p:tavLst>
                                    </p:anim>
                                    <p:anim calcmode="lin" valueType="num">
                                      <p:cBhvr>
                                        <p:cTn id="36" dur="1000" fill="hold"/>
                                        <p:tgtEl>
                                          <p:spTgt spid="3078"/>
                                        </p:tgtEl>
                                        <p:attrNameLst>
                                          <p:attrName>ppt_h</p:attrName>
                                        </p:attrNameLst>
                                      </p:cBhvr>
                                      <p:tavLst>
                                        <p:tav tm="0">
                                          <p:val>
                                            <p:strVal val="#ppt_h"/>
                                          </p:val>
                                        </p:tav>
                                        <p:tav tm="100000">
                                          <p:val>
                                            <p:strVal val="#ppt_h"/>
                                          </p:val>
                                        </p:tav>
                                      </p:tavLst>
                                    </p:anim>
                                    <p:animEffect transition="in" filter="fade">
                                      <p:cBhvr>
                                        <p:cTn id="37"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683503"/>
            <a:ext cx="5616623" cy="5353717"/>
          </a:xfrm>
          <a:prstGeom prst="rect">
            <a:avLst/>
          </a:prstGeom>
          <a:noFill/>
          <a:ln w="9525">
            <a:noFill/>
            <a:miter lim="800000"/>
            <a:headEnd/>
            <a:tailEnd/>
          </a:ln>
        </p:spPr>
      </p:pic>
      <p:sp>
        <p:nvSpPr>
          <p:cNvPr id="3" name="Rectangle 2"/>
          <p:cNvSpPr/>
          <p:nvPr/>
        </p:nvSpPr>
        <p:spPr>
          <a:xfrm>
            <a:off x="1907704" y="6237312"/>
            <a:ext cx="4586384" cy="369332"/>
          </a:xfrm>
          <a:prstGeom prst="rect">
            <a:avLst/>
          </a:prstGeom>
        </p:spPr>
        <p:txBody>
          <a:bodyPr wrap="none">
            <a:spAutoFit/>
          </a:bodyPr>
          <a:lstStyle/>
          <a:p>
            <a:r>
              <a:rPr lang="fr-FR" dirty="0" smtClean="0"/>
              <a:t>http://www.territoires.gouv.fr/les-ecoquartiers</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7704" y="0"/>
            <a:ext cx="6104012" cy="462016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051720" y="4509120"/>
            <a:ext cx="6624736" cy="2348880"/>
          </a:xfrm>
          <a:prstGeom prst="rect">
            <a:avLst/>
          </a:prstGeom>
          <a:noFill/>
          <a:ln w="9525">
            <a:noFill/>
            <a:miter lim="800000"/>
            <a:headEnd/>
            <a:tailEnd/>
          </a:ln>
        </p:spPr>
      </p:pic>
      <p:sp>
        <p:nvSpPr>
          <p:cNvPr id="4" name="ZoneTexte 3"/>
          <p:cNvSpPr txBox="1"/>
          <p:nvPr/>
        </p:nvSpPr>
        <p:spPr>
          <a:xfrm>
            <a:off x="179512" y="3212976"/>
            <a:ext cx="2500556" cy="369332"/>
          </a:xfrm>
          <a:prstGeom prst="rect">
            <a:avLst/>
          </a:prstGeom>
          <a:noFill/>
        </p:spPr>
        <p:txBody>
          <a:bodyPr wrap="none" rtlCol="0">
            <a:spAutoFit/>
          </a:bodyPr>
          <a:lstStyle/>
          <a:p>
            <a:r>
              <a:rPr lang="fr-FR" dirty="0" smtClean="0"/>
              <a:t>13 opérations labellisées</a:t>
            </a:r>
            <a:endParaRPr lang="fr-FR" dirty="0"/>
          </a:p>
        </p:txBody>
      </p:sp>
      <p:sp>
        <p:nvSpPr>
          <p:cNvPr id="5" name="ZoneTexte 4"/>
          <p:cNvSpPr txBox="1"/>
          <p:nvPr/>
        </p:nvSpPr>
        <p:spPr>
          <a:xfrm>
            <a:off x="323528" y="4437112"/>
            <a:ext cx="2722220" cy="646331"/>
          </a:xfrm>
          <a:prstGeom prst="rect">
            <a:avLst/>
          </a:prstGeom>
          <a:noFill/>
        </p:spPr>
        <p:txBody>
          <a:bodyPr wrap="none" rtlCol="0">
            <a:spAutoFit/>
          </a:bodyPr>
          <a:lstStyle/>
          <a:p>
            <a:r>
              <a:rPr lang="fr-FR" dirty="0" smtClean="0"/>
              <a:t>32 projets lauréats</a:t>
            </a:r>
          </a:p>
          <a:p>
            <a:r>
              <a:rPr lang="fr-FR" dirty="0" err="1" smtClean="0"/>
              <a:t>Labellisables</a:t>
            </a:r>
            <a:r>
              <a:rPr lang="fr-FR" dirty="0" smtClean="0"/>
              <a:t> dans les 2 ans</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1174" y="1556792"/>
            <a:ext cx="9226349" cy="3744416"/>
          </a:xfrm>
          <a:prstGeom prst="rect">
            <a:avLst/>
          </a:prstGeom>
          <a:noFill/>
          <a:ln w="9525">
            <a:noFill/>
            <a:miter lim="800000"/>
            <a:headEnd/>
            <a:tailEnd/>
          </a:ln>
        </p:spPr>
      </p:pic>
      <p:sp>
        <p:nvSpPr>
          <p:cNvPr id="3" name="Rectangle 2"/>
          <p:cNvSpPr/>
          <p:nvPr/>
        </p:nvSpPr>
        <p:spPr>
          <a:xfrm>
            <a:off x="0" y="5373216"/>
            <a:ext cx="9144000" cy="369332"/>
          </a:xfrm>
          <a:prstGeom prst="rect">
            <a:avLst/>
          </a:prstGeom>
        </p:spPr>
        <p:txBody>
          <a:bodyPr wrap="square">
            <a:spAutoFit/>
          </a:bodyPr>
          <a:lstStyle/>
          <a:p>
            <a:r>
              <a:rPr lang="fr-FR" dirty="0" smtClean="0"/>
              <a:t>http://www.cupablog.com/cupa-journee-architectes-entreprises-poitiers/</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424936" cy="954107"/>
          </a:xfrm>
          <a:prstGeom prst="rect">
            <a:avLst/>
          </a:prstGeom>
        </p:spPr>
        <p:txBody>
          <a:bodyPr wrap="square">
            <a:spAutoFit/>
          </a:bodyPr>
          <a:lstStyle/>
          <a:p>
            <a:r>
              <a:rPr lang="fr-FR" sz="2800" b="1" dirty="0" smtClean="0"/>
              <a:t>1. L'association 4 D : Dossiers et débats pour le développement durable</a:t>
            </a:r>
            <a:endParaRPr lang="fr-FR" sz="2800" dirty="0"/>
          </a:p>
        </p:txBody>
      </p:sp>
      <p:sp>
        <p:nvSpPr>
          <p:cNvPr id="3" name="Rectangle 2"/>
          <p:cNvSpPr/>
          <p:nvPr/>
        </p:nvSpPr>
        <p:spPr>
          <a:xfrm>
            <a:off x="611561" y="2492896"/>
            <a:ext cx="7776864" cy="954107"/>
          </a:xfrm>
          <a:prstGeom prst="rect">
            <a:avLst/>
          </a:prstGeom>
        </p:spPr>
        <p:txBody>
          <a:bodyPr wrap="square">
            <a:spAutoFit/>
          </a:bodyPr>
          <a:lstStyle/>
          <a:p>
            <a:r>
              <a:rPr lang="fr-FR" sz="2800" b="1" dirty="0" smtClean="0"/>
              <a:t>2. Malmö, Fribourg, </a:t>
            </a:r>
            <a:r>
              <a:rPr lang="fr-FR" sz="2800" b="1" dirty="0" err="1" smtClean="0"/>
              <a:t>Bedzel</a:t>
            </a:r>
            <a:r>
              <a:rPr lang="fr-FR" sz="2800" b="1" dirty="0" smtClean="0"/>
              <a:t> : villes durables, quartiers durables</a:t>
            </a:r>
            <a:endParaRPr lang="fr-FR" sz="2800" dirty="0"/>
          </a:p>
        </p:txBody>
      </p:sp>
      <p:sp>
        <p:nvSpPr>
          <p:cNvPr id="4" name="Rectangle 3"/>
          <p:cNvSpPr/>
          <p:nvPr/>
        </p:nvSpPr>
        <p:spPr>
          <a:xfrm>
            <a:off x="755576" y="4437112"/>
            <a:ext cx="4434547" cy="523220"/>
          </a:xfrm>
          <a:prstGeom prst="rect">
            <a:avLst/>
          </a:prstGeom>
        </p:spPr>
        <p:txBody>
          <a:bodyPr wrap="none">
            <a:spAutoFit/>
          </a:bodyPr>
          <a:lstStyle/>
          <a:p>
            <a:r>
              <a:rPr lang="fr-FR" sz="2800" b="1" dirty="0" smtClean="0"/>
              <a:t>3. Les </a:t>
            </a:r>
            <a:r>
              <a:rPr lang="fr-FR" sz="2800" b="1" dirty="0" err="1" smtClean="0"/>
              <a:t>écoquartiers</a:t>
            </a:r>
            <a:r>
              <a:rPr lang="fr-FR" sz="2800" b="1" dirty="0" smtClean="0"/>
              <a:t> : un label</a:t>
            </a:r>
            <a:endParaRPr lang="fr-F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404664"/>
            <a:ext cx="9144000" cy="1872208"/>
          </a:xfrm>
          <a:prstGeom prst="rect">
            <a:avLst/>
          </a:prstGeom>
          <a:noFill/>
          <a:ln w="9525">
            <a:noFill/>
            <a:miter lim="800000"/>
            <a:headEnd/>
            <a:tailEnd/>
          </a:ln>
        </p:spPr>
      </p:pic>
      <p:sp>
        <p:nvSpPr>
          <p:cNvPr id="3" name="Rectangle 2"/>
          <p:cNvSpPr/>
          <p:nvPr/>
        </p:nvSpPr>
        <p:spPr>
          <a:xfrm>
            <a:off x="1619672" y="2132856"/>
            <a:ext cx="6020751" cy="646331"/>
          </a:xfrm>
          <a:prstGeom prst="rect">
            <a:avLst/>
          </a:prstGeom>
        </p:spPr>
        <p:txBody>
          <a:bodyPr wrap="none">
            <a:spAutoFit/>
          </a:bodyPr>
          <a:lstStyle/>
          <a:p>
            <a:r>
              <a:rPr lang="fr-FR" sz="3600" dirty="0" smtClean="0"/>
              <a:t>http://www.association4d.org/</a:t>
            </a:r>
            <a:endParaRPr lang="fr-FR" sz="3600" dirty="0"/>
          </a:p>
        </p:txBody>
      </p:sp>
      <p:sp>
        <p:nvSpPr>
          <p:cNvPr id="4" name="ZoneTexte 3"/>
          <p:cNvSpPr txBox="1"/>
          <p:nvPr/>
        </p:nvSpPr>
        <p:spPr>
          <a:xfrm>
            <a:off x="3563888" y="3140968"/>
            <a:ext cx="2345257" cy="2862322"/>
          </a:xfrm>
          <a:prstGeom prst="rect">
            <a:avLst/>
          </a:prstGeom>
          <a:noFill/>
        </p:spPr>
        <p:txBody>
          <a:bodyPr wrap="none" rtlCol="0">
            <a:spAutoFit/>
          </a:bodyPr>
          <a:lstStyle/>
          <a:p>
            <a:r>
              <a:rPr lang="fr-FR" sz="3600" dirty="0" smtClean="0"/>
              <a:t>Respect</a:t>
            </a:r>
          </a:p>
          <a:p>
            <a:endParaRPr lang="fr-FR" sz="3600" dirty="0" smtClean="0"/>
          </a:p>
          <a:p>
            <a:r>
              <a:rPr lang="fr-FR" sz="3600" dirty="0" smtClean="0"/>
              <a:t>Intelligence</a:t>
            </a:r>
          </a:p>
          <a:p>
            <a:endParaRPr lang="fr-FR" sz="3600" dirty="0" smtClean="0"/>
          </a:p>
          <a:p>
            <a:r>
              <a:rPr lang="fr-FR" sz="3600" dirty="0" smtClean="0"/>
              <a:t>Partage</a:t>
            </a: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696"/>
            <a:ext cx="9144000" cy="5078313"/>
          </a:xfrm>
          <a:prstGeom prst="rect">
            <a:avLst/>
          </a:prstGeom>
        </p:spPr>
        <p:txBody>
          <a:bodyPr wrap="square">
            <a:spAutoFit/>
          </a:bodyPr>
          <a:lstStyle/>
          <a:p>
            <a:r>
              <a:rPr lang="fr-FR" sz="3600" dirty="0" smtClean="0"/>
              <a:t>« Agis de façon que les effets de ton action soient compatibles avec la permanence d'une vie authentiquement humaine sur terre. »</a:t>
            </a:r>
          </a:p>
          <a:p>
            <a:endParaRPr lang="fr-FR" sz="3600" b="1" dirty="0" smtClean="0"/>
          </a:p>
          <a:p>
            <a:endParaRPr lang="fr-FR" sz="3600" b="1" dirty="0" smtClean="0"/>
          </a:p>
          <a:p>
            <a:r>
              <a:rPr lang="fr-FR" sz="3600" b="1" dirty="0" smtClean="0"/>
              <a:t>Hans Jonas,</a:t>
            </a:r>
            <a:r>
              <a:rPr lang="fr-FR" sz="3600" dirty="0" smtClean="0"/>
              <a:t> </a:t>
            </a:r>
            <a:r>
              <a:rPr lang="fr-FR" sz="3600" i="1" dirty="0" smtClean="0"/>
              <a:t>Le Principe responsabilité : une éthique pour la civilisation technologique</a:t>
            </a:r>
            <a:r>
              <a:rPr lang="fr-FR" sz="3600" dirty="0" smtClean="0"/>
              <a:t> (1979), trad. J. </a:t>
            </a:r>
            <a:r>
              <a:rPr lang="fr-FR" sz="3600" dirty="0" err="1" smtClean="0"/>
              <a:t>Greisch</a:t>
            </a:r>
            <a:r>
              <a:rPr lang="fr-FR" sz="3600" dirty="0" smtClean="0"/>
              <a:t>, Éd. du Cerf, 1990, Préface, p. 30.</a:t>
            </a:r>
            <a:endParaRPr lang="fr-FR"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130" y="1124744"/>
            <a:ext cx="9174130" cy="4593427"/>
          </a:xfrm>
          <a:prstGeom prst="rect">
            <a:avLst/>
          </a:prstGeom>
          <a:noFill/>
          <a:ln w="9525">
            <a:noFill/>
            <a:miter lim="800000"/>
            <a:headEnd/>
            <a:tailEnd/>
          </a:ln>
        </p:spPr>
      </p:pic>
      <p:sp>
        <p:nvSpPr>
          <p:cNvPr id="4" name="Rectangle 3"/>
          <p:cNvSpPr/>
          <p:nvPr/>
        </p:nvSpPr>
        <p:spPr>
          <a:xfrm>
            <a:off x="467544" y="1700808"/>
            <a:ext cx="6264696" cy="1077218"/>
          </a:xfrm>
          <a:prstGeom prst="rect">
            <a:avLst/>
          </a:prstGeom>
        </p:spPr>
        <p:txBody>
          <a:bodyPr wrap="square">
            <a:spAutoFit/>
          </a:bodyPr>
          <a:lstStyle/>
          <a:p>
            <a:r>
              <a:rPr lang="fr-FR" sz="3200" dirty="0" smtClean="0"/>
              <a:t>Malmö (Suède) : un prototype de ville durable</a:t>
            </a:r>
            <a:endParaRPr lang="fr-F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2068184" y="0"/>
            <a:ext cx="500763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364" y="1124744"/>
            <a:ext cx="917872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332656"/>
            <a:ext cx="9144000" cy="6223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5587" y="0"/>
            <a:ext cx="9078413"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126</Words>
  <Application>Microsoft Office PowerPoint</Application>
  <PresentationFormat>Affichage à l'écran (4:3)</PresentationFormat>
  <Paragraphs>37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Matagne</dc:creator>
  <cp:lastModifiedBy>Matagne</cp:lastModifiedBy>
  <cp:revision>24</cp:revision>
  <dcterms:created xsi:type="dcterms:W3CDTF">2014-05-17T08:44:07Z</dcterms:created>
  <dcterms:modified xsi:type="dcterms:W3CDTF">2014-05-21T06:03:47Z</dcterms:modified>
</cp:coreProperties>
</file>