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9A33-DDCD-48DF-8391-3A6D222245F0}" type="datetimeFigureOut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6D46E-4844-4F0B-8D4A-F350B959EA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9B851-1A0B-4223-9990-404324DE29F8}" type="datetimeFigureOut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F531D-7C40-4B5B-B3D9-1A863C837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F531D-7C40-4B5B-B3D9-1A863C83773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F531D-7C40-4B5B-B3D9-1A863C83773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68531B-E531-4FAC-A993-E4E6103D97E0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3A955-D8D8-4C1B-B8C3-8B2A0E5DB111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B6A1AC-0F86-45E0-A6A0-7C113D061CB7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C10B-17FF-4988-AEC0-CA384481E151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DC9D84-6DBE-4CF5-BBA3-330FB84E2C09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53AB4-46E1-4A2F-A102-1F759E752BA2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D1039-AAC6-4401-823B-4EAB91CE5947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856AB-5E79-4B37-B601-B171453552E8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A86E36-4426-4935-A71B-4C683D90AB03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2477E-29C6-4D02-8EE4-89D4B6B8AE28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51DF1-C2CF-4460-BA80-D21F5855D3C2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A17F94-7530-4260-8A4A-A6E7C284BAA5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Poitiers 8/12/2015  Docteur Marie-José ROUSSEAU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54702D-EE77-4D31-8732-338E10750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400" dirty="0" smtClean="0"/>
              <a:t>ARIATHYM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400" dirty="0" smtClean="0"/>
              <a:t>ORGANISATION DES SOINS </a:t>
            </a:r>
          </a:p>
          <a:p>
            <a:pPr algn="ctr"/>
            <a:r>
              <a:rPr lang="fr-FR" sz="2400" dirty="0" smtClean="0"/>
              <a:t>POUR </a:t>
            </a:r>
          </a:p>
          <a:p>
            <a:pPr algn="ctr"/>
            <a:r>
              <a:rPr lang="fr-FR" sz="2400" dirty="0" smtClean="0"/>
              <a:t>LE PATIENT BIPOLAIRE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55976" y="6237312"/>
            <a:ext cx="2927722" cy="333210"/>
          </a:xfrm>
        </p:spPr>
        <p:txBody>
          <a:bodyPr/>
          <a:lstStyle/>
          <a:p>
            <a:pPr algn="ctr"/>
            <a:r>
              <a:rPr lang="fr-FR" dirty="0" smtClean="0"/>
              <a:t>Poitiers 8/12/2015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 smtClean="0"/>
              <a:t>Outils : </a:t>
            </a:r>
          </a:p>
          <a:p>
            <a:pPr>
              <a:buNone/>
            </a:pPr>
            <a:endParaRPr lang="fr-FR" sz="1200" dirty="0" smtClean="0"/>
          </a:p>
          <a:p>
            <a:pPr marL="720000">
              <a:buFont typeface="Wingdings" pitchFamily="2" charset="2"/>
              <a:buChar char="Ø"/>
            </a:pPr>
            <a:r>
              <a:rPr lang="fr-FR" sz="2000" dirty="0" smtClean="0"/>
              <a:t>Entretiens infirmiers</a:t>
            </a:r>
          </a:p>
          <a:p>
            <a:pPr marL="720000">
              <a:buFont typeface="Wingdings" pitchFamily="2" charset="2"/>
              <a:buChar char="Ø"/>
            </a:pPr>
            <a:r>
              <a:rPr lang="fr-FR" sz="2000" dirty="0" smtClean="0"/>
              <a:t>Entretiens médicaux</a:t>
            </a:r>
          </a:p>
          <a:p>
            <a:pPr marL="720000">
              <a:buFont typeface="Wingdings" pitchFamily="2" charset="2"/>
              <a:buChar char="Ø"/>
            </a:pPr>
            <a:r>
              <a:rPr lang="fr-FR" sz="2000" dirty="0" smtClean="0"/>
              <a:t>Evaluation neurocognitive</a:t>
            </a:r>
          </a:p>
          <a:p>
            <a:pPr marL="720000">
              <a:buFont typeface="Wingdings" pitchFamily="2" charset="2"/>
              <a:buChar char="Ø"/>
            </a:pPr>
            <a:r>
              <a:rPr lang="fr-FR" sz="2000" dirty="0" smtClean="0"/>
              <a:t>Ateliers</a:t>
            </a:r>
          </a:p>
          <a:p>
            <a:pPr marL="720000">
              <a:buFont typeface="Wingdings" pitchFamily="2" charset="2"/>
              <a:buChar char="Ø"/>
            </a:pPr>
            <a:r>
              <a:rPr lang="fr-FR" sz="2000" dirty="0" smtClean="0"/>
              <a:t>Education thérapeutique….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2000" b="1" dirty="0" smtClean="0"/>
              <a:t>Équipe pluridisciplinaire :</a:t>
            </a:r>
          </a:p>
          <a:p>
            <a:pPr>
              <a:buNone/>
            </a:pPr>
            <a:endParaRPr lang="fr-FR" sz="1200" dirty="0" smtClean="0"/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Infirmiers, </a:t>
            </a:r>
            <a:r>
              <a:rPr lang="fr-FR" sz="2000" dirty="0" err="1" smtClean="0"/>
              <a:t>aide-soignants</a:t>
            </a:r>
            <a:endParaRPr lang="fr-FR" sz="2000" dirty="0" smtClean="0"/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Médecins psychiatres</a:t>
            </a:r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Médecins </a:t>
            </a:r>
            <a:r>
              <a:rPr lang="fr-FR" sz="2000" dirty="0" err="1" smtClean="0"/>
              <a:t>somaticiens</a:t>
            </a:r>
            <a:endParaRPr lang="fr-FR" sz="2000" dirty="0" smtClean="0"/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err="1" smtClean="0"/>
              <a:t>Addictologues</a:t>
            </a:r>
            <a:endParaRPr lang="fr-FR" sz="2000" dirty="0" smtClean="0"/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Psychologues cliniciens</a:t>
            </a:r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Neuropsychologues</a:t>
            </a:r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Assistante sociale	</a:t>
            </a:r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Ergothérapeute	</a:t>
            </a:r>
          </a:p>
          <a:p>
            <a:pPr marL="72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Psychomotricien….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39752" y="6453336"/>
            <a:ext cx="3657600" cy="300608"/>
          </a:xfrm>
        </p:spPr>
        <p:txBody>
          <a:bodyPr/>
          <a:lstStyle/>
          <a:p>
            <a:pPr algn="ctr"/>
            <a:r>
              <a:rPr lang="fr-FR" dirty="0" smtClean="0"/>
              <a:t>Poitiers 8/12/2015 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7427168" cy="5688632"/>
          </a:xfrm>
        </p:spPr>
        <p:txBody>
          <a:bodyPr/>
          <a:lstStyle/>
          <a:p>
            <a:pPr>
              <a:buNone/>
            </a:pPr>
            <a:r>
              <a:rPr lang="fr-FR" sz="2000" b="1" dirty="0" smtClean="0"/>
              <a:t>Recours possible à des avis régionaux :</a:t>
            </a:r>
          </a:p>
          <a:p>
            <a:pPr>
              <a:buNone/>
            </a:pPr>
            <a:endParaRPr lang="fr-FR" sz="2000" dirty="0" smtClean="0"/>
          </a:p>
          <a:p>
            <a:pPr marL="900000">
              <a:buFont typeface="Wingdings" pitchFamily="2" charset="2"/>
              <a:buChar char="Ø"/>
            </a:pPr>
            <a:r>
              <a:rPr lang="fr-FR" sz="2000" dirty="0" smtClean="0"/>
              <a:t>Autre équipe territoriale</a:t>
            </a:r>
          </a:p>
          <a:p>
            <a:pPr marL="900000">
              <a:buNone/>
            </a:pPr>
            <a:endParaRPr lang="fr-FR" sz="2000" dirty="0" smtClean="0"/>
          </a:p>
          <a:p>
            <a:pPr marL="900000">
              <a:buFont typeface="Wingdings" pitchFamily="2" charset="2"/>
              <a:buChar char="Ø"/>
            </a:pPr>
            <a:r>
              <a:rPr lang="fr-FR" sz="2000" dirty="0" smtClean="0"/>
              <a:t>Consultations au CHU</a:t>
            </a:r>
          </a:p>
          <a:p>
            <a:pPr marL="900000">
              <a:buNone/>
            </a:pPr>
            <a:endParaRPr lang="fr-FR" sz="2000" dirty="0" smtClean="0"/>
          </a:p>
          <a:p>
            <a:pPr marL="900000">
              <a:buFont typeface="Wingdings" pitchFamily="2" charset="2"/>
              <a:buChar char="Ø"/>
            </a:pPr>
            <a:r>
              <a:rPr lang="fr-FR" sz="2000" dirty="0" smtClean="0"/>
              <a:t>RCP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67744" y="6381328"/>
            <a:ext cx="3657600" cy="300608"/>
          </a:xfrm>
        </p:spPr>
        <p:txBody>
          <a:bodyPr/>
          <a:lstStyle/>
          <a:p>
            <a:pPr algn="ctr"/>
            <a:r>
              <a:rPr lang="fr-FR" dirty="0" smtClean="0"/>
              <a:t>Poitiers 8/12/2015 </a:t>
            </a:r>
          </a:p>
          <a:p>
            <a:pPr algn="ctr"/>
            <a:r>
              <a:rPr lang="fr-FR" dirty="0" smtClean="0"/>
              <a:t> 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7355160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Suivi : Ambulatoire 		Consultations spécialisées </a:t>
            </a:r>
          </a:p>
          <a:p>
            <a:pPr>
              <a:buNone/>
            </a:pPr>
            <a:r>
              <a:rPr lang="fr-FR" sz="2000" dirty="0" smtClean="0"/>
              <a:t>					Généralistes </a:t>
            </a:r>
          </a:p>
          <a:p>
            <a:pPr>
              <a:buNone/>
            </a:pPr>
            <a:r>
              <a:rPr lang="fr-FR" sz="2000" dirty="0" smtClean="0"/>
              <a:t>					Suivi infirmier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      Éducation thérapeutique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      Hospitalisation de jour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      Hospitalisation de nuit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Médico-social : 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Foyer en réseau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Familles gouvernantes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GEM….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83768" y="6381328"/>
            <a:ext cx="3657600" cy="300608"/>
          </a:xfrm>
        </p:spPr>
        <p:txBody>
          <a:bodyPr/>
          <a:lstStyle/>
          <a:p>
            <a:pPr algn="ctr"/>
            <a:r>
              <a:rPr lang="fr-FR" dirty="0" smtClean="0"/>
              <a:t>Poitiers 8/12/2015 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3275856" y="692696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3275856" y="1052736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275856" y="1412776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66068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CONCLUSION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53285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/>
              <a:t>Filière de soin.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Soins </a:t>
            </a:r>
            <a:r>
              <a:rPr lang="fr-FR" sz="2000" dirty="0" smtClean="0"/>
              <a:t>gradués</a:t>
            </a:r>
            <a:r>
              <a:rPr lang="fr-FR" sz="2000" dirty="0" smtClean="0"/>
              <a:t>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Partages d’expériences.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Approche commune (échelles</a:t>
            </a:r>
            <a:r>
              <a:rPr lang="fr-FR" sz="2000" dirty="0" smtClean="0"/>
              <a:t>, formations infirmières, </a:t>
            </a:r>
            <a:r>
              <a:rPr lang="fr-FR" sz="2000" dirty="0" smtClean="0"/>
              <a:t>sismothérapies…).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Cohérence régionale avec déclinaison territoriale.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Enrichissement des dispositifs existants.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Respect du libre choix du patient.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Faciliter l’accès aux </a:t>
            </a:r>
            <a:r>
              <a:rPr lang="fr-FR" sz="2000" dirty="0" smtClean="0"/>
              <a:t>soins.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Déclinaison départementale : en Charente filière de soin graduée.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83768" y="6381328"/>
            <a:ext cx="3657600" cy="300608"/>
          </a:xfrm>
        </p:spPr>
        <p:txBody>
          <a:bodyPr/>
          <a:lstStyle/>
          <a:p>
            <a:pPr algn="ctr"/>
            <a:r>
              <a:rPr lang="fr-FR" dirty="0" smtClean="0"/>
              <a:t>Poitiers 8/12/2015 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13</a:t>
            </a:fld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2123728" y="6237312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INTRODUCTION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 smtClean="0"/>
              <a:t>Les troubles bipolaires : 1 % de la population.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1/3 des patients ont consulté 4 médecins avant le diagnostic.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7 à 10 ans avant le diagnostic et le traitement.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Pathologie psychiatrique chronique et récurrente.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PROJET REGIONAL : 2013 – 2015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55776" y="6165304"/>
            <a:ext cx="3657600" cy="444624"/>
          </a:xfrm>
        </p:spPr>
        <p:txBody>
          <a:bodyPr/>
          <a:lstStyle/>
          <a:p>
            <a:pPr algn="ctr"/>
            <a:r>
              <a:rPr lang="fr-FR" dirty="0" smtClean="0"/>
              <a:t>Poitiers 8/12/2015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Flèche droite 8"/>
          <p:cNvSpPr/>
          <p:nvPr/>
        </p:nvSpPr>
        <p:spPr>
          <a:xfrm>
            <a:off x="611560" y="530120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DEFINITIONS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7499176" cy="5112568"/>
          </a:xfrm>
        </p:spPr>
        <p:txBody>
          <a:bodyPr>
            <a:normAutofit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u="sng" dirty="0" smtClean="0"/>
              <a:t>Trouble de l’humeur :</a:t>
            </a:r>
            <a:r>
              <a:rPr lang="fr-FR" sz="2000" dirty="0" smtClean="0"/>
              <a:t> alternance phases d’expansion (manie ou hypomanie) et baisses de l’humeur (dépression).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000" dirty="0" smtClean="0"/>
              <a:t>Avec ou sans symptômes psychotiques.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000" dirty="0" smtClean="0"/>
              <a:t>Risque suicidaire élevé (suicide : 15 %).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Plusieurs types de troubles bipolaires :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Trouble bipolaire 1 : épisodes maniaques et dépressifs.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Trouble bipolaire 2 : épisodes hypomaniaques et 	dépressifs.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55776" y="6237312"/>
            <a:ext cx="3657600" cy="405218"/>
          </a:xfrm>
        </p:spPr>
        <p:txBody>
          <a:bodyPr/>
          <a:lstStyle/>
          <a:p>
            <a:pPr algn="ctr"/>
            <a:r>
              <a:rPr lang="fr-FR" dirty="0" smtClean="0"/>
              <a:t>Poitiers 8/12/2015</a:t>
            </a:r>
          </a:p>
          <a:p>
            <a:pPr algn="ctr"/>
            <a:r>
              <a:rPr lang="fr-FR" dirty="0" smtClean="0"/>
              <a:t> 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683568" y="393305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83568" y="465313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C000"/>
                </a:solidFill>
              </a:rPr>
              <a:t>PARCOURS DU PATIENT 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792088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I – </a:t>
            </a:r>
            <a:r>
              <a:rPr lang="fr-FR" sz="2000" u="sng" dirty="0" smtClean="0"/>
              <a:t>Prise en charge ambulatoire :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2000" b="1" dirty="0" smtClean="0"/>
              <a:t>1- Repérage :</a:t>
            </a:r>
          </a:p>
          <a:p>
            <a:pPr>
              <a:buNone/>
            </a:pPr>
            <a:endParaRPr lang="fr-FR" sz="1200" dirty="0" smtClean="0"/>
          </a:p>
          <a:p>
            <a:pPr marL="54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Personnel</a:t>
            </a:r>
          </a:p>
          <a:p>
            <a:pPr marL="540000">
              <a:spcBef>
                <a:spcPts val="0"/>
              </a:spcBef>
              <a:buNone/>
            </a:pPr>
            <a:endParaRPr lang="fr-FR" sz="1200" dirty="0" smtClean="0"/>
          </a:p>
          <a:p>
            <a:pPr marL="54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Familial</a:t>
            </a:r>
          </a:p>
          <a:p>
            <a:pPr marL="540000">
              <a:spcBef>
                <a:spcPts val="0"/>
              </a:spcBef>
              <a:buNone/>
            </a:pPr>
            <a:endParaRPr lang="fr-FR" sz="1200" dirty="0" smtClean="0"/>
          </a:p>
          <a:p>
            <a:pPr marL="540000">
              <a:spcBef>
                <a:spcPts val="0"/>
              </a:spcBef>
              <a:buFont typeface="Wingdings" pitchFamily="2" charset="2"/>
              <a:buChar char="Ø"/>
            </a:pPr>
            <a:r>
              <a:rPr lang="fr-FR" sz="2000" dirty="0" smtClean="0"/>
              <a:t>Médecin généraliste</a:t>
            </a:r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r>
              <a:rPr lang="fr-FR" sz="2000" b="1" dirty="0" smtClean="0"/>
              <a:t>2- Evaluation, diagnostic :</a:t>
            </a:r>
          </a:p>
          <a:p>
            <a:pPr>
              <a:buNone/>
            </a:pPr>
            <a:endParaRPr lang="fr-FR" sz="1000" dirty="0" smtClean="0"/>
          </a:p>
          <a:p>
            <a:pPr marL="540000">
              <a:buFontTx/>
              <a:buChar char="-"/>
            </a:pPr>
            <a:r>
              <a:rPr lang="fr-FR" sz="2000" dirty="0" smtClean="0"/>
              <a:t>Etablir une relation de confiance</a:t>
            </a:r>
          </a:p>
          <a:p>
            <a:pPr marL="540000">
              <a:buFontTx/>
              <a:buChar char="-"/>
            </a:pPr>
            <a:r>
              <a:rPr lang="fr-FR" sz="2000" dirty="0" smtClean="0"/>
              <a:t>Evaluer l’état thymique</a:t>
            </a:r>
          </a:p>
          <a:p>
            <a:pPr marL="540000">
              <a:buFontTx/>
              <a:buChar char="-"/>
            </a:pPr>
            <a:r>
              <a:rPr lang="fr-FR" sz="2000" dirty="0" smtClean="0"/>
              <a:t>Evaluer le risque suicidaire</a:t>
            </a:r>
          </a:p>
          <a:p>
            <a:pPr marL="540000">
              <a:buFontTx/>
              <a:buChar char="-"/>
            </a:pPr>
            <a:r>
              <a:rPr lang="fr-FR" sz="2000" dirty="0" smtClean="0"/>
              <a:t>Evaluer les traits de personnalité</a:t>
            </a:r>
          </a:p>
          <a:p>
            <a:pPr marL="540000">
              <a:buFontTx/>
              <a:buChar char="-"/>
            </a:pPr>
            <a:r>
              <a:rPr lang="fr-FR" sz="2000" dirty="0" smtClean="0"/>
              <a:t>Evaluer l’environnement socio professionnel</a:t>
            </a:r>
          </a:p>
          <a:p>
            <a:pPr marL="540000">
              <a:buFontTx/>
              <a:buChar char="-"/>
            </a:pPr>
            <a:r>
              <a:rPr lang="fr-FR" sz="2000" dirty="0" smtClean="0"/>
              <a:t>Rechercher les </a:t>
            </a:r>
            <a:r>
              <a:rPr lang="fr-FR" sz="2000" dirty="0" err="1" smtClean="0"/>
              <a:t>comorbidités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195736" y="6453336"/>
            <a:ext cx="3657600" cy="300608"/>
          </a:xfrm>
        </p:spPr>
        <p:txBody>
          <a:bodyPr/>
          <a:lstStyle/>
          <a:p>
            <a:pPr algn="ctr"/>
            <a:r>
              <a:rPr lang="fr-FR" dirty="0" smtClean="0"/>
              <a:t>Poitiers 8/12/2015 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8326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000" b="1" dirty="0" smtClean="0"/>
              <a:t>3 – Professionnels concernés : A préciser dans</a:t>
            </a:r>
          </a:p>
          <a:p>
            <a:pPr algn="just">
              <a:buNone/>
            </a:pPr>
            <a:r>
              <a:rPr lang="fr-FR" sz="2000" b="1" dirty="0" smtClean="0"/>
              <a:t>chaque département.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2000" dirty="0" smtClean="0"/>
              <a:t>		1°ligne : Médecin généraliste.</a:t>
            </a:r>
          </a:p>
          <a:p>
            <a:pPr>
              <a:buNone/>
            </a:pPr>
            <a:r>
              <a:rPr lang="fr-FR" sz="2000" dirty="0" smtClean="0"/>
              <a:t>		2° ligne : Accueil psychiatrique : urgences, CMP, 	structures spécialisées….</a:t>
            </a:r>
          </a:p>
          <a:p>
            <a:pPr marL="360000">
              <a:buNone/>
            </a:pPr>
            <a:endParaRPr lang="fr-FR" sz="1200" dirty="0" smtClean="0"/>
          </a:p>
          <a:p>
            <a:pPr marL="360000">
              <a:buFont typeface="Arial" pitchFamily="34" charset="0"/>
              <a:buChar char="•"/>
            </a:pPr>
            <a:r>
              <a:rPr lang="fr-FR" sz="2000" dirty="0" smtClean="0"/>
              <a:t>Accueil infirmier : entretien individuel familial</a:t>
            </a:r>
          </a:p>
          <a:p>
            <a:pPr marL="360000">
              <a:buFont typeface="Arial" pitchFamily="34" charset="0"/>
              <a:buChar char="•"/>
            </a:pPr>
            <a:r>
              <a:rPr lang="fr-FR" sz="2000" dirty="0" smtClean="0"/>
              <a:t>Consultation médicale</a:t>
            </a:r>
          </a:p>
          <a:p>
            <a:pPr marL="360000">
              <a:spcBef>
                <a:spcPts val="0"/>
              </a:spcBef>
              <a:buNone/>
            </a:pPr>
            <a:r>
              <a:rPr lang="fr-FR" sz="2000" dirty="0" smtClean="0"/>
              <a:t>	Entretien d’évaluation :</a:t>
            </a:r>
          </a:p>
          <a:p>
            <a:pPr marL="1260000">
              <a:buFontTx/>
              <a:buChar char="-"/>
            </a:pPr>
            <a:r>
              <a:rPr lang="fr-FR" sz="2000" dirty="0" smtClean="0"/>
              <a:t>Etat actuel</a:t>
            </a:r>
          </a:p>
          <a:p>
            <a:pPr marL="1260000">
              <a:buFontTx/>
              <a:buChar char="-"/>
            </a:pPr>
            <a:r>
              <a:rPr lang="fr-FR" sz="2000" dirty="0" smtClean="0"/>
              <a:t>Antécédents personnels</a:t>
            </a:r>
          </a:p>
          <a:p>
            <a:pPr marL="1260000">
              <a:buFontTx/>
              <a:buChar char="-"/>
            </a:pPr>
            <a:r>
              <a:rPr lang="fr-FR" sz="2000" dirty="0" smtClean="0"/>
              <a:t>Antécédents familiaux</a:t>
            </a:r>
          </a:p>
          <a:p>
            <a:pPr marL="1260000">
              <a:buFontTx/>
              <a:buChar char="-"/>
            </a:pPr>
            <a:r>
              <a:rPr lang="fr-FR" sz="2000" dirty="0" smtClean="0"/>
              <a:t>Risque suicidaire</a:t>
            </a:r>
          </a:p>
          <a:p>
            <a:pPr marL="1260000">
              <a:buFontTx/>
              <a:buChar char="-"/>
            </a:pPr>
            <a:r>
              <a:rPr lang="fr-FR" sz="2000" dirty="0" err="1" smtClean="0"/>
              <a:t>Comorbidités</a:t>
            </a:r>
            <a:endParaRPr lang="fr-FR" sz="2000" dirty="0" smtClean="0"/>
          </a:p>
          <a:p>
            <a:pPr marL="1260000">
              <a:buFontTx/>
              <a:buChar char="-"/>
            </a:pPr>
            <a:r>
              <a:rPr lang="fr-FR" sz="2000" dirty="0" smtClean="0"/>
              <a:t>Contexte….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83768" y="6381328"/>
            <a:ext cx="3657600" cy="372616"/>
          </a:xfrm>
        </p:spPr>
        <p:txBody>
          <a:bodyPr/>
          <a:lstStyle/>
          <a:p>
            <a:pPr algn="ctr"/>
            <a:r>
              <a:rPr lang="fr-FR" dirty="0" smtClean="0"/>
              <a:t>Poitiers 8/12/2015</a:t>
            </a:r>
          </a:p>
          <a:p>
            <a:pPr algn="ctr"/>
            <a:r>
              <a:rPr lang="fr-FR" dirty="0" smtClean="0"/>
              <a:t>  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755576" y="1628800"/>
            <a:ext cx="576064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755576" y="1988840"/>
            <a:ext cx="576064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7704856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b="1" dirty="0" smtClean="0"/>
              <a:t>4 – Eléments clés :</a:t>
            </a:r>
          </a:p>
          <a:p>
            <a:pPr>
              <a:buNone/>
            </a:pPr>
            <a:endParaRPr lang="fr-FR" sz="2000" b="1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Début des troubles.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Épisode dépressif : rechercher systématiquement un trouble bipolaire.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Rupture dans le comportement.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Tentative de suicide : trouble bipolaire ?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Risques </a:t>
            </a:r>
            <a:r>
              <a:rPr lang="fr-FR" sz="2000" dirty="0" smtClean="0"/>
              <a:t>d’augmentés </a:t>
            </a:r>
            <a:r>
              <a:rPr lang="fr-FR" sz="2000" dirty="0" smtClean="0"/>
              <a:t>chez les adolescents.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Antécédents familiaux.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Addictions ?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11760" y="6237312"/>
            <a:ext cx="3657600" cy="372616"/>
          </a:xfrm>
        </p:spPr>
        <p:txBody>
          <a:bodyPr/>
          <a:lstStyle/>
          <a:p>
            <a:pPr algn="ctr"/>
            <a:r>
              <a:rPr lang="fr-FR" dirty="0" smtClean="0"/>
              <a:t>Poitiers 8/12/2015 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7848872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 smtClean="0"/>
              <a:t>5 – Projet prise en charge :</a:t>
            </a:r>
          </a:p>
          <a:p>
            <a:pPr>
              <a:buNone/>
            </a:pPr>
            <a:endParaRPr lang="fr-FR" sz="1200" b="1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Ambulatoire à privilégier :</a:t>
            </a:r>
          </a:p>
          <a:p>
            <a:pPr>
              <a:buNone/>
            </a:pPr>
            <a:endParaRPr lang="fr-FR" sz="1200" dirty="0" smtClean="0"/>
          </a:p>
          <a:p>
            <a:pPr marL="540000">
              <a:buNone/>
            </a:pPr>
            <a:r>
              <a:rPr lang="fr-FR" sz="2000" dirty="0" smtClean="0"/>
              <a:t>- « insight » du patient</a:t>
            </a:r>
          </a:p>
          <a:p>
            <a:pPr marL="540000">
              <a:buNone/>
            </a:pPr>
            <a:r>
              <a:rPr lang="fr-FR" sz="2000" dirty="0" smtClean="0"/>
              <a:t>- Gravité de la pathologie 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Généraliste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Psychiatrie : 	- privé </a:t>
            </a:r>
          </a:p>
          <a:p>
            <a:pPr marL="720000">
              <a:buNone/>
            </a:pPr>
            <a:r>
              <a:rPr lang="fr-FR" sz="2000" dirty="0" smtClean="0"/>
              <a:t>				- public</a:t>
            </a:r>
          </a:p>
          <a:p>
            <a:pPr marL="720000">
              <a:spcBef>
                <a:spcPts val="0"/>
              </a:spcBef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Hospitalisation :</a:t>
            </a:r>
          </a:p>
          <a:p>
            <a:pPr>
              <a:buNone/>
            </a:pPr>
            <a:endParaRPr lang="fr-FR" sz="1200" dirty="0" smtClean="0"/>
          </a:p>
          <a:p>
            <a:pPr marL="720000">
              <a:buFontTx/>
              <a:buChar char="-"/>
            </a:pPr>
            <a:r>
              <a:rPr lang="fr-FR" sz="2000" dirty="0" smtClean="0"/>
              <a:t>Risque suicidaire élevé</a:t>
            </a:r>
          </a:p>
          <a:p>
            <a:pPr marL="720000">
              <a:buFontTx/>
              <a:buChar char="-"/>
            </a:pPr>
            <a:r>
              <a:rPr lang="fr-FR" sz="2000" dirty="0" smtClean="0"/>
              <a:t>Episode maniaque</a:t>
            </a:r>
          </a:p>
          <a:p>
            <a:pPr marL="720000">
              <a:buFontTx/>
              <a:buChar char="-"/>
            </a:pPr>
            <a:r>
              <a:rPr lang="fr-FR" sz="2000" dirty="0" smtClean="0"/>
              <a:t>Agitation, troubles du comportement</a:t>
            </a:r>
          </a:p>
          <a:p>
            <a:pPr marL="720000">
              <a:buFontTx/>
              <a:buChar char="-"/>
            </a:pPr>
            <a:r>
              <a:rPr lang="fr-FR" sz="2000" dirty="0" smtClean="0"/>
              <a:t>Épisode dépressif mélancolique</a:t>
            </a:r>
          </a:p>
          <a:p>
            <a:pPr marL="720000">
              <a:buFontTx/>
              <a:buChar char="-"/>
            </a:pPr>
            <a:r>
              <a:rPr lang="fr-FR" sz="2000" dirty="0" smtClean="0"/>
              <a:t>Complications médico-légales</a:t>
            </a:r>
          </a:p>
          <a:p>
            <a:pPr marL="720000">
              <a:buFontTx/>
              <a:buChar char="-"/>
            </a:pPr>
            <a:r>
              <a:rPr lang="fr-FR" sz="2000" dirty="0" smtClean="0"/>
              <a:t>Isolement social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27784" y="6381328"/>
            <a:ext cx="3657600" cy="332656"/>
          </a:xfrm>
        </p:spPr>
        <p:txBody>
          <a:bodyPr/>
          <a:lstStyle/>
          <a:p>
            <a:pPr algn="ctr"/>
            <a:r>
              <a:rPr lang="fr-FR" dirty="0" smtClean="0"/>
              <a:t>Poitiers 8/12/2015</a:t>
            </a:r>
          </a:p>
          <a:p>
            <a:pPr algn="ctr"/>
            <a:r>
              <a:rPr lang="fr-FR" dirty="0" smtClean="0"/>
              <a:t>  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04664"/>
            <a:ext cx="7560840" cy="583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/>
              <a:t>Hospitalisation en service libre : accord du patient.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Hospitalisation sous contrainte : pas d’accord du patient.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2000" dirty="0" smtClean="0"/>
              <a:t>		SPDT </a:t>
            </a:r>
          </a:p>
          <a:p>
            <a:pPr marL="900000">
              <a:buFont typeface="Wingdings" pitchFamily="2" charset="2"/>
              <a:buChar char="§"/>
            </a:pPr>
            <a:r>
              <a:rPr lang="fr-FR" sz="2000" dirty="0" smtClean="0"/>
              <a:t>Tiers demande le placement + </a:t>
            </a:r>
            <a:r>
              <a:rPr lang="fr-FR" sz="2000" dirty="0" smtClean="0"/>
              <a:t>2 certificats médicaux.</a:t>
            </a:r>
            <a:endParaRPr lang="fr-FR" sz="2000" dirty="0" smtClean="0"/>
          </a:p>
          <a:p>
            <a:pPr marL="900000">
              <a:buFont typeface="Wingdings" pitchFamily="2" charset="2"/>
              <a:buChar char="§"/>
            </a:pPr>
            <a:r>
              <a:rPr lang="fr-FR" sz="2000" dirty="0" smtClean="0"/>
              <a:t>SPDTU : Tiers demandeur, pas de </a:t>
            </a:r>
            <a:r>
              <a:rPr lang="fr-FR" sz="2000" dirty="0" smtClean="0"/>
              <a:t>certificat extérieur. </a:t>
            </a:r>
            <a:endParaRPr lang="fr-FR" sz="2000" dirty="0" smtClean="0"/>
          </a:p>
          <a:p>
            <a:pPr marL="900000">
              <a:buFont typeface="Wingdings" pitchFamily="2" charset="2"/>
              <a:buChar char="§"/>
            </a:pPr>
            <a:r>
              <a:rPr lang="fr-FR" sz="2000" dirty="0" smtClean="0"/>
              <a:t>SPPI : </a:t>
            </a:r>
            <a:r>
              <a:rPr lang="fr-FR" sz="2000" dirty="0" smtClean="0"/>
              <a:t>Certificat extérieur, </a:t>
            </a:r>
            <a:r>
              <a:rPr lang="fr-FR" sz="2000" dirty="0" smtClean="0"/>
              <a:t>pas de tiers.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2000" dirty="0" smtClean="0"/>
              <a:t>		SPDRE si trouble à l’ordre public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Patient mineur : 	Décision parentale.</a:t>
            </a:r>
          </a:p>
          <a:p>
            <a:pPr>
              <a:buNone/>
            </a:pPr>
            <a:r>
              <a:rPr lang="fr-FR" sz="2000" dirty="0" smtClean="0"/>
              <a:t>				Décision du responsable légal.</a:t>
            </a:r>
          </a:p>
          <a:p>
            <a:pPr>
              <a:buNone/>
            </a:pPr>
            <a:r>
              <a:rPr lang="fr-FR" sz="2000" dirty="0" smtClean="0"/>
              <a:t>				Ordonnance du procureur ou du juge 				des enfants.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27784" y="6309320"/>
            <a:ext cx="3657600" cy="372616"/>
          </a:xfrm>
        </p:spPr>
        <p:txBody>
          <a:bodyPr/>
          <a:lstStyle/>
          <a:p>
            <a:pPr algn="ctr"/>
            <a:r>
              <a:rPr lang="fr-FR" dirty="0" smtClean="0"/>
              <a:t>Poitiers 8/12/2015  </a:t>
            </a:r>
          </a:p>
          <a:p>
            <a:pPr algn="ctr"/>
            <a:r>
              <a:rPr lang="fr-FR" dirty="0" smtClean="0"/>
              <a:t>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827584" y="184482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827584" y="364502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427168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Projet thérapeutique :</a:t>
            </a:r>
          </a:p>
          <a:p>
            <a:pPr>
              <a:buNone/>
            </a:pPr>
            <a:endParaRPr lang="fr-FR" sz="1200" b="1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Travailler l’alliance thérapeutique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Hospitalisation la plus courte possible :</a:t>
            </a:r>
          </a:p>
          <a:p>
            <a:pPr>
              <a:buNone/>
            </a:pPr>
            <a:r>
              <a:rPr lang="fr-FR" sz="2000" dirty="0" smtClean="0"/>
              <a:t>	Hospitalisation de la crise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Temps de bilans :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psychiatrique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psychologique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somatique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neuropsychologique</a:t>
            </a:r>
          </a:p>
          <a:p>
            <a:pPr marL="720000">
              <a:buFont typeface="Wingdings" pitchFamily="2" charset="2"/>
              <a:buChar char="§"/>
            </a:pPr>
            <a:r>
              <a:rPr lang="fr-FR" sz="2000" dirty="0" smtClean="0"/>
              <a:t>social (protection ?)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657600" cy="372616"/>
          </a:xfrm>
        </p:spPr>
        <p:txBody>
          <a:bodyPr/>
          <a:lstStyle/>
          <a:p>
            <a:pPr algn="ctr"/>
            <a:r>
              <a:rPr lang="fr-FR" dirty="0" smtClean="0"/>
              <a:t>Poitiers 8/12/2015 </a:t>
            </a:r>
          </a:p>
          <a:p>
            <a:pPr algn="ctr"/>
            <a:r>
              <a:rPr lang="fr-FR" dirty="0" smtClean="0"/>
              <a:t> Docteur Marie-José ROUSSEAU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588336" cy="228600"/>
          </a:xfrm>
        </p:spPr>
        <p:txBody>
          <a:bodyPr/>
          <a:lstStyle/>
          <a:p>
            <a:fld id="{2054702D-EE77-4D31-8732-338E10750F9C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ersonnalisé 1">
      <a:dk1>
        <a:sysClr val="windowText" lastClr="000000"/>
      </a:dk1>
      <a:lt1>
        <a:sysClr val="window" lastClr="FFFFFF"/>
      </a:lt1>
      <a:dk2>
        <a:srgbClr val="00206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349</TotalTime>
  <Words>412</Words>
  <Application>Microsoft Office PowerPoint</Application>
  <PresentationFormat>Affichage à l'écran (4:3)</PresentationFormat>
  <Paragraphs>221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Opulent</vt:lpstr>
      <vt:lpstr>ARIATHYM</vt:lpstr>
      <vt:lpstr>INTRODUCTION</vt:lpstr>
      <vt:lpstr>DEFINITIONS</vt:lpstr>
      <vt:lpstr>PARCOURS DU PATIENT 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CONCLUSION</vt:lpstr>
    </vt:vector>
  </TitlesOfParts>
  <Company>CH CAMILLE CLAUDEL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ARIATHYM</dc:title>
  <dc:creator> </dc:creator>
  <cp:lastModifiedBy> </cp:lastModifiedBy>
  <cp:revision>129</cp:revision>
  <dcterms:created xsi:type="dcterms:W3CDTF">2015-12-07T08:07:45Z</dcterms:created>
  <dcterms:modified xsi:type="dcterms:W3CDTF">2015-12-08T10:11:36Z</dcterms:modified>
</cp:coreProperties>
</file>