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rts/chart1.xml" ContentType="application/vnd.openxmlformats-officedocument.drawingml.chart+xml"/>
  <Override PartName="/ppt/drawings/drawing1.xml" ContentType="application/vnd.openxmlformats-officedocument.drawingml.chartshape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comments/comment1.xml" ContentType="application/vnd.openxmlformats-officedocument.presentationml.comments+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charts/colors1.xml" ContentType="application/vnd.ms-office.chartcolorstyle+xml"/>
  <Override PartName="/ppt/charts/style1.xml" ContentType="application/vnd.ms-office.chartstyle+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7"/>
  </p:notesMasterIdLst>
  <p:sldIdLst>
    <p:sldId id="1321" r:id="rId2"/>
    <p:sldId id="1261" r:id="rId3"/>
    <p:sldId id="1262" r:id="rId4"/>
    <p:sldId id="1263" r:id="rId5"/>
    <p:sldId id="1324" r:id="rId6"/>
    <p:sldId id="1265" r:id="rId7"/>
    <p:sldId id="1325" r:id="rId8"/>
    <p:sldId id="1326" r:id="rId9"/>
    <p:sldId id="1327" r:id="rId10"/>
    <p:sldId id="1266" r:id="rId11"/>
    <p:sldId id="1267" r:id="rId12"/>
    <p:sldId id="1319" r:id="rId13"/>
    <p:sldId id="1269" r:id="rId14"/>
    <p:sldId id="1279" r:id="rId15"/>
    <p:sldId id="1281" r:id="rId16"/>
    <p:sldId id="1280" r:id="rId17"/>
    <p:sldId id="1329" r:id="rId18"/>
    <p:sldId id="1330" r:id="rId19"/>
    <p:sldId id="1331" r:id="rId20"/>
    <p:sldId id="1270" r:id="rId21"/>
    <p:sldId id="1337" r:id="rId22"/>
    <p:sldId id="1338" r:id="rId23"/>
    <p:sldId id="1274" r:id="rId24"/>
    <p:sldId id="1276" r:id="rId25"/>
    <p:sldId id="1273" r:id="rId26"/>
    <p:sldId id="1275" r:id="rId27"/>
    <p:sldId id="1277" r:id="rId28"/>
    <p:sldId id="1317" r:id="rId29"/>
    <p:sldId id="1318" r:id="rId30"/>
    <p:sldId id="1282" r:id="rId31"/>
    <p:sldId id="1283" r:id="rId32"/>
    <p:sldId id="1284" r:id="rId33"/>
    <p:sldId id="1336" r:id="rId34"/>
    <p:sldId id="1332" r:id="rId35"/>
    <p:sldId id="1285" r:id="rId36"/>
    <p:sldId id="1290" r:id="rId37"/>
    <p:sldId id="1291" r:id="rId38"/>
    <p:sldId id="1292" r:id="rId39"/>
    <p:sldId id="1287" r:id="rId40"/>
    <p:sldId id="1293" r:id="rId41"/>
    <p:sldId id="1288" r:id="rId42"/>
    <p:sldId id="1345" r:id="rId43"/>
    <p:sldId id="1294" r:id="rId44"/>
    <p:sldId id="1295" r:id="rId45"/>
    <p:sldId id="1296" r:id="rId46"/>
    <p:sldId id="1297" r:id="rId47"/>
    <p:sldId id="1298" r:id="rId48"/>
    <p:sldId id="1300" r:id="rId49"/>
    <p:sldId id="1299" r:id="rId50"/>
    <p:sldId id="1301" r:id="rId51"/>
    <p:sldId id="1302" r:id="rId52"/>
    <p:sldId id="1303" r:id="rId53"/>
    <p:sldId id="1304" r:id="rId54"/>
    <p:sldId id="1305" r:id="rId55"/>
    <p:sldId id="1306" r:id="rId56"/>
    <p:sldId id="1307" r:id="rId57"/>
    <p:sldId id="1308" r:id="rId58"/>
    <p:sldId id="1309" r:id="rId59"/>
    <p:sldId id="1344" r:id="rId60"/>
    <p:sldId id="1310" r:id="rId61"/>
    <p:sldId id="1311" r:id="rId62"/>
    <p:sldId id="1312" r:id="rId63"/>
    <p:sldId id="1313" r:id="rId64"/>
    <p:sldId id="1314" r:id="rId65"/>
    <p:sldId id="1316" r:id="rId66"/>
    <p:sldId id="1315" r:id="rId67"/>
    <p:sldId id="1320" r:id="rId68"/>
    <p:sldId id="1322" r:id="rId69"/>
    <p:sldId id="1323" r:id="rId70"/>
    <p:sldId id="1107" r:id="rId71"/>
    <p:sldId id="1339" r:id="rId72"/>
    <p:sldId id="1340" r:id="rId73"/>
    <p:sldId id="1341" r:id="rId74"/>
    <p:sldId id="1342" r:id="rId75"/>
    <p:sldId id="1343" r:id="rId76"/>
  </p:sldIdLst>
  <p:sldSz cx="9144000" cy="6858000" type="screen4x3"/>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ection par défaut" id="{C275046E-B9D3-4BBA-AEFA-B45D223924B3}">
          <p14:sldIdLst>
            <p14:sldId id="1321"/>
            <p14:sldId id="1261"/>
            <p14:sldId id="1262"/>
            <p14:sldId id="1263"/>
            <p14:sldId id="1324"/>
            <p14:sldId id="1265"/>
            <p14:sldId id="1325"/>
            <p14:sldId id="1326"/>
            <p14:sldId id="1327"/>
            <p14:sldId id="1266"/>
            <p14:sldId id="1267"/>
            <p14:sldId id="1319"/>
            <p14:sldId id="1269"/>
            <p14:sldId id="1279"/>
            <p14:sldId id="1281"/>
            <p14:sldId id="1280"/>
            <p14:sldId id="1329"/>
            <p14:sldId id="1330"/>
            <p14:sldId id="1331"/>
            <p14:sldId id="1270"/>
            <p14:sldId id="1337"/>
            <p14:sldId id="1338"/>
            <p14:sldId id="1274"/>
            <p14:sldId id="1276"/>
            <p14:sldId id="1273"/>
            <p14:sldId id="1275"/>
            <p14:sldId id="1277"/>
            <p14:sldId id="1317"/>
            <p14:sldId id="1318"/>
            <p14:sldId id="1282"/>
            <p14:sldId id="1283"/>
            <p14:sldId id="1284"/>
            <p14:sldId id="1336"/>
            <p14:sldId id="1332"/>
            <p14:sldId id="1285"/>
            <p14:sldId id="1290"/>
            <p14:sldId id="1291"/>
            <p14:sldId id="1292"/>
            <p14:sldId id="1287"/>
            <p14:sldId id="1293"/>
            <p14:sldId id="1288"/>
            <p14:sldId id="1345"/>
            <p14:sldId id="1294"/>
          </p14:sldIdLst>
        </p14:section>
        <p14:section name="Section sans titre" id="{BAB97616-8FDD-495F-A0FD-A1D960BBCEEF}">
          <p14:sldIdLst>
            <p14:sldId id="1295"/>
            <p14:sldId id="1296"/>
            <p14:sldId id="1297"/>
            <p14:sldId id="1298"/>
            <p14:sldId id="1300"/>
            <p14:sldId id="1299"/>
            <p14:sldId id="1301"/>
            <p14:sldId id="1302"/>
            <p14:sldId id="1303"/>
            <p14:sldId id="1304"/>
            <p14:sldId id="1305"/>
            <p14:sldId id="1306"/>
            <p14:sldId id="1307"/>
            <p14:sldId id="1308"/>
            <p14:sldId id="1309"/>
            <p14:sldId id="1344"/>
            <p14:sldId id="1310"/>
            <p14:sldId id="1311"/>
            <p14:sldId id="1312"/>
            <p14:sldId id="1313"/>
            <p14:sldId id="1314"/>
            <p14:sldId id="1316"/>
            <p14:sldId id="1315"/>
            <p14:sldId id="1320"/>
            <p14:sldId id="1322"/>
            <p14:sldId id="1323"/>
            <p14:sldId id="1107"/>
            <p14:sldId id="1339"/>
            <p14:sldId id="1340"/>
            <p14:sldId id="1341"/>
            <p14:sldId id="1342"/>
            <p14:sldId id="1343"/>
          </p14:sldIdLst>
        </p14:section>
      </p14:sectionLst>
    </p:ex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ndre Cicolella" initials="AC" lastIdx="1" clrIdx="0">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33FF"/>
    <a:srgbClr val="1F497D"/>
    <a:srgbClr val="E7511F"/>
    <a:srgbClr val="000066"/>
    <a:srgbClr val="00892F"/>
    <a:srgbClr val="DEF1F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69C7853C-536D-4A76-A0AE-DD22124D55A5}" styleName="Style à thème 1 - Accentuation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0505E3EF-67EA-436B-97B2-0124C06EBD24}" styleName="Style moyen 4 - Accentuation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Style moyen 2 - Accentuation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4580" autoAdjust="0"/>
    <p:restoredTop sz="86410" autoAdjust="0"/>
  </p:normalViewPr>
  <p:slideViewPr>
    <p:cSldViewPr>
      <p:cViewPr varScale="1">
        <p:scale>
          <a:sx n="63" d="100"/>
          <a:sy n="63" d="100"/>
        </p:scale>
        <p:origin x="-1362" y="-108"/>
      </p:cViewPr>
      <p:guideLst>
        <p:guide orient="horz" pos="2160"/>
        <p:guide pos="2880"/>
      </p:guideLst>
    </p:cSldViewPr>
  </p:slideViewPr>
  <p:outlineViewPr>
    <p:cViewPr>
      <p:scale>
        <a:sx n="33" d="100"/>
        <a:sy n="33" d="100"/>
      </p:scale>
      <p:origin x="0" y="-4132"/>
    </p:cViewPr>
  </p:outlineViewPr>
  <p:notesTextViewPr>
    <p:cViewPr>
      <p:scale>
        <a:sx n="100" d="100"/>
        <a:sy n="100" d="100"/>
      </p:scale>
      <p:origin x="0" y="0"/>
    </p:cViewPr>
  </p:notesTextViewPr>
  <p:sorterViewPr>
    <p:cViewPr>
      <p:scale>
        <a:sx n="1" d="1"/>
        <a:sy n="1" d="1"/>
      </p:scale>
      <p:origin x="0" y="16752"/>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commentAuthors" Target="commentAuthors.xml"/><Relationship Id="rId8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s>
</file>

<file path=ppt/charts/_rels/chart1.xml.rels><?xml version="1.0" encoding="UTF-8" standalone="yes"?>
<Relationships xmlns="http://schemas.openxmlformats.org/package/2006/relationships"><Relationship Id="rId3" Type="http://schemas.microsoft.com/office/2011/relationships/chartColorStyle" Target="colors1.xml"/><Relationship Id="rId2" Type="http://schemas.openxmlformats.org/officeDocument/2006/relationships/chartUserShapes" Target="../drawings/drawing1.xml"/><Relationship Id="rId1" Type="http://schemas.openxmlformats.org/officeDocument/2006/relationships/package" Target="../embeddings/Feuille_de_calcul_Microsoft_Excel1.xlsx"/><Relationship Id="rId4"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9824094364057579E-2"/>
          <c:y val="4.3374271708291348E-2"/>
          <c:w val="0.93522605988028751"/>
          <c:h val="0.78913828740157477"/>
        </c:manualLayout>
      </c:layout>
      <c:barChart>
        <c:barDir val="col"/>
        <c:grouping val="clustered"/>
        <c:varyColors val="0"/>
        <c:ser>
          <c:idx val="0"/>
          <c:order val="0"/>
          <c:tx>
            <c:strRef>
              <c:f>Feuil1!$B$1</c:f>
              <c:strCache>
                <c:ptCount val="1"/>
                <c:pt idx="0">
                  <c:v>1994</c:v>
                </c:pt>
              </c:strCache>
            </c:strRef>
          </c:tx>
          <c:spPr>
            <a:pattFill prst="narHorz">
              <a:fgClr>
                <a:schemeClr val="accent1"/>
              </a:fgClr>
              <a:bgClr>
                <a:schemeClr val="accent1">
                  <a:lumMod val="20000"/>
                  <a:lumOff val="80000"/>
                </a:schemeClr>
              </a:bgClr>
            </a:pattFill>
            <a:ln>
              <a:noFill/>
            </a:ln>
            <a:effectLst>
              <a:innerShdw blurRad="114300">
                <a:schemeClr val="accent1"/>
              </a:innerShdw>
            </a:effectLst>
          </c:spPr>
          <c:invertIfNegative val="0"/>
          <c:cat>
            <c:strRef>
              <c:f>Feuil1!$A$2:$A$5</c:f>
              <c:strCache>
                <c:ptCount val="1"/>
                <c:pt idx="0">
                  <c:v> ALD </c:v>
                </c:pt>
              </c:strCache>
            </c:strRef>
          </c:cat>
          <c:val>
            <c:numRef>
              <c:f>Feuil1!$B$2:$B$5</c:f>
              <c:numCache>
                <c:formatCode>Standard</c:formatCode>
                <c:ptCount val="4"/>
                <c:pt idx="0">
                  <c:v>3.7</c:v>
                </c:pt>
              </c:numCache>
            </c:numRef>
          </c:val>
        </c:ser>
        <c:ser>
          <c:idx val="1"/>
          <c:order val="1"/>
          <c:tx>
            <c:strRef>
              <c:f>Feuil1!$C$1</c:f>
              <c:strCache>
                <c:ptCount val="1"/>
                <c:pt idx="0">
                  <c:v>2009</c:v>
                </c:pt>
              </c:strCache>
            </c:strRef>
          </c:tx>
          <c:spPr>
            <a:pattFill prst="narHorz">
              <a:fgClr>
                <a:schemeClr val="accent2"/>
              </a:fgClr>
              <a:bgClr>
                <a:schemeClr val="accent2">
                  <a:lumMod val="20000"/>
                  <a:lumOff val="80000"/>
                </a:schemeClr>
              </a:bgClr>
            </a:pattFill>
            <a:ln>
              <a:noFill/>
            </a:ln>
            <a:effectLst>
              <a:innerShdw blurRad="114300">
                <a:schemeClr val="accent2"/>
              </a:innerShdw>
            </a:effectLst>
          </c:spPr>
          <c:invertIfNegative val="0"/>
          <c:cat>
            <c:strRef>
              <c:f>Feuil1!$A$2:$A$5</c:f>
              <c:strCache>
                <c:ptCount val="1"/>
                <c:pt idx="0">
                  <c:v> ALD </c:v>
                </c:pt>
              </c:strCache>
            </c:strRef>
          </c:cat>
          <c:val>
            <c:numRef>
              <c:f>Feuil1!$C$2:$C$5</c:f>
              <c:numCache>
                <c:formatCode>Standard</c:formatCode>
                <c:ptCount val="4"/>
                <c:pt idx="0">
                  <c:v>8.6</c:v>
                </c:pt>
              </c:numCache>
            </c:numRef>
          </c:val>
        </c:ser>
        <c:ser>
          <c:idx val="2"/>
          <c:order val="2"/>
          <c:tx>
            <c:strRef>
              <c:f>Feuil1!$D$1</c:f>
              <c:strCache>
                <c:ptCount val="1"/>
                <c:pt idx="0">
                  <c:v>2013</c:v>
                </c:pt>
              </c:strCache>
            </c:strRef>
          </c:tx>
          <c:spPr>
            <a:pattFill prst="narHorz">
              <a:fgClr>
                <a:schemeClr val="accent3"/>
              </a:fgClr>
              <a:bgClr>
                <a:schemeClr val="accent3">
                  <a:lumMod val="20000"/>
                  <a:lumOff val="80000"/>
                </a:schemeClr>
              </a:bgClr>
            </a:pattFill>
            <a:ln>
              <a:noFill/>
            </a:ln>
            <a:effectLst>
              <a:innerShdw blurRad="114300">
                <a:schemeClr val="accent3"/>
              </a:innerShdw>
            </a:effectLst>
          </c:spPr>
          <c:invertIfNegative val="0"/>
          <c:cat>
            <c:strRef>
              <c:f>Feuil1!$A$2:$A$5</c:f>
              <c:strCache>
                <c:ptCount val="1"/>
                <c:pt idx="0">
                  <c:v> ALD </c:v>
                </c:pt>
              </c:strCache>
            </c:strRef>
          </c:cat>
          <c:val>
            <c:numRef>
              <c:f>Feuil1!$D$2:$D$5</c:f>
              <c:numCache>
                <c:formatCode>Standard</c:formatCode>
                <c:ptCount val="4"/>
                <c:pt idx="0">
                  <c:v>9.6999999999999993</c:v>
                </c:pt>
              </c:numCache>
            </c:numRef>
          </c:val>
        </c:ser>
        <c:dLbls>
          <c:showLegendKey val="0"/>
          <c:showVal val="0"/>
          <c:showCatName val="0"/>
          <c:showSerName val="0"/>
          <c:showPercent val="0"/>
          <c:showBubbleSize val="0"/>
        </c:dLbls>
        <c:gapWidth val="164"/>
        <c:overlap val="-22"/>
        <c:axId val="71834240"/>
        <c:axId val="71840128"/>
      </c:barChart>
      <c:catAx>
        <c:axId val="71834240"/>
        <c:scaling>
          <c:orientation val="minMax"/>
        </c:scaling>
        <c:delete val="0"/>
        <c:axPos val="b"/>
        <c:numFmt formatCode="Standard" sourceLinked="1"/>
        <c:majorTickMark val="none"/>
        <c:minorTickMark val="none"/>
        <c:tickLblPos val="nextTo"/>
        <c:spPr>
          <a:noFill/>
          <a:ln w="19050" cap="flat" cmpd="sng" algn="ctr">
            <a:solidFill>
              <a:schemeClr val="tx1">
                <a:lumMod val="25000"/>
                <a:lumOff val="75000"/>
              </a:schemeClr>
            </a:solidFill>
            <a:round/>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fr-FR"/>
          </a:p>
        </c:txPr>
        <c:crossAx val="71840128"/>
        <c:crosses val="autoZero"/>
        <c:auto val="1"/>
        <c:lblAlgn val="ctr"/>
        <c:lblOffset val="100"/>
        <c:noMultiLvlLbl val="0"/>
      </c:catAx>
      <c:valAx>
        <c:axId val="71840128"/>
        <c:scaling>
          <c:orientation val="minMax"/>
        </c:scaling>
        <c:delete val="0"/>
        <c:axPos val="l"/>
        <c:title>
          <c:tx>
            <c:rich>
              <a:bodyPr rot="-5400000" spcFirstLastPara="1" vertOverflow="ellipsis" vert="horz" wrap="square" anchor="ctr" anchorCtr="1"/>
              <a:lstStyle/>
              <a:p>
                <a:pPr>
                  <a:defRPr sz="1800" b="1" i="0" u="none" strike="noStrike" kern="1200" baseline="0">
                    <a:solidFill>
                      <a:schemeClr val="tx1">
                        <a:lumMod val="65000"/>
                        <a:lumOff val="35000"/>
                      </a:schemeClr>
                    </a:solidFill>
                    <a:latin typeface="+mn-lt"/>
                    <a:ea typeface="+mn-ea"/>
                    <a:cs typeface="+mn-cs"/>
                  </a:defRPr>
                </a:pPr>
                <a:r>
                  <a:rPr lang="fr-FR" sz="1800" dirty="0"/>
                  <a:t>Nombre ALD </a:t>
                </a:r>
              </a:p>
            </c:rich>
          </c:tx>
          <c:layout>
            <c:manualLayout>
              <c:xMode val="edge"/>
              <c:yMode val="edge"/>
              <c:x val="4.8642782475731075E-2"/>
              <c:y val="2.3194055544202452E-2"/>
            </c:manualLayout>
          </c:layout>
          <c:overlay val="0"/>
          <c:spPr>
            <a:noFill/>
            <a:ln>
              <a:noFill/>
            </a:ln>
            <a:effectLst/>
          </c:spPr>
        </c:title>
        <c:numFmt formatCode="Standard"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fr-FR"/>
          </a:p>
        </c:txPr>
        <c:crossAx val="71834240"/>
        <c:crosses val="autoZero"/>
        <c:crossBetween val="between"/>
      </c:valAx>
      <c:spPr>
        <a:noFill/>
        <a:ln>
          <a:noFill/>
        </a:ln>
        <a:effectLst/>
      </c:spPr>
    </c:plotArea>
    <c:legend>
      <c:legendPos val="t"/>
      <c:layout/>
      <c:overlay val="0"/>
      <c:spPr>
        <a:noFill/>
        <a:ln>
          <a:noFill/>
        </a:ln>
        <a:effectLst/>
      </c:spPr>
      <c:txPr>
        <a:bodyPr rot="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fr-FR"/>
        </a:p>
      </c:txPr>
    </c:legend>
    <c:plotVisOnly val="1"/>
    <c:dispBlanksAs val="gap"/>
    <c:showDLblsOverMax val="0"/>
  </c:chart>
  <c:spPr>
    <a:noFill/>
    <a:ln>
      <a:noFill/>
    </a:ln>
    <a:effectLst/>
  </c:spPr>
  <c:txPr>
    <a:bodyPr/>
    <a:lstStyle/>
    <a:p>
      <a:pPr>
        <a:defRPr/>
      </a:pPr>
      <a:endParaRPr lang="fr-FR"/>
    </a:p>
  </c:txPr>
  <c:externalData r:id="rId1">
    <c:autoUpdate val="0"/>
  </c:externalData>
  <c:userShapes r:id="rId2"/>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3">
  <cs:axisTitle>
    <cs:lnRef idx="0"/>
    <cs:fillRef idx="0"/>
    <cs:effectRef idx="0"/>
    <cs:fontRef idx="minor">
      <a:schemeClr val="tx1">
        <a:lumMod val="65000"/>
        <a:lumOff val="35000"/>
      </a:schemeClr>
    </cs:fontRef>
    <cs:defRPr sz="1197" b="1" kern="1200"/>
  </cs:axisTitle>
  <cs:categoryAxis>
    <cs:lnRef idx="0"/>
    <cs:fillRef idx="0"/>
    <cs:effectRef idx="0"/>
    <cs:fontRef idx="minor">
      <a:schemeClr val="tx1">
        <a:lumMod val="65000"/>
        <a:lumOff val="35000"/>
      </a:schemeClr>
    </cs:fontRef>
    <cs:spPr>
      <a:ln w="19050" cap="flat" cmpd="sng" algn="ctr">
        <a:solidFill>
          <a:schemeClr val="tx1">
            <a:lumMod val="25000"/>
            <a:lumOff val="75000"/>
          </a:schemeClr>
        </a:solidFill>
        <a:round/>
      </a:ln>
    </cs:spPr>
    <cs:defRPr sz="1197"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styleClr val="auto"/>
    </cs:effectRef>
    <cs:fontRef idx="minor">
      <a:schemeClr val="dk1"/>
    </cs:fontRef>
    <cs:spPr>
      <a:pattFill prst="narHorz">
        <a:fgClr>
          <a:schemeClr val="phClr"/>
        </a:fgClr>
        <a:bgClr>
          <a:schemeClr val="phClr">
            <a:lumMod val="20000"/>
            <a:lumOff val="80000"/>
          </a:schemeClr>
        </a:bgClr>
      </a:pattFill>
      <a:effectLst>
        <a:innerShdw blurRad="114300">
          <a:schemeClr val="phClr"/>
        </a:innerShdw>
      </a:effectLst>
    </cs:spPr>
  </cs:dataPoint>
  <cs:dataPoint3D>
    <cs:lnRef idx="0"/>
    <cs:fillRef idx="0">
      <cs:styleClr val="auto"/>
    </cs:fillRef>
    <cs:effectRef idx="0"/>
    <cs:fontRef idx="minor">
      <a:schemeClr val="dk1"/>
    </cs:fontRef>
    <cs:spPr>
      <a:pattFill prst="narHorz">
        <a:fgClr>
          <a:schemeClr val="phClr"/>
        </a:fgClr>
        <a:bgClr>
          <a:schemeClr val="phClr">
            <a:lumMod val="20000"/>
            <a:lumOff val="80000"/>
          </a:schemeClr>
        </a:bgClr>
      </a:pattFill>
      <a:effectLst>
        <a:innerShdw blurRad="114300">
          <a:schemeClr val="phClr"/>
        </a:innerShdw>
      </a:effectLst>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35000"/>
            <a:lumOff val="65000"/>
          </a:schemeClr>
        </a:solidFill>
        <a:round/>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a:solidFill>
          <a:schemeClr val="tx1">
            <a:lumMod val="15000"/>
            <a:lumOff val="85000"/>
          </a:schemeClr>
        </a:solidFill>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35000"/>
            <a:lumOff val="65000"/>
          </a:schemeClr>
        </a:solidFill>
        <a:round/>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50000"/>
        <a:lumOff val="50000"/>
      </a:schemeClr>
    </cs:fontRef>
    <cs:defRPr sz="2200" b="1" kern="1200" cap="all" spc="15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omments/comment1.xml><?xml version="1.0" encoding="utf-8"?>
<p:cmLst xmlns:a="http://schemas.openxmlformats.org/drawingml/2006/main" xmlns:r="http://schemas.openxmlformats.org/officeDocument/2006/relationships" xmlns:p="http://schemas.openxmlformats.org/presentationml/2006/main">
  <p:cm authorId="1" dt="2015-06-01T19:05:34.890" idx="1">
    <p:pos x="6098" y="1800"/>
    <p:text/>
    <p:extLst mod="1">
      <p:ext uri="{C676402C-5697-4E1C-873F-D02D1690AC5C}">
        <p15:threadingInfo xmlns:p15="http://schemas.microsoft.com/office/powerpoint/2012/main" timeZoneBias="-120"/>
      </p:ext>
    </p:extLst>
  </p:cm>
</p:cmLst>
</file>

<file path=ppt/drawings/drawing1.xml><?xml version="1.0" encoding="utf-8"?>
<c:userShapes xmlns:c="http://schemas.openxmlformats.org/drawingml/2006/chart">
  <cdr:relSizeAnchor xmlns:cdr="http://schemas.openxmlformats.org/drawingml/2006/chartDrawing">
    <cdr:from>
      <cdr:x>0.31466</cdr:x>
      <cdr:y>0.15755</cdr:y>
    </cdr:from>
    <cdr:to>
      <cdr:x>0.99624</cdr:x>
      <cdr:y>0.4452</cdr:y>
    </cdr:to>
    <cdr:sp macro="" textlink="">
      <cdr:nvSpPr>
        <cdr:cNvPr id="2" name="ZoneTexte 1"/>
        <cdr:cNvSpPr txBox="1"/>
      </cdr:nvSpPr>
      <cdr:spPr>
        <a:xfrm xmlns:a="http://schemas.openxmlformats.org/drawingml/2006/main">
          <a:off x="1415550" y="500835"/>
          <a:ext cx="3066198" cy="914394"/>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fr-FR" sz="3200" b="1" dirty="0" smtClean="0">
              <a:solidFill>
                <a:srgbClr val="FF0000"/>
              </a:solidFill>
            </a:rPr>
            <a:t>3,7 M </a:t>
          </a:r>
          <a:r>
            <a:rPr lang="fr-FR" sz="3200" b="1" dirty="0" smtClean="0">
              <a:solidFill>
                <a:srgbClr val="FF0000"/>
              </a:solidFill>
              <a:sym typeface="Wingdings" panose="05000000000000000000" pitchFamily="2" charset="2"/>
            </a:rPr>
            <a:t> 9,7 M</a:t>
          </a:r>
          <a:endParaRPr lang="fr-FR" sz="3200" b="1" dirty="0">
            <a:solidFill>
              <a:srgbClr val="FF0000"/>
            </a:solidFill>
          </a:endParaRP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8015699-44D0-4808-B782-CB3A206FE4DC}" type="datetimeFigureOut">
              <a:rPr lang="fr-FR" smtClean="0"/>
              <a:pPr/>
              <a:t>17/03/2016</a:t>
            </a:fld>
            <a:endParaRPr lang="fr-FR"/>
          </a:p>
        </p:txBody>
      </p:sp>
      <p:sp>
        <p:nvSpPr>
          <p:cNvPr id="4" name="Espace réservé de l'image des diapositives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commentaires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6" name="Espace réservé du pied de page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E5A1565-A598-4CF8-8854-280B47212CA8}" type="slidenum">
              <a:rPr lang="fr-FR" smtClean="0"/>
              <a:pPr/>
              <a:t>‹N°›</a:t>
            </a:fld>
            <a:endParaRPr lang="fr-FR"/>
          </a:p>
        </p:txBody>
      </p:sp>
    </p:spTree>
    <p:extLst>
      <p:ext uri="{BB962C8B-B14F-4D97-AF65-F5344CB8AC3E}">
        <p14:creationId xmlns:p14="http://schemas.microsoft.com/office/powerpoint/2010/main" val="30778668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Les perturbateurs endocriniens apparaissent</a:t>
            </a:r>
            <a:r>
              <a:rPr lang="fr-FR" baseline="0" dirty="0" smtClean="0"/>
              <a:t> de plus en plus comme </a:t>
            </a:r>
            <a:r>
              <a:rPr lang="fr-FR" dirty="0" smtClean="0"/>
              <a:t>une cause importante de la progression des maladies chroniques dans le monde. BONNE NOUVELLE ! IL</a:t>
            </a:r>
            <a:r>
              <a:rPr lang="fr-FR" baseline="0" dirty="0" smtClean="0"/>
              <a:t> EST DONC POSSIBLE DE FAIRE RECULER L’EPIDEMIE DE MALADIES CHRONIQUES.</a:t>
            </a:r>
            <a:endParaRPr lang="fr-FR" dirty="0"/>
          </a:p>
        </p:txBody>
      </p:sp>
      <p:sp>
        <p:nvSpPr>
          <p:cNvPr id="4" name="Espace réservé du numéro de diapositive 3"/>
          <p:cNvSpPr>
            <a:spLocks noGrp="1"/>
          </p:cNvSpPr>
          <p:nvPr>
            <p:ph type="sldNum" sz="quarter" idx="10"/>
          </p:nvPr>
        </p:nvSpPr>
        <p:spPr/>
        <p:txBody>
          <a:bodyPr/>
          <a:lstStyle/>
          <a:p>
            <a:fld id="{FA333A76-343C-4D3A-A84B-4E11886B2C89}" type="slidenum">
              <a:rPr lang="fr-FR" smtClean="0"/>
              <a:t>2</a:t>
            </a:fld>
            <a:endParaRPr lang="fr-FR"/>
          </a:p>
        </p:txBody>
      </p:sp>
    </p:spTree>
    <p:extLst>
      <p:ext uri="{BB962C8B-B14F-4D97-AF65-F5344CB8AC3E}">
        <p14:creationId xmlns:p14="http://schemas.microsoft.com/office/powerpoint/2010/main" val="49956837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AE5A1565-A598-4CF8-8854-280B47212CA8}" type="slidenum">
              <a:rPr lang="fr-FR" smtClean="0"/>
              <a:pPr/>
              <a:t>34</a:t>
            </a:fld>
            <a:endParaRPr lang="fr-FR"/>
          </a:p>
        </p:txBody>
      </p:sp>
    </p:spTree>
    <p:extLst>
      <p:ext uri="{BB962C8B-B14F-4D97-AF65-F5344CB8AC3E}">
        <p14:creationId xmlns:p14="http://schemas.microsoft.com/office/powerpoint/2010/main" val="173634685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Les différentes étapes de la réglementation suite à l’action du RES à partir de mars 2009.</a:t>
            </a:r>
            <a:endParaRPr lang="fr-FR" dirty="0"/>
          </a:p>
        </p:txBody>
      </p:sp>
      <p:sp>
        <p:nvSpPr>
          <p:cNvPr id="4" name="Espace réservé du numéro de diapositive 3"/>
          <p:cNvSpPr>
            <a:spLocks noGrp="1"/>
          </p:cNvSpPr>
          <p:nvPr>
            <p:ph type="sldNum" sz="quarter" idx="10"/>
          </p:nvPr>
        </p:nvSpPr>
        <p:spPr/>
        <p:txBody>
          <a:bodyPr/>
          <a:lstStyle/>
          <a:p>
            <a:fld id="{FA333A76-343C-4D3A-A84B-4E11886B2C89}" type="slidenum">
              <a:rPr lang="fr-FR" smtClean="0"/>
              <a:t>37</a:t>
            </a:fld>
            <a:endParaRPr lang="fr-FR"/>
          </a:p>
        </p:txBody>
      </p:sp>
    </p:spTree>
    <p:extLst>
      <p:ext uri="{BB962C8B-B14F-4D97-AF65-F5344CB8AC3E}">
        <p14:creationId xmlns:p14="http://schemas.microsoft.com/office/powerpoint/2010/main" val="293661122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L’exemple du bisphénol A</a:t>
            </a:r>
            <a:endParaRPr lang="fr-FR" dirty="0"/>
          </a:p>
        </p:txBody>
      </p:sp>
      <p:sp>
        <p:nvSpPr>
          <p:cNvPr id="4" name="Espace réservé du numéro de diapositive 3"/>
          <p:cNvSpPr>
            <a:spLocks noGrp="1"/>
          </p:cNvSpPr>
          <p:nvPr>
            <p:ph type="sldNum" sz="quarter" idx="10"/>
          </p:nvPr>
        </p:nvSpPr>
        <p:spPr/>
        <p:txBody>
          <a:bodyPr/>
          <a:lstStyle/>
          <a:p>
            <a:fld id="{FA333A76-343C-4D3A-A84B-4E11886B2C89}" type="slidenum">
              <a:rPr lang="fr-FR" smtClean="0"/>
              <a:t>38</a:t>
            </a:fld>
            <a:endParaRPr lang="fr-FR"/>
          </a:p>
        </p:txBody>
      </p:sp>
    </p:spTree>
    <p:extLst>
      <p:ext uri="{BB962C8B-B14F-4D97-AF65-F5344CB8AC3E}">
        <p14:creationId xmlns:p14="http://schemas.microsoft.com/office/powerpoint/2010/main" val="401404602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Le changement de paradigme des PE modifie totalement la vision que l’on avait du risque toxique (lire et expliquer les 5 points).</a:t>
            </a:r>
            <a:endParaRPr lang="fr-FR" dirty="0"/>
          </a:p>
        </p:txBody>
      </p:sp>
      <p:sp>
        <p:nvSpPr>
          <p:cNvPr id="4" name="Espace réservé du numéro de diapositive 3"/>
          <p:cNvSpPr>
            <a:spLocks noGrp="1"/>
          </p:cNvSpPr>
          <p:nvPr>
            <p:ph type="sldNum" sz="quarter" idx="10"/>
          </p:nvPr>
        </p:nvSpPr>
        <p:spPr/>
        <p:txBody>
          <a:bodyPr/>
          <a:lstStyle/>
          <a:p>
            <a:fld id="{FA333A76-343C-4D3A-A84B-4E11886B2C89}" type="slidenum">
              <a:rPr lang="fr-FR" smtClean="0"/>
              <a:t>40</a:t>
            </a:fld>
            <a:endParaRPr lang="fr-FR"/>
          </a:p>
        </p:txBody>
      </p:sp>
    </p:spTree>
    <p:extLst>
      <p:ext uri="{BB962C8B-B14F-4D97-AF65-F5344CB8AC3E}">
        <p14:creationId xmlns:p14="http://schemas.microsoft.com/office/powerpoint/2010/main" val="47551221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627"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fr-FR" altLang="fr-FR" smtClean="0"/>
              <a:t>Une histoire emblématique </a:t>
            </a:r>
          </a:p>
        </p:txBody>
      </p:sp>
      <p:sp>
        <p:nvSpPr>
          <p:cNvPr id="26628"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630C88F0-2F0C-40C9-8707-14D10B0C8480}" type="slidenum">
              <a:rPr lang="fr-FR" altLang="fr-FR" smtClean="0"/>
              <a:pPr/>
              <a:t>44</a:t>
            </a:fld>
            <a:endParaRPr lang="fr-FR" altLang="fr-FR" smtClean="0"/>
          </a:p>
        </p:txBody>
      </p:sp>
    </p:spTree>
    <p:extLst>
      <p:ext uri="{BB962C8B-B14F-4D97-AF65-F5344CB8AC3E}">
        <p14:creationId xmlns:p14="http://schemas.microsoft.com/office/powerpoint/2010/main" val="201454730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770" name="Rectangle 10"/>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45A9007C-3706-418A-99F3-3E5F47AFDBE6}" type="slidenum">
              <a:rPr lang="en-GB" altLang="fr-FR" smtClean="0"/>
              <a:pPr/>
              <a:t>45</a:t>
            </a:fld>
            <a:endParaRPr lang="en-GB" altLang="fr-FR" smtClean="0"/>
          </a:p>
        </p:txBody>
      </p:sp>
      <p:sp>
        <p:nvSpPr>
          <p:cNvPr id="32771" name="Text Box 1"/>
          <p:cNvSpPr txBox="1">
            <a:spLocks noChangeArrowheads="1"/>
          </p:cNvSpPr>
          <p:nvPr/>
        </p:nvSpPr>
        <p:spPr bwMode="auto">
          <a:xfrm>
            <a:off x="3878263" y="8696325"/>
            <a:ext cx="2960687" cy="425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nchor="b"/>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defRPr>
            </a:lvl1pPr>
            <a:lvl2pPr marL="742950" indent="-28575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defRPr>
            </a:lvl2pPr>
            <a:lvl3pPr marL="11430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defRPr>
            </a:lvl3pPr>
            <a:lvl4pPr marL="16002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defRPr>
            </a:lvl4pPr>
            <a:lvl5pPr marL="20574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defRPr>
            </a:lvl5pPr>
            <a:lvl6pPr marL="25146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defRPr>
            </a:lvl6pPr>
            <a:lvl7pPr marL="29718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defRPr>
            </a:lvl7pPr>
            <a:lvl8pPr marL="34290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defRPr>
            </a:lvl8pPr>
            <a:lvl9pPr marL="38862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defRPr>
            </a:lvl9pPr>
          </a:lstStyle>
          <a:p>
            <a:pPr algn="r"/>
            <a:fld id="{C432C4F0-4729-4999-A9CD-5A0DD26A279D}" type="slidenum">
              <a:rPr lang="en-GB" altLang="fr-FR" sz="1200">
                <a:solidFill>
                  <a:srgbClr val="000000"/>
                </a:solidFill>
                <a:cs typeface="Lucida Sans Unicode" panose="020B0602030504020204" pitchFamily="34" charset="0"/>
              </a:rPr>
              <a:pPr algn="r"/>
              <a:t>45</a:t>
            </a:fld>
            <a:endParaRPr lang="en-GB" altLang="fr-FR" sz="1200">
              <a:solidFill>
                <a:srgbClr val="000000"/>
              </a:solidFill>
              <a:cs typeface="Lucida Sans Unicode" panose="020B0602030504020204" pitchFamily="34" charset="0"/>
            </a:endParaRPr>
          </a:p>
        </p:txBody>
      </p:sp>
      <p:sp>
        <p:nvSpPr>
          <p:cNvPr id="32772" name="Text Box 2"/>
          <p:cNvSpPr txBox="1">
            <a:spLocks noChangeArrowheads="1"/>
          </p:cNvSpPr>
          <p:nvPr/>
        </p:nvSpPr>
        <p:spPr bwMode="auto">
          <a:xfrm>
            <a:off x="1003300" y="693738"/>
            <a:ext cx="4845050" cy="3424237"/>
          </a:xfrm>
          <a:prstGeom prst="rect">
            <a:avLst/>
          </a:prstGeom>
          <a:solidFill>
            <a:srgbClr val="FFFFFF"/>
          </a:solidFill>
          <a:ln w="9360">
            <a:solidFill>
              <a:srgbClr val="000000"/>
            </a:solidFill>
            <a:miter lim="800000"/>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fr-FR" altLang="fr-FR"/>
          </a:p>
        </p:txBody>
      </p:sp>
      <p:sp>
        <p:nvSpPr>
          <p:cNvPr id="32773" name="Rectangle 3"/>
          <p:cNvSpPr>
            <a:spLocks noGrp="1" noChangeArrowheads="1"/>
          </p:cNvSpPr>
          <p:nvPr>
            <p:ph type="body"/>
          </p:nvPr>
        </p:nvSpPr>
        <p:spPr bwMode="auto">
          <a:xfrm>
            <a:off x="912813" y="4348163"/>
            <a:ext cx="5013325" cy="41306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numCol="1" anchor="ctr" anchorCtr="0" compatLnSpc="1">
            <a:prstTxWarp prst="textNoShape">
              <a:avLst/>
            </a:prstTxWarp>
          </a:bodyPr>
          <a:lstStyle/>
          <a:p>
            <a:pPr eaLnBrk="1" hangingPunct="1"/>
            <a:r>
              <a:rPr lang="fr-FR" altLang="fr-FR" smtClean="0"/>
              <a:t>Des effets sanitaires qui regroupent les grandes maladies chroniques. Ces effets sont principalement consécutifs à l’exposition pendant la gestation.</a:t>
            </a:r>
          </a:p>
        </p:txBody>
      </p:sp>
    </p:spTree>
    <p:extLst>
      <p:ext uri="{BB962C8B-B14F-4D97-AF65-F5344CB8AC3E}">
        <p14:creationId xmlns:p14="http://schemas.microsoft.com/office/powerpoint/2010/main" val="40147636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Un repas au BPA donne facilement une dose de 1 µg/m3</a:t>
            </a:r>
            <a:endParaRPr lang="fr-FR" dirty="0"/>
          </a:p>
        </p:txBody>
      </p:sp>
      <p:sp>
        <p:nvSpPr>
          <p:cNvPr id="4" name="Espace réservé du numéro de diapositive 3"/>
          <p:cNvSpPr>
            <a:spLocks noGrp="1"/>
          </p:cNvSpPr>
          <p:nvPr>
            <p:ph type="sldNum" sz="quarter" idx="10"/>
          </p:nvPr>
        </p:nvSpPr>
        <p:spPr/>
        <p:txBody>
          <a:bodyPr/>
          <a:lstStyle/>
          <a:p>
            <a:fld id="{FA333A76-343C-4D3A-A84B-4E11886B2C89}" type="slidenum">
              <a:rPr lang="fr-FR" smtClean="0"/>
              <a:t>46</a:t>
            </a:fld>
            <a:endParaRPr lang="fr-FR"/>
          </a:p>
        </p:txBody>
      </p:sp>
    </p:spTree>
    <p:extLst>
      <p:ext uri="{BB962C8B-B14F-4D97-AF65-F5344CB8AC3E}">
        <p14:creationId xmlns:p14="http://schemas.microsoft.com/office/powerpoint/2010/main" val="425823816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53602" name="Rectangle 28"/>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hangingPunct="0">
              <a:tabLst>
                <a:tab pos="723811" algn="l"/>
                <a:tab pos="1447621" algn="l"/>
                <a:tab pos="2171432" algn="l"/>
                <a:tab pos="2895242" algn="l"/>
              </a:tabLst>
              <a:defRPr>
                <a:solidFill>
                  <a:schemeClr val="bg1"/>
                </a:solidFill>
                <a:latin typeface="Arial" charset="0"/>
                <a:ea typeface="MS Gothic" charset="-128"/>
              </a:defRPr>
            </a:lvl1pPr>
            <a:lvl2pPr eaLnBrk="0" hangingPunct="0">
              <a:tabLst>
                <a:tab pos="723811" algn="l"/>
                <a:tab pos="1447621" algn="l"/>
                <a:tab pos="2171432" algn="l"/>
                <a:tab pos="2895242" algn="l"/>
              </a:tabLst>
              <a:defRPr>
                <a:solidFill>
                  <a:schemeClr val="bg1"/>
                </a:solidFill>
                <a:latin typeface="Arial" charset="0"/>
                <a:ea typeface="MS Gothic" charset="-128"/>
              </a:defRPr>
            </a:lvl2pPr>
            <a:lvl3pPr eaLnBrk="0" hangingPunct="0">
              <a:tabLst>
                <a:tab pos="723811" algn="l"/>
                <a:tab pos="1447621" algn="l"/>
                <a:tab pos="2171432" algn="l"/>
                <a:tab pos="2895242" algn="l"/>
              </a:tabLst>
              <a:defRPr>
                <a:solidFill>
                  <a:schemeClr val="bg1"/>
                </a:solidFill>
                <a:latin typeface="Arial" charset="0"/>
                <a:ea typeface="MS Gothic" charset="-128"/>
              </a:defRPr>
            </a:lvl3pPr>
            <a:lvl4pPr eaLnBrk="0" hangingPunct="0">
              <a:tabLst>
                <a:tab pos="723811" algn="l"/>
                <a:tab pos="1447621" algn="l"/>
                <a:tab pos="2171432" algn="l"/>
                <a:tab pos="2895242" algn="l"/>
              </a:tabLst>
              <a:defRPr>
                <a:solidFill>
                  <a:schemeClr val="bg1"/>
                </a:solidFill>
                <a:latin typeface="Arial" charset="0"/>
                <a:ea typeface="MS Gothic" charset="-128"/>
              </a:defRPr>
            </a:lvl4pPr>
            <a:lvl5pPr eaLnBrk="0" hangingPunct="0">
              <a:tabLst>
                <a:tab pos="723811" algn="l"/>
                <a:tab pos="1447621" algn="l"/>
                <a:tab pos="2171432" algn="l"/>
                <a:tab pos="2895242" algn="l"/>
              </a:tabLst>
              <a:defRPr>
                <a:solidFill>
                  <a:schemeClr val="bg1"/>
                </a:solidFill>
                <a:latin typeface="Arial" charset="0"/>
                <a:ea typeface="MS Gothic" charset="-128"/>
              </a:defRPr>
            </a:lvl5pPr>
            <a:lvl6pPr marL="2514289" indent="-228571" defTabSz="449207" eaLnBrk="0" fontAlgn="base" hangingPunct="0">
              <a:lnSpc>
                <a:spcPct val="81000"/>
              </a:lnSpc>
              <a:spcBef>
                <a:spcPct val="0"/>
              </a:spcBef>
              <a:spcAft>
                <a:spcPct val="0"/>
              </a:spcAft>
              <a:buClr>
                <a:srgbClr val="000000"/>
              </a:buClr>
              <a:buSzPct val="100000"/>
              <a:buFont typeface="Times New Roman" pitchFamily="16" charset="0"/>
              <a:tabLst>
                <a:tab pos="723811" algn="l"/>
                <a:tab pos="1447621" algn="l"/>
                <a:tab pos="2171432" algn="l"/>
                <a:tab pos="2895242" algn="l"/>
              </a:tabLst>
              <a:defRPr>
                <a:solidFill>
                  <a:schemeClr val="bg1"/>
                </a:solidFill>
                <a:latin typeface="Arial" charset="0"/>
                <a:ea typeface="MS Gothic" charset="-128"/>
              </a:defRPr>
            </a:lvl6pPr>
            <a:lvl7pPr marL="2971433" indent="-228571" defTabSz="449207" eaLnBrk="0" fontAlgn="base" hangingPunct="0">
              <a:lnSpc>
                <a:spcPct val="81000"/>
              </a:lnSpc>
              <a:spcBef>
                <a:spcPct val="0"/>
              </a:spcBef>
              <a:spcAft>
                <a:spcPct val="0"/>
              </a:spcAft>
              <a:buClr>
                <a:srgbClr val="000000"/>
              </a:buClr>
              <a:buSzPct val="100000"/>
              <a:buFont typeface="Times New Roman" pitchFamily="16" charset="0"/>
              <a:tabLst>
                <a:tab pos="723811" algn="l"/>
                <a:tab pos="1447621" algn="l"/>
                <a:tab pos="2171432" algn="l"/>
                <a:tab pos="2895242" algn="l"/>
              </a:tabLst>
              <a:defRPr>
                <a:solidFill>
                  <a:schemeClr val="bg1"/>
                </a:solidFill>
                <a:latin typeface="Arial" charset="0"/>
                <a:ea typeface="MS Gothic" charset="-128"/>
              </a:defRPr>
            </a:lvl7pPr>
            <a:lvl8pPr marL="3428576" indent="-228571" defTabSz="449207" eaLnBrk="0" fontAlgn="base" hangingPunct="0">
              <a:lnSpc>
                <a:spcPct val="81000"/>
              </a:lnSpc>
              <a:spcBef>
                <a:spcPct val="0"/>
              </a:spcBef>
              <a:spcAft>
                <a:spcPct val="0"/>
              </a:spcAft>
              <a:buClr>
                <a:srgbClr val="000000"/>
              </a:buClr>
              <a:buSzPct val="100000"/>
              <a:buFont typeface="Times New Roman" pitchFamily="16" charset="0"/>
              <a:tabLst>
                <a:tab pos="723811" algn="l"/>
                <a:tab pos="1447621" algn="l"/>
                <a:tab pos="2171432" algn="l"/>
                <a:tab pos="2895242" algn="l"/>
              </a:tabLst>
              <a:defRPr>
                <a:solidFill>
                  <a:schemeClr val="bg1"/>
                </a:solidFill>
                <a:latin typeface="Arial" charset="0"/>
                <a:ea typeface="MS Gothic" charset="-128"/>
              </a:defRPr>
            </a:lvl8pPr>
            <a:lvl9pPr marL="3885719" indent="-228571" defTabSz="449207" eaLnBrk="0" fontAlgn="base" hangingPunct="0">
              <a:lnSpc>
                <a:spcPct val="81000"/>
              </a:lnSpc>
              <a:spcBef>
                <a:spcPct val="0"/>
              </a:spcBef>
              <a:spcAft>
                <a:spcPct val="0"/>
              </a:spcAft>
              <a:buClr>
                <a:srgbClr val="000000"/>
              </a:buClr>
              <a:buSzPct val="100000"/>
              <a:buFont typeface="Times New Roman" pitchFamily="16" charset="0"/>
              <a:tabLst>
                <a:tab pos="723811" algn="l"/>
                <a:tab pos="1447621" algn="l"/>
                <a:tab pos="2171432" algn="l"/>
                <a:tab pos="2895242" algn="l"/>
              </a:tabLst>
              <a:defRPr>
                <a:solidFill>
                  <a:schemeClr val="bg1"/>
                </a:solidFill>
                <a:latin typeface="Arial" charset="0"/>
                <a:ea typeface="MS Gothic" charset="-128"/>
              </a:defRPr>
            </a:lvl9pPr>
          </a:lstStyle>
          <a:p>
            <a:pPr eaLnBrk="1" hangingPunct="1"/>
            <a:fld id="{2F04BD25-B312-4613-9CB2-A14C9A29FA57}" type="slidenum">
              <a:rPr lang="en-GB">
                <a:solidFill>
                  <a:srgbClr val="000000"/>
                </a:solidFill>
                <a:latin typeface="Times New Roman" pitchFamily="16" charset="0"/>
              </a:rPr>
              <a:pPr eaLnBrk="1" hangingPunct="1"/>
              <a:t>47</a:t>
            </a:fld>
            <a:endParaRPr lang="en-GB">
              <a:solidFill>
                <a:srgbClr val="000000"/>
              </a:solidFill>
              <a:latin typeface="Times New Roman" pitchFamily="16" charset="0"/>
            </a:endParaRPr>
          </a:p>
        </p:txBody>
      </p:sp>
      <p:sp>
        <p:nvSpPr>
          <p:cNvPr id="153603" name="Text Box 1"/>
          <p:cNvSpPr txBox="1">
            <a:spLocks noChangeArrowheads="1"/>
          </p:cNvSpPr>
          <p:nvPr/>
        </p:nvSpPr>
        <p:spPr bwMode="auto">
          <a:xfrm>
            <a:off x="3884614" y="8685213"/>
            <a:ext cx="2954337" cy="439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89989" tIns="46794" rIns="89989" bIns="46794" anchor="b"/>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S Gothic" charset="-128"/>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S Gothic" charset="-128"/>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S Gothic" charset="-128"/>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S Gothic" charset="-128"/>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S Gothic" charset="-128"/>
              </a:defRPr>
            </a:lvl5pPr>
            <a:lvl6pPr marL="2514600" indent="-228600" defTabSz="449263" eaLnBrk="0" fontAlgn="base" hangingPunct="0">
              <a:lnSpc>
                <a:spcPct val="81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S Gothic" charset="-128"/>
              </a:defRPr>
            </a:lvl6pPr>
            <a:lvl7pPr marL="2971800" indent="-228600" defTabSz="449263" eaLnBrk="0" fontAlgn="base" hangingPunct="0">
              <a:lnSpc>
                <a:spcPct val="81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S Gothic" charset="-128"/>
              </a:defRPr>
            </a:lvl7pPr>
            <a:lvl8pPr marL="3429000" indent="-228600" defTabSz="449263" eaLnBrk="0" fontAlgn="base" hangingPunct="0">
              <a:lnSpc>
                <a:spcPct val="81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S Gothic" charset="-128"/>
              </a:defRPr>
            </a:lvl8pPr>
            <a:lvl9pPr marL="3886200" indent="-228600" defTabSz="449263" eaLnBrk="0" fontAlgn="base" hangingPunct="0">
              <a:lnSpc>
                <a:spcPct val="81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S Gothic" charset="-128"/>
              </a:defRPr>
            </a:lvl9pPr>
          </a:lstStyle>
          <a:p>
            <a:pPr algn="r" eaLnBrk="1" hangingPunct="1">
              <a:lnSpc>
                <a:spcPct val="100000"/>
              </a:lnSpc>
              <a:buClrTx/>
              <a:buFontTx/>
              <a:buNone/>
            </a:pPr>
            <a:fld id="{DA0D4FD3-6DAD-449A-9ECB-29175BCF66EE}" type="slidenum">
              <a:rPr lang="en-GB" sz="1200">
                <a:solidFill>
                  <a:srgbClr val="000000"/>
                </a:solidFill>
                <a:latin typeface="Times New Roman" pitchFamily="16" charset="0"/>
              </a:rPr>
              <a:pPr algn="r" eaLnBrk="1" hangingPunct="1">
                <a:lnSpc>
                  <a:spcPct val="100000"/>
                </a:lnSpc>
                <a:buClrTx/>
                <a:buFontTx/>
                <a:buNone/>
              </a:pPr>
              <a:t>47</a:t>
            </a:fld>
            <a:endParaRPr lang="en-GB" sz="1200">
              <a:solidFill>
                <a:srgbClr val="000000"/>
              </a:solidFill>
              <a:latin typeface="Times New Roman" pitchFamily="16" charset="0"/>
            </a:endParaRPr>
          </a:p>
        </p:txBody>
      </p:sp>
      <p:sp>
        <p:nvSpPr>
          <p:cNvPr id="153604" name="Rectangle 2"/>
          <p:cNvSpPr txBox="1">
            <a:spLocks noGrp="1" noRot="1" noChangeAspect="1" noChangeArrowheads="1" noTextEdit="1"/>
          </p:cNvSpPr>
          <p:nvPr>
            <p:ph type="sldImg"/>
          </p:nvPr>
        </p:nvSpPr>
        <p:spPr>
          <a:xfrm>
            <a:off x="1141413" y="685800"/>
            <a:ext cx="4562475" cy="3422650"/>
          </a:xfrm>
          <a:solidFill>
            <a:srgbClr val="FFFFFF"/>
          </a:solidFill>
          <a:ln>
            <a:solidFill>
              <a:srgbClr val="000000"/>
            </a:solidFill>
            <a:miter lim="800000"/>
            <a:headEnd/>
            <a:tailEnd/>
          </a:ln>
        </p:spPr>
      </p:sp>
      <p:sp>
        <p:nvSpPr>
          <p:cNvPr id="153605" name="Rectangle 3"/>
          <p:cNvSpPr txBox="1">
            <a:spLocks noGrp="1" noChangeArrowheads="1"/>
          </p:cNvSpPr>
          <p:nvPr>
            <p:ph type="body" idx="1"/>
          </p:nvPr>
        </p:nvSpPr>
        <p:spPr>
          <a:xfrm>
            <a:off x="685800" y="4343401"/>
            <a:ext cx="5453063" cy="40878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r>
              <a:rPr lang="fr-FR" dirty="0" smtClean="0"/>
              <a:t>Cette</a:t>
            </a:r>
            <a:r>
              <a:rPr lang="fr-FR" baseline="0" dirty="0" smtClean="0"/>
              <a:t> dose de 1,2 µg/kg  induit chez la rate gestante une baisse de la fertilité et de la qualité du sperme sur 3 générations.</a:t>
            </a:r>
            <a:endParaRPr lang="fr-FR" dirty="0" smtClean="0"/>
          </a:p>
        </p:txBody>
      </p:sp>
    </p:spTree>
    <p:extLst>
      <p:ext uri="{BB962C8B-B14F-4D97-AF65-F5344CB8AC3E}">
        <p14:creationId xmlns:p14="http://schemas.microsoft.com/office/powerpoint/2010/main" val="291491230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Une dose encore plus faible induit des tumeurs mammaires chez les filles de souris exposées pendant la gestation.</a:t>
            </a:r>
            <a:endParaRPr lang="fr-FR" dirty="0"/>
          </a:p>
        </p:txBody>
      </p:sp>
      <p:sp>
        <p:nvSpPr>
          <p:cNvPr id="4" name="Espace réservé du numéro de diapositive 3"/>
          <p:cNvSpPr>
            <a:spLocks noGrp="1"/>
          </p:cNvSpPr>
          <p:nvPr>
            <p:ph type="sldNum" sz="quarter" idx="10"/>
          </p:nvPr>
        </p:nvSpPr>
        <p:spPr/>
        <p:txBody>
          <a:bodyPr/>
          <a:lstStyle/>
          <a:p>
            <a:fld id="{FA333A76-343C-4D3A-A84B-4E11886B2C89}" type="slidenum">
              <a:rPr lang="fr-FR" smtClean="0"/>
              <a:t>48</a:t>
            </a:fld>
            <a:endParaRPr lang="fr-FR"/>
          </a:p>
        </p:txBody>
      </p:sp>
    </p:spTree>
    <p:extLst>
      <p:ext uri="{BB962C8B-B14F-4D97-AF65-F5344CB8AC3E}">
        <p14:creationId xmlns:p14="http://schemas.microsoft.com/office/powerpoint/2010/main" val="122673467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903BB82B-2D3C-4E49-B108-59D83EAB7014}" type="slidenum">
              <a:rPr lang="en-GB"/>
              <a:pPr/>
              <a:t>49</a:t>
            </a:fld>
            <a:endParaRPr lang="en-GB"/>
          </a:p>
        </p:txBody>
      </p:sp>
      <p:sp>
        <p:nvSpPr>
          <p:cNvPr id="46081" name="Text Box 1"/>
          <p:cNvSpPr txBox="1">
            <a:spLocks noChangeArrowheads="1"/>
          </p:cNvSpPr>
          <p:nvPr/>
        </p:nvSpPr>
        <p:spPr bwMode="auto">
          <a:xfrm>
            <a:off x="3884613" y="8685213"/>
            <a:ext cx="2955925" cy="441325"/>
          </a:xfrm>
          <a:prstGeom prst="rect">
            <a:avLst/>
          </a:prstGeom>
          <a:noFill/>
          <a:ln w="9525">
            <a:noFill/>
            <a:round/>
            <a:headEnd/>
            <a:tailEnd/>
          </a:ln>
          <a:effectLst/>
        </p:spPr>
        <p:txBody>
          <a:bodyPr lIns="90000" tIns="46800" rIns="90000" bIns="46800" anchor="b"/>
          <a:lstStyle/>
          <a:p>
            <a:pPr algn="r">
              <a:lnSpc>
                <a:spcPct val="100000"/>
              </a:lnSpc>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fld id="{A1310ED8-6507-42FF-A7AD-5CDD1633880C}" type="slidenum">
              <a:rPr lang="en-GB" sz="1200">
                <a:solidFill>
                  <a:srgbClr val="000000"/>
                </a:solidFill>
                <a:latin typeface="Times New Roman" pitchFamily="16" charset="0"/>
                <a:cs typeface="Lucida Sans Unicode" pitchFamily="32" charset="0"/>
              </a:rPr>
              <a:pPr algn="r">
                <a:lnSpc>
                  <a:spcPct val="100000"/>
                </a:lnSpc>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t>49</a:t>
            </a:fld>
            <a:endParaRPr lang="en-GB" sz="1200">
              <a:solidFill>
                <a:srgbClr val="000000"/>
              </a:solidFill>
              <a:latin typeface="Times New Roman" pitchFamily="16" charset="0"/>
              <a:cs typeface="Lucida Sans Unicode" pitchFamily="32" charset="0"/>
            </a:endParaRPr>
          </a:p>
        </p:txBody>
      </p:sp>
      <p:sp>
        <p:nvSpPr>
          <p:cNvPr id="46082" name="Text Box 2"/>
          <p:cNvSpPr txBox="1">
            <a:spLocks noChangeArrowheads="1"/>
          </p:cNvSpPr>
          <p:nvPr/>
        </p:nvSpPr>
        <p:spPr bwMode="auto">
          <a:xfrm>
            <a:off x="3884613" y="8685213"/>
            <a:ext cx="2957512" cy="442912"/>
          </a:xfrm>
          <a:prstGeom prst="rect">
            <a:avLst/>
          </a:prstGeom>
          <a:noFill/>
          <a:ln w="9525">
            <a:noFill/>
            <a:round/>
            <a:headEnd/>
            <a:tailEnd/>
          </a:ln>
          <a:effectLst/>
        </p:spPr>
        <p:txBody>
          <a:bodyPr lIns="90000" tIns="46800" rIns="90000" bIns="46800" anchor="b"/>
          <a:lstStyle/>
          <a:p>
            <a:pPr algn="r">
              <a:lnSpc>
                <a:spcPct val="100000"/>
              </a:lnSpc>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fld id="{74CD6AAB-B113-44DF-AB42-9C0EC71EFE6D}" type="slidenum">
              <a:rPr lang="en-GB" sz="1200">
                <a:solidFill>
                  <a:srgbClr val="000000"/>
                </a:solidFill>
                <a:latin typeface="Times New Roman" pitchFamily="16" charset="0"/>
                <a:cs typeface="Lucida Sans Unicode" pitchFamily="32" charset="0"/>
              </a:rPr>
              <a:pPr algn="r">
                <a:lnSpc>
                  <a:spcPct val="100000"/>
                </a:lnSpc>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t>49</a:t>
            </a:fld>
            <a:endParaRPr lang="en-GB" sz="1200">
              <a:solidFill>
                <a:srgbClr val="000000"/>
              </a:solidFill>
              <a:latin typeface="Times New Roman" pitchFamily="16" charset="0"/>
              <a:cs typeface="Lucida Sans Unicode" pitchFamily="32" charset="0"/>
            </a:endParaRPr>
          </a:p>
        </p:txBody>
      </p:sp>
      <p:sp>
        <p:nvSpPr>
          <p:cNvPr id="46083" name="Text Box 3"/>
          <p:cNvSpPr txBox="1">
            <a:spLocks noChangeArrowheads="1"/>
          </p:cNvSpPr>
          <p:nvPr/>
        </p:nvSpPr>
        <p:spPr bwMode="auto">
          <a:xfrm>
            <a:off x="3878263" y="8696325"/>
            <a:ext cx="2962275" cy="427038"/>
          </a:xfrm>
          <a:prstGeom prst="rect">
            <a:avLst/>
          </a:prstGeom>
          <a:noFill/>
          <a:ln w="9525">
            <a:noFill/>
            <a:round/>
            <a:headEnd/>
            <a:tailEnd/>
          </a:ln>
          <a:effectLst/>
        </p:spPr>
        <p:txBody>
          <a:bodyPr lIns="90000" tIns="46800" rIns="90000" bIns="46800" anchor="b"/>
          <a:lstStyle/>
          <a:p>
            <a:pPr algn="r">
              <a:lnSpc>
                <a:spcPct val="100000"/>
              </a:lnSpc>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fld id="{A5E1BEFE-2345-4F15-80F2-F4C288155E47}" type="slidenum">
              <a:rPr lang="en-GB" sz="1200">
                <a:solidFill>
                  <a:srgbClr val="000000"/>
                </a:solidFill>
                <a:cs typeface="Lucida Sans Unicode" pitchFamily="32" charset="0"/>
              </a:rPr>
              <a:pPr algn="r">
                <a:lnSpc>
                  <a:spcPct val="100000"/>
                </a:lnSpc>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t>49</a:t>
            </a:fld>
            <a:endParaRPr lang="en-GB" sz="1200">
              <a:solidFill>
                <a:srgbClr val="000000"/>
              </a:solidFill>
              <a:cs typeface="Lucida Sans Unicode" pitchFamily="32" charset="0"/>
            </a:endParaRPr>
          </a:p>
        </p:txBody>
      </p:sp>
      <p:sp>
        <p:nvSpPr>
          <p:cNvPr id="46084" name="Text Box 4"/>
          <p:cNvSpPr txBox="1">
            <a:spLocks noChangeArrowheads="1"/>
          </p:cNvSpPr>
          <p:nvPr/>
        </p:nvSpPr>
        <p:spPr bwMode="auto">
          <a:xfrm>
            <a:off x="557213" y="712788"/>
            <a:ext cx="5729287" cy="3421062"/>
          </a:xfrm>
          <a:prstGeom prst="rect">
            <a:avLst/>
          </a:prstGeom>
          <a:solidFill>
            <a:srgbClr val="FFFFFF"/>
          </a:solidFill>
          <a:ln w="9360">
            <a:solidFill>
              <a:srgbClr val="000000"/>
            </a:solidFill>
            <a:miter lim="800000"/>
            <a:headEnd/>
            <a:tailEnd/>
          </a:ln>
          <a:effectLst/>
        </p:spPr>
        <p:txBody>
          <a:bodyPr wrap="none" anchor="ctr"/>
          <a:lstStyle/>
          <a:p>
            <a:endParaRPr lang="fr-FR"/>
          </a:p>
        </p:txBody>
      </p:sp>
      <p:sp>
        <p:nvSpPr>
          <p:cNvPr id="46085" name="Rectangle 5"/>
          <p:cNvSpPr txBox="1">
            <a:spLocks noGrp="1" noChangeArrowheads="1"/>
          </p:cNvSpPr>
          <p:nvPr>
            <p:ph type="body"/>
          </p:nvPr>
        </p:nvSpPr>
        <p:spPr bwMode="auto">
          <a:xfrm>
            <a:off x="911225" y="4348163"/>
            <a:ext cx="5014913" cy="4133850"/>
          </a:xfrm>
          <a:prstGeom prst="rect">
            <a:avLst/>
          </a:prstGeom>
          <a:noFill/>
          <a:ln>
            <a:round/>
            <a:headEnd/>
            <a:tailEnd/>
          </a:ln>
        </p:spPr>
        <p:txBody>
          <a:bodyPr wrap="none" anchor="ctr"/>
          <a:lstStyle/>
          <a:p>
            <a:endParaRPr lang="fr-FR"/>
          </a:p>
        </p:txBody>
      </p:sp>
    </p:spTree>
    <p:extLst>
      <p:ext uri="{BB962C8B-B14F-4D97-AF65-F5344CB8AC3E}">
        <p14:creationId xmlns:p14="http://schemas.microsoft.com/office/powerpoint/2010/main" val="14152774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La déclaration de New York</a:t>
            </a:r>
            <a:r>
              <a:rPr lang="fr-FR" baseline="0" dirty="0" smtClean="0"/>
              <a:t> a été signée par les 184 chefs d’Etat et de gouvernement réunis à l’occasion de l’Assemblée Générale de l’ONU à New York en sept  2011.</a:t>
            </a:r>
            <a:endParaRPr lang="fr-FR" dirty="0"/>
          </a:p>
        </p:txBody>
      </p:sp>
      <p:sp>
        <p:nvSpPr>
          <p:cNvPr id="4" name="Espace réservé du numéro de diapositive 3"/>
          <p:cNvSpPr>
            <a:spLocks noGrp="1"/>
          </p:cNvSpPr>
          <p:nvPr>
            <p:ph type="sldNum" sz="quarter" idx="10"/>
          </p:nvPr>
        </p:nvSpPr>
        <p:spPr/>
        <p:txBody>
          <a:bodyPr/>
          <a:lstStyle/>
          <a:p>
            <a:fld id="{FA333A76-343C-4D3A-A84B-4E11886B2C89}" type="slidenum">
              <a:rPr lang="fr-FR" smtClean="0"/>
              <a:t>4</a:t>
            </a:fld>
            <a:endParaRPr lang="fr-FR"/>
          </a:p>
        </p:txBody>
      </p:sp>
    </p:spTree>
    <p:extLst>
      <p:ext uri="{BB962C8B-B14F-4D97-AF65-F5344CB8AC3E}">
        <p14:creationId xmlns:p14="http://schemas.microsoft.com/office/powerpoint/2010/main" val="109437765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49154"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atin typeface="Calibri" charset="0"/>
                <a:ea typeface="ＭＳ Ｐゴシック" charset="0"/>
                <a:cs typeface="ＭＳ Ｐゴシック" charset="0"/>
              </a:rPr>
              <a:t>Remember that the pup whose mother was unexposed to phthalates had a critical testosterone peak at GD 19-21. But what happens if she is given DEHP?  </a:t>
            </a:r>
            <a:r>
              <a:rPr lang="en-US" b="1">
                <a:latin typeface="Calibri" charset="0"/>
                <a:ea typeface="ＭＳ Ｐゴシック" charset="0"/>
                <a:cs typeface="ＭＳ Ｐゴシック" charset="0"/>
              </a:rPr>
              <a:t>DEHP suppresses this peak</a:t>
            </a:r>
            <a:r>
              <a:rPr lang="en-US">
                <a:latin typeface="Calibri" charset="0"/>
                <a:ea typeface="ＭＳ Ｐゴシック" charset="0"/>
                <a:cs typeface="ＭＳ Ｐゴシック" charset="0"/>
              </a:rPr>
              <a:t> in males. </a:t>
            </a:r>
          </a:p>
          <a:p>
            <a:pPr eaLnBrk="1" hangingPunct="1"/>
            <a:endParaRPr lang="en-US">
              <a:latin typeface="Calibri" charset="0"/>
              <a:ea typeface="ＭＳ Ｐゴシック" charset="0"/>
              <a:cs typeface="ＭＳ Ｐゴシック" charset="0"/>
            </a:endParaRPr>
          </a:p>
        </p:txBody>
      </p:sp>
    </p:spTree>
    <p:extLst>
      <p:ext uri="{BB962C8B-B14F-4D97-AF65-F5344CB8AC3E}">
        <p14:creationId xmlns:p14="http://schemas.microsoft.com/office/powerpoint/2010/main" val="145510591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14"/>
          <p:cNvSpPr>
            <a:spLocks noGrp="1" noChangeArrowheads="1"/>
          </p:cNvSpPr>
          <p:nvPr>
            <p:ph type="sldNum"/>
          </p:nvPr>
        </p:nvSpPr>
        <p:spPr>
          <a:ln/>
        </p:spPr>
        <p:txBody>
          <a:bodyPr/>
          <a:lstStyle/>
          <a:p>
            <a:fld id="{162D3E99-DD61-4A77-A99B-4C95D53226BD}" type="slidenum">
              <a:rPr lang="en-GB"/>
              <a:pPr/>
              <a:t>54</a:t>
            </a:fld>
            <a:endParaRPr lang="en-GB"/>
          </a:p>
        </p:txBody>
      </p:sp>
      <p:sp>
        <p:nvSpPr>
          <p:cNvPr id="69633" name="Text Box 1"/>
          <p:cNvSpPr txBox="1">
            <a:spLocks noChangeArrowheads="1"/>
          </p:cNvSpPr>
          <p:nvPr/>
        </p:nvSpPr>
        <p:spPr bwMode="auto">
          <a:xfrm>
            <a:off x="3884613" y="8685213"/>
            <a:ext cx="2962275" cy="447675"/>
          </a:xfrm>
          <a:prstGeom prst="rect">
            <a:avLst/>
          </a:prstGeom>
          <a:noFill/>
          <a:ln w="9525">
            <a:noFill/>
            <a:round/>
            <a:headEnd/>
            <a:tailEnd/>
          </a:ln>
          <a:effectLst/>
        </p:spPr>
        <p:txBody>
          <a:bodyPr lIns="90000" tIns="46800" rIns="90000" bIns="46800" anchor="b"/>
          <a:lstStyle/>
          <a:p>
            <a:pPr algn="r">
              <a:lnSpc>
                <a:spcPct val="100000"/>
              </a:lnSpc>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fld id="{04C53BEB-CC06-44EF-B34F-0ABD3B64A92C}" type="slidenum">
              <a:rPr lang="en-GB" sz="1200">
                <a:solidFill>
                  <a:srgbClr val="000000"/>
                </a:solidFill>
                <a:cs typeface="Lucida Sans Unicode" pitchFamily="32" charset="0"/>
              </a:rPr>
              <a:pPr algn="r">
                <a:lnSpc>
                  <a:spcPct val="100000"/>
                </a:lnSpc>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t>54</a:t>
            </a:fld>
            <a:endParaRPr lang="en-GB" sz="1200">
              <a:solidFill>
                <a:srgbClr val="000000"/>
              </a:solidFill>
              <a:cs typeface="Lucida Sans Unicode" pitchFamily="32" charset="0"/>
            </a:endParaRPr>
          </a:p>
        </p:txBody>
      </p:sp>
      <p:sp>
        <p:nvSpPr>
          <p:cNvPr id="69634" name="Text Box 2"/>
          <p:cNvSpPr txBox="1">
            <a:spLocks noChangeArrowheads="1"/>
          </p:cNvSpPr>
          <p:nvPr/>
        </p:nvSpPr>
        <p:spPr bwMode="auto">
          <a:xfrm>
            <a:off x="1139825" y="685800"/>
            <a:ext cx="4570413" cy="3429000"/>
          </a:xfrm>
          <a:prstGeom prst="rect">
            <a:avLst/>
          </a:prstGeom>
          <a:solidFill>
            <a:srgbClr val="FFFFFF"/>
          </a:solidFill>
          <a:ln w="9360">
            <a:solidFill>
              <a:srgbClr val="000000"/>
            </a:solidFill>
            <a:miter lim="800000"/>
            <a:headEnd/>
            <a:tailEnd/>
          </a:ln>
          <a:effectLst/>
        </p:spPr>
        <p:txBody>
          <a:bodyPr wrap="none" anchor="ctr"/>
          <a:lstStyle/>
          <a:p>
            <a:endParaRPr lang="fr-FR"/>
          </a:p>
        </p:txBody>
      </p:sp>
      <p:sp>
        <p:nvSpPr>
          <p:cNvPr id="69635" name="Rectangle 3"/>
          <p:cNvSpPr txBox="1">
            <a:spLocks noGrp="1" noChangeArrowheads="1"/>
          </p:cNvSpPr>
          <p:nvPr>
            <p:ph type="body"/>
          </p:nvPr>
        </p:nvSpPr>
        <p:spPr bwMode="auto">
          <a:xfrm>
            <a:off x="685800" y="4343400"/>
            <a:ext cx="5475288" cy="4114800"/>
          </a:xfrm>
          <a:prstGeom prst="rect">
            <a:avLst/>
          </a:prstGeom>
          <a:noFill/>
          <a:ln>
            <a:round/>
            <a:headEnd/>
            <a:tailEnd/>
          </a:ln>
        </p:spPr>
        <p:txBody>
          <a:bodyPr wrap="none" anchor="ctr"/>
          <a:lstStyle/>
          <a:p>
            <a:endParaRPr lang="fr-FR"/>
          </a:p>
        </p:txBody>
      </p:sp>
    </p:spTree>
    <p:extLst>
      <p:ext uri="{BB962C8B-B14F-4D97-AF65-F5344CB8AC3E}">
        <p14:creationId xmlns:p14="http://schemas.microsoft.com/office/powerpoint/2010/main" val="134792489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dirty="0"/>
          </a:p>
        </p:txBody>
      </p:sp>
      <p:sp>
        <p:nvSpPr>
          <p:cNvPr id="4" name="Espace réservé du numéro de diapositive 3"/>
          <p:cNvSpPr>
            <a:spLocks noGrp="1"/>
          </p:cNvSpPr>
          <p:nvPr>
            <p:ph type="sldNum" sz="quarter" idx="10"/>
          </p:nvPr>
        </p:nvSpPr>
        <p:spPr/>
        <p:txBody>
          <a:bodyPr/>
          <a:lstStyle/>
          <a:p>
            <a:fld id="{AE5A1565-A598-4CF8-8854-280B47212CA8}" type="slidenum">
              <a:rPr lang="fr-FR" smtClean="0"/>
              <a:pPr/>
              <a:t>56</a:t>
            </a:fld>
            <a:endParaRPr lang="fr-FR"/>
          </a:p>
        </p:txBody>
      </p:sp>
    </p:spTree>
    <p:extLst>
      <p:ext uri="{BB962C8B-B14F-4D97-AF65-F5344CB8AC3E}">
        <p14:creationId xmlns:p14="http://schemas.microsoft.com/office/powerpoint/2010/main" val="162074955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Espace réservé de l'image des diapositives 1"/>
          <p:cNvSpPr>
            <a:spLocks noGrp="1" noRot="1" noChangeAspect="1" noTextEdit="1"/>
          </p:cNvSpPr>
          <p:nvPr>
            <p:ph type="sldImg"/>
          </p:nvPr>
        </p:nvSpPr>
        <p:spPr>
          <a:ln/>
        </p:spPr>
      </p:sp>
      <p:sp>
        <p:nvSpPr>
          <p:cNvPr id="50179" name="Espace réservé des commentaires 2"/>
          <p:cNvSpPr>
            <a:spLocks noGrp="1"/>
          </p:cNvSpPr>
          <p:nvPr>
            <p:ph type="body" idx="1"/>
          </p:nvPr>
        </p:nvSpPr>
        <p:spPr>
          <a:noFill/>
          <a:extLst>
            <a:ext uri="{91240B29-F687-4F45-9708-019B960494DF}">
              <a14:hiddenLine xmlns:a14="http://schemas.microsoft.com/office/drawing/2010/main" w="9525">
                <a:solidFill>
                  <a:srgbClr val="000000"/>
                </a:solidFill>
                <a:miter lim="800000"/>
                <a:headEnd/>
                <a:tailEnd/>
              </a14:hiddenLine>
            </a:ext>
          </a:extLst>
        </p:spPr>
        <p:txBody>
          <a:bodyPr/>
          <a:lstStyle/>
          <a:p>
            <a:endParaRPr lang="fr-FR" altLang="fr-FR" smtClean="0">
              <a:latin typeface="Times New Roman" pitchFamily="18" charset="0"/>
            </a:endParaRPr>
          </a:p>
        </p:txBody>
      </p:sp>
      <p:sp>
        <p:nvSpPr>
          <p:cNvPr id="50180" name="Espace réservé du numéro de diapositive 3"/>
          <p:cNvSpPr>
            <a:spLocks noGrp="1"/>
          </p:cNvSpPr>
          <p:nvPr>
            <p:ph type="sldNum" sz="quarter"/>
          </p:nvPr>
        </p:nvSpPr>
        <p:spPr>
          <a:noFill/>
        </p:spPr>
        <p:txBody>
          <a:bodyPr/>
          <a:lstStyle>
            <a:lvl1pPr defTabSz="449885" eaLnBrk="0" hangingPunct="0">
              <a:tabLst>
                <a:tab pos="0" algn="l"/>
                <a:tab pos="446954" algn="l"/>
                <a:tab pos="896838" algn="l"/>
                <a:tab pos="1346723" algn="l"/>
                <a:tab pos="1795141" algn="l"/>
                <a:tab pos="2245025" algn="l"/>
                <a:tab pos="2693444" algn="l"/>
                <a:tab pos="3143329" algn="l"/>
                <a:tab pos="3591748" algn="l"/>
                <a:tab pos="4041632" algn="l"/>
                <a:tab pos="4490051" algn="l"/>
                <a:tab pos="4939935" algn="l"/>
                <a:tab pos="5388354" algn="l"/>
                <a:tab pos="5838238" algn="l"/>
                <a:tab pos="6288123" algn="l"/>
                <a:tab pos="6736542" algn="l"/>
                <a:tab pos="7186426" algn="l"/>
                <a:tab pos="7634845" algn="l"/>
                <a:tab pos="8084729" algn="l"/>
                <a:tab pos="8533148" algn="l"/>
                <a:tab pos="8983032" algn="l"/>
              </a:tabLst>
              <a:defRPr>
                <a:solidFill>
                  <a:schemeClr val="bg1"/>
                </a:solidFill>
                <a:latin typeface="Arial" pitchFamily="34" charset="0"/>
                <a:ea typeface="MS Gothic" pitchFamily="49" charset="-128"/>
              </a:defRPr>
            </a:lvl1pPr>
            <a:lvl2pPr defTabSz="449885" eaLnBrk="0" hangingPunct="0">
              <a:tabLst>
                <a:tab pos="0" algn="l"/>
                <a:tab pos="446954" algn="l"/>
                <a:tab pos="896838" algn="l"/>
                <a:tab pos="1346723" algn="l"/>
                <a:tab pos="1795141" algn="l"/>
                <a:tab pos="2245025" algn="l"/>
                <a:tab pos="2693444" algn="l"/>
                <a:tab pos="3143329" algn="l"/>
                <a:tab pos="3591748" algn="l"/>
                <a:tab pos="4041632" algn="l"/>
                <a:tab pos="4490051" algn="l"/>
                <a:tab pos="4939935" algn="l"/>
                <a:tab pos="5388354" algn="l"/>
                <a:tab pos="5838238" algn="l"/>
                <a:tab pos="6288123" algn="l"/>
                <a:tab pos="6736542" algn="l"/>
                <a:tab pos="7186426" algn="l"/>
                <a:tab pos="7634845" algn="l"/>
                <a:tab pos="8084729" algn="l"/>
                <a:tab pos="8533148" algn="l"/>
                <a:tab pos="8983032" algn="l"/>
              </a:tabLst>
              <a:defRPr>
                <a:solidFill>
                  <a:schemeClr val="bg1"/>
                </a:solidFill>
                <a:latin typeface="Arial" pitchFamily="34" charset="0"/>
                <a:ea typeface="MS Gothic" pitchFamily="49" charset="-128"/>
              </a:defRPr>
            </a:lvl2pPr>
            <a:lvl3pPr defTabSz="449885" eaLnBrk="0" hangingPunct="0">
              <a:tabLst>
                <a:tab pos="0" algn="l"/>
                <a:tab pos="446954" algn="l"/>
                <a:tab pos="896838" algn="l"/>
                <a:tab pos="1346723" algn="l"/>
                <a:tab pos="1795141" algn="l"/>
                <a:tab pos="2245025" algn="l"/>
                <a:tab pos="2693444" algn="l"/>
                <a:tab pos="3143329" algn="l"/>
                <a:tab pos="3591748" algn="l"/>
                <a:tab pos="4041632" algn="l"/>
                <a:tab pos="4490051" algn="l"/>
                <a:tab pos="4939935" algn="l"/>
                <a:tab pos="5388354" algn="l"/>
                <a:tab pos="5838238" algn="l"/>
                <a:tab pos="6288123" algn="l"/>
                <a:tab pos="6736542" algn="l"/>
                <a:tab pos="7186426" algn="l"/>
                <a:tab pos="7634845" algn="l"/>
                <a:tab pos="8084729" algn="l"/>
                <a:tab pos="8533148" algn="l"/>
                <a:tab pos="8983032" algn="l"/>
              </a:tabLst>
              <a:defRPr>
                <a:solidFill>
                  <a:schemeClr val="bg1"/>
                </a:solidFill>
                <a:latin typeface="Arial" pitchFamily="34" charset="0"/>
                <a:ea typeface="MS Gothic" pitchFamily="49" charset="-128"/>
              </a:defRPr>
            </a:lvl3pPr>
            <a:lvl4pPr defTabSz="449885" eaLnBrk="0" hangingPunct="0">
              <a:tabLst>
                <a:tab pos="0" algn="l"/>
                <a:tab pos="446954" algn="l"/>
                <a:tab pos="896838" algn="l"/>
                <a:tab pos="1346723" algn="l"/>
                <a:tab pos="1795141" algn="l"/>
                <a:tab pos="2245025" algn="l"/>
                <a:tab pos="2693444" algn="l"/>
                <a:tab pos="3143329" algn="l"/>
                <a:tab pos="3591748" algn="l"/>
                <a:tab pos="4041632" algn="l"/>
                <a:tab pos="4490051" algn="l"/>
                <a:tab pos="4939935" algn="l"/>
                <a:tab pos="5388354" algn="l"/>
                <a:tab pos="5838238" algn="l"/>
                <a:tab pos="6288123" algn="l"/>
                <a:tab pos="6736542" algn="l"/>
                <a:tab pos="7186426" algn="l"/>
                <a:tab pos="7634845" algn="l"/>
                <a:tab pos="8084729" algn="l"/>
                <a:tab pos="8533148" algn="l"/>
                <a:tab pos="8983032" algn="l"/>
              </a:tabLst>
              <a:defRPr>
                <a:solidFill>
                  <a:schemeClr val="bg1"/>
                </a:solidFill>
                <a:latin typeface="Arial" pitchFamily="34" charset="0"/>
                <a:ea typeface="MS Gothic" pitchFamily="49" charset="-128"/>
              </a:defRPr>
            </a:lvl4pPr>
            <a:lvl5pPr defTabSz="449885" eaLnBrk="0" hangingPunct="0">
              <a:tabLst>
                <a:tab pos="0" algn="l"/>
                <a:tab pos="446954" algn="l"/>
                <a:tab pos="896838" algn="l"/>
                <a:tab pos="1346723" algn="l"/>
                <a:tab pos="1795141" algn="l"/>
                <a:tab pos="2245025" algn="l"/>
                <a:tab pos="2693444" algn="l"/>
                <a:tab pos="3143329" algn="l"/>
                <a:tab pos="3591748" algn="l"/>
                <a:tab pos="4041632" algn="l"/>
                <a:tab pos="4490051" algn="l"/>
                <a:tab pos="4939935" algn="l"/>
                <a:tab pos="5388354" algn="l"/>
                <a:tab pos="5838238" algn="l"/>
                <a:tab pos="6288123" algn="l"/>
                <a:tab pos="6736542" algn="l"/>
                <a:tab pos="7186426" algn="l"/>
                <a:tab pos="7634845" algn="l"/>
                <a:tab pos="8084729" algn="l"/>
                <a:tab pos="8533148" algn="l"/>
                <a:tab pos="8983032" algn="l"/>
              </a:tabLst>
              <a:defRPr>
                <a:solidFill>
                  <a:schemeClr val="bg1"/>
                </a:solidFill>
                <a:latin typeface="Arial" pitchFamily="34" charset="0"/>
                <a:ea typeface="MS Gothic" pitchFamily="49" charset="-128"/>
              </a:defRPr>
            </a:lvl5pPr>
            <a:lvl6pPr marL="2321227" indent="-211021" defTabSz="449885" eaLnBrk="0" fontAlgn="base" hangingPunct="0">
              <a:lnSpc>
                <a:spcPct val="75000"/>
              </a:lnSpc>
              <a:spcBef>
                <a:spcPct val="0"/>
              </a:spcBef>
              <a:spcAft>
                <a:spcPct val="0"/>
              </a:spcAft>
              <a:buClr>
                <a:srgbClr val="000000"/>
              </a:buClr>
              <a:buSzPct val="100000"/>
              <a:buFont typeface="Times New Roman" pitchFamily="18" charset="0"/>
              <a:tabLst>
                <a:tab pos="0" algn="l"/>
                <a:tab pos="446954" algn="l"/>
                <a:tab pos="896838" algn="l"/>
                <a:tab pos="1346723" algn="l"/>
                <a:tab pos="1795141" algn="l"/>
                <a:tab pos="2245025" algn="l"/>
                <a:tab pos="2693444" algn="l"/>
                <a:tab pos="3143329" algn="l"/>
                <a:tab pos="3591748" algn="l"/>
                <a:tab pos="4041632" algn="l"/>
                <a:tab pos="4490051" algn="l"/>
                <a:tab pos="4939935" algn="l"/>
                <a:tab pos="5388354" algn="l"/>
                <a:tab pos="5838238" algn="l"/>
                <a:tab pos="6288123" algn="l"/>
                <a:tab pos="6736542" algn="l"/>
                <a:tab pos="7186426" algn="l"/>
                <a:tab pos="7634845" algn="l"/>
                <a:tab pos="8084729" algn="l"/>
                <a:tab pos="8533148" algn="l"/>
                <a:tab pos="8983032" algn="l"/>
              </a:tabLst>
              <a:defRPr>
                <a:solidFill>
                  <a:schemeClr val="bg1"/>
                </a:solidFill>
                <a:latin typeface="Arial" pitchFamily="34" charset="0"/>
                <a:ea typeface="MS Gothic" pitchFamily="49" charset="-128"/>
              </a:defRPr>
            </a:lvl6pPr>
            <a:lvl7pPr marL="2743269" indent="-211021" defTabSz="449885" eaLnBrk="0" fontAlgn="base" hangingPunct="0">
              <a:lnSpc>
                <a:spcPct val="75000"/>
              </a:lnSpc>
              <a:spcBef>
                <a:spcPct val="0"/>
              </a:spcBef>
              <a:spcAft>
                <a:spcPct val="0"/>
              </a:spcAft>
              <a:buClr>
                <a:srgbClr val="000000"/>
              </a:buClr>
              <a:buSzPct val="100000"/>
              <a:buFont typeface="Times New Roman" pitchFamily="18" charset="0"/>
              <a:tabLst>
                <a:tab pos="0" algn="l"/>
                <a:tab pos="446954" algn="l"/>
                <a:tab pos="896838" algn="l"/>
                <a:tab pos="1346723" algn="l"/>
                <a:tab pos="1795141" algn="l"/>
                <a:tab pos="2245025" algn="l"/>
                <a:tab pos="2693444" algn="l"/>
                <a:tab pos="3143329" algn="l"/>
                <a:tab pos="3591748" algn="l"/>
                <a:tab pos="4041632" algn="l"/>
                <a:tab pos="4490051" algn="l"/>
                <a:tab pos="4939935" algn="l"/>
                <a:tab pos="5388354" algn="l"/>
                <a:tab pos="5838238" algn="l"/>
                <a:tab pos="6288123" algn="l"/>
                <a:tab pos="6736542" algn="l"/>
                <a:tab pos="7186426" algn="l"/>
                <a:tab pos="7634845" algn="l"/>
                <a:tab pos="8084729" algn="l"/>
                <a:tab pos="8533148" algn="l"/>
                <a:tab pos="8983032" algn="l"/>
              </a:tabLst>
              <a:defRPr>
                <a:solidFill>
                  <a:schemeClr val="bg1"/>
                </a:solidFill>
                <a:latin typeface="Arial" pitchFamily="34" charset="0"/>
                <a:ea typeface="MS Gothic" pitchFamily="49" charset="-128"/>
              </a:defRPr>
            </a:lvl7pPr>
            <a:lvl8pPr marL="3165310" indent="-211021" defTabSz="449885" eaLnBrk="0" fontAlgn="base" hangingPunct="0">
              <a:lnSpc>
                <a:spcPct val="75000"/>
              </a:lnSpc>
              <a:spcBef>
                <a:spcPct val="0"/>
              </a:spcBef>
              <a:spcAft>
                <a:spcPct val="0"/>
              </a:spcAft>
              <a:buClr>
                <a:srgbClr val="000000"/>
              </a:buClr>
              <a:buSzPct val="100000"/>
              <a:buFont typeface="Times New Roman" pitchFamily="18" charset="0"/>
              <a:tabLst>
                <a:tab pos="0" algn="l"/>
                <a:tab pos="446954" algn="l"/>
                <a:tab pos="896838" algn="l"/>
                <a:tab pos="1346723" algn="l"/>
                <a:tab pos="1795141" algn="l"/>
                <a:tab pos="2245025" algn="l"/>
                <a:tab pos="2693444" algn="l"/>
                <a:tab pos="3143329" algn="l"/>
                <a:tab pos="3591748" algn="l"/>
                <a:tab pos="4041632" algn="l"/>
                <a:tab pos="4490051" algn="l"/>
                <a:tab pos="4939935" algn="l"/>
                <a:tab pos="5388354" algn="l"/>
                <a:tab pos="5838238" algn="l"/>
                <a:tab pos="6288123" algn="l"/>
                <a:tab pos="6736542" algn="l"/>
                <a:tab pos="7186426" algn="l"/>
                <a:tab pos="7634845" algn="l"/>
                <a:tab pos="8084729" algn="l"/>
                <a:tab pos="8533148" algn="l"/>
                <a:tab pos="8983032" algn="l"/>
              </a:tabLst>
              <a:defRPr>
                <a:solidFill>
                  <a:schemeClr val="bg1"/>
                </a:solidFill>
                <a:latin typeface="Arial" pitchFamily="34" charset="0"/>
                <a:ea typeface="MS Gothic" pitchFamily="49" charset="-128"/>
              </a:defRPr>
            </a:lvl8pPr>
            <a:lvl9pPr marL="3587351" indent="-211021" defTabSz="449885" eaLnBrk="0" fontAlgn="base" hangingPunct="0">
              <a:lnSpc>
                <a:spcPct val="75000"/>
              </a:lnSpc>
              <a:spcBef>
                <a:spcPct val="0"/>
              </a:spcBef>
              <a:spcAft>
                <a:spcPct val="0"/>
              </a:spcAft>
              <a:buClr>
                <a:srgbClr val="000000"/>
              </a:buClr>
              <a:buSzPct val="100000"/>
              <a:buFont typeface="Times New Roman" pitchFamily="18" charset="0"/>
              <a:tabLst>
                <a:tab pos="0" algn="l"/>
                <a:tab pos="446954" algn="l"/>
                <a:tab pos="896838" algn="l"/>
                <a:tab pos="1346723" algn="l"/>
                <a:tab pos="1795141" algn="l"/>
                <a:tab pos="2245025" algn="l"/>
                <a:tab pos="2693444" algn="l"/>
                <a:tab pos="3143329" algn="l"/>
                <a:tab pos="3591748" algn="l"/>
                <a:tab pos="4041632" algn="l"/>
                <a:tab pos="4490051" algn="l"/>
                <a:tab pos="4939935" algn="l"/>
                <a:tab pos="5388354" algn="l"/>
                <a:tab pos="5838238" algn="l"/>
                <a:tab pos="6288123" algn="l"/>
                <a:tab pos="6736542" algn="l"/>
                <a:tab pos="7186426" algn="l"/>
                <a:tab pos="7634845" algn="l"/>
                <a:tab pos="8084729" algn="l"/>
                <a:tab pos="8533148" algn="l"/>
                <a:tab pos="8983032" algn="l"/>
              </a:tabLst>
              <a:defRPr>
                <a:solidFill>
                  <a:schemeClr val="bg1"/>
                </a:solidFill>
                <a:latin typeface="Arial" pitchFamily="34" charset="0"/>
                <a:ea typeface="MS Gothic" pitchFamily="49" charset="-128"/>
              </a:defRPr>
            </a:lvl9pPr>
          </a:lstStyle>
          <a:p>
            <a:pPr eaLnBrk="1" hangingPunct="1"/>
            <a:fld id="{B39D9C58-74DD-4B3F-B295-396C9B5C85E2}" type="slidenum">
              <a:rPr lang="en-GB" altLang="fr-FR" smtClean="0">
                <a:solidFill>
                  <a:srgbClr val="000000"/>
                </a:solidFill>
              </a:rPr>
              <a:pPr eaLnBrk="1" hangingPunct="1"/>
              <a:t>58</a:t>
            </a:fld>
            <a:endParaRPr lang="en-GB" altLang="fr-FR" smtClean="0">
              <a:solidFill>
                <a:srgbClr val="000000"/>
              </a:solidFill>
            </a:endParaRPr>
          </a:p>
        </p:txBody>
      </p:sp>
    </p:spTree>
    <p:extLst>
      <p:ext uri="{BB962C8B-B14F-4D97-AF65-F5344CB8AC3E}">
        <p14:creationId xmlns:p14="http://schemas.microsoft.com/office/powerpoint/2010/main" val="226063479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7" name="Text Box 1"/>
          <p:cNvSpPr txBox="1">
            <a:spLocks noChangeArrowheads="1"/>
          </p:cNvSpPr>
          <p:nvPr/>
        </p:nvSpPr>
        <p:spPr bwMode="auto">
          <a:xfrm>
            <a:off x="1587500" y="1006475"/>
            <a:ext cx="4595813" cy="3448050"/>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p>
        </p:txBody>
      </p:sp>
      <p:sp>
        <p:nvSpPr>
          <p:cNvPr id="4098" name="Text Box 2"/>
          <p:cNvSpPr txBox="1">
            <a:spLocks noGrp="1" noChangeArrowheads="1"/>
          </p:cNvSpPr>
          <p:nvPr>
            <p:ph type="body"/>
          </p:nvPr>
        </p:nvSpPr>
        <p:spPr bwMode="auto">
          <a:xfrm>
            <a:off x="1185863" y="4787900"/>
            <a:ext cx="5407025" cy="382587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pPr marL="85725" indent="-85725" eaLnBrk="1">
              <a:lnSpc>
                <a:spcPct val="93000"/>
              </a:lnSpc>
              <a:spcBef>
                <a:spcPct val="0"/>
              </a:spcBef>
              <a:buSzPct val="45000"/>
              <a:buFont typeface="Wingdings" panose="05000000000000000000" pitchFamily="2" charset="2"/>
              <a:buNone/>
              <a:tabLst>
                <a:tab pos="723900" algn="l"/>
                <a:tab pos="1447800" algn="l"/>
                <a:tab pos="2171700" algn="l"/>
                <a:tab pos="2895600" algn="l"/>
                <a:tab pos="3619500" algn="l"/>
                <a:tab pos="4343400" algn="l"/>
                <a:tab pos="5067300" algn="l"/>
              </a:tabLst>
            </a:pPr>
            <a:r>
              <a:rPr lang="en-GB" altLang="fr-FR">
                <a:latin typeface="Arial" panose="020B0604020202020204" pitchFamily="34" charset="0"/>
                <a:ea typeface="msgothic" charset="0"/>
                <a:cs typeface="msgothic" charset="0"/>
              </a:rPr>
              <a:t>Median concentrations of DEHP metabolites in 6 critically ill neonates, in 328 children between 6 and 11 years of age from the 1999-2000 National Health and Nutrition Examination Survey,35,36 and in a demographically diverse group of 62 children and adults.15</a:t>
            </a:r>
          </a:p>
        </p:txBody>
      </p:sp>
    </p:spTree>
    <p:extLst>
      <p:ext uri="{BB962C8B-B14F-4D97-AF65-F5344CB8AC3E}">
        <p14:creationId xmlns:p14="http://schemas.microsoft.com/office/powerpoint/2010/main" val="327834114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7" name="Text Box 1"/>
          <p:cNvSpPr txBox="1">
            <a:spLocks noChangeArrowheads="1"/>
          </p:cNvSpPr>
          <p:nvPr/>
        </p:nvSpPr>
        <p:spPr bwMode="auto">
          <a:xfrm>
            <a:off x="1587500" y="1006475"/>
            <a:ext cx="4595813" cy="3448050"/>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p>
        </p:txBody>
      </p:sp>
      <p:sp>
        <p:nvSpPr>
          <p:cNvPr id="4098" name="Text Box 2"/>
          <p:cNvSpPr txBox="1">
            <a:spLocks noGrp="1" noChangeArrowheads="1"/>
          </p:cNvSpPr>
          <p:nvPr>
            <p:ph type="body"/>
          </p:nvPr>
        </p:nvSpPr>
        <p:spPr bwMode="auto">
          <a:xfrm>
            <a:off x="1185863" y="4787900"/>
            <a:ext cx="5407025" cy="382587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pPr marL="85725" indent="-85725" eaLnBrk="1">
              <a:lnSpc>
                <a:spcPct val="93000"/>
              </a:lnSpc>
              <a:spcBef>
                <a:spcPct val="0"/>
              </a:spcBef>
              <a:buSzPct val="45000"/>
              <a:buFont typeface="Wingdings" panose="05000000000000000000" pitchFamily="2" charset="2"/>
              <a:buNone/>
              <a:tabLst>
                <a:tab pos="723900" algn="l"/>
                <a:tab pos="1447800" algn="l"/>
                <a:tab pos="2171700" algn="l"/>
                <a:tab pos="2895600" algn="l"/>
                <a:tab pos="3619500" algn="l"/>
                <a:tab pos="4343400" algn="l"/>
                <a:tab pos="5067300" algn="l"/>
              </a:tabLst>
            </a:pPr>
            <a:r>
              <a:rPr lang="en-GB" altLang="fr-FR" dirty="0">
                <a:latin typeface="Arial" panose="020B0604020202020204" pitchFamily="34" charset="0"/>
                <a:ea typeface="msgothic" charset="0"/>
                <a:cs typeface="msgothic" charset="0"/>
              </a:rPr>
              <a:t>BPA exposure reduces the efficacy of androgen deprivation on </a:t>
            </a:r>
            <a:r>
              <a:rPr lang="en-GB" altLang="fr-FR" dirty="0" err="1">
                <a:latin typeface="Arial" panose="020B0604020202020204" pitchFamily="34" charset="0"/>
                <a:ea typeface="msgothic" charset="0"/>
                <a:cs typeface="msgothic" charset="0"/>
              </a:rPr>
              <a:t>tumor</a:t>
            </a:r>
            <a:r>
              <a:rPr lang="en-GB" altLang="fr-FR" dirty="0">
                <a:latin typeface="Arial" panose="020B0604020202020204" pitchFamily="34" charset="0"/>
                <a:ea typeface="msgothic" charset="0"/>
                <a:cs typeface="msgothic" charset="0"/>
              </a:rPr>
              <a:t> growth. Once xenograft </a:t>
            </a:r>
            <a:r>
              <a:rPr lang="en-GB" altLang="fr-FR" dirty="0" err="1">
                <a:latin typeface="Arial" panose="020B0604020202020204" pitchFamily="34" charset="0"/>
                <a:ea typeface="msgothic" charset="0"/>
                <a:cs typeface="msgothic" charset="0"/>
              </a:rPr>
              <a:t>tumors</a:t>
            </a:r>
            <a:r>
              <a:rPr lang="en-GB" altLang="fr-FR" dirty="0">
                <a:latin typeface="Arial" panose="020B0604020202020204" pitchFamily="34" charset="0"/>
                <a:ea typeface="msgothic" charset="0"/>
                <a:cs typeface="msgothic" charset="0"/>
              </a:rPr>
              <a:t> achieved the approximate volume of 100 mm3, mice were surgically castrated, randomly selected, and implanted </a:t>
            </a:r>
            <a:r>
              <a:rPr lang="en-GB" altLang="fr-FR" dirty="0" err="1">
                <a:latin typeface="Arial" panose="020B0604020202020204" pitchFamily="34" charset="0"/>
                <a:ea typeface="msgothic" charset="0"/>
                <a:cs typeface="msgothic" charset="0"/>
              </a:rPr>
              <a:t>s.c.</a:t>
            </a:r>
            <a:r>
              <a:rPr lang="en-GB" altLang="fr-FR" dirty="0">
                <a:latin typeface="Arial" panose="020B0604020202020204" pitchFamily="34" charset="0"/>
                <a:ea typeface="msgothic" charset="0"/>
                <a:cs typeface="msgothic" charset="0"/>
              </a:rPr>
              <a:t> with either placebo or BPA 21-d time-release pellets (12.5 mg). </a:t>
            </a:r>
            <a:r>
              <a:rPr lang="en-GB" altLang="fr-FR" dirty="0" err="1">
                <a:latin typeface="Arial" panose="020B0604020202020204" pitchFamily="34" charset="0"/>
                <a:ea typeface="msgothic" charset="0"/>
                <a:cs typeface="msgothic" charset="0"/>
              </a:rPr>
              <a:t>Tumor</a:t>
            </a:r>
            <a:r>
              <a:rPr lang="en-GB" altLang="fr-FR" dirty="0">
                <a:latin typeface="Arial" panose="020B0604020202020204" pitchFamily="34" charset="0"/>
                <a:ea typeface="msgothic" charset="0"/>
                <a:cs typeface="msgothic" charset="0"/>
              </a:rPr>
              <a:t> volume was measured weekly and calculated by the formula: volume (mm3) = long diameter (mm) × short diameter (mm)2 × 0.5236. Columns, average </a:t>
            </a:r>
            <a:r>
              <a:rPr lang="en-GB" altLang="fr-FR" dirty="0" err="1">
                <a:latin typeface="Arial" panose="020B0604020202020204" pitchFamily="34" charset="0"/>
                <a:ea typeface="msgothic" charset="0"/>
                <a:cs typeface="msgothic" charset="0"/>
              </a:rPr>
              <a:t>tumor</a:t>
            </a:r>
            <a:r>
              <a:rPr lang="en-GB" altLang="fr-FR" dirty="0">
                <a:latin typeface="Arial" panose="020B0604020202020204" pitchFamily="34" charset="0"/>
                <a:ea typeface="msgothic" charset="0"/>
                <a:cs typeface="msgothic" charset="0"/>
              </a:rPr>
              <a:t> size among the groups (n = 12 animals in the placebo-treated group; n = 11 animals for BPA-treated group); bars, SE. *, P &lt; 0.01; **, P &lt; 0.001.</a:t>
            </a:r>
          </a:p>
        </p:txBody>
      </p:sp>
    </p:spTree>
    <p:extLst>
      <p:ext uri="{BB962C8B-B14F-4D97-AF65-F5344CB8AC3E}">
        <p14:creationId xmlns:p14="http://schemas.microsoft.com/office/powerpoint/2010/main" val="135141399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57698" name="Rectangle 28"/>
          <p:cNvSpPr>
            <a:spLocks noGrp="1" noChangeArrowheads="1"/>
          </p:cNvSpPr>
          <p:nvPr>
            <p:ph type="sldNum" sz="quarter"/>
          </p:nvPr>
        </p:nvSpPr>
        <p:spPr>
          <a:noFill/>
        </p:spPr>
        <p:txBody>
          <a:bodyPr/>
          <a:lstStyle/>
          <a:p>
            <a:fld id="{96EFDF69-D713-4484-A43E-1295D1C24ED9}" type="slidenum">
              <a:rPr lang="en-GB">
                <a:latin typeface="Times New Roman" pitchFamily="18" charset="0"/>
                <a:cs typeface="Lucida Sans Unicode" pitchFamily="34" charset="0"/>
              </a:rPr>
              <a:pPr/>
              <a:t>67</a:t>
            </a:fld>
            <a:endParaRPr lang="en-GB">
              <a:latin typeface="Times New Roman" pitchFamily="18" charset="0"/>
              <a:cs typeface="Lucida Sans Unicode" pitchFamily="34" charset="0"/>
            </a:endParaRPr>
          </a:p>
        </p:txBody>
      </p:sp>
      <p:sp>
        <p:nvSpPr>
          <p:cNvPr id="157699" name="Text Box 1"/>
          <p:cNvSpPr txBox="1">
            <a:spLocks noChangeArrowheads="1"/>
          </p:cNvSpPr>
          <p:nvPr/>
        </p:nvSpPr>
        <p:spPr bwMode="auto">
          <a:xfrm>
            <a:off x="3884613" y="8685213"/>
            <a:ext cx="2954337" cy="439737"/>
          </a:xfrm>
          <a:prstGeom prst="rect">
            <a:avLst/>
          </a:prstGeom>
          <a:noFill/>
          <a:ln w="9525">
            <a:noFill/>
            <a:round/>
            <a:headEnd/>
            <a:tailEnd/>
          </a:ln>
        </p:spPr>
        <p:txBody>
          <a:bodyPr lIns="90000" tIns="46800" rIns="90000" bIns="46800" anchor="b"/>
          <a:lstStyle/>
          <a:p>
            <a:pPr algn="r">
              <a:lnSpc>
                <a:spcPct val="100000"/>
              </a:lnSpc>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fld id="{5D0DBDD5-4ECB-48B1-8685-23D6A8E6AC16}" type="slidenum">
              <a:rPr lang="en-GB" sz="1200">
                <a:solidFill>
                  <a:srgbClr val="000000"/>
                </a:solidFill>
                <a:latin typeface="Times New Roman" pitchFamily="18" charset="0"/>
                <a:cs typeface="Lucida Sans Unicode" pitchFamily="34" charset="0"/>
              </a:rPr>
              <a:pPr algn="r">
                <a:lnSpc>
                  <a:spcPct val="100000"/>
                </a:lnSpc>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t>67</a:t>
            </a:fld>
            <a:endParaRPr lang="en-GB" sz="1200">
              <a:solidFill>
                <a:srgbClr val="000000"/>
              </a:solidFill>
              <a:latin typeface="Times New Roman" pitchFamily="18" charset="0"/>
              <a:cs typeface="Lucida Sans Unicode" pitchFamily="34" charset="0"/>
            </a:endParaRPr>
          </a:p>
        </p:txBody>
      </p:sp>
      <p:sp>
        <p:nvSpPr>
          <p:cNvPr id="157700" name="Text Box 2"/>
          <p:cNvSpPr txBox="1">
            <a:spLocks noChangeArrowheads="1"/>
          </p:cNvSpPr>
          <p:nvPr/>
        </p:nvSpPr>
        <p:spPr bwMode="auto">
          <a:xfrm>
            <a:off x="3878263" y="8696325"/>
            <a:ext cx="2962275" cy="427038"/>
          </a:xfrm>
          <a:prstGeom prst="rect">
            <a:avLst/>
          </a:prstGeom>
          <a:noFill/>
          <a:ln w="9525">
            <a:noFill/>
            <a:round/>
            <a:headEnd/>
            <a:tailEnd/>
          </a:ln>
        </p:spPr>
        <p:txBody>
          <a:bodyPr lIns="90000" tIns="46800" rIns="90000" bIns="46800" anchor="b"/>
          <a:lstStyle/>
          <a:p>
            <a:pPr algn="r">
              <a:lnSpc>
                <a:spcPct val="100000"/>
              </a:lnSpc>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fld id="{DC7389B4-491B-408E-92D0-8275415EB027}" type="slidenum">
              <a:rPr lang="en-GB" sz="1200">
                <a:solidFill>
                  <a:srgbClr val="000000"/>
                </a:solidFill>
                <a:cs typeface="Lucida Sans Unicode" pitchFamily="34" charset="0"/>
              </a:rPr>
              <a:pPr algn="r">
                <a:lnSpc>
                  <a:spcPct val="100000"/>
                </a:lnSpc>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t>67</a:t>
            </a:fld>
            <a:endParaRPr lang="en-GB" sz="1200">
              <a:solidFill>
                <a:srgbClr val="000000"/>
              </a:solidFill>
              <a:cs typeface="Lucida Sans Unicode" pitchFamily="34" charset="0"/>
            </a:endParaRPr>
          </a:p>
        </p:txBody>
      </p:sp>
      <p:sp>
        <p:nvSpPr>
          <p:cNvPr id="157701" name="Text Box 3"/>
          <p:cNvSpPr txBox="1">
            <a:spLocks noChangeArrowheads="1"/>
          </p:cNvSpPr>
          <p:nvPr/>
        </p:nvSpPr>
        <p:spPr bwMode="auto">
          <a:xfrm>
            <a:off x="3878263" y="8696325"/>
            <a:ext cx="2965450" cy="428625"/>
          </a:xfrm>
          <a:prstGeom prst="rect">
            <a:avLst/>
          </a:prstGeom>
          <a:noFill/>
          <a:ln w="9525">
            <a:noFill/>
            <a:round/>
            <a:headEnd/>
            <a:tailEnd/>
          </a:ln>
        </p:spPr>
        <p:txBody>
          <a:bodyPr lIns="90000" tIns="46800" rIns="90000" bIns="46800" anchor="b"/>
          <a:lstStyle/>
          <a:p>
            <a:pPr algn="r">
              <a:lnSpc>
                <a:spcPct val="100000"/>
              </a:lnSpc>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fld id="{B896C65D-621C-46DD-885A-F43F7D4C2265}" type="slidenum">
              <a:rPr lang="en-GB" sz="1200">
                <a:solidFill>
                  <a:srgbClr val="000000"/>
                </a:solidFill>
                <a:ea typeface="MS Gothic" charset="0"/>
                <a:cs typeface="MS Gothic" charset="0"/>
              </a:rPr>
              <a:pPr algn="r">
                <a:lnSpc>
                  <a:spcPct val="100000"/>
                </a:lnSpc>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t>67</a:t>
            </a:fld>
            <a:endParaRPr lang="en-GB" sz="1200">
              <a:solidFill>
                <a:srgbClr val="000000"/>
              </a:solidFill>
              <a:ea typeface="MS Gothic" charset="0"/>
              <a:cs typeface="MS Gothic" charset="0"/>
            </a:endParaRPr>
          </a:p>
        </p:txBody>
      </p:sp>
      <p:sp>
        <p:nvSpPr>
          <p:cNvPr id="157702" name="Text Box 4"/>
          <p:cNvSpPr txBox="1">
            <a:spLocks noChangeArrowheads="1"/>
          </p:cNvSpPr>
          <p:nvPr/>
        </p:nvSpPr>
        <p:spPr bwMode="auto">
          <a:xfrm>
            <a:off x="557213" y="712788"/>
            <a:ext cx="5727700" cy="3421062"/>
          </a:xfrm>
          <a:prstGeom prst="rect">
            <a:avLst/>
          </a:prstGeom>
          <a:solidFill>
            <a:srgbClr val="FFFFFF"/>
          </a:solidFill>
          <a:ln w="9360">
            <a:solidFill>
              <a:srgbClr val="000000"/>
            </a:solidFill>
            <a:miter lim="800000"/>
            <a:headEnd/>
            <a:tailEnd/>
          </a:ln>
        </p:spPr>
        <p:txBody>
          <a:bodyPr wrap="none" anchor="ctr"/>
          <a:lstStyle/>
          <a:p>
            <a:endParaRPr lang="fr-FR">
              <a:ea typeface="MS Gothic" charset="0"/>
              <a:cs typeface="MS Gothic" charset="0"/>
            </a:endParaRPr>
          </a:p>
        </p:txBody>
      </p:sp>
      <p:sp>
        <p:nvSpPr>
          <p:cNvPr id="157703" name="Rectangle 5"/>
          <p:cNvSpPr txBox="1">
            <a:spLocks noGrp="1" noChangeArrowheads="1"/>
          </p:cNvSpPr>
          <p:nvPr>
            <p:ph type="body"/>
          </p:nvPr>
        </p:nvSpPr>
        <p:spPr>
          <a:xfrm>
            <a:off x="685800" y="4343400"/>
            <a:ext cx="5453063" cy="4087813"/>
          </a:xfrm>
          <a:noFill/>
          <a:ln/>
        </p:spPr>
        <p:txBody>
          <a:bodyPr wrap="none" anchor="ctr"/>
          <a:lstStyle/>
          <a:p>
            <a:endParaRPr lang="fr-FR" smtClean="0">
              <a:latin typeface="Times New Roman" pitchFamily="18" charset="0"/>
            </a:endParaRPr>
          </a:p>
        </p:txBody>
      </p:sp>
    </p:spTree>
    <p:extLst>
      <p:ext uri="{BB962C8B-B14F-4D97-AF65-F5344CB8AC3E}">
        <p14:creationId xmlns:p14="http://schemas.microsoft.com/office/powerpoint/2010/main" val="326382682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8ACB8D61-7414-4A36-B6D3-AFDD249450AC}" type="slidenum">
              <a:rPr lang="fr-FR" smtClean="0"/>
              <a:pPr/>
              <a:t>69</a:t>
            </a:fld>
            <a:endParaRPr lang="fr-FR"/>
          </a:p>
        </p:txBody>
      </p:sp>
    </p:spTree>
    <p:extLst>
      <p:ext uri="{BB962C8B-B14F-4D97-AF65-F5344CB8AC3E}">
        <p14:creationId xmlns:p14="http://schemas.microsoft.com/office/powerpoint/2010/main" val="40726749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AE5A1565-A598-4CF8-8854-280B47212CA8}" type="slidenum">
              <a:rPr lang="fr-FR" smtClean="0"/>
              <a:pPr/>
              <a:t>5</a:t>
            </a:fld>
            <a:endParaRPr lang="fr-FR"/>
          </a:p>
        </p:txBody>
      </p:sp>
    </p:spTree>
    <p:extLst>
      <p:ext uri="{BB962C8B-B14F-4D97-AF65-F5344CB8AC3E}">
        <p14:creationId xmlns:p14="http://schemas.microsoft.com/office/powerpoint/2010/main" val="11960805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Espace réservé de l'image des diapositives 1"/>
          <p:cNvSpPr>
            <a:spLocks noGrp="1" noRot="1" noChangeAspect="1" noTextEdit="1"/>
          </p:cNvSpPr>
          <p:nvPr>
            <p:ph type="sldImg"/>
          </p:nvPr>
        </p:nvSpPr>
        <p:spPr>
          <a:ln/>
        </p:spPr>
      </p:sp>
      <p:sp>
        <p:nvSpPr>
          <p:cNvPr id="131075" name="Espace réservé des commentaires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fr-FR" smtClean="0"/>
          </a:p>
        </p:txBody>
      </p:sp>
    </p:spTree>
    <p:extLst>
      <p:ext uri="{BB962C8B-B14F-4D97-AF65-F5344CB8AC3E}">
        <p14:creationId xmlns:p14="http://schemas.microsoft.com/office/powerpoint/2010/main" val="3161189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AE5A1565-A598-4CF8-8854-280B47212CA8}" type="slidenum">
              <a:rPr lang="fr-FR" smtClean="0"/>
              <a:pPr/>
              <a:t>12</a:t>
            </a:fld>
            <a:endParaRPr lang="fr-FR"/>
          </a:p>
        </p:txBody>
      </p:sp>
    </p:spTree>
    <p:extLst>
      <p:ext uri="{BB962C8B-B14F-4D97-AF65-F5344CB8AC3E}">
        <p14:creationId xmlns:p14="http://schemas.microsoft.com/office/powerpoint/2010/main" val="15163512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143000" y="712788"/>
            <a:ext cx="4552950" cy="3414712"/>
          </a:xfrm>
        </p:spPr>
      </p:sp>
      <p:sp>
        <p:nvSpPr>
          <p:cNvPr id="3" name="Espace réservé des commentaires 2"/>
          <p:cNvSpPr>
            <a:spLocks noGrp="1"/>
          </p:cNvSpPr>
          <p:nvPr>
            <p:ph type="body" idx="1"/>
          </p:nvPr>
        </p:nvSpPr>
        <p:spPr/>
        <p:txBody>
          <a:bodyPr>
            <a:normAutofit/>
          </a:bodyPr>
          <a:lstStyle/>
          <a:p>
            <a:pPr marL="0" marR="0" indent="0" algn="l" defTabSz="449263" rtl="0" eaLnBrk="0" fontAlgn="base" latinLnBrk="0" hangingPunct="0">
              <a:lnSpc>
                <a:spcPct val="100000"/>
              </a:lnSpc>
              <a:spcBef>
                <a:spcPct val="30000"/>
              </a:spcBef>
              <a:spcAft>
                <a:spcPct val="0"/>
              </a:spcAft>
              <a:buClr>
                <a:srgbClr val="000000"/>
              </a:buClr>
              <a:buSzPct val="100000"/>
              <a:buFont typeface="Times New Roman" pitchFamily="16" charset="0"/>
              <a:buNone/>
              <a:tabLst/>
              <a:defRPr/>
            </a:pPr>
            <a:r>
              <a:rPr lang="fr-FR" dirty="0" smtClean="0">
                <a:solidFill>
                  <a:schemeClr val="tx1"/>
                </a:solidFill>
                <a:latin typeface="Arial" pitchFamily="34" charset="0"/>
                <a:cs typeface="Arial" pitchFamily="34" charset="0"/>
              </a:rPr>
              <a:t>Le cancer du sein est un marqueur du « mode de vie occidental »</a:t>
            </a:r>
          </a:p>
          <a:p>
            <a:pPr marL="0" marR="0" indent="0" algn="l" defTabSz="449263" rtl="0" eaLnBrk="0" fontAlgn="base" latinLnBrk="0" hangingPunct="0">
              <a:lnSpc>
                <a:spcPct val="100000"/>
              </a:lnSpc>
              <a:spcBef>
                <a:spcPct val="30000"/>
              </a:spcBef>
              <a:spcAft>
                <a:spcPct val="0"/>
              </a:spcAft>
              <a:buClr>
                <a:srgbClr val="000000"/>
              </a:buClr>
              <a:buSzPct val="100000"/>
              <a:buFont typeface="Times New Roman" pitchFamily="16" charset="0"/>
              <a:buNone/>
              <a:tabLst/>
              <a:defRPr/>
            </a:pPr>
            <a:r>
              <a:rPr lang="fr-FR" dirty="0" smtClean="0">
                <a:solidFill>
                  <a:schemeClr val="tx1"/>
                </a:solidFill>
                <a:latin typeface="Arial" pitchFamily="34" charset="0"/>
                <a:cs typeface="Arial" pitchFamily="34" charset="0"/>
              </a:rPr>
              <a:t>Le ratio morbidité/mortalité traduit l’efficacité du système de santé à faire face </a:t>
            </a:r>
          </a:p>
          <a:p>
            <a:r>
              <a:rPr lang="fr-FR" dirty="0" smtClean="0">
                <a:solidFill>
                  <a:schemeClr val="tx1"/>
                </a:solidFill>
                <a:latin typeface="Arial" pitchFamily="34" charset="0"/>
                <a:cs typeface="Arial" pitchFamily="34" charset="0"/>
              </a:rPr>
              <a:t>ASR : Age</a:t>
            </a:r>
          </a:p>
          <a:p>
            <a:r>
              <a:rPr lang="fr-FR" dirty="0" err="1" smtClean="0">
                <a:solidFill>
                  <a:schemeClr val="tx1"/>
                </a:solidFill>
                <a:latin typeface="Arial" pitchFamily="34" charset="0"/>
                <a:cs typeface="Arial" pitchFamily="34" charset="0"/>
              </a:rPr>
              <a:t>Standardized</a:t>
            </a:r>
            <a:r>
              <a:rPr lang="fr-FR" dirty="0" smtClean="0">
                <a:solidFill>
                  <a:schemeClr val="tx1"/>
                </a:solidFill>
                <a:latin typeface="Arial" pitchFamily="34" charset="0"/>
                <a:cs typeface="Arial" pitchFamily="34" charset="0"/>
              </a:rPr>
              <a:t> Rate</a:t>
            </a:r>
          </a:p>
          <a:p>
            <a:r>
              <a:rPr lang="fr-FR" dirty="0" smtClean="0">
                <a:solidFill>
                  <a:schemeClr val="tx1"/>
                </a:solidFill>
                <a:latin typeface="Arial" pitchFamily="34" charset="0"/>
                <a:cs typeface="Arial" pitchFamily="34" charset="0"/>
              </a:rPr>
              <a:t>Données standardisées sur l’âge : permet</a:t>
            </a:r>
            <a:r>
              <a:rPr lang="fr-FR" baseline="0" dirty="0" smtClean="0">
                <a:solidFill>
                  <a:schemeClr val="tx1"/>
                </a:solidFill>
                <a:latin typeface="Arial" pitchFamily="34" charset="0"/>
                <a:cs typeface="Arial" pitchFamily="34" charset="0"/>
              </a:rPr>
              <a:t> des comparaisons entre pays.</a:t>
            </a:r>
            <a:endParaRPr lang="fr-FR" dirty="0" smtClean="0">
              <a:solidFill>
                <a:schemeClr val="tx1"/>
              </a:solidFill>
              <a:latin typeface="Arial" pitchFamily="34" charset="0"/>
              <a:cs typeface="Arial" pitchFamily="34" charset="0"/>
            </a:endParaRPr>
          </a:p>
          <a:p>
            <a:pPr marL="0" marR="0" indent="0" algn="l" defTabSz="449263" rtl="0" eaLnBrk="0" fontAlgn="base" latinLnBrk="0" hangingPunct="0">
              <a:lnSpc>
                <a:spcPct val="100000"/>
              </a:lnSpc>
              <a:spcBef>
                <a:spcPct val="30000"/>
              </a:spcBef>
              <a:spcAft>
                <a:spcPct val="0"/>
              </a:spcAft>
              <a:buClr>
                <a:srgbClr val="000000"/>
              </a:buClr>
              <a:buSzPct val="100000"/>
              <a:buFont typeface="Times New Roman" pitchFamily="16" charset="0"/>
              <a:buNone/>
              <a:tabLst/>
              <a:defRPr/>
            </a:pPr>
            <a:endParaRPr lang="fr-FR" dirty="0" smtClean="0">
              <a:solidFill>
                <a:schemeClr val="tx1"/>
              </a:solidFill>
              <a:latin typeface="Arial" pitchFamily="34" charset="0"/>
              <a:cs typeface="Arial" pitchFamily="34" charset="0"/>
            </a:endParaRPr>
          </a:p>
          <a:p>
            <a:pPr marL="0" marR="0" indent="0" algn="l" defTabSz="449263" rtl="0" eaLnBrk="0" fontAlgn="base" latinLnBrk="0" hangingPunct="0">
              <a:lnSpc>
                <a:spcPct val="100000"/>
              </a:lnSpc>
              <a:spcBef>
                <a:spcPct val="30000"/>
              </a:spcBef>
              <a:spcAft>
                <a:spcPct val="0"/>
              </a:spcAft>
              <a:buClr>
                <a:srgbClr val="000000"/>
              </a:buClr>
              <a:buSzPct val="100000"/>
              <a:buFont typeface="Times New Roman" pitchFamily="16" charset="0"/>
              <a:buNone/>
              <a:tabLst/>
              <a:defRPr/>
            </a:pPr>
            <a:endParaRPr lang="fr-FR" dirty="0" smtClean="0">
              <a:solidFill>
                <a:schemeClr val="tx1"/>
              </a:solidFill>
              <a:latin typeface="Arial" pitchFamily="34" charset="0"/>
              <a:cs typeface="Arial" pitchFamily="34" charset="0"/>
            </a:endParaRPr>
          </a:p>
          <a:p>
            <a:pPr marL="0" marR="0" indent="0" algn="l" defTabSz="449263" rtl="0" eaLnBrk="0" fontAlgn="base" latinLnBrk="0" hangingPunct="0">
              <a:lnSpc>
                <a:spcPct val="100000"/>
              </a:lnSpc>
              <a:spcBef>
                <a:spcPct val="30000"/>
              </a:spcBef>
              <a:spcAft>
                <a:spcPct val="0"/>
              </a:spcAft>
              <a:buClr>
                <a:srgbClr val="000000"/>
              </a:buClr>
              <a:buSzPct val="100000"/>
              <a:buFont typeface="Times New Roman" pitchFamily="16" charset="0"/>
              <a:buNone/>
              <a:tabLst/>
              <a:defRPr/>
            </a:pPr>
            <a:endParaRPr lang="fr-FR" dirty="0" smtClean="0">
              <a:solidFill>
                <a:schemeClr val="tx1"/>
              </a:solidFill>
              <a:latin typeface="Arial" pitchFamily="34" charset="0"/>
              <a:cs typeface="Arial" pitchFamily="34" charset="0"/>
            </a:endParaRPr>
          </a:p>
          <a:p>
            <a:pPr marL="0" marR="0" indent="0" algn="l" defTabSz="449263" rtl="0" eaLnBrk="0" fontAlgn="base" latinLnBrk="0" hangingPunct="0">
              <a:lnSpc>
                <a:spcPct val="100000"/>
              </a:lnSpc>
              <a:spcBef>
                <a:spcPct val="30000"/>
              </a:spcBef>
              <a:spcAft>
                <a:spcPct val="0"/>
              </a:spcAft>
              <a:buClr>
                <a:srgbClr val="000000"/>
              </a:buClr>
              <a:buSzPct val="100000"/>
              <a:buFont typeface="Times New Roman" pitchFamily="16" charset="0"/>
              <a:buNone/>
              <a:tabLst/>
              <a:defRPr/>
            </a:pPr>
            <a:endParaRPr lang="fr-FR" dirty="0" smtClean="0">
              <a:solidFill>
                <a:schemeClr val="tx1"/>
              </a:solidFill>
              <a:latin typeface="Arial" pitchFamily="34" charset="0"/>
              <a:cs typeface="Arial" pitchFamily="34" charset="0"/>
            </a:endParaRPr>
          </a:p>
          <a:p>
            <a:pPr marL="0" marR="0" indent="0" algn="l" defTabSz="449263" rtl="0" eaLnBrk="0" fontAlgn="base" latinLnBrk="0" hangingPunct="0">
              <a:lnSpc>
                <a:spcPct val="100000"/>
              </a:lnSpc>
              <a:spcBef>
                <a:spcPct val="30000"/>
              </a:spcBef>
              <a:spcAft>
                <a:spcPct val="0"/>
              </a:spcAft>
              <a:buClr>
                <a:srgbClr val="000000"/>
              </a:buClr>
              <a:buSzPct val="100000"/>
              <a:buFont typeface="Times New Roman" pitchFamily="16" charset="0"/>
              <a:buNone/>
              <a:tabLst/>
              <a:defRPr/>
            </a:pPr>
            <a:endParaRPr lang="fr-FR" dirty="0" smtClean="0">
              <a:solidFill>
                <a:schemeClr val="tx1"/>
              </a:solidFill>
              <a:latin typeface="Arial" pitchFamily="34" charset="0"/>
              <a:cs typeface="Arial" pitchFamily="34" charset="0"/>
            </a:endParaRPr>
          </a:p>
          <a:p>
            <a:endParaRPr lang="fr-FR" dirty="0"/>
          </a:p>
        </p:txBody>
      </p:sp>
      <p:sp>
        <p:nvSpPr>
          <p:cNvPr id="4" name="Espace réservé du numéro de diapositive 3"/>
          <p:cNvSpPr>
            <a:spLocks noGrp="1"/>
          </p:cNvSpPr>
          <p:nvPr>
            <p:ph type="sldNum" idx="10"/>
          </p:nvPr>
        </p:nvSpPr>
        <p:spPr/>
        <p:txBody>
          <a:bodyPr/>
          <a:lstStyle/>
          <a:p>
            <a:fld id="{2F39D55F-E4CE-4CB5-817C-2C2915A89DD1}" type="slidenum">
              <a:rPr lang="fr-FR" smtClean="0"/>
              <a:pPr/>
              <a:t>21</a:t>
            </a:fld>
            <a:endParaRPr lang="fr-FR"/>
          </a:p>
        </p:txBody>
      </p:sp>
    </p:spTree>
    <p:extLst>
      <p:ext uri="{BB962C8B-B14F-4D97-AF65-F5344CB8AC3E}">
        <p14:creationId xmlns:p14="http://schemas.microsoft.com/office/powerpoint/2010/main" val="9591518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143000" y="712788"/>
            <a:ext cx="4552950" cy="3414712"/>
          </a:xfrm>
        </p:spPr>
      </p:sp>
      <p:sp>
        <p:nvSpPr>
          <p:cNvPr id="3" name="Espace réservé des commentaires 2"/>
          <p:cNvSpPr>
            <a:spLocks noGrp="1"/>
          </p:cNvSpPr>
          <p:nvPr>
            <p:ph type="body" idx="1"/>
          </p:nvPr>
        </p:nvSpPr>
        <p:spPr/>
        <p:txBody>
          <a:bodyPr>
            <a:normAutofit/>
          </a:bodyPr>
          <a:lstStyle/>
          <a:p>
            <a:pPr marL="0" marR="0" indent="0" algn="l" defTabSz="449263" rtl="0" eaLnBrk="0" fontAlgn="base" latinLnBrk="0" hangingPunct="0">
              <a:lnSpc>
                <a:spcPct val="100000"/>
              </a:lnSpc>
              <a:spcBef>
                <a:spcPct val="30000"/>
              </a:spcBef>
              <a:spcAft>
                <a:spcPct val="0"/>
              </a:spcAft>
              <a:buClr>
                <a:srgbClr val="000000"/>
              </a:buClr>
              <a:buSzPct val="100000"/>
              <a:buFont typeface="Times New Roman" pitchFamily="16" charset="0"/>
              <a:buNone/>
              <a:tabLst/>
              <a:defRPr/>
            </a:pPr>
            <a:r>
              <a:rPr lang="fr-FR" dirty="0" smtClean="0">
                <a:solidFill>
                  <a:schemeClr val="tx1"/>
                </a:solidFill>
                <a:latin typeface="Arial" pitchFamily="34" charset="0"/>
                <a:cs typeface="Arial" pitchFamily="34" charset="0"/>
              </a:rPr>
              <a:t>Le cancer du sein est un marqueur du « mode de vie occidental »</a:t>
            </a:r>
          </a:p>
          <a:p>
            <a:pPr marL="0" marR="0" indent="0" algn="l" defTabSz="449263" rtl="0" eaLnBrk="0" fontAlgn="base" latinLnBrk="0" hangingPunct="0">
              <a:lnSpc>
                <a:spcPct val="100000"/>
              </a:lnSpc>
              <a:spcBef>
                <a:spcPct val="30000"/>
              </a:spcBef>
              <a:spcAft>
                <a:spcPct val="0"/>
              </a:spcAft>
              <a:buClr>
                <a:srgbClr val="000000"/>
              </a:buClr>
              <a:buSzPct val="100000"/>
              <a:buFont typeface="Times New Roman" pitchFamily="16" charset="0"/>
              <a:buNone/>
              <a:tabLst/>
              <a:defRPr/>
            </a:pPr>
            <a:r>
              <a:rPr lang="fr-FR" dirty="0" smtClean="0">
                <a:solidFill>
                  <a:schemeClr val="tx1"/>
                </a:solidFill>
                <a:latin typeface="Arial" pitchFamily="34" charset="0"/>
                <a:cs typeface="Arial" pitchFamily="34" charset="0"/>
              </a:rPr>
              <a:t>Le ratio morbidité/mortalité traduit l’efficacité du système de santé à faire face </a:t>
            </a:r>
          </a:p>
          <a:p>
            <a:r>
              <a:rPr lang="fr-FR" dirty="0" smtClean="0">
                <a:solidFill>
                  <a:schemeClr val="tx1"/>
                </a:solidFill>
                <a:latin typeface="Arial" pitchFamily="34" charset="0"/>
                <a:cs typeface="Arial" pitchFamily="34" charset="0"/>
              </a:rPr>
              <a:t>ASR : Age</a:t>
            </a:r>
          </a:p>
          <a:p>
            <a:r>
              <a:rPr lang="fr-FR" dirty="0" err="1" smtClean="0">
                <a:solidFill>
                  <a:schemeClr val="tx1"/>
                </a:solidFill>
                <a:latin typeface="Arial" pitchFamily="34" charset="0"/>
                <a:cs typeface="Arial" pitchFamily="34" charset="0"/>
              </a:rPr>
              <a:t>Standardized</a:t>
            </a:r>
            <a:r>
              <a:rPr lang="fr-FR" dirty="0" smtClean="0">
                <a:solidFill>
                  <a:schemeClr val="tx1"/>
                </a:solidFill>
                <a:latin typeface="Arial" pitchFamily="34" charset="0"/>
                <a:cs typeface="Arial" pitchFamily="34" charset="0"/>
              </a:rPr>
              <a:t> Rate</a:t>
            </a:r>
          </a:p>
          <a:p>
            <a:r>
              <a:rPr lang="fr-FR" dirty="0" smtClean="0">
                <a:solidFill>
                  <a:schemeClr val="tx1"/>
                </a:solidFill>
                <a:latin typeface="Arial" pitchFamily="34" charset="0"/>
                <a:cs typeface="Arial" pitchFamily="34" charset="0"/>
              </a:rPr>
              <a:t>Données standardisées sur l’âge : permet</a:t>
            </a:r>
            <a:r>
              <a:rPr lang="fr-FR" baseline="0" dirty="0" smtClean="0">
                <a:solidFill>
                  <a:schemeClr val="tx1"/>
                </a:solidFill>
                <a:latin typeface="Arial" pitchFamily="34" charset="0"/>
                <a:cs typeface="Arial" pitchFamily="34" charset="0"/>
              </a:rPr>
              <a:t> des comparaisons entre pays.</a:t>
            </a:r>
            <a:endParaRPr lang="fr-FR" dirty="0" smtClean="0">
              <a:solidFill>
                <a:schemeClr val="tx1"/>
              </a:solidFill>
              <a:latin typeface="Arial" pitchFamily="34" charset="0"/>
              <a:cs typeface="Arial" pitchFamily="34" charset="0"/>
            </a:endParaRPr>
          </a:p>
          <a:p>
            <a:pPr marL="0" marR="0" indent="0" algn="l" defTabSz="449263" rtl="0" eaLnBrk="0" fontAlgn="base" latinLnBrk="0" hangingPunct="0">
              <a:lnSpc>
                <a:spcPct val="100000"/>
              </a:lnSpc>
              <a:spcBef>
                <a:spcPct val="30000"/>
              </a:spcBef>
              <a:spcAft>
                <a:spcPct val="0"/>
              </a:spcAft>
              <a:buClr>
                <a:srgbClr val="000000"/>
              </a:buClr>
              <a:buSzPct val="100000"/>
              <a:buFont typeface="Times New Roman" pitchFamily="16" charset="0"/>
              <a:buNone/>
              <a:tabLst/>
              <a:defRPr/>
            </a:pPr>
            <a:endParaRPr lang="fr-FR" dirty="0" smtClean="0">
              <a:solidFill>
                <a:schemeClr val="tx1"/>
              </a:solidFill>
              <a:latin typeface="Arial" pitchFamily="34" charset="0"/>
              <a:cs typeface="Arial" pitchFamily="34" charset="0"/>
            </a:endParaRPr>
          </a:p>
          <a:p>
            <a:pPr marL="0" marR="0" indent="0" algn="l" defTabSz="449263" rtl="0" eaLnBrk="0" fontAlgn="base" latinLnBrk="0" hangingPunct="0">
              <a:lnSpc>
                <a:spcPct val="100000"/>
              </a:lnSpc>
              <a:spcBef>
                <a:spcPct val="30000"/>
              </a:spcBef>
              <a:spcAft>
                <a:spcPct val="0"/>
              </a:spcAft>
              <a:buClr>
                <a:srgbClr val="000000"/>
              </a:buClr>
              <a:buSzPct val="100000"/>
              <a:buFont typeface="Times New Roman" pitchFamily="16" charset="0"/>
              <a:buNone/>
              <a:tabLst/>
              <a:defRPr/>
            </a:pPr>
            <a:endParaRPr lang="fr-FR" dirty="0" smtClean="0">
              <a:solidFill>
                <a:schemeClr val="tx1"/>
              </a:solidFill>
              <a:latin typeface="Arial" pitchFamily="34" charset="0"/>
              <a:cs typeface="Arial" pitchFamily="34" charset="0"/>
            </a:endParaRPr>
          </a:p>
          <a:p>
            <a:pPr marL="0" marR="0" indent="0" algn="l" defTabSz="449263" rtl="0" eaLnBrk="0" fontAlgn="base" latinLnBrk="0" hangingPunct="0">
              <a:lnSpc>
                <a:spcPct val="100000"/>
              </a:lnSpc>
              <a:spcBef>
                <a:spcPct val="30000"/>
              </a:spcBef>
              <a:spcAft>
                <a:spcPct val="0"/>
              </a:spcAft>
              <a:buClr>
                <a:srgbClr val="000000"/>
              </a:buClr>
              <a:buSzPct val="100000"/>
              <a:buFont typeface="Times New Roman" pitchFamily="16" charset="0"/>
              <a:buNone/>
              <a:tabLst/>
              <a:defRPr/>
            </a:pPr>
            <a:endParaRPr lang="fr-FR" dirty="0" smtClean="0">
              <a:solidFill>
                <a:schemeClr val="tx1"/>
              </a:solidFill>
              <a:latin typeface="Arial" pitchFamily="34" charset="0"/>
              <a:cs typeface="Arial" pitchFamily="34" charset="0"/>
            </a:endParaRPr>
          </a:p>
          <a:p>
            <a:pPr marL="0" marR="0" indent="0" algn="l" defTabSz="449263" rtl="0" eaLnBrk="0" fontAlgn="base" latinLnBrk="0" hangingPunct="0">
              <a:lnSpc>
                <a:spcPct val="100000"/>
              </a:lnSpc>
              <a:spcBef>
                <a:spcPct val="30000"/>
              </a:spcBef>
              <a:spcAft>
                <a:spcPct val="0"/>
              </a:spcAft>
              <a:buClr>
                <a:srgbClr val="000000"/>
              </a:buClr>
              <a:buSzPct val="100000"/>
              <a:buFont typeface="Times New Roman" pitchFamily="16" charset="0"/>
              <a:buNone/>
              <a:tabLst/>
              <a:defRPr/>
            </a:pPr>
            <a:endParaRPr lang="fr-FR" dirty="0" smtClean="0">
              <a:solidFill>
                <a:schemeClr val="tx1"/>
              </a:solidFill>
              <a:latin typeface="Arial" pitchFamily="34" charset="0"/>
              <a:cs typeface="Arial" pitchFamily="34" charset="0"/>
            </a:endParaRPr>
          </a:p>
          <a:p>
            <a:pPr marL="0" marR="0" indent="0" algn="l" defTabSz="449263" rtl="0" eaLnBrk="0" fontAlgn="base" latinLnBrk="0" hangingPunct="0">
              <a:lnSpc>
                <a:spcPct val="100000"/>
              </a:lnSpc>
              <a:spcBef>
                <a:spcPct val="30000"/>
              </a:spcBef>
              <a:spcAft>
                <a:spcPct val="0"/>
              </a:spcAft>
              <a:buClr>
                <a:srgbClr val="000000"/>
              </a:buClr>
              <a:buSzPct val="100000"/>
              <a:buFont typeface="Times New Roman" pitchFamily="16" charset="0"/>
              <a:buNone/>
              <a:tabLst/>
              <a:defRPr/>
            </a:pPr>
            <a:endParaRPr lang="fr-FR" dirty="0" smtClean="0">
              <a:solidFill>
                <a:schemeClr val="tx1"/>
              </a:solidFill>
              <a:latin typeface="Arial" pitchFamily="34" charset="0"/>
              <a:cs typeface="Arial" pitchFamily="34" charset="0"/>
            </a:endParaRPr>
          </a:p>
          <a:p>
            <a:endParaRPr lang="fr-FR" dirty="0"/>
          </a:p>
        </p:txBody>
      </p:sp>
      <p:sp>
        <p:nvSpPr>
          <p:cNvPr id="4" name="Espace réservé du numéro de diapositive 3"/>
          <p:cNvSpPr>
            <a:spLocks noGrp="1"/>
          </p:cNvSpPr>
          <p:nvPr>
            <p:ph type="sldNum" idx="10"/>
          </p:nvPr>
        </p:nvSpPr>
        <p:spPr/>
        <p:txBody>
          <a:bodyPr/>
          <a:lstStyle/>
          <a:p>
            <a:fld id="{2F39D55F-E4CE-4CB5-817C-2C2915A89DD1}" type="slidenum">
              <a:rPr lang="fr-FR" smtClean="0"/>
              <a:pPr/>
              <a:t>22</a:t>
            </a:fld>
            <a:endParaRPr lang="fr-FR"/>
          </a:p>
        </p:txBody>
      </p:sp>
    </p:spTree>
    <p:extLst>
      <p:ext uri="{BB962C8B-B14F-4D97-AF65-F5344CB8AC3E}">
        <p14:creationId xmlns:p14="http://schemas.microsoft.com/office/powerpoint/2010/main" val="172178271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rme libre 1"/>
          <p:cNvSpPr/>
          <p:nvPr/>
        </p:nvSpPr>
        <p:spPr>
          <a:xfrm>
            <a:off x="3884759" y="8685360"/>
            <a:ext cx="2954159" cy="439559"/>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b" anchorCtr="0" compatLnSpc="0"/>
          <a:lstStyle/>
          <a:p>
            <a:pPr marL="0" marR="0" lvl="0" indent="0" algn="r" rtl="0" hangingPunct="1">
              <a:lnSpc>
                <a:spcPct val="100000"/>
              </a:lnSpc>
              <a:buNone/>
              <a:tabLst/>
            </a:pPr>
            <a:fld id="{83481400-72DC-4411-B0AD-2A4AC4D59C2C}" type="slidenum">
              <a:rPr/>
              <a:pPr marL="0" marR="0" lvl="0" indent="0" algn="r" rtl="0" hangingPunct="1">
                <a:lnSpc>
                  <a:spcPct val="100000"/>
                </a:lnSpc>
                <a:buNone/>
                <a:tabLst/>
              </a:pPr>
              <a:t>26</a:t>
            </a:fld>
            <a:endParaRPr lang="en-GB" sz="1200">
              <a:solidFill>
                <a:srgbClr val="000000"/>
              </a:solidFill>
              <a:latin typeface="Times New Roman" pitchFamily="18"/>
              <a:ea typeface="Lucida Sans Unicode" pitchFamily="34"/>
              <a:cs typeface="Lucida Sans Unicode" pitchFamily="34"/>
            </a:endParaRPr>
          </a:p>
        </p:txBody>
      </p:sp>
      <p:sp>
        <p:nvSpPr>
          <p:cNvPr id="3" name="Forme libre 2"/>
          <p:cNvSpPr/>
          <p:nvPr/>
        </p:nvSpPr>
        <p:spPr>
          <a:xfrm>
            <a:off x="3878279" y="8696160"/>
            <a:ext cx="2949479" cy="41760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b" anchorCtr="0" compatLnSpc="0"/>
          <a:lstStyle/>
          <a:p>
            <a:pPr marL="0" marR="0" lvl="0" indent="0" algn="r" rtl="0" hangingPunct="1">
              <a:lnSpc>
                <a:spcPct val="100000"/>
              </a:lnSpc>
              <a:buNone/>
              <a:tabLst/>
            </a:pPr>
            <a:fld id="{F7AF7806-4B1C-4805-B734-C902A4A85AC3}" type="slidenum">
              <a:rPr/>
              <a:pPr marL="0" marR="0" lvl="0" indent="0" algn="r" rtl="0" hangingPunct="1">
                <a:lnSpc>
                  <a:spcPct val="100000"/>
                </a:lnSpc>
                <a:buNone/>
                <a:tabLst/>
              </a:pPr>
              <a:t>26</a:t>
            </a:fld>
            <a:endParaRPr lang="en-GB" sz="1200">
              <a:solidFill>
                <a:srgbClr val="000000"/>
              </a:solidFill>
              <a:latin typeface="Times New Roman" pitchFamily="18"/>
              <a:ea typeface="Lucida Sans Unicode" pitchFamily="34"/>
              <a:cs typeface="Lucida Sans Unicode" pitchFamily="34"/>
            </a:endParaRPr>
          </a:p>
        </p:txBody>
      </p:sp>
      <p:sp>
        <p:nvSpPr>
          <p:cNvPr id="4" name="Forme libre 3"/>
          <p:cNvSpPr/>
          <p:nvPr/>
        </p:nvSpPr>
        <p:spPr>
          <a:xfrm>
            <a:off x="3878279" y="8696160"/>
            <a:ext cx="2955959" cy="42408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b" anchorCtr="0" compatLnSpc="0"/>
          <a:lstStyle/>
          <a:p>
            <a:pPr marL="0" marR="0" lvl="0" indent="0" algn="r" rtl="0" hangingPunct="1">
              <a:lnSpc>
                <a:spcPct val="100000"/>
              </a:lnSpc>
              <a:buNone/>
              <a:tabLst/>
            </a:pPr>
            <a:fld id="{9134D3EF-6EA8-43F3-8409-E6E5F0CC269A}" type="slidenum">
              <a:rPr/>
              <a:pPr marL="0" marR="0" lvl="0" indent="0" algn="r" rtl="0" hangingPunct="1">
                <a:lnSpc>
                  <a:spcPct val="100000"/>
                </a:lnSpc>
                <a:buNone/>
                <a:tabLst/>
              </a:pPr>
              <a:t>26</a:t>
            </a:fld>
            <a:endParaRPr lang="en-GB" sz="1200">
              <a:solidFill>
                <a:srgbClr val="000000"/>
              </a:solidFill>
              <a:latin typeface="Times New Roman" pitchFamily="18"/>
              <a:ea typeface="Lucida Sans Unicode" pitchFamily="34"/>
              <a:cs typeface="Lucida Sans Unicode" pitchFamily="34"/>
            </a:endParaRPr>
          </a:p>
        </p:txBody>
      </p:sp>
      <p:sp>
        <p:nvSpPr>
          <p:cNvPr id="5" name="Forme libre 4"/>
          <p:cNvSpPr/>
          <p:nvPr/>
        </p:nvSpPr>
        <p:spPr>
          <a:xfrm>
            <a:off x="3878279" y="8696160"/>
            <a:ext cx="2957399" cy="42552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b" anchorCtr="0" compatLnSpc="0"/>
          <a:lstStyle/>
          <a:p>
            <a:pPr marL="0" marR="0" lvl="0" indent="0" algn="r" rtl="0" hangingPunct="1">
              <a:lnSpc>
                <a:spcPct val="100000"/>
              </a:lnSpc>
              <a:buNone/>
              <a:tabLst/>
            </a:pPr>
            <a:fld id="{65984A34-5B0F-43BC-9536-648810117293}" type="slidenum">
              <a:rPr/>
              <a:pPr marL="0" marR="0" lvl="0" indent="0" algn="r" rtl="0" hangingPunct="1">
                <a:lnSpc>
                  <a:spcPct val="100000"/>
                </a:lnSpc>
                <a:buNone/>
                <a:tabLst/>
              </a:pPr>
              <a:t>26</a:t>
            </a:fld>
            <a:endParaRPr lang="en-GB" sz="1200">
              <a:solidFill>
                <a:srgbClr val="000000"/>
              </a:solidFill>
              <a:latin typeface="Times New Roman" pitchFamily="18"/>
              <a:ea typeface="Lucida Sans Unicode" pitchFamily="34"/>
              <a:cs typeface="Lucida Sans Unicode" pitchFamily="34"/>
            </a:endParaRPr>
          </a:p>
        </p:txBody>
      </p:sp>
      <p:sp>
        <p:nvSpPr>
          <p:cNvPr id="6" name="Forme libre 5"/>
          <p:cNvSpPr/>
          <p:nvPr/>
        </p:nvSpPr>
        <p:spPr>
          <a:xfrm>
            <a:off x="3879719" y="8694720"/>
            <a:ext cx="2965679" cy="42696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b" anchorCtr="0" compatLnSpc="0"/>
          <a:lstStyle/>
          <a:p>
            <a:pPr marL="0" marR="0" lvl="0" indent="0" algn="r" rtl="0" hangingPunct="1">
              <a:lnSpc>
                <a:spcPct val="100000"/>
              </a:lnSpc>
              <a:buNone/>
              <a:tabLst/>
            </a:pPr>
            <a:fld id="{916DCCDA-209B-4BDF-9DC5-F4C27EA015D3}" type="slidenum">
              <a:rPr/>
              <a:pPr marL="0" marR="0" lvl="0" indent="0" algn="r" rtl="0" hangingPunct="1">
                <a:lnSpc>
                  <a:spcPct val="100000"/>
                </a:lnSpc>
                <a:buNone/>
                <a:tabLst/>
              </a:pPr>
              <a:t>26</a:t>
            </a:fld>
            <a:endParaRPr lang="en-GB" sz="1200">
              <a:solidFill>
                <a:srgbClr val="000000"/>
              </a:solidFill>
              <a:latin typeface="Times New Roman" pitchFamily="18"/>
              <a:ea typeface="Lucida Sans Unicode" pitchFamily="34"/>
              <a:cs typeface="Lucida Sans Unicode" pitchFamily="34"/>
            </a:endParaRPr>
          </a:p>
        </p:txBody>
      </p:sp>
      <p:sp>
        <p:nvSpPr>
          <p:cNvPr id="7" name="Espace réservé de l'image des diapositives 6"/>
          <p:cNvSpPr>
            <a:spLocks noGrp="1" noRot="1" noChangeAspect="1"/>
          </p:cNvSpPr>
          <p:nvPr>
            <p:ph type="sldImg"/>
          </p:nvPr>
        </p:nvSpPr>
        <p:spPr>
          <a:xfrm>
            <a:off x="1141413" y="709613"/>
            <a:ext cx="4564062" cy="3422650"/>
          </a:xfrm>
        </p:spPr>
        <p:style>
          <a:lnRef idx="2">
            <a:schemeClr val="accent1">
              <a:shade val="50000"/>
            </a:schemeClr>
          </a:lnRef>
          <a:fillRef idx="1">
            <a:schemeClr val="accent1"/>
          </a:fillRef>
          <a:effectRef idx="0">
            <a:schemeClr val="accent1"/>
          </a:effectRef>
          <a:fontRef idx="minor">
            <a:schemeClr val="lt1"/>
          </a:fontRef>
        </p:style>
      </p:sp>
      <p:sp>
        <p:nvSpPr>
          <p:cNvPr id="8" name="Espace réservé des commentaires 7"/>
          <p:cNvSpPr txBox="1">
            <a:spLocks noGrp="1"/>
          </p:cNvSpPr>
          <p:nvPr>
            <p:ph type="body" sz="quarter" idx="1"/>
          </p:nvPr>
        </p:nvSpPr>
        <p:spPr>
          <a:xfrm>
            <a:off x="685800" y="4343040"/>
            <a:ext cx="5454720" cy="4089960"/>
          </a:xfrm>
        </p:spPr>
        <p:txBody>
          <a:bodyPr>
            <a:spAutoFit/>
          </a:bodyPr>
          <a:lstStyle>
            <a:defPPr lvl="0">
              <a:buNone/>
            </a:defPPr>
            <a:lvl1pPr lvl="0">
              <a:buNone/>
            </a:lvl1pPr>
            <a:lvl2pPr lvl="1">
              <a:buClr>
                <a:srgbClr val="000000"/>
              </a:buClr>
              <a:buSzPct val="100000"/>
              <a:buFont typeface="Times New Roman" pitchFamily="18"/>
              <a:buChar char="–"/>
            </a:lvl2pPr>
            <a:lvl3pPr lvl="2">
              <a:buClr>
                <a:srgbClr val="000000"/>
              </a:buClr>
              <a:buSzPct val="100000"/>
              <a:buFont typeface="Times New Roman" pitchFamily="18"/>
              <a:buChar char="•"/>
            </a:lvl3pPr>
            <a:lvl4pPr lvl="3">
              <a:buClr>
                <a:srgbClr val="000000"/>
              </a:buClr>
              <a:buSzPct val="100000"/>
              <a:buFont typeface="Times New Roman" pitchFamily="18"/>
              <a:buChar char="–"/>
            </a:lvl4pPr>
            <a:lvl5pPr lvl="4">
              <a:buClr>
                <a:srgbClr val="000000"/>
              </a:buClr>
              <a:buSzPct val="100000"/>
              <a:buFont typeface="Times New Roman" pitchFamily="18"/>
              <a:buChar char="»"/>
            </a:lvl5pPr>
            <a:lvl6pPr lvl="5">
              <a:buClr>
                <a:srgbClr val="000000"/>
              </a:buClr>
              <a:buSzPct val="100000"/>
              <a:buFont typeface="Times New Roman" pitchFamily="18"/>
              <a:buChar char="»"/>
            </a:lvl6pPr>
            <a:lvl7pPr lvl="6">
              <a:buClr>
                <a:srgbClr val="000000"/>
              </a:buClr>
              <a:buSzPct val="100000"/>
              <a:buFont typeface="Times New Roman" pitchFamily="18"/>
              <a:buChar char="»"/>
            </a:lvl7pPr>
            <a:lvl8pPr lvl="7">
              <a:buClr>
                <a:srgbClr val="000000"/>
              </a:buClr>
              <a:buSzPct val="100000"/>
              <a:buFont typeface="Times New Roman" pitchFamily="18"/>
              <a:buChar char="»"/>
            </a:lvl8pPr>
            <a:lvl9pPr lvl="8">
              <a:buClr>
                <a:srgbClr val="000000"/>
              </a:buClr>
              <a:buSzPct val="100000"/>
              <a:buFont typeface="Times New Roman" pitchFamily="18"/>
              <a:buChar char="»"/>
            </a:lvl9pPr>
          </a:lstStyle>
          <a:p>
            <a:endParaRPr lang="fr-FR" kern="1200" dirty="0"/>
          </a:p>
        </p:txBody>
      </p:sp>
    </p:spTree>
    <p:extLst>
      <p:ext uri="{BB962C8B-B14F-4D97-AF65-F5344CB8AC3E}">
        <p14:creationId xmlns:p14="http://schemas.microsoft.com/office/powerpoint/2010/main" val="338622142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AE5A1565-A598-4CF8-8854-280B47212CA8}" type="slidenum">
              <a:rPr lang="fr-FR" smtClean="0"/>
              <a:pPr/>
              <a:t>27</a:t>
            </a:fld>
            <a:endParaRPr lang="fr-FR"/>
          </a:p>
        </p:txBody>
      </p:sp>
    </p:spTree>
    <p:extLst>
      <p:ext uri="{BB962C8B-B14F-4D97-AF65-F5344CB8AC3E}">
        <p14:creationId xmlns:p14="http://schemas.microsoft.com/office/powerpoint/2010/main" val="39195802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smtClean="0"/>
              <a:t>Modifiez le style du titre</a:t>
            </a:r>
            <a:endParaRPr lang="fr-FR"/>
          </a:p>
        </p:txBody>
      </p:sp>
      <p:sp>
        <p:nvSpPr>
          <p:cNvPr id="3" name="Sous-titr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Modifiez le style des sous-titres du masque</a:t>
            </a:r>
            <a:endParaRPr lang="fr-FR"/>
          </a:p>
        </p:txBody>
      </p:sp>
      <p:sp>
        <p:nvSpPr>
          <p:cNvPr id="4" name="Espace réservé de la date 3"/>
          <p:cNvSpPr>
            <a:spLocks noGrp="1"/>
          </p:cNvSpPr>
          <p:nvPr>
            <p:ph type="dt" sz="half" idx="10"/>
          </p:nvPr>
        </p:nvSpPr>
        <p:spPr/>
        <p:txBody>
          <a:bodyPr/>
          <a:lstStyle/>
          <a:p>
            <a:fld id="{63DBF542-5F37-475A-9A70-E148F7643EE7}" type="datetimeFigureOut">
              <a:rPr lang="fr-FR" smtClean="0"/>
              <a:pPr/>
              <a:t>17/03/2016</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5512BB10-928B-4194-B9ED-25A9AD742008}" type="slidenum">
              <a:rPr lang="fr-FR" smtClean="0"/>
              <a:pPr/>
              <a:t>‹N°›</a:t>
            </a:fld>
            <a:endParaRPr lang="fr-F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texte vertical 2"/>
          <p:cNvSpPr>
            <a:spLocks noGrp="1"/>
          </p:cNvSpPr>
          <p:nvPr>
            <p:ph type="body" orient="vert" idx="1"/>
          </p:nvPr>
        </p:nvSpPr>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63DBF542-5F37-475A-9A70-E148F7643EE7}" type="datetimeFigureOut">
              <a:rPr lang="fr-FR" smtClean="0"/>
              <a:pPr/>
              <a:t>17/03/2016</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5512BB10-928B-4194-B9ED-25A9AD742008}" type="slidenum">
              <a:rPr lang="fr-FR" smtClean="0"/>
              <a:pPr/>
              <a:t>‹N°›</a:t>
            </a:fld>
            <a:endParaRPr lang="fr-F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p:spPr>
        <p:txBody>
          <a:bodyPr vert="eaVert"/>
          <a:lstStyle/>
          <a:p>
            <a:r>
              <a:rPr lang="fr-FR" smtClean="0"/>
              <a:t>Modifiez le style du titre</a:t>
            </a:r>
            <a:endParaRPr lang="fr-FR"/>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63DBF542-5F37-475A-9A70-E148F7643EE7}" type="datetimeFigureOut">
              <a:rPr lang="fr-FR" smtClean="0"/>
              <a:pPr/>
              <a:t>17/03/2016</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5512BB10-928B-4194-B9ED-25A9AD742008}" type="slidenum">
              <a:rPr lang="fr-FR" smtClean="0"/>
              <a:pPr/>
              <a:t>‹N°›</a:t>
            </a:fld>
            <a:endParaRPr lang="fr-F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contenu 2"/>
          <p:cNvSpPr>
            <a:spLocks noGrp="1"/>
          </p:cNvSpPr>
          <p:nvPr>
            <p:ph idx="1"/>
          </p:nvPr>
        </p:nvSpPr>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63DBF542-5F37-475A-9A70-E148F7643EE7}" type="datetimeFigureOut">
              <a:rPr lang="fr-FR" smtClean="0"/>
              <a:pPr/>
              <a:t>17/03/2016</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5512BB10-928B-4194-B9ED-25A9AD742008}" type="slidenum">
              <a:rPr lang="fr-FR" smtClean="0"/>
              <a:pPr/>
              <a:t>‹N°›</a:t>
            </a:fld>
            <a:endParaRPr lang="fr-F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smtClean="0"/>
              <a:t>Modifiez le style du titre</a:t>
            </a:r>
            <a:endParaRPr lang="fr-FR"/>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Modifiez les styles du texte du masque</a:t>
            </a:r>
          </a:p>
        </p:txBody>
      </p:sp>
      <p:sp>
        <p:nvSpPr>
          <p:cNvPr id="4" name="Espace réservé de la date 3"/>
          <p:cNvSpPr>
            <a:spLocks noGrp="1"/>
          </p:cNvSpPr>
          <p:nvPr>
            <p:ph type="dt" sz="half" idx="10"/>
          </p:nvPr>
        </p:nvSpPr>
        <p:spPr/>
        <p:txBody>
          <a:bodyPr/>
          <a:lstStyle/>
          <a:p>
            <a:fld id="{63DBF542-5F37-475A-9A70-E148F7643EE7}" type="datetimeFigureOut">
              <a:rPr lang="fr-FR" smtClean="0"/>
              <a:pPr/>
              <a:t>17/03/2016</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5512BB10-928B-4194-B9ED-25A9AD742008}" type="slidenum">
              <a:rPr lang="fr-FR" smtClean="0"/>
              <a:pPr/>
              <a:t>‹N°›</a:t>
            </a:fld>
            <a:endParaRPr lang="fr-F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conten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e la date 4"/>
          <p:cNvSpPr>
            <a:spLocks noGrp="1"/>
          </p:cNvSpPr>
          <p:nvPr>
            <p:ph type="dt" sz="half" idx="10"/>
          </p:nvPr>
        </p:nvSpPr>
        <p:spPr/>
        <p:txBody>
          <a:bodyPr/>
          <a:lstStyle/>
          <a:p>
            <a:fld id="{63DBF542-5F37-475A-9A70-E148F7643EE7}" type="datetimeFigureOut">
              <a:rPr lang="fr-FR" smtClean="0"/>
              <a:pPr/>
              <a:t>17/03/2016</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5512BB10-928B-4194-B9ED-25A9AD742008}" type="slidenum">
              <a:rPr lang="fr-FR" smtClean="0"/>
              <a:pPr/>
              <a:t>‹N°›</a:t>
            </a:fld>
            <a:endParaRPr lang="fr-F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smtClean="0"/>
              <a:t>Modifiez le style du titre</a:t>
            </a:r>
            <a:endParaRPr lang="fr-FR"/>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7" name="Espace réservé de la date 6"/>
          <p:cNvSpPr>
            <a:spLocks noGrp="1"/>
          </p:cNvSpPr>
          <p:nvPr>
            <p:ph type="dt" sz="half" idx="10"/>
          </p:nvPr>
        </p:nvSpPr>
        <p:spPr/>
        <p:txBody>
          <a:bodyPr/>
          <a:lstStyle/>
          <a:p>
            <a:fld id="{63DBF542-5F37-475A-9A70-E148F7643EE7}" type="datetimeFigureOut">
              <a:rPr lang="fr-FR" smtClean="0"/>
              <a:pPr/>
              <a:t>17/03/2016</a:t>
            </a:fld>
            <a:endParaRPr lang="fr-FR"/>
          </a:p>
        </p:txBody>
      </p:sp>
      <p:sp>
        <p:nvSpPr>
          <p:cNvPr id="8" name="Espace réservé du pied de page 7"/>
          <p:cNvSpPr>
            <a:spLocks noGrp="1"/>
          </p:cNvSpPr>
          <p:nvPr>
            <p:ph type="ftr" sz="quarter" idx="11"/>
          </p:nvPr>
        </p:nvSpPr>
        <p:spPr/>
        <p:txBody>
          <a:bodyPr/>
          <a:lstStyle/>
          <a:p>
            <a:endParaRPr lang="fr-FR"/>
          </a:p>
        </p:txBody>
      </p:sp>
      <p:sp>
        <p:nvSpPr>
          <p:cNvPr id="9" name="Espace réservé du numéro de diapositive 8"/>
          <p:cNvSpPr>
            <a:spLocks noGrp="1"/>
          </p:cNvSpPr>
          <p:nvPr>
            <p:ph type="sldNum" sz="quarter" idx="12"/>
          </p:nvPr>
        </p:nvSpPr>
        <p:spPr/>
        <p:txBody>
          <a:bodyPr/>
          <a:lstStyle/>
          <a:p>
            <a:fld id="{5512BB10-928B-4194-B9ED-25A9AD742008}" type="slidenum">
              <a:rPr lang="fr-FR" smtClean="0"/>
              <a:pPr/>
              <a:t>‹N°›</a:t>
            </a:fld>
            <a:endParaRPr lang="fr-F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e la date 2"/>
          <p:cNvSpPr>
            <a:spLocks noGrp="1"/>
          </p:cNvSpPr>
          <p:nvPr>
            <p:ph type="dt" sz="half" idx="10"/>
          </p:nvPr>
        </p:nvSpPr>
        <p:spPr/>
        <p:txBody>
          <a:bodyPr/>
          <a:lstStyle/>
          <a:p>
            <a:fld id="{63DBF542-5F37-475A-9A70-E148F7643EE7}" type="datetimeFigureOut">
              <a:rPr lang="fr-FR" smtClean="0"/>
              <a:pPr/>
              <a:t>17/03/2016</a:t>
            </a:fld>
            <a:endParaRPr lang="fr-FR"/>
          </a:p>
        </p:txBody>
      </p:sp>
      <p:sp>
        <p:nvSpPr>
          <p:cNvPr id="4" name="Espace réservé du pied de page 3"/>
          <p:cNvSpPr>
            <a:spLocks noGrp="1"/>
          </p:cNvSpPr>
          <p:nvPr>
            <p:ph type="ftr" sz="quarter" idx="11"/>
          </p:nvPr>
        </p:nvSpPr>
        <p:spPr/>
        <p:txBody>
          <a:bodyPr/>
          <a:lstStyle/>
          <a:p>
            <a:endParaRPr lang="fr-FR"/>
          </a:p>
        </p:txBody>
      </p:sp>
      <p:sp>
        <p:nvSpPr>
          <p:cNvPr id="5" name="Espace réservé du numéro de diapositive 4"/>
          <p:cNvSpPr>
            <a:spLocks noGrp="1"/>
          </p:cNvSpPr>
          <p:nvPr>
            <p:ph type="sldNum" sz="quarter" idx="12"/>
          </p:nvPr>
        </p:nvSpPr>
        <p:spPr/>
        <p:txBody>
          <a:bodyPr/>
          <a:lstStyle/>
          <a:p>
            <a:fld id="{5512BB10-928B-4194-B9ED-25A9AD742008}" type="slidenum">
              <a:rPr lang="fr-FR" smtClean="0"/>
              <a:pPr/>
              <a:t>‹N°›</a:t>
            </a:fld>
            <a:endParaRPr lang="fr-F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63DBF542-5F37-475A-9A70-E148F7643EE7}" type="datetimeFigureOut">
              <a:rPr lang="fr-FR" smtClean="0"/>
              <a:pPr/>
              <a:t>17/03/2016</a:t>
            </a:fld>
            <a:endParaRPr lang="fr-FR"/>
          </a:p>
        </p:txBody>
      </p:sp>
      <p:sp>
        <p:nvSpPr>
          <p:cNvPr id="3" name="Espace réservé du pied de page 2"/>
          <p:cNvSpPr>
            <a:spLocks noGrp="1"/>
          </p:cNvSpPr>
          <p:nvPr>
            <p:ph type="ftr" sz="quarter" idx="11"/>
          </p:nvPr>
        </p:nvSpPr>
        <p:spPr/>
        <p:txBody>
          <a:bodyPr/>
          <a:lstStyle/>
          <a:p>
            <a:endParaRPr lang="fr-FR"/>
          </a:p>
        </p:txBody>
      </p:sp>
      <p:sp>
        <p:nvSpPr>
          <p:cNvPr id="4" name="Espace réservé du numéro de diapositive 3"/>
          <p:cNvSpPr>
            <a:spLocks noGrp="1"/>
          </p:cNvSpPr>
          <p:nvPr>
            <p:ph type="sldNum" sz="quarter" idx="12"/>
          </p:nvPr>
        </p:nvSpPr>
        <p:spPr/>
        <p:txBody>
          <a:bodyPr/>
          <a:lstStyle/>
          <a:p>
            <a:fld id="{5512BB10-928B-4194-B9ED-25A9AD742008}" type="slidenum">
              <a:rPr lang="fr-FR" smtClean="0"/>
              <a:pPr/>
              <a:t>‹N°›</a:t>
            </a:fld>
            <a:endParaRPr lang="fr-F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smtClean="0"/>
              <a:t>Modifiez le style du titre</a:t>
            </a:r>
            <a:endParaRPr lang="fr-FR"/>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Espace réservé de la date 4"/>
          <p:cNvSpPr>
            <a:spLocks noGrp="1"/>
          </p:cNvSpPr>
          <p:nvPr>
            <p:ph type="dt" sz="half" idx="10"/>
          </p:nvPr>
        </p:nvSpPr>
        <p:spPr/>
        <p:txBody>
          <a:bodyPr/>
          <a:lstStyle/>
          <a:p>
            <a:fld id="{63DBF542-5F37-475A-9A70-E148F7643EE7}" type="datetimeFigureOut">
              <a:rPr lang="fr-FR" smtClean="0"/>
              <a:pPr/>
              <a:t>17/03/2016</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5512BB10-928B-4194-B9ED-25A9AD742008}" type="slidenum">
              <a:rPr lang="fr-FR" smtClean="0"/>
              <a:pPr/>
              <a:t>‹N°›</a:t>
            </a:fld>
            <a:endParaRPr lang="fr-F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smtClean="0"/>
              <a:t>Modifiez le style du titre</a:t>
            </a:r>
            <a:endParaRPr lang="fr-FR"/>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smtClean="0"/>
              <a:t>Cliquez sur l'icône pour ajouter une image</a:t>
            </a:r>
            <a:endParaRPr lang="fr-FR"/>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Espace réservé de la date 4"/>
          <p:cNvSpPr>
            <a:spLocks noGrp="1"/>
          </p:cNvSpPr>
          <p:nvPr>
            <p:ph type="dt" sz="half" idx="10"/>
          </p:nvPr>
        </p:nvSpPr>
        <p:spPr/>
        <p:txBody>
          <a:bodyPr/>
          <a:lstStyle/>
          <a:p>
            <a:fld id="{63DBF542-5F37-475A-9A70-E148F7643EE7}" type="datetimeFigureOut">
              <a:rPr lang="fr-FR" smtClean="0"/>
              <a:pPr/>
              <a:t>17/03/2016</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5512BB10-928B-4194-B9ED-25A9AD742008}" type="slidenum">
              <a:rPr lang="fr-FR" smtClean="0"/>
              <a:pPr/>
              <a:t>‹N°›</a:t>
            </a:fld>
            <a:endParaRPr lang="fr-F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lum/>
          </a:blip>
          <a:srcRect/>
          <a:stretch>
            <a:fillRect/>
          </a:stretch>
        </a:blipFill>
        <a:effectLst/>
      </p:bgPr>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fr-FR" smtClean="0"/>
              <a:t>Cliquez pour modifier le style du titre</a:t>
            </a:r>
            <a:endParaRPr lang="fr-FR"/>
          </a:p>
        </p:txBody>
      </p:sp>
      <p:sp>
        <p:nvSpPr>
          <p:cNvPr id="3" name="Espace réservé du texte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3DBF542-5F37-475A-9A70-E148F7643EE7}" type="datetimeFigureOut">
              <a:rPr lang="fr-FR" smtClean="0"/>
              <a:pPr/>
              <a:t>17/03/2016</a:t>
            </a:fld>
            <a:endParaRPr lang="fr-FR"/>
          </a:p>
        </p:txBody>
      </p:sp>
      <p:sp>
        <p:nvSpPr>
          <p:cNvPr id="5" name="Espace réservé du pied de page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512BB10-928B-4194-B9ED-25A9AD742008}" type="slidenum">
              <a:rPr lang="fr-FR" smtClean="0"/>
              <a:pPr/>
              <a:t>‹N°›</a:t>
            </a:fld>
            <a:endParaRPr lang="fr-F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2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2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7.xml"/><Relationship Id="rId4" Type="http://schemas.openxmlformats.org/officeDocument/2006/relationships/image" Target="../media/image27.png"/></Relationships>
</file>

<file path=ppt/slides/_rels/slide25.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2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png"/><Relationship Id="rId1" Type="http://schemas.openxmlformats.org/officeDocument/2006/relationships/slideLayout" Target="../slideLayouts/slideLayout7.xml"/><Relationship Id="rId4" Type="http://schemas.openxmlformats.org/officeDocument/2006/relationships/image" Target="../media/image33.png"/></Relationships>
</file>

<file path=ppt/slides/_rels/slide29.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7.xml"/><Relationship Id="rId6" Type="http://schemas.openxmlformats.org/officeDocument/2006/relationships/image" Target="../media/image38.jpeg"/><Relationship Id="rId5" Type="http://schemas.openxmlformats.org/officeDocument/2006/relationships/image" Target="../media/image37.jpeg"/><Relationship Id="rId4" Type="http://schemas.openxmlformats.org/officeDocument/2006/relationships/image" Target="../media/image36.jpe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9.png"/><Relationship Id="rId7" Type="http://schemas.openxmlformats.org/officeDocument/2006/relationships/image" Target="../media/image54.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3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57.png"/><Relationship Id="rId4" Type="http://schemas.openxmlformats.org/officeDocument/2006/relationships/image" Target="../media/image56.png"/></Relationships>
</file>

<file path=ppt/slides/_rels/slide3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40.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image" Target="../media/image61.jpeg"/><Relationship Id="rId4" Type="http://schemas.openxmlformats.org/officeDocument/2006/relationships/image" Target="../media/image59.png"/></Relationships>
</file>

<file path=ppt/slides/_rels/slide41.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8" Type="http://schemas.openxmlformats.org/officeDocument/2006/relationships/image" Target="../media/image71.jpg"/><Relationship Id="rId13" Type="http://schemas.openxmlformats.org/officeDocument/2006/relationships/image" Target="../media/image76.jpeg"/><Relationship Id="rId3" Type="http://schemas.openxmlformats.org/officeDocument/2006/relationships/image" Target="../media/image66.jpeg"/><Relationship Id="rId7" Type="http://schemas.openxmlformats.org/officeDocument/2006/relationships/image" Target="../media/image70.jpg"/><Relationship Id="rId12" Type="http://schemas.openxmlformats.org/officeDocument/2006/relationships/image" Target="../media/image75.jpg"/><Relationship Id="rId2" Type="http://schemas.openxmlformats.org/officeDocument/2006/relationships/image" Target="../media/image65.jpg"/><Relationship Id="rId1" Type="http://schemas.openxmlformats.org/officeDocument/2006/relationships/slideLayout" Target="../slideLayouts/slideLayout7.xml"/><Relationship Id="rId6" Type="http://schemas.openxmlformats.org/officeDocument/2006/relationships/image" Target="../media/image69.jpeg"/><Relationship Id="rId11" Type="http://schemas.openxmlformats.org/officeDocument/2006/relationships/image" Target="../media/image74.jpg"/><Relationship Id="rId5" Type="http://schemas.openxmlformats.org/officeDocument/2006/relationships/image" Target="../media/image68.jpg"/><Relationship Id="rId10" Type="http://schemas.openxmlformats.org/officeDocument/2006/relationships/image" Target="../media/image73.jpg"/><Relationship Id="rId4" Type="http://schemas.openxmlformats.org/officeDocument/2006/relationships/image" Target="../media/image67.jpeg"/><Relationship Id="rId9" Type="http://schemas.openxmlformats.org/officeDocument/2006/relationships/image" Target="../media/image72.jpg"/></Relationships>
</file>

<file path=ppt/slides/_rels/slide44.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78.jpeg"/><Relationship Id="rId7" Type="http://schemas.openxmlformats.org/officeDocument/2006/relationships/image" Target="../media/image82.jpe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81.jpeg"/><Relationship Id="rId5" Type="http://schemas.openxmlformats.org/officeDocument/2006/relationships/image" Target="../media/image80.jpeg"/><Relationship Id="rId4" Type="http://schemas.openxmlformats.org/officeDocument/2006/relationships/image" Target="../media/image79.jpeg"/></Relationships>
</file>

<file path=ppt/slides/_rels/slide47.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84.png"/></Relationships>
</file>

<file path=ppt/slides/_rels/slide48.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87.pn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image" Target="../media/image88.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jpe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jpe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8" Type="http://schemas.openxmlformats.org/officeDocument/2006/relationships/image" Target="../media/image98.jpg"/><Relationship Id="rId3" Type="http://schemas.openxmlformats.org/officeDocument/2006/relationships/image" Target="../media/image93.jpeg"/><Relationship Id="rId7" Type="http://schemas.openxmlformats.org/officeDocument/2006/relationships/image" Target="../media/image97.gif"/><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96.jpeg"/><Relationship Id="rId5" Type="http://schemas.openxmlformats.org/officeDocument/2006/relationships/image" Target="../media/image95.jpeg"/><Relationship Id="rId4" Type="http://schemas.openxmlformats.org/officeDocument/2006/relationships/image" Target="../media/image94.jpeg"/></Relationships>
</file>

<file path=ppt/slides/_rels/slide54.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100.png"/></Relationships>
</file>

<file path=ppt/slides/_rels/slide55.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1.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103.png"/><Relationship Id="rId7" Type="http://schemas.openxmlformats.org/officeDocument/2006/relationships/image" Target="../media/image107.png"/><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image" Target="../media/image106.png"/><Relationship Id="rId5" Type="http://schemas.openxmlformats.org/officeDocument/2006/relationships/image" Target="../media/image105.png"/><Relationship Id="rId4" Type="http://schemas.openxmlformats.org/officeDocument/2006/relationships/image" Target="../media/image104.png"/></Relationships>
</file>

<file path=ppt/slides/_rels/slide57.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image" Target="../media/image108.png"/><Relationship Id="rId1" Type="http://schemas.openxmlformats.org/officeDocument/2006/relationships/slideLayout" Target="../slideLayouts/slideLayout7.xml"/><Relationship Id="rId5" Type="http://schemas.openxmlformats.org/officeDocument/2006/relationships/comments" Target="../comments/comment1.xml"/><Relationship Id="rId4" Type="http://schemas.openxmlformats.org/officeDocument/2006/relationships/image" Target="../media/image110.jpg"/></Relationships>
</file>

<file path=ppt/slides/_rels/slide58.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109.png"/><Relationship Id="rId5" Type="http://schemas.openxmlformats.org/officeDocument/2006/relationships/image" Target="../media/image113.jpg"/><Relationship Id="rId4" Type="http://schemas.openxmlformats.org/officeDocument/2006/relationships/image" Target="../media/image112.png"/></Relationships>
</file>

<file path=ppt/slides/_rels/slide59.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24.xml"/><Relationship Id="rId1" Type="http://schemas.openxmlformats.org/officeDocument/2006/relationships/slideLayout" Target="../slideLayouts/slideLayout7.xml"/><Relationship Id="rId5" Type="http://schemas.openxmlformats.org/officeDocument/2006/relationships/image" Target="../media/image116.jpeg"/><Relationship Id="rId4" Type="http://schemas.openxmlformats.org/officeDocument/2006/relationships/image" Target="../media/image115.jpe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10.jpeg"/></Relationships>
</file>

<file path=ppt/slides/_rels/slide60.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image" Target="../media/image117.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image" Target="../media/image120.jpeg"/></Relationships>
</file>

<file path=ppt/slides/_rels/slide62.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image" Target="../media/image121.png"/><Relationship Id="rId1" Type="http://schemas.openxmlformats.org/officeDocument/2006/relationships/slideLayout" Target="../slideLayouts/slideLayout7.xml"/><Relationship Id="rId4" Type="http://schemas.openxmlformats.org/officeDocument/2006/relationships/image" Target="../media/image123.jpe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image" Target="../media/image124.png"/><Relationship Id="rId1" Type="http://schemas.openxmlformats.org/officeDocument/2006/relationships/slideLayout" Target="../slideLayouts/slideLayout7.xml"/><Relationship Id="rId4" Type="http://schemas.openxmlformats.org/officeDocument/2006/relationships/image" Target="../media/image126.png"/></Relationships>
</file>

<file path=ppt/slides/_rels/slide65.xml.rels><?xml version="1.0" encoding="UTF-8" standalone="yes"?>
<Relationships xmlns="http://schemas.openxmlformats.org/package/2006/relationships"><Relationship Id="rId2" Type="http://schemas.openxmlformats.org/officeDocument/2006/relationships/image" Target="../media/image127.pn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image" Target="../media/image128.pn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130.jpeg"/><Relationship Id="rId2" Type="http://schemas.openxmlformats.org/officeDocument/2006/relationships/notesSlide" Target="../notesSlides/notesSlide26.xml"/><Relationship Id="rId1" Type="http://schemas.openxmlformats.org/officeDocument/2006/relationships/slideLayout" Target="../slideLayouts/slideLayout7.xml"/><Relationship Id="rId4" Type="http://schemas.openxmlformats.org/officeDocument/2006/relationships/image" Target="../media/image131.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132.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133.pn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image" Target="../media/image134.pn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image" Target="../media/image135.emf"/><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image" Target="../media/image136.png"/><Relationship Id="rId1" Type="http://schemas.openxmlformats.org/officeDocument/2006/relationships/slideLayout" Target="../slideLayouts/slideLayout7.xml"/><Relationship Id="rId5" Type="http://schemas.openxmlformats.org/officeDocument/2006/relationships/image" Target="../media/image139.png"/><Relationship Id="rId4" Type="http://schemas.openxmlformats.org/officeDocument/2006/relationships/image" Target="../media/image138.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rotWithShape="1">
          <a:blip r:embed="rId2" cstate="print"/>
          <a:srcRect l="50000" t="28407" r="1667" b="33737"/>
          <a:stretch/>
        </p:blipFill>
        <p:spPr bwMode="auto">
          <a:xfrm>
            <a:off x="-972616" y="-459432"/>
            <a:ext cx="11125667" cy="8136904"/>
          </a:xfrm>
          <a:prstGeom prst="rect">
            <a:avLst/>
          </a:prstGeom>
          <a:noFill/>
          <a:ln w="9525">
            <a:noFill/>
            <a:miter lim="800000"/>
            <a:headEnd/>
            <a:tailEnd/>
          </a:ln>
        </p:spPr>
      </p:pic>
      <p:sp>
        <p:nvSpPr>
          <p:cNvPr id="2" name="Rectangle 1"/>
          <p:cNvSpPr/>
          <p:nvPr/>
        </p:nvSpPr>
        <p:spPr>
          <a:xfrm>
            <a:off x="65514" y="260648"/>
            <a:ext cx="9073008" cy="3046988"/>
          </a:xfrm>
          <a:prstGeom prst="rect">
            <a:avLst/>
          </a:prstGeom>
        </p:spPr>
        <p:txBody>
          <a:bodyPr wrap="square">
            <a:spAutoFit/>
          </a:bodyPr>
          <a:lstStyle/>
          <a:p>
            <a:pPr algn="ctr"/>
            <a:endParaRPr lang="en-GB" sz="4800" b="1" dirty="0" smtClean="0">
              <a:solidFill>
                <a:srgbClr val="FFFF00"/>
              </a:solidFill>
              <a:latin typeface="Calibri" pitchFamily="34" charset="0"/>
            </a:endParaRPr>
          </a:p>
          <a:p>
            <a:pPr algn="ctr"/>
            <a:r>
              <a:rPr lang="en-GB" sz="4800" b="1" dirty="0" smtClean="0">
                <a:solidFill>
                  <a:srgbClr val="FFFF00"/>
                </a:solidFill>
                <a:latin typeface="Calibri" pitchFamily="34" charset="0"/>
              </a:rPr>
              <a:t>LA SANTE ENVIRONNEMENTALE : </a:t>
            </a:r>
          </a:p>
          <a:p>
            <a:pPr algn="ctr"/>
            <a:endParaRPr lang="en-GB" sz="4800" b="1" dirty="0" smtClean="0">
              <a:solidFill>
                <a:srgbClr val="FFFF00"/>
              </a:solidFill>
              <a:latin typeface="Calibri" pitchFamily="34" charset="0"/>
            </a:endParaRPr>
          </a:p>
          <a:p>
            <a:pPr algn="ctr"/>
            <a:r>
              <a:rPr lang="en-GB" sz="4800" b="1" dirty="0" smtClean="0">
                <a:solidFill>
                  <a:srgbClr val="FFFF00"/>
                </a:solidFill>
                <a:latin typeface="Calibri" pitchFamily="34" charset="0"/>
              </a:rPr>
              <a:t>REPONSE A LA CRISE SANITAIRE</a:t>
            </a:r>
            <a:endParaRPr lang="fr-FR" sz="4800" dirty="0">
              <a:solidFill>
                <a:srgbClr val="FFFF00"/>
              </a:solidFill>
            </a:endParaRPr>
          </a:p>
        </p:txBody>
      </p:sp>
      <p:sp>
        <p:nvSpPr>
          <p:cNvPr id="5" name="Rectangle 4"/>
          <p:cNvSpPr/>
          <p:nvPr/>
        </p:nvSpPr>
        <p:spPr>
          <a:xfrm>
            <a:off x="251520" y="5219902"/>
            <a:ext cx="7977454" cy="992579"/>
          </a:xfrm>
          <a:prstGeom prst="rect">
            <a:avLst/>
          </a:prstGeom>
        </p:spPr>
        <p:txBody>
          <a:bodyPr wrap="square">
            <a:spAutoFit/>
          </a:bodyPr>
          <a:lstStyle/>
          <a:p>
            <a:pPr marL="257175" indent="-234950">
              <a:spcBef>
                <a:spcPts val="250"/>
              </a:spcBef>
              <a:tabLst>
                <a:tab pos="257175" algn="l"/>
                <a:tab pos="704850" algn="l"/>
                <a:tab pos="1154113" algn="l"/>
                <a:tab pos="1603375" algn="l"/>
                <a:tab pos="2052638" algn="l"/>
                <a:tab pos="2501900" algn="l"/>
                <a:tab pos="2951163" algn="l"/>
                <a:tab pos="3400425" algn="l"/>
                <a:tab pos="3849688" algn="l"/>
                <a:tab pos="4298950" algn="l"/>
                <a:tab pos="4748213" algn="l"/>
                <a:tab pos="5197475" algn="l"/>
                <a:tab pos="5646738" algn="l"/>
                <a:tab pos="6096000" algn="l"/>
                <a:tab pos="6545263" algn="l"/>
                <a:tab pos="6994525" algn="l"/>
                <a:tab pos="7443788" algn="l"/>
                <a:tab pos="7893050" algn="l"/>
                <a:tab pos="8342313" algn="l"/>
                <a:tab pos="8791575" algn="l"/>
                <a:tab pos="9240838" algn="l"/>
              </a:tabLst>
            </a:pPr>
            <a:r>
              <a:rPr lang="fr-FR" sz="2800" b="1" dirty="0">
                <a:solidFill>
                  <a:srgbClr val="FFFF00"/>
                </a:solidFill>
              </a:rPr>
              <a:t>André </a:t>
            </a:r>
            <a:r>
              <a:rPr lang="fr-FR" sz="2800" b="1" dirty="0" smtClean="0">
                <a:solidFill>
                  <a:srgbClr val="FFFF00"/>
                </a:solidFill>
              </a:rPr>
              <a:t>Cicolella  </a:t>
            </a:r>
          </a:p>
          <a:p>
            <a:pPr marL="257175" indent="-234950">
              <a:spcBef>
                <a:spcPts val="250"/>
              </a:spcBef>
              <a:tabLst>
                <a:tab pos="257175" algn="l"/>
                <a:tab pos="704850" algn="l"/>
                <a:tab pos="1154113" algn="l"/>
                <a:tab pos="1603375" algn="l"/>
                <a:tab pos="2052638" algn="l"/>
                <a:tab pos="2501900" algn="l"/>
                <a:tab pos="2951163" algn="l"/>
                <a:tab pos="3400425" algn="l"/>
                <a:tab pos="3849688" algn="l"/>
                <a:tab pos="4298950" algn="l"/>
                <a:tab pos="4748213" algn="l"/>
                <a:tab pos="5197475" algn="l"/>
                <a:tab pos="5646738" algn="l"/>
                <a:tab pos="6096000" algn="l"/>
                <a:tab pos="6545263" algn="l"/>
                <a:tab pos="6994525" algn="l"/>
                <a:tab pos="7443788" algn="l"/>
                <a:tab pos="7893050" algn="l"/>
                <a:tab pos="8342313" algn="l"/>
                <a:tab pos="8791575" algn="l"/>
                <a:tab pos="9240838" algn="l"/>
              </a:tabLst>
            </a:pPr>
            <a:r>
              <a:rPr lang="fr-FR" sz="2800" b="1" dirty="0" smtClean="0">
                <a:solidFill>
                  <a:srgbClr val="FFFF00"/>
                </a:solidFill>
              </a:rPr>
              <a:t>Président du Réseau Environnement Santé</a:t>
            </a:r>
            <a:r>
              <a:rPr lang="fr-FR" sz="2400" dirty="0" smtClean="0">
                <a:solidFill>
                  <a:srgbClr val="FFFF00"/>
                </a:solidFill>
              </a:rPr>
              <a:t>                      </a:t>
            </a:r>
          </a:p>
        </p:txBody>
      </p:sp>
      <p:sp>
        <p:nvSpPr>
          <p:cNvPr id="7" name="Rectangle 6"/>
          <p:cNvSpPr/>
          <p:nvPr/>
        </p:nvSpPr>
        <p:spPr>
          <a:xfrm>
            <a:off x="6924706" y="6237115"/>
            <a:ext cx="2031518" cy="369332"/>
          </a:xfrm>
          <a:prstGeom prst="rect">
            <a:avLst/>
          </a:prstGeom>
        </p:spPr>
        <p:txBody>
          <a:bodyPr wrap="none">
            <a:spAutoFit/>
          </a:bodyPr>
          <a:lstStyle/>
          <a:p>
            <a:pPr marL="257175" indent="-234950" algn="r">
              <a:spcBef>
                <a:spcPts val="250"/>
              </a:spcBef>
              <a:tabLst>
                <a:tab pos="257175" algn="l"/>
                <a:tab pos="704850" algn="l"/>
                <a:tab pos="1154113" algn="l"/>
                <a:tab pos="1603375" algn="l"/>
                <a:tab pos="2052638" algn="l"/>
                <a:tab pos="2501900" algn="l"/>
                <a:tab pos="2951163" algn="l"/>
                <a:tab pos="3400425" algn="l"/>
                <a:tab pos="3849688" algn="l"/>
                <a:tab pos="4298950" algn="l"/>
                <a:tab pos="4748213" algn="l"/>
                <a:tab pos="5197475" algn="l"/>
                <a:tab pos="5646738" algn="l"/>
                <a:tab pos="6096000" algn="l"/>
                <a:tab pos="6545263" algn="l"/>
                <a:tab pos="6994525" algn="l"/>
                <a:tab pos="7443788" algn="l"/>
                <a:tab pos="7893050" algn="l"/>
                <a:tab pos="8342313" algn="l"/>
                <a:tab pos="8791575" algn="l"/>
                <a:tab pos="9240838" algn="l"/>
              </a:tabLst>
            </a:pPr>
            <a:r>
              <a:rPr lang="fr-FR" i="1" dirty="0" smtClean="0">
                <a:solidFill>
                  <a:srgbClr val="FFFF00"/>
                </a:solidFill>
              </a:rPr>
              <a:t>Poitiers 17-03</a:t>
            </a:r>
            <a:r>
              <a:rPr lang="en-GB" i="1" dirty="0" smtClean="0">
                <a:solidFill>
                  <a:srgbClr val="FFFF00"/>
                </a:solidFill>
              </a:rPr>
              <a:t>-2016</a:t>
            </a:r>
            <a:endParaRPr lang="en-GB" i="1" dirty="0">
              <a:solidFill>
                <a:srgbClr val="FFFF00"/>
              </a:solidFill>
            </a:endParaRPr>
          </a:p>
        </p:txBody>
      </p:sp>
    </p:spTree>
    <p:extLst>
      <p:ext uri="{BB962C8B-B14F-4D97-AF65-F5344CB8AC3E}">
        <p14:creationId xmlns:p14="http://schemas.microsoft.com/office/powerpoint/2010/main" val="99514024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pic>
        <p:nvPicPr>
          <p:cNvPr id="4" name="Espace réservé du contenu 3"/>
          <p:cNvPicPr>
            <a:picLocks noGrp="1" noChangeAspect="1"/>
          </p:cNvPicPr>
          <p:nvPr>
            <p:ph idx="1"/>
          </p:nvPr>
        </p:nvPicPr>
        <p:blipFill rotWithShape="1">
          <a:blip r:embed="rId2"/>
          <a:srcRect l="50911" t="6364" r="5602" b="45905"/>
          <a:stretch/>
        </p:blipFill>
        <p:spPr>
          <a:xfrm>
            <a:off x="0" y="-387424"/>
            <a:ext cx="9102774" cy="6408712"/>
          </a:xfrm>
          <a:prstGeom prst="rect">
            <a:avLst/>
          </a:prstGeom>
        </p:spPr>
      </p:pic>
    </p:spTree>
    <p:extLst>
      <p:ext uri="{BB962C8B-B14F-4D97-AF65-F5344CB8AC3E}">
        <p14:creationId xmlns:p14="http://schemas.microsoft.com/office/powerpoint/2010/main" val="364420466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5706887" y="1449722"/>
            <a:ext cx="3382144" cy="908720"/>
          </a:xfrm>
        </p:spPr>
        <p:txBody>
          <a:bodyPr>
            <a:normAutofit fontScale="90000"/>
          </a:bodyPr>
          <a:lstStyle/>
          <a:p>
            <a:r>
              <a:rPr lang="fr-FR" sz="3600" b="1" dirty="0" smtClean="0">
                <a:solidFill>
                  <a:schemeClr val="bg1">
                    <a:lumMod val="50000"/>
                  </a:schemeClr>
                </a:solidFill>
              </a:rPr>
              <a:t>Changement démographique (2003-2013)= 13 %</a:t>
            </a:r>
            <a:endParaRPr lang="fr-FR" sz="3600" b="1" dirty="0">
              <a:solidFill>
                <a:schemeClr val="bg1">
                  <a:lumMod val="50000"/>
                </a:schemeClr>
              </a:solidFill>
            </a:endParaRPr>
          </a:p>
        </p:txBody>
      </p:sp>
      <p:sp>
        <p:nvSpPr>
          <p:cNvPr id="3" name="Sous-titre 2"/>
          <p:cNvSpPr>
            <a:spLocks noGrp="1"/>
          </p:cNvSpPr>
          <p:nvPr>
            <p:ph type="subTitle" idx="1"/>
          </p:nvPr>
        </p:nvSpPr>
        <p:spPr/>
        <p:txBody>
          <a:bodyPr/>
          <a:lstStyle/>
          <a:p>
            <a:endParaRPr lang="fr-FR"/>
          </a:p>
        </p:txBody>
      </p:sp>
      <p:pic>
        <p:nvPicPr>
          <p:cNvPr id="4" name="Image 3"/>
          <p:cNvPicPr>
            <a:picLocks noChangeAspect="1"/>
          </p:cNvPicPr>
          <p:nvPr/>
        </p:nvPicPr>
        <p:blipFill rotWithShape="1">
          <a:blip r:embed="rId2"/>
          <a:srcRect l="3658" t="21104" r="63630" b="20859"/>
          <a:stretch/>
        </p:blipFill>
        <p:spPr>
          <a:xfrm>
            <a:off x="251520" y="-171401"/>
            <a:ext cx="5616624" cy="6268409"/>
          </a:xfrm>
          <a:prstGeom prst="rect">
            <a:avLst/>
          </a:prstGeom>
        </p:spPr>
      </p:pic>
    </p:spTree>
    <p:extLst>
      <p:ext uri="{BB962C8B-B14F-4D97-AF65-F5344CB8AC3E}">
        <p14:creationId xmlns:p14="http://schemas.microsoft.com/office/powerpoint/2010/main" val="6659601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186" name="Picture 2" descr="C:\Users\andré\Desktop\AVC fig 2 BEH 10_11_2012.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6032" t="27467" r="49603" b="27438"/>
          <a:stretch/>
        </p:blipFill>
        <p:spPr bwMode="auto">
          <a:xfrm>
            <a:off x="683568" y="620688"/>
            <a:ext cx="7344816" cy="5701734"/>
          </a:xfrm>
          <a:prstGeom prst="rect">
            <a:avLst/>
          </a:prstGeom>
          <a:noFill/>
          <a:extLst>
            <a:ext uri="{909E8E84-426E-40DD-AFC4-6F175D3DCCD1}">
              <a14:hiddenFill xmlns:a14="http://schemas.microsoft.com/office/drawing/2010/main">
                <a:solidFill>
                  <a:srgbClr val="FFFFFF"/>
                </a:solidFill>
              </a14:hiddenFill>
            </a:ext>
          </a:extLst>
        </p:spPr>
      </p:pic>
      <p:sp>
        <p:nvSpPr>
          <p:cNvPr id="2" name="ZoneTexte 1"/>
          <p:cNvSpPr txBox="1"/>
          <p:nvPr/>
        </p:nvSpPr>
        <p:spPr>
          <a:xfrm>
            <a:off x="251520" y="159023"/>
            <a:ext cx="8641242" cy="923330"/>
          </a:xfrm>
          <a:prstGeom prst="rect">
            <a:avLst/>
          </a:prstGeom>
          <a:noFill/>
        </p:spPr>
        <p:txBody>
          <a:bodyPr wrap="square" rtlCol="0">
            <a:spAutoFit/>
          </a:bodyPr>
          <a:lstStyle/>
          <a:p>
            <a:r>
              <a:rPr lang="fr-FR" sz="3600" b="1" dirty="0" smtClean="0">
                <a:solidFill>
                  <a:schemeClr val="bg1">
                    <a:lumMod val="50000"/>
                  </a:schemeClr>
                </a:solidFill>
              </a:rPr>
              <a:t>Des AVC à des âges de plus en plus jeunes </a:t>
            </a:r>
          </a:p>
          <a:p>
            <a:r>
              <a:rPr lang="fr-FR" b="1" i="1" dirty="0" smtClean="0">
                <a:solidFill>
                  <a:schemeClr val="bg1">
                    <a:lumMod val="50000"/>
                  </a:schemeClr>
                </a:solidFill>
              </a:rPr>
              <a:t>                                                                                                                           source BEH 2012</a:t>
            </a:r>
            <a:endParaRPr lang="fr-FR" b="1" i="1" dirty="0">
              <a:solidFill>
                <a:schemeClr val="bg1">
                  <a:lumMod val="50000"/>
                </a:schemeClr>
              </a:solidFill>
            </a:endParaRPr>
          </a:p>
        </p:txBody>
      </p:sp>
      <p:sp>
        <p:nvSpPr>
          <p:cNvPr id="3" name="ZoneTexte 2"/>
          <p:cNvSpPr txBox="1"/>
          <p:nvPr/>
        </p:nvSpPr>
        <p:spPr>
          <a:xfrm>
            <a:off x="2555776" y="1268760"/>
            <a:ext cx="2592288" cy="830997"/>
          </a:xfrm>
          <a:prstGeom prst="rect">
            <a:avLst/>
          </a:prstGeom>
          <a:noFill/>
        </p:spPr>
        <p:txBody>
          <a:bodyPr wrap="square" rtlCol="0">
            <a:spAutoFit/>
          </a:bodyPr>
          <a:lstStyle/>
          <a:p>
            <a:r>
              <a:rPr lang="fr-FR" sz="2400" b="1" dirty="0" smtClean="0"/>
              <a:t>+ 4 % / an : femmes 35-44 ans </a:t>
            </a:r>
            <a:endParaRPr lang="fr-FR" sz="2400" b="1" dirty="0"/>
          </a:p>
        </p:txBody>
      </p:sp>
      <p:sp>
        <p:nvSpPr>
          <p:cNvPr id="5" name="ZoneTexte 4"/>
          <p:cNvSpPr txBox="1"/>
          <p:nvPr/>
        </p:nvSpPr>
        <p:spPr>
          <a:xfrm>
            <a:off x="2533509" y="3332996"/>
            <a:ext cx="2592288" cy="830997"/>
          </a:xfrm>
          <a:prstGeom prst="rect">
            <a:avLst/>
          </a:prstGeom>
          <a:noFill/>
        </p:spPr>
        <p:txBody>
          <a:bodyPr wrap="square" rtlCol="0">
            <a:spAutoFit/>
          </a:bodyPr>
          <a:lstStyle/>
          <a:p>
            <a:r>
              <a:rPr lang="fr-FR" sz="2400" b="1" dirty="0" smtClean="0"/>
              <a:t>+ 3 % / an : hommes 35-44 ans </a:t>
            </a:r>
            <a:endParaRPr lang="fr-FR" sz="2400" b="1" dirty="0"/>
          </a:p>
        </p:txBody>
      </p:sp>
    </p:spTree>
    <p:extLst>
      <p:ext uri="{BB962C8B-B14F-4D97-AF65-F5344CB8AC3E}">
        <p14:creationId xmlns:p14="http://schemas.microsoft.com/office/powerpoint/2010/main" val="168289383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us-titre 2"/>
          <p:cNvSpPr>
            <a:spLocks noGrp="1"/>
          </p:cNvSpPr>
          <p:nvPr>
            <p:ph type="subTitle" idx="1"/>
          </p:nvPr>
        </p:nvSpPr>
        <p:spPr/>
        <p:txBody>
          <a:bodyPr/>
          <a:lstStyle/>
          <a:p>
            <a:endParaRPr lang="fr-FR"/>
          </a:p>
        </p:txBody>
      </p:sp>
      <p:pic>
        <p:nvPicPr>
          <p:cNvPr id="4" name="Image 3"/>
          <p:cNvPicPr>
            <a:picLocks noChangeAspect="1"/>
          </p:cNvPicPr>
          <p:nvPr/>
        </p:nvPicPr>
        <p:blipFill rotWithShape="1">
          <a:blip r:embed="rId2"/>
          <a:srcRect l="33985" t="19950" r="35583" b="19903"/>
          <a:stretch/>
        </p:blipFill>
        <p:spPr>
          <a:xfrm>
            <a:off x="395536" y="-99392"/>
            <a:ext cx="5318426" cy="6192688"/>
          </a:xfrm>
          <a:prstGeom prst="rect">
            <a:avLst/>
          </a:prstGeom>
        </p:spPr>
      </p:pic>
      <p:sp>
        <p:nvSpPr>
          <p:cNvPr id="5" name="Titre 4"/>
          <p:cNvSpPr>
            <a:spLocks noGrp="1"/>
          </p:cNvSpPr>
          <p:nvPr>
            <p:ph type="ctrTitle"/>
          </p:nvPr>
        </p:nvSpPr>
        <p:spPr/>
        <p:txBody>
          <a:bodyPr/>
          <a:lstStyle/>
          <a:p>
            <a:endParaRPr lang="fr-FR" dirty="0"/>
          </a:p>
        </p:txBody>
      </p:sp>
      <p:sp>
        <p:nvSpPr>
          <p:cNvPr id="6" name="Titre 1"/>
          <p:cNvSpPr txBox="1">
            <a:spLocks/>
          </p:cNvSpPr>
          <p:nvPr/>
        </p:nvSpPr>
        <p:spPr>
          <a:xfrm>
            <a:off x="5706887" y="1449722"/>
            <a:ext cx="3382144" cy="90872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fr-FR" sz="2800" b="1" dirty="0" smtClean="0">
                <a:solidFill>
                  <a:schemeClr val="bg1">
                    <a:lumMod val="50000"/>
                  </a:schemeClr>
                </a:solidFill>
              </a:rPr>
              <a:t>Changement démographique (2003-2013)= 13 %</a:t>
            </a:r>
            <a:endParaRPr lang="fr-FR" sz="2800" b="1" dirty="0">
              <a:solidFill>
                <a:schemeClr val="bg1">
                  <a:lumMod val="50000"/>
                </a:schemeClr>
              </a:solidFill>
            </a:endParaRPr>
          </a:p>
        </p:txBody>
      </p:sp>
    </p:spTree>
    <p:extLst>
      <p:ext uri="{BB962C8B-B14F-4D97-AF65-F5344CB8AC3E}">
        <p14:creationId xmlns:p14="http://schemas.microsoft.com/office/powerpoint/2010/main" val="107989794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7698" name="Picture 2"/>
          <p:cNvPicPr>
            <a:picLocks noChangeAspect="1" noChangeArrowheads="1"/>
          </p:cNvPicPr>
          <p:nvPr/>
        </p:nvPicPr>
        <p:blipFill>
          <a:blip r:embed="rId2" cstate="print"/>
          <a:srcRect l="10700" t="22266" r="6250" b="10797"/>
          <a:stretch>
            <a:fillRect/>
          </a:stretch>
        </p:blipFill>
        <p:spPr bwMode="auto">
          <a:xfrm>
            <a:off x="395536" y="1196752"/>
            <a:ext cx="8424936" cy="5400600"/>
          </a:xfrm>
          <a:prstGeom prst="rect">
            <a:avLst/>
          </a:prstGeom>
          <a:noFill/>
          <a:ln w="9525">
            <a:noFill/>
            <a:miter lim="800000"/>
            <a:headEnd/>
            <a:tailEnd/>
          </a:ln>
        </p:spPr>
      </p:pic>
      <p:sp>
        <p:nvSpPr>
          <p:cNvPr id="4" name="Rectangle 3"/>
          <p:cNvSpPr/>
          <p:nvPr/>
        </p:nvSpPr>
        <p:spPr>
          <a:xfrm>
            <a:off x="251520" y="260648"/>
            <a:ext cx="9470030" cy="523220"/>
          </a:xfrm>
          <a:prstGeom prst="rect">
            <a:avLst/>
          </a:prstGeom>
        </p:spPr>
        <p:txBody>
          <a:bodyPr wrap="square">
            <a:spAutoFit/>
          </a:bodyPr>
          <a:lstStyle/>
          <a:p>
            <a:r>
              <a:rPr lang="fr-FR" sz="2800" b="1" dirty="0" smtClean="0">
                <a:solidFill>
                  <a:schemeClr val="bg1">
                    <a:lumMod val="50000"/>
                  </a:schemeClr>
                </a:solidFill>
              </a:rPr>
              <a:t>Surpoids + Obésité France : 38 % en 1997; 47 % en 2012</a:t>
            </a:r>
            <a:endParaRPr lang="fr-FR" sz="2800" dirty="0">
              <a:solidFill>
                <a:schemeClr val="bg1">
                  <a:lumMod val="50000"/>
                </a:schemeClr>
              </a:solidFill>
            </a:endParaRPr>
          </a:p>
        </p:txBody>
      </p:sp>
    </p:spTree>
    <p:extLst>
      <p:ext uri="{BB962C8B-B14F-4D97-AF65-F5344CB8AC3E}">
        <p14:creationId xmlns:p14="http://schemas.microsoft.com/office/powerpoint/2010/main" val="3966121787"/>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188640"/>
            <a:ext cx="8229600" cy="1143000"/>
          </a:xfrm>
        </p:spPr>
        <p:txBody>
          <a:bodyPr>
            <a:noAutofit/>
          </a:bodyPr>
          <a:lstStyle/>
          <a:p>
            <a:r>
              <a:rPr lang="fr-FR" sz="4000" b="1" dirty="0">
                <a:solidFill>
                  <a:schemeClr val="bg1">
                    <a:lumMod val="50000"/>
                  </a:schemeClr>
                </a:solidFill>
                <a:latin typeface="Calibri" pitchFamily="32" charset="0"/>
                <a:ea typeface="MS Gothic" charset="0"/>
                <a:cs typeface="MS Gothic" charset="0"/>
              </a:rPr>
              <a:t>Obésité </a:t>
            </a:r>
            <a:r>
              <a:rPr lang="fr-FR" sz="4000" b="1" dirty="0">
                <a:solidFill>
                  <a:schemeClr val="bg1">
                    <a:lumMod val="50000"/>
                  </a:schemeClr>
                </a:solidFill>
                <a:latin typeface="Calibri" pitchFamily="32" charset="0"/>
                <a:ea typeface="MS Gothic" charset="0"/>
                <a:cs typeface="MS Gothic" charset="0"/>
                <a:sym typeface="Wingdings" pitchFamily="2" charset="2"/>
              </a:rPr>
              <a:t> </a:t>
            </a:r>
            <a:r>
              <a:rPr lang="fr-FR" sz="4000" b="1" dirty="0">
                <a:solidFill>
                  <a:schemeClr val="bg1">
                    <a:lumMod val="50000"/>
                  </a:schemeClr>
                </a:solidFill>
                <a:latin typeface="Calibri" pitchFamily="32" charset="0"/>
                <a:ea typeface="MS Gothic" charset="0"/>
                <a:cs typeface="MS Gothic" charset="0"/>
              </a:rPr>
              <a:t>Hypertension, Maladies coronariennes, Diabète Type 2 </a:t>
            </a:r>
            <a:endParaRPr lang="fr-FR" sz="4000" b="1" dirty="0">
              <a:solidFill>
                <a:schemeClr val="bg1">
                  <a:lumMod val="50000"/>
                </a:schemeClr>
              </a:solidFill>
            </a:endParaRPr>
          </a:p>
        </p:txBody>
      </p:sp>
      <p:pic>
        <p:nvPicPr>
          <p:cNvPr id="4" name="Picture 1"/>
          <p:cNvPicPr>
            <a:picLocks noChangeAspect="1" noChangeArrowheads="1"/>
          </p:cNvPicPr>
          <p:nvPr/>
        </p:nvPicPr>
        <p:blipFill>
          <a:blip r:embed="rId2" cstate="print"/>
          <a:srcRect/>
          <a:stretch>
            <a:fillRect/>
          </a:stretch>
        </p:blipFill>
        <p:spPr bwMode="auto">
          <a:xfrm>
            <a:off x="683568" y="1308655"/>
            <a:ext cx="7985521" cy="4455892"/>
          </a:xfrm>
          <a:prstGeom prst="rect">
            <a:avLst/>
          </a:prstGeom>
          <a:noFill/>
          <a:ln w="9525">
            <a:noFill/>
            <a:round/>
            <a:headEnd/>
            <a:tailEnd/>
          </a:ln>
          <a:effectLst/>
        </p:spPr>
      </p:pic>
      <p:sp>
        <p:nvSpPr>
          <p:cNvPr id="5" name="ZoneTexte 4"/>
          <p:cNvSpPr txBox="1"/>
          <p:nvPr/>
        </p:nvSpPr>
        <p:spPr>
          <a:xfrm>
            <a:off x="374959" y="5661248"/>
            <a:ext cx="8568952" cy="523220"/>
          </a:xfrm>
          <a:prstGeom prst="rect">
            <a:avLst/>
          </a:prstGeom>
          <a:noFill/>
        </p:spPr>
        <p:txBody>
          <a:bodyPr wrap="square" rtlCol="0">
            <a:spAutoFit/>
          </a:bodyPr>
          <a:lstStyle/>
          <a:p>
            <a:r>
              <a:rPr lang="fr-FR" sz="2800" b="1" dirty="0" smtClean="0">
                <a:solidFill>
                  <a:srgbClr val="FF0000"/>
                </a:solidFill>
              </a:rPr>
              <a:t>Indice de Masse Corporelle (IMC) = Poids / Taille x Taille </a:t>
            </a:r>
            <a:endParaRPr lang="fr-FR" sz="2800" b="1" dirty="0">
              <a:solidFill>
                <a:srgbClr val="FF0000"/>
              </a:solidFill>
            </a:endParaRPr>
          </a:p>
        </p:txBody>
      </p:sp>
      <p:sp>
        <p:nvSpPr>
          <p:cNvPr id="3" name="Rectangle 2"/>
          <p:cNvSpPr/>
          <p:nvPr/>
        </p:nvSpPr>
        <p:spPr>
          <a:xfrm>
            <a:off x="4075182" y="4725144"/>
            <a:ext cx="569387" cy="369332"/>
          </a:xfrm>
          <a:prstGeom prst="rect">
            <a:avLst/>
          </a:prstGeom>
        </p:spPr>
        <p:txBody>
          <a:bodyPr wrap="none">
            <a:spAutoFit/>
          </a:bodyPr>
          <a:lstStyle/>
          <a:p>
            <a:r>
              <a:rPr lang="fr-FR" b="1" dirty="0">
                <a:solidFill>
                  <a:srgbClr val="FF0000"/>
                </a:solidFill>
              </a:rPr>
              <a:t>IMC</a:t>
            </a:r>
            <a:endParaRPr lang="fr-FR" dirty="0"/>
          </a:p>
        </p:txBody>
      </p:sp>
      <p:sp>
        <p:nvSpPr>
          <p:cNvPr id="6" name="Rectangle 5"/>
          <p:cNvSpPr/>
          <p:nvPr/>
        </p:nvSpPr>
        <p:spPr>
          <a:xfrm>
            <a:off x="8032720" y="4732792"/>
            <a:ext cx="569387" cy="369332"/>
          </a:xfrm>
          <a:prstGeom prst="rect">
            <a:avLst/>
          </a:prstGeom>
        </p:spPr>
        <p:txBody>
          <a:bodyPr wrap="none">
            <a:spAutoFit/>
          </a:bodyPr>
          <a:lstStyle/>
          <a:p>
            <a:r>
              <a:rPr lang="fr-FR" b="1" dirty="0">
                <a:solidFill>
                  <a:srgbClr val="FF0000"/>
                </a:solidFill>
              </a:rPr>
              <a:t>IMC</a:t>
            </a:r>
            <a:endParaRPr lang="fr-FR" dirty="0"/>
          </a:p>
        </p:txBody>
      </p:sp>
      <p:sp>
        <p:nvSpPr>
          <p:cNvPr id="7" name="Rectangle 6"/>
          <p:cNvSpPr/>
          <p:nvPr/>
        </p:nvSpPr>
        <p:spPr>
          <a:xfrm>
            <a:off x="4676328" y="2132856"/>
            <a:ext cx="1496820" cy="369332"/>
          </a:xfrm>
          <a:prstGeom prst="rect">
            <a:avLst/>
          </a:prstGeom>
        </p:spPr>
        <p:txBody>
          <a:bodyPr wrap="none">
            <a:spAutoFit/>
          </a:bodyPr>
          <a:lstStyle/>
          <a:p>
            <a:r>
              <a:rPr lang="fr-FR" b="1" dirty="0" smtClean="0">
                <a:solidFill>
                  <a:srgbClr val="FF0000"/>
                </a:solidFill>
              </a:rPr>
              <a:t>Risque Relatif</a:t>
            </a:r>
            <a:endParaRPr lang="fr-FR" dirty="0"/>
          </a:p>
        </p:txBody>
      </p:sp>
      <p:sp>
        <p:nvSpPr>
          <p:cNvPr id="8" name="Rectangle 7"/>
          <p:cNvSpPr/>
          <p:nvPr/>
        </p:nvSpPr>
        <p:spPr>
          <a:xfrm>
            <a:off x="388616" y="2100590"/>
            <a:ext cx="1496820" cy="369332"/>
          </a:xfrm>
          <a:prstGeom prst="rect">
            <a:avLst/>
          </a:prstGeom>
        </p:spPr>
        <p:txBody>
          <a:bodyPr wrap="none">
            <a:spAutoFit/>
          </a:bodyPr>
          <a:lstStyle/>
          <a:p>
            <a:r>
              <a:rPr lang="fr-FR" b="1" dirty="0" smtClean="0">
                <a:solidFill>
                  <a:srgbClr val="FF0000"/>
                </a:solidFill>
              </a:rPr>
              <a:t>Risque Relatif</a:t>
            </a:r>
            <a:endParaRPr lang="fr-FR" dirty="0"/>
          </a:p>
        </p:txBody>
      </p:sp>
    </p:spTree>
    <p:extLst>
      <p:ext uri="{BB962C8B-B14F-4D97-AF65-F5344CB8AC3E}">
        <p14:creationId xmlns:p14="http://schemas.microsoft.com/office/powerpoint/2010/main" val="312110865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9746" name="Picture 2"/>
          <p:cNvPicPr>
            <a:picLocks noChangeAspect="1" noChangeArrowheads="1"/>
          </p:cNvPicPr>
          <p:nvPr/>
        </p:nvPicPr>
        <p:blipFill>
          <a:blip r:embed="rId2" cstate="print"/>
          <a:srcRect l="9961" t="23250" r="6250" b="8829"/>
          <a:stretch>
            <a:fillRect/>
          </a:stretch>
        </p:blipFill>
        <p:spPr bwMode="auto">
          <a:xfrm>
            <a:off x="474170" y="1120172"/>
            <a:ext cx="8172400" cy="4968552"/>
          </a:xfrm>
          <a:prstGeom prst="rect">
            <a:avLst/>
          </a:prstGeom>
          <a:noFill/>
          <a:ln w="9525">
            <a:noFill/>
            <a:miter lim="800000"/>
            <a:headEnd/>
            <a:tailEnd/>
          </a:ln>
        </p:spPr>
      </p:pic>
      <p:sp>
        <p:nvSpPr>
          <p:cNvPr id="4" name="Rectangle 3"/>
          <p:cNvSpPr/>
          <p:nvPr/>
        </p:nvSpPr>
        <p:spPr>
          <a:xfrm>
            <a:off x="899592" y="260648"/>
            <a:ext cx="8315482" cy="830997"/>
          </a:xfrm>
          <a:prstGeom prst="rect">
            <a:avLst/>
          </a:prstGeom>
        </p:spPr>
        <p:txBody>
          <a:bodyPr wrap="none">
            <a:spAutoFit/>
          </a:bodyPr>
          <a:lstStyle/>
          <a:p>
            <a:r>
              <a:rPr lang="fr-FR" sz="4800" b="1" dirty="0" smtClean="0">
                <a:solidFill>
                  <a:schemeClr val="bg1">
                    <a:lumMod val="50000"/>
                  </a:schemeClr>
                </a:solidFill>
              </a:rPr>
              <a:t>France : un effet générationnel</a:t>
            </a:r>
            <a:endParaRPr lang="fr-FR" sz="4800" dirty="0">
              <a:solidFill>
                <a:schemeClr val="bg1">
                  <a:lumMod val="50000"/>
                </a:schemeClr>
              </a:solidFill>
            </a:endParaRPr>
          </a:p>
        </p:txBody>
      </p:sp>
      <p:sp>
        <p:nvSpPr>
          <p:cNvPr id="2" name="ZoneTexte 1"/>
          <p:cNvSpPr txBox="1"/>
          <p:nvPr/>
        </p:nvSpPr>
        <p:spPr>
          <a:xfrm>
            <a:off x="1547664" y="3068960"/>
            <a:ext cx="2304256" cy="523220"/>
          </a:xfrm>
          <a:prstGeom prst="rect">
            <a:avLst/>
          </a:prstGeom>
          <a:noFill/>
        </p:spPr>
        <p:txBody>
          <a:bodyPr wrap="square" rtlCol="0">
            <a:spAutoFit/>
          </a:bodyPr>
          <a:lstStyle/>
          <a:p>
            <a:r>
              <a:rPr lang="fr-FR" sz="2800" b="1" dirty="0" smtClean="0"/>
              <a:t>10 % Obèses</a:t>
            </a:r>
            <a:endParaRPr lang="fr-FR" sz="2800" b="1" dirty="0"/>
          </a:p>
        </p:txBody>
      </p:sp>
      <p:cxnSp>
        <p:nvCxnSpPr>
          <p:cNvPr id="5" name="Connecteur droit avec flèche 4"/>
          <p:cNvCxnSpPr/>
          <p:nvPr/>
        </p:nvCxnSpPr>
        <p:spPr>
          <a:xfrm flipV="1">
            <a:off x="2699792" y="4248189"/>
            <a:ext cx="0" cy="1053019"/>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7" name="Connecteur droit avec flèche 6"/>
          <p:cNvCxnSpPr/>
          <p:nvPr/>
        </p:nvCxnSpPr>
        <p:spPr>
          <a:xfrm flipV="1">
            <a:off x="7596336" y="4365104"/>
            <a:ext cx="0" cy="93610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8" name="ZoneTexte 7"/>
          <p:cNvSpPr txBox="1"/>
          <p:nvPr/>
        </p:nvSpPr>
        <p:spPr>
          <a:xfrm>
            <a:off x="1338570" y="3717350"/>
            <a:ext cx="1512168" cy="461665"/>
          </a:xfrm>
          <a:prstGeom prst="rect">
            <a:avLst/>
          </a:prstGeom>
          <a:noFill/>
        </p:spPr>
        <p:txBody>
          <a:bodyPr wrap="square" rtlCol="0">
            <a:spAutoFit/>
          </a:bodyPr>
          <a:lstStyle/>
          <a:p>
            <a:r>
              <a:rPr lang="fr-FR" sz="2400" b="1" dirty="0" smtClean="0"/>
              <a:t>1980-1986</a:t>
            </a:r>
            <a:endParaRPr lang="fr-FR" sz="2400" b="1" dirty="0"/>
          </a:p>
        </p:txBody>
      </p:sp>
      <p:sp>
        <p:nvSpPr>
          <p:cNvPr id="10" name="ZoneTexte 9"/>
          <p:cNvSpPr txBox="1"/>
          <p:nvPr/>
        </p:nvSpPr>
        <p:spPr>
          <a:xfrm>
            <a:off x="5940152" y="4216205"/>
            <a:ext cx="1512168" cy="461665"/>
          </a:xfrm>
          <a:prstGeom prst="rect">
            <a:avLst/>
          </a:prstGeom>
          <a:noFill/>
        </p:spPr>
        <p:txBody>
          <a:bodyPr wrap="square" rtlCol="0">
            <a:spAutoFit/>
          </a:bodyPr>
          <a:lstStyle/>
          <a:p>
            <a:r>
              <a:rPr lang="fr-FR" sz="2400" b="1" dirty="0" smtClean="0"/>
              <a:t>1918-1924</a:t>
            </a:r>
            <a:endParaRPr lang="fr-FR" sz="2400" b="1" dirty="0"/>
          </a:p>
        </p:txBody>
      </p:sp>
      <p:sp>
        <p:nvSpPr>
          <p:cNvPr id="3" name="ZoneTexte 2"/>
          <p:cNvSpPr txBox="1"/>
          <p:nvPr/>
        </p:nvSpPr>
        <p:spPr>
          <a:xfrm>
            <a:off x="1907704" y="5661248"/>
            <a:ext cx="1944216" cy="584775"/>
          </a:xfrm>
          <a:prstGeom prst="rect">
            <a:avLst/>
          </a:prstGeom>
          <a:noFill/>
        </p:spPr>
        <p:txBody>
          <a:bodyPr wrap="square" rtlCol="0">
            <a:spAutoFit/>
          </a:bodyPr>
          <a:lstStyle/>
          <a:p>
            <a:r>
              <a:rPr lang="fr-FR" sz="3200" b="1" dirty="0" smtClean="0">
                <a:solidFill>
                  <a:srgbClr val="E7511F"/>
                </a:solidFill>
              </a:rPr>
              <a:t>28 ans </a:t>
            </a:r>
            <a:endParaRPr lang="fr-FR" sz="3200" b="1" dirty="0">
              <a:solidFill>
                <a:srgbClr val="E7511F"/>
              </a:solidFill>
            </a:endParaRPr>
          </a:p>
        </p:txBody>
      </p:sp>
      <p:sp>
        <p:nvSpPr>
          <p:cNvPr id="11" name="ZoneTexte 10"/>
          <p:cNvSpPr txBox="1"/>
          <p:nvPr/>
        </p:nvSpPr>
        <p:spPr>
          <a:xfrm>
            <a:off x="6382635" y="5661248"/>
            <a:ext cx="1944216" cy="584775"/>
          </a:xfrm>
          <a:prstGeom prst="rect">
            <a:avLst/>
          </a:prstGeom>
          <a:noFill/>
        </p:spPr>
        <p:txBody>
          <a:bodyPr wrap="square" rtlCol="0">
            <a:spAutoFit/>
          </a:bodyPr>
          <a:lstStyle/>
          <a:p>
            <a:r>
              <a:rPr lang="fr-FR" sz="3200" b="1" dirty="0" smtClean="0">
                <a:solidFill>
                  <a:srgbClr val="E7511F"/>
                </a:solidFill>
              </a:rPr>
              <a:t>76 ans </a:t>
            </a:r>
            <a:endParaRPr lang="fr-FR" sz="3200" b="1" dirty="0">
              <a:solidFill>
                <a:srgbClr val="E7511F"/>
              </a:solidFill>
            </a:endParaRPr>
          </a:p>
        </p:txBody>
      </p:sp>
    </p:spTree>
    <p:extLst>
      <p:ext uri="{BB962C8B-B14F-4D97-AF65-F5344CB8AC3E}">
        <p14:creationId xmlns:p14="http://schemas.microsoft.com/office/powerpoint/2010/main" val="550426646"/>
      </p:ext>
    </p:extLst>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4866" name="Picture 2"/>
          <p:cNvPicPr>
            <a:picLocks noChangeAspect="1" noChangeArrowheads="1"/>
          </p:cNvPicPr>
          <p:nvPr/>
        </p:nvPicPr>
        <p:blipFill>
          <a:blip r:embed="rId2" cstate="print"/>
          <a:srcRect l="7747" t="5532" r="10305" b="2923"/>
          <a:stretch>
            <a:fillRect/>
          </a:stretch>
        </p:blipFill>
        <p:spPr bwMode="auto">
          <a:xfrm>
            <a:off x="611560" y="161256"/>
            <a:ext cx="7992888" cy="6696744"/>
          </a:xfrm>
          <a:prstGeom prst="rect">
            <a:avLst/>
          </a:prstGeom>
          <a:noFill/>
          <a:ln w="9525">
            <a:noFill/>
            <a:miter lim="800000"/>
            <a:headEnd/>
            <a:tailEnd/>
          </a:ln>
        </p:spPr>
      </p:pic>
    </p:spTree>
    <p:extLst>
      <p:ext uri="{BB962C8B-B14F-4D97-AF65-F5344CB8AC3E}">
        <p14:creationId xmlns:p14="http://schemas.microsoft.com/office/powerpoint/2010/main" val="17216171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2818" name="Picture 2"/>
          <p:cNvPicPr>
            <a:picLocks noChangeAspect="1" noChangeArrowheads="1"/>
          </p:cNvPicPr>
          <p:nvPr/>
        </p:nvPicPr>
        <p:blipFill>
          <a:blip r:embed="rId2" cstate="print"/>
          <a:srcRect l="9223" t="20297" r="8829" b="8829"/>
          <a:stretch>
            <a:fillRect/>
          </a:stretch>
        </p:blipFill>
        <p:spPr bwMode="auto">
          <a:xfrm>
            <a:off x="278523" y="476672"/>
            <a:ext cx="8325925" cy="5400600"/>
          </a:xfrm>
          <a:prstGeom prst="rect">
            <a:avLst/>
          </a:prstGeom>
          <a:noFill/>
          <a:ln w="9525">
            <a:noFill/>
            <a:miter lim="800000"/>
            <a:headEnd/>
            <a:tailEnd/>
          </a:ln>
        </p:spPr>
      </p:pic>
    </p:spTree>
    <p:extLst>
      <p:ext uri="{BB962C8B-B14F-4D97-AF65-F5344CB8AC3E}">
        <p14:creationId xmlns:p14="http://schemas.microsoft.com/office/powerpoint/2010/main" val="417830387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5890" name="Picture 2"/>
          <p:cNvPicPr>
            <a:picLocks noChangeAspect="1" noChangeArrowheads="1"/>
          </p:cNvPicPr>
          <p:nvPr/>
        </p:nvPicPr>
        <p:blipFill>
          <a:blip r:embed="rId2" cstate="print"/>
          <a:srcRect l="9223" t="21282" r="8829" b="11782"/>
          <a:stretch>
            <a:fillRect/>
          </a:stretch>
        </p:blipFill>
        <p:spPr bwMode="auto">
          <a:xfrm>
            <a:off x="323528" y="620688"/>
            <a:ext cx="8280920" cy="5832648"/>
          </a:xfrm>
          <a:prstGeom prst="rect">
            <a:avLst/>
          </a:prstGeom>
          <a:noFill/>
          <a:ln w="9525">
            <a:noFill/>
            <a:miter lim="800000"/>
            <a:headEnd/>
            <a:tailEnd/>
          </a:ln>
        </p:spPr>
      </p:pic>
    </p:spTree>
    <p:extLst>
      <p:ext uri="{BB962C8B-B14F-4D97-AF65-F5344CB8AC3E}">
        <p14:creationId xmlns:p14="http://schemas.microsoft.com/office/powerpoint/2010/main" val="303845501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p:txBody>
          <a:bodyPr/>
          <a:lstStyle/>
          <a:p>
            <a:endParaRPr lang="fr-FR"/>
          </a:p>
        </p:txBody>
      </p:sp>
      <p:sp>
        <p:nvSpPr>
          <p:cNvPr id="3" name="Sous-titre 2"/>
          <p:cNvSpPr>
            <a:spLocks noGrp="1"/>
          </p:cNvSpPr>
          <p:nvPr>
            <p:ph type="subTitle" idx="1"/>
          </p:nvPr>
        </p:nvSpPr>
        <p:spPr/>
        <p:txBody>
          <a:bodyPr/>
          <a:lstStyle/>
          <a:p>
            <a:endParaRPr lang="fr-FR"/>
          </a:p>
        </p:txBody>
      </p:sp>
      <p:pic>
        <p:nvPicPr>
          <p:cNvPr id="12290" name="Picture 2"/>
          <p:cNvPicPr>
            <a:picLocks noChangeAspect="1" noChangeArrowheads="1"/>
          </p:cNvPicPr>
          <p:nvPr/>
        </p:nvPicPr>
        <p:blipFill>
          <a:blip r:embed="rId3" cstate="print"/>
          <a:srcRect l="12176" t="14391" r="11044" b="9813"/>
          <a:stretch>
            <a:fillRect/>
          </a:stretch>
        </p:blipFill>
        <p:spPr bwMode="auto">
          <a:xfrm>
            <a:off x="611560" y="260648"/>
            <a:ext cx="7716078" cy="5712865"/>
          </a:xfrm>
          <a:prstGeom prst="rect">
            <a:avLst/>
          </a:prstGeom>
          <a:noFill/>
          <a:ln w="9525">
            <a:noFill/>
            <a:miter lim="800000"/>
            <a:headEnd/>
            <a:tailEnd/>
          </a:ln>
        </p:spPr>
      </p:pic>
    </p:spTree>
    <p:extLst>
      <p:ext uri="{BB962C8B-B14F-4D97-AF65-F5344CB8AC3E}">
        <p14:creationId xmlns:p14="http://schemas.microsoft.com/office/powerpoint/2010/main" val="30121623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us-titre 2"/>
          <p:cNvSpPr>
            <a:spLocks noGrp="1"/>
          </p:cNvSpPr>
          <p:nvPr>
            <p:ph type="subTitle" idx="1"/>
          </p:nvPr>
        </p:nvSpPr>
        <p:spPr/>
        <p:txBody>
          <a:bodyPr/>
          <a:lstStyle/>
          <a:p>
            <a:endParaRPr lang="fr-FR" dirty="0"/>
          </a:p>
        </p:txBody>
      </p:sp>
      <p:pic>
        <p:nvPicPr>
          <p:cNvPr id="4" name="Image 3"/>
          <p:cNvPicPr>
            <a:picLocks noChangeAspect="1"/>
          </p:cNvPicPr>
          <p:nvPr/>
        </p:nvPicPr>
        <p:blipFill rotWithShape="1">
          <a:blip r:embed="rId2"/>
          <a:srcRect l="64417" t="19950" r="5151" b="19903"/>
          <a:stretch/>
        </p:blipFill>
        <p:spPr>
          <a:xfrm>
            <a:off x="611560" y="-99391"/>
            <a:ext cx="5112568" cy="6192688"/>
          </a:xfrm>
          <a:prstGeom prst="rect">
            <a:avLst/>
          </a:prstGeom>
        </p:spPr>
      </p:pic>
      <p:sp>
        <p:nvSpPr>
          <p:cNvPr id="5" name="Titre 4"/>
          <p:cNvSpPr>
            <a:spLocks noGrp="1"/>
          </p:cNvSpPr>
          <p:nvPr>
            <p:ph type="ctrTitle"/>
          </p:nvPr>
        </p:nvSpPr>
        <p:spPr/>
        <p:txBody>
          <a:bodyPr/>
          <a:lstStyle/>
          <a:p>
            <a:endParaRPr lang="fr-FR" dirty="0"/>
          </a:p>
        </p:txBody>
      </p:sp>
      <p:sp>
        <p:nvSpPr>
          <p:cNvPr id="6" name="Titre 1"/>
          <p:cNvSpPr txBox="1">
            <a:spLocks/>
          </p:cNvSpPr>
          <p:nvPr/>
        </p:nvSpPr>
        <p:spPr>
          <a:xfrm>
            <a:off x="5706887" y="1449722"/>
            <a:ext cx="3382144" cy="90872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fr-FR" sz="2800" b="1" dirty="0" smtClean="0">
                <a:solidFill>
                  <a:schemeClr val="bg1">
                    <a:lumMod val="50000"/>
                  </a:schemeClr>
                </a:solidFill>
              </a:rPr>
              <a:t>Changement démographique (2003-2013)= 13 %</a:t>
            </a:r>
            <a:endParaRPr lang="fr-FR" sz="2800" b="1" dirty="0">
              <a:solidFill>
                <a:schemeClr val="bg1">
                  <a:lumMod val="50000"/>
                </a:schemeClr>
              </a:solidFill>
            </a:endParaRPr>
          </a:p>
        </p:txBody>
      </p:sp>
    </p:spTree>
    <p:extLst>
      <p:ext uri="{BB962C8B-B14F-4D97-AF65-F5344CB8AC3E}">
        <p14:creationId xmlns:p14="http://schemas.microsoft.com/office/powerpoint/2010/main" val="374051777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5292080" y="193818"/>
            <a:ext cx="3393451" cy="679631"/>
          </a:xfrm>
        </p:spPr>
        <p:txBody>
          <a:bodyPr>
            <a:normAutofit/>
          </a:bodyPr>
          <a:lstStyle/>
          <a:p>
            <a:pPr algn="l"/>
            <a:r>
              <a:rPr lang="fr-FR" sz="3600" b="1" dirty="0">
                <a:solidFill>
                  <a:schemeClr val="bg1">
                    <a:lumMod val="50000"/>
                  </a:schemeClr>
                </a:solidFill>
              </a:rPr>
              <a:t>Cancer du sein </a:t>
            </a:r>
          </a:p>
        </p:txBody>
      </p:sp>
      <p:pic>
        <p:nvPicPr>
          <p:cNvPr id="143363" name="Picture 3"/>
          <p:cNvPicPr>
            <a:picLocks noChangeAspect="1" noChangeArrowheads="1"/>
          </p:cNvPicPr>
          <p:nvPr/>
        </p:nvPicPr>
        <p:blipFill>
          <a:blip r:embed="rId3" cstate="print"/>
          <a:srcRect t="16360" r="12340" b="70844"/>
          <a:stretch>
            <a:fillRect/>
          </a:stretch>
        </p:blipFill>
        <p:spPr bwMode="auto">
          <a:xfrm>
            <a:off x="-98275" y="-9468"/>
            <a:ext cx="4444006" cy="486556"/>
          </a:xfrm>
          <a:prstGeom prst="rect">
            <a:avLst/>
          </a:prstGeom>
          <a:noFill/>
          <a:ln w="9525">
            <a:noFill/>
            <a:miter lim="800000"/>
            <a:headEnd/>
            <a:tailEnd/>
          </a:ln>
        </p:spPr>
      </p:pic>
      <p:sp>
        <p:nvSpPr>
          <p:cNvPr id="8" name="Rectangle 7"/>
          <p:cNvSpPr/>
          <p:nvPr/>
        </p:nvSpPr>
        <p:spPr>
          <a:xfrm>
            <a:off x="-33164" y="527398"/>
            <a:ext cx="4840533" cy="584775"/>
          </a:xfrm>
          <a:prstGeom prst="rect">
            <a:avLst/>
          </a:prstGeom>
        </p:spPr>
        <p:txBody>
          <a:bodyPr wrap="square">
            <a:spAutoFit/>
          </a:bodyPr>
          <a:lstStyle/>
          <a:p>
            <a:r>
              <a:rPr lang="fr-FR" sz="1600" dirty="0">
                <a:solidFill>
                  <a:schemeClr val="tx1"/>
                </a:solidFill>
                <a:latin typeface="Arial" pitchFamily="34" charset="0"/>
                <a:cs typeface="Arial" pitchFamily="34" charset="0"/>
              </a:rPr>
              <a:t>ASR : Age </a:t>
            </a:r>
            <a:r>
              <a:rPr lang="fr-FR" sz="1600" dirty="0" err="1">
                <a:solidFill>
                  <a:schemeClr val="tx1"/>
                </a:solidFill>
                <a:latin typeface="Arial" pitchFamily="34" charset="0"/>
                <a:cs typeface="Arial" pitchFamily="34" charset="0"/>
              </a:rPr>
              <a:t>Standardized</a:t>
            </a:r>
            <a:r>
              <a:rPr lang="fr-FR" sz="1600" dirty="0">
                <a:solidFill>
                  <a:schemeClr val="tx1"/>
                </a:solidFill>
                <a:latin typeface="Arial" pitchFamily="34" charset="0"/>
                <a:cs typeface="Arial" pitchFamily="34" charset="0"/>
              </a:rPr>
              <a:t> </a:t>
            </a:r>
            <a:r>
              <a:rPr lang="fr-FR" sz="1600" dirty="0" smtClean="0">
                <a:solidFill>
                  <a:schemeClr val="tx1"/>
                </a:solidFill>
                <a:latin typeface="Arial" pitchFamily="34" charset="0"/>
                <a:cs typeface="Arial" pitchFamily="34" charset="0"/>
              </a:rPr>
              <a:t>Rate =Taux standardisé sur l’âge  pour 100 000</a:t>
            </a:r>
            <a:endParaRPr lang="fr-FR" sz="1600" dirty="0">
              <a:solidFill>
                <a:schemeClr val="tx1"/>
              </a:solidFill>
              <a:latin typeface="Arial" pitchFamily="34" charset="0"/>
              <a:cs typeface="Arial" pitchFamily="34" charset="0"/>
            </a:endParaRPr>
          </a:p>
        </p:txBody>
      </p:sp>
      <p:pic>
        <p:nvPicPr>
          <p:cNvPr id="5" name="Espace réservé du contenu 4"/>
          <p:cNvPicPr>
            <a:picLocks noGrp="1" noChangeAspect="1"/>
          </p:cNvPicPr>
          <p:nvPr>
            <p:ph idx="1"/>
          </p:nvPr>
        </p:nvPicPr>
        <p:blipFill rotWithShape="1">
          <a:blip r:embed="rId4"/>
          <a:srcRect l="18180" t="10740" r="25604" b="27773"/>
          <a:stretch/>
        </p:blipFill>
        <p:spPr>
          <a:xfrm>
            <a:off x="414413" y="1700807"/>
            <a:ext cx="7829995" cy="4711881"/>
          </a:xfrm>
          <a:prstGeom prst="rect">
            <a:avLst/>
          </a:prstGeom>
        </p:spPr>
      </p:pic>
      <p:sp>
        <p:nvSpPr>
          <p:cNvPr id="16" name="ZoneTexte 15"/>
          <p:cNvSpPr txBox="1"/>
          <p:nvPr/>
        </p:nvSpPr>
        <p:spPr>
          <a:xfrm>
            <a:off x="179513" y="1096335"/>
            <a:ext cx="11726107" cy="1323439"/>
          </a:xfrm>
          <a:prstGeom prst="rect">
            <a:avLst/>
          </a:prstGeom>
          <a:noFill/>
        </p:spPr>
        <p:txBody>
          <a:bodyPr wrap="square" rtlCol="0">
            <a:spAutoFit/>
          </a:bodyPr>
          <a:lstStyle/>
          <a:p>
            <a:r>
              <a:rPr lang="fr-FR" sz="2400" dirty="0" smtClean="0">
                <a:solidFill>
                  <a:schemeClr val="tx1"/>
                </a:solidFill>
                <a:latin typeface="Arial" pitchFamily="34" charset="0"/>
                <a:cs typeface="Arial" pitchFamily="34" charset="0"/>
              </a:rPr>
              <a:t>Belgique 112, Nord-Pas-de-Calais </a:t>
            </a:r>
            <a:r>
              <a:rPr lang="fr-FR" sz="2400" dirty="0" smtClean="0">
                <a:solidFill>
                  <a:schemeClr val="tx1"/>
                </a:solidFill>
                <a:latin typeface="Arial" pitchFamily="34" charset="0"/>
                <a:cs typeface="Arial" pitchFamily="34" charset="0"/>
              </a:rPr>
              <a:t>134  </a:t>
            </a:r>
            <a:r>
              <a:rPr lang="fr-FR" sz="2400" dirty="0" smtClean="0">
                <a:solidFill>
                  <a:schemeClr val="tx1"/>
                </a:solidFill>
                <a:latin typeface="Arial" pitchFamily="34" charset="0"/>
                <a:cs typeface="Arial" pitchFamily="34" charset="0"/>
              </a:rPr>
              <a:t>France </a:t>
            </a:r>
            <a:r>
              <a:rPr lang="fr-FR" sz="2400" dirty="0" smtClean="0">
                <a:solidFill>
                  <a:schemeClr val="tx1"/>
                </a:solidFill>
                <a:latin typeface="Arial" pitchFamily="34" charset="0"/>
                <a:cs typeface="Arial" pitchFamily="34" charset="0"/>
              </a:rPr>
              <a:t>métro 90 </a:t>
            </a:r>
            <a:endParaRPr lang="fr-FR" sz="2400" dirty="0" smtClean="0">
              <a:solidFill>
                <a:schemeClr val="tx1"/>
              </a:solidFill>
              <a:latin typeface="Arial" pitchFamily="34" charset="0"/>
              <a:cs typeface="Arial" pitchFamily="34" charset="0"/>
            </a:endParaRPr>
          </a:p>
          <a:p>
            <a:r>
              <a:rPr lang="fr-FR" sz="2400" dirty="0" smtClean="0">
                <a:latin typeface="Arial" pitchFamily="34" charset="0"/>
                <a:cs typeface="Arial" pitchFamily="34" charset="0"/>
              </a:rPr>
              <a:t>Martinique </a:t>
            </a:r>
            <a:r>
              <a:rPr lang="fr-FR" sz="2400" dirty="0">
                <a:latin typeface="Arial" pitchFamily="34" charset="0"/>
                <a:cs typeface="Arial" pitchFamily="34" charset="0"/>
              </a:rPr>
              <a:t>60 La </a:t>
            </a:r>
            <a:r>
              <a:rPr lang="fr-FR" sz="2400" dirty="0">
                <a:solidFill>
                  <a:schemeClr val="tx1"/>
                </a:solidFill>
                <a:latin typeface="Arial" pitchFamily="34" charset="0"/>
                <a:cs typeface="Arial" pitchFamily="34" charset="0"/>
              </a:rPr>
              <a:t>Réunion </a:t>
            </a:r>
            <a:r>
              <a:rPr lang="fr-FR" sz="2400" dirty="0" smtClean="0">
                <a:solidFill>
                  <a:schemeClr val="tx1"/>
                </a:solidFill>
                <a:latin typeface="Arial" pitchFamily="34" charset="0"/>
                <a:cs typeface="Arial" pitchFamily="34" charset="0"/>
              </a:rPr>
              <a:t>47 Grèce 44  Japon 51, Bhoutan</a:t>
            </a:r>
            <a:r>
              <a:rPr lang="fr-FR" sz="2800" dirty="0">
                <a:solidFill>
                  <a:schemeClr val="tx1"/>
                </a:solidFill>
                <a:latin typeface="Arial" pitchFamily="34" charset="0"/>
                <a:cs typeface="Arial" pitchFamily="34" charset="0"/>
              </a:rPr>
              <a:t> </a:t>
            </a:r>
            <a:r>
              <a:rPr lang="fr-FR" sz="2800" dirty="0" smtClean="0">
                <a:solidFill>
                  <a:schemeClr val="tx1"/>
                </a:solidFill>
                <a:latin typeface="Arial" pitchFamily="34" charset="0"/>
                <a:cs typeface="Arial" pitchFamily="34" charset="0"/>
              </a:rPr>
              <a:t>5 </a:t>
            </a:r>
            <a:endParaRPr lang="fr-FR" sz="2800" dirty="0">
              <a:solidFill>
                <a:schemeClr val="tx1"/>
              </a:solidFill>
              <a:latin typeface="Arial" pitchFamily="34" charset="0"/>
              <a:cs typeface="Arial" pitchFamily="34" charset="0"/>
            </a:endParaRPr>
          </a:p>
          <a:p>
            <a:r>
              <a:rPr lang="fr-FR" sz="2800" dirty="0" smtClean="0">
                <a:solidFill>
                  <a:schemeClr val="tx1"/>
                </a:solidFill>
                <a:latin typeface="Arial" pitchFamily="34" charset="0"/>
                <a:cs typeface="Arial" pitchFamily="34" charset="0"/>
              </a:rPr>
              <a:t> </a:t>
            </a:r>
            <a:endParaRPr lang="fr-FR" sz="2800" dirty="0">
              <a:solidFill>
                <a:schemeClr val="tx1"/>
              </a:solidFill>
              <a:latin typeface="Arial" pitchFamily="34" charset="0"/>
              <a:cs typeface="Arial" pitchFamily="34" charset="0"/>
            </a:endParaRPr>
          </a:p>
        </p:txBody>
      </p:sp>
      <p:sp>
        <p:nvSpPr>
          <p:cNvPr id="9" name="ZoneTexte 8"/>
          <p:cNvSpPr txBox="1"/>
          <p:nvPr/>
        </p:nvSpPr>
        <p:spPr>
          <a:xfrm>
            <a:off x="1671112" y="5739454"/>
            <a:ext cx="6336703" cy="461665"/>
          </a:xfrm>
          <a:prstGeom prst="rect">
            <a:avLst/>
          </a:prstGeom>
          <a:noFill/>
        </p:spPr>
        <p:txBody>
          <a:bodyPr wrap="square" rtlCol="0">
            <a:spAutoFit/>
          </a:bodyPr>
          <a:lstStyle/>
          <a:p>
            <a:r>
              <a:rPr lang="fr-FR" sz="2400" b="1" dirty="0" smtClean="0">
                <a:solidFill>
                  <a:srgbClr val="FF0000"/>
                </a:solidFill>
              </a:rPr>
              <a:t>Nombre de décès : Bhoutan : 5   Martinique  58</a:t>
            </a:r>
            <a:endParaRPr lang="fr-FR" sz="2400" b="1" dirty="0">
              <a:solidFill>
                <a:srgbClr val="FF0000"/>
              </a:solidFill>
            </a:endParaRPr>
          </a:p>
        </p:txBody>
      </p:sp>
    </p:spTree>
    <p:extLst>
      <p:ext uri="{BB962C8B-B14F-4D97-AF65-F5344CB8AC3E}">
        <p14:creationId xmlns:p14="http://schemas.microsoft.com/office/powerpoint/2010/main" val="173998009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63" name="Picture 3"/>
          <p:cNvPicPr>
            <a:picLocks noChangeAspect="1" noChangeArrowheads="1"/>
          </p:cNvPicPr>
          <p:nvPr/>
        </p:nvPicPr>
        <p:blipFill>
          <a:blip r:embed="rId3" cstate="print"/>
          <a:srcRect t="16360" r="12340" b="70844"/>
          <a:stretch>
            <a:fillRect/>
          </a:stretch>
        </p:blipFill>
        <p:spPr bwMode="auto">
          <a:xfrm>
            <a:off x="-98275" y="-9468"/>
            <a:ext cx="4444006" cy="486556"/>
          </a:xfrm>
          <a:prstGeom prst="rect">
            <a:avLst/>
          </a:prstGeom>
          <a:noFill/>
          <a:ln w="9525">
            <a:noFill/>
            <a:miter lim="800000"/>
            <a:headEnd/>
            <a:tailEnd/>
          </a:ln>
        </p:spPr>
      </p:pic>
      <p:sp>
        <p:nvSpPr>
          <p:cNvPr id="8" name="Rectangle 7"/>
          <p:cNvSpPr/>
          <p:nvPr/>
        </p:nvSpPr>
        <p:spPr>
          <a:xfrm>
            <a:off x="1" y="585006"/>
            <a:ext cx="4840533" cy="584775"/>
          </a:xfrm>
          <a:prstGeom prst="rect">
            <a:avLst/>
          </a:prstGeom>
        </p:spPr>
        <p:txBody>
          <a:bodyPr wrap="square">
            <a:spAutoFit/>
          </a:bodyPr>
          <a:lstStyle/>
          <a:p>
            <a:r>
              <a:rPr lang="fr-FR" sz="1600" dirty="0">
                <a:solidFill>
                  <a:schemeClr val="tx1"/>
                </a:solidFill>
                <a:latin typeface="Arial" pitchFamily="34" charset="0"/>
                <a:cs typeface="Arial" pitchFamily="34" charset="0"/>
              </a:rPr>
              <a:t>ASR : Age </a:t>
            </a:r>
            <a:r>
              <a:rPr lang="fr-FR" sz="1600" dirty="0" err="1">
                <a:solidFill>
                  <a:schemeClr val="tx1"/>
                </a:solidFill>
                <a:latin typeface="Arial" pitchFamily="34" charset="0"/>
                <a:cs typeface="Arial" pitchFamily="34" charset="0"/>
              </a:rPr>
              <a:t>Standardized</a:t>
            </a:r>
            <a:r>
              <a:rPr lang="fr-FR" sz="1600" dirty="0">
                <a:solidFill>
                  <a:schemeClr val="tx1"/>
                </a:solidFill>
                <a:latin typeface="Arial" pitchFamily="34" charset="0"/>
                <a:cs typeface="Arial" pitchFamily="34" charset="0"/>
              </a:rPr>
              <a:t> </a:t>
            </a:r>
            <a:r>
              <a:rPr lang="fr-FR" sz="1600" dirty="0" smtClean="0">
                <a:solidFill>
                  <a:schemeClr val="tx1"/>
                </a:solidFill>
                <a:latin typeface="Arial" pitchFamily="34" charset="0"/>
                <a:cs typeface="Arial" pitchFamily="34" charset="0"/>
              </a:rPr>
              <a:t>Rate =Taux standardisé sur l’âge  pour 100 000</a:t>
            </a:r>
            <a:endParaRPr lang="fr-FR" sz="1600" dirty="0">
              <a:solidFill>
                <a:schemeClr val="tx1"/>
              </a:solidFill>
              <a:latin typeface="Arial" pitchFamily="34" charset="0"/>
              <a:cs typeface="Arial" pitchFamily="34" charset="0"/>
            </a:endParaRPr>
          </a:p>
        </p:txBody>
      </p:sp>
      <p:sp>
        <p:nvSpPr>
          <p:cNvPr id="11" name="Titre 1"/>
          <p:cNvSpPr txBox="1">
            <a:spLocks/>
          </p:cNvSpPr>
          <p:nvPr/>
        </p:nvSpPr>
        <p:spPr>
          <a:xfrm>
            <a:off x="4932041" y="171746"/>
            <a:ext cx="4176464" cy="679631"/>
          </a:xfrm>
          <a:prstGeom prst="rect">
            <a:avLst/>
          </a:prstGeom>
        </p:spPr>
        <p:txBody>
          <a:bodyPr vert="horz" lIns="81267" tIns="40634" rIns="81267" bIns="40634"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fr-FR" sz="3600" b="1" dirty="0">
                <a:solidFill>
                  <a:schemeClr val="bg1">
                    <a:lumMod val="50000"/>
                  </a:schemeClr>
                </a:solidFill>
              </a:rPr>
              <a:t>Cancer de la prostate </a:t>
            </a:r>
          </a:p>
        </p:txBody>
      </p:sp>
      <p:pic>
        <p:nvPicPr>
          <p:cNvPr id="22" name="Image 21"/>
          <p:cNvPicPr>
            <a:picLocks noChangeAspect="1"/>
          </p:cNvPicPr>
          <p:nvPr/>
        </p:nvPicPr>
        <p:blipFill rotWithShape="1">
          <a:blip r:embed="rId4"/>
          <a:srcRect l="20950" t="11675" r="27950" b="29000"/>
          <a:stretch/>
        </p:blipFill>
        <p:spPr>
          <a:xfrm>
            <a:off x="611560" y="1916832"/>
            <a:ext cx="8136904" cy="3933048"/>
          </a:xfrm>
          <a:prstGeom prst="rect">
            <a:avLst/>
          </a:prstGeom>
        </p:spPr>
      </p:pic>
      <p:sp>
        <p:nvSpPr>
          <p:cNvPr id="23" name="ZoneTexte 22"/>
          <p:cNvSpPr txBox="1"/>
          <p:nvPr/>
        </p:nvSpPr>
        <p:spPr>
          <a:xfrm>
            <a:off x="2267743" y="2313698"/>
            <a:ext cx="6556449" cy="1138773"/>
          </a:xfrm>
          <a:prstGeom prst="rect">
            <a:avLst/>
          </a:prstGeom>
          <a:noFill/>
        </p:spPr>
        <p:txBody>
          <a:bodyPr wrap="square" rtlCol="0">
            <a:spAutoFit/>
          </a:bodyPr>
          <a:lstStyle/>
          <a:p>
            <a:r>
              <a:rPr lang="fr-FR" sz="2800" dirty="0" smtClean="0">
                <a:latin typeface="Arial" pitchFamily="34" charset="0"/>
                <a:cs typeface="Arial" pitchFamily="34" charset="0"/>
              </a:rPr>
              <a:t>Bretagne 151 (50 en 1990 , 30 en 1980) </a:t>
            </a:r>
          </a:p>
          <a:p>
            <a:endParaRPr lang="fr-FR" sz="2000" dirty="0">
              <a:latin typeface="Arial" pitchFamily="34" charset="0"/>
              <a:cs typeface="Arial" pitchFamily="34" charset="0"/>
            </a:endParaRPr>
          </a:p>
          <a:p>
            <a:endParaRPr lang="fr-FR" sz="2000" dirty="0">
              <a:latin typeface="Arial" pitchFamily="34" charset="0"/>
              <a:cs typeface="Arial" pitchFamily="34" charset="0"/>
            </a:endParaRPr>
          </a:p>
        </p:txBody>
      </p:sp>
      <p:sp>
        <p:nvSpPr>
          <p:cNvPr id="9" name="Rectangle 8"/>
          <p:cNvSpPr/>
          <p:nvPr/>
        </p:nvSpPr>
        <p:spPr>
          <a:xfrm>
            <a:off x="615281" y="1161159"/>
            <a:ext cx="8208912" cy="954107"/>
          </a:xfrm>
          <a:prstGeom prst="rect">
            <a:avLst/>
          </a:prstGeom>
        </p:spPr>
        <p:txBody>
          <a:bodyPr wrap="square">
            <a:spAutoFit/>
          </a:bodyPr>
          <a:lstStyle/>
          <a:p>
            <a:r>
              <a:rPr lang="fr-FR" sz="2800" dirty="0" smtClean="0">
                <a:solidFill>
                  <a:schemeClr val="tx1"/>
                </a:solidFill>
                <a:latin typeface="Arial" pitchFamily="34" charset="0"/>
                <a:cs typeface="Arial" pitchFamily="34" charset="0"/>
              </a:rPr>
              <a:t>Martinique </a:t>
            </a:r>
            <a:r>
              <a:rPr lang="fr-FR" sz="2800" dirty="0" smtClean="0">
                <a:solidFill>
                  <a:schemeClr val="tx1"/>
                </a:solidFill>
                <a:latin typeface="Arial" pitchFamily="34" charset="0"/>
                <a:cs typeface="Arial" pitchFamily="34" charset="0"/>
              </a:rPr>
              <a:t>227, Norvège 125, France </a:t>
            </a:r>
            <a:r>
              <a:rPr lang="fr-FR" sz="2800" dirty="0">
                <a:solidFill>
                  <a:schemeClr val="tx1"/>
                </a:solidFill>
                <a:latin typeface="Arial" pitchFamily="34" charset="0"/>
                <a:cs typeface="Arial" pitchFamily="34" charset="0"/>
              </a:rPr>
              <a:t>métro </a:t>
            </a:r>
            <a:r>
              <a:rPr lang="fr-FR" sz="2800" dirty="0" smtClean="0">
                <a:solidFill>
                  <a:schemeClr val="tx1"/>
                </a:solidFill>
                <a:latin typeface="Arial" pitchFamily="34" charset="0"/>
                <a:cs typeface="Arial" pitchFamily="34" charset="0"/>
              </a:rPr>
              <a:t>98  </a:t>
            </a:r>
            <a:endParaRPr lang="fr-FR" sz="2800" dirty="0" smtClean="0">
              <a:solidFill>
                <a:schemeClr val="tx1"/>
              </a:solidFill>
              <a:latin typeface="Arial" pitchFamily="34" charset="0"/>
              <a:cs typeface="Arial" pitchFamily="34" charset="0"/>
            </a:endParaRPr>
          </a:p>
          <a:p>
            <a:r>
              <a:rPr lang="fr-FR" sz="2800" dirty="0" smtClean="0">
                <a:solidFill>
                  <a:schemeClr val="tx1"/>
                </a:solidFill>
                <a:latin typeface="Arial" pitchFamily="34" charset="0"/>
                <a:cs typeface="Arial" pitchFamily="34" charset="0"/>
              </a:rPr>
              <a:t>La </a:t>
            </a:r>
            <a:r>
              <a:rPr lang="fr-FR" sz="2800" dirty="0">
                <a:solidFill>
                  <a:schemeClr val="tx1"/>
                </a:solidFill>
                <a:latin typeface="Arial" pitchFamily="34" charset="0"/>
                <a:cs typeface="Arial" pitchFamily="34" charset="0"/>
              </a:rPr>
              <a:t>Réunion </a:t>
            </a:r>
            <a:r>
              <a:rPr lang="fr-FR" sz="2800" dirty="0" smtClean="0">
                <a:solidFill>
                  <a:schemeClr val="tx1"/>
                </a:solidFill>
                <a:latin typeface="Arial" pitchFamily="34" charset="0"/>
                <a:cs typeface="Arial" pitchFamily="34" charset="0"/>
              </a:rPr>
              <a:t>54 </a:t>
            </a:r>
            <a:r>
              <a:rPr lang="fr-FR" sz="2800" dirty="0">
                <a:solidFill>
                  <a:schemeClr val="tx1"/>
                </a:solidFill>
                <a:latin typeface="Arial" pitchFamily="34" charset="0"/>
                <a:cs typeface="Arial" pitchFamily="34" charset="0"/>
              </a:rPr>
              <a:t>Grèce </a:t>
            </a:r>
            <a:r>
              <a:rPr lang="fr-FR" sz="2800" dirty="0" smtClean="0">
                <a:solidFill>
                  <a:schemeClr val="tx1"/>
                </a:solidFill>
                <a:latin typeface="Arial" pitchFamily="34" charset="0"/>
                <a:cs typeface="Arial" pitchFamily="34" charset="0"/>
              </a:rPr>
              <a:t>30  </a:t>
            </a:r>
            <a:r>
              <a:rPr lang="fr-FR" sz="2800" dirty="0">
                <a:solidFill>
                  <a:schemeClr val="tx1"/>
                </a:solidFill>
                <a:latin typeface="Arial" pitchFamily="34" charset="0"/>
                <a:cs typeface="Arial" pitchFamily="34" charset="0"/>
              </a:rPr>
              <a:t>Japon </a:t>
            </a:r>
            <a:r>
              <a:rPr lang="fr-FR" sz="2800" dirty="0" smtClean="0">
                <a:solidFill>
                  <a:schemeClr val="tx1"/>
                </a:solidFill>
                <a:latin typeface="Arial" pitchFamily="34" charset="0"/>
                <a:cs typeface="Arial" pitchFamily="34" charset="0"/>
              </a:rPr>
              <a:t>20, Bhoutan 1</a:t>
            </a:r>
            <a:endParaRPr lang="fr-FR" sz="2800" dirty="0">
              <a:solidFill>
                <a:schemeClr val="tx1"/>
              </a:solidFill>
              <a:latin typeface="Arial" pitchFamily="34" charset="0"/>
              <a:cs typeface="Arial" pitchFamily="34" charset="0"/>
            </a:endParaRPr>
          </a:p>
        </p:txBody>
      </p:sp>
      <p:sp>
        <p:nvSpPr>
          <p:cNvPr id="2" name="ZoneTexte 1"/>
          <p:cNvSpPr txBox="1"/>
          <p:nvPr/>
        </p:nvSpPr>
        <p:spPr>
          <a:xfrm>
            <a:off x="1763687" y="5286751"/>
            <a:ext cx="6984777" cy="461665"/>
          </a:xfrm>
          <a:prstGeom prst="rect">
            <a:avLst/>
          </a:prstGeom>
          <a:noFill/>
        </p:spPr>
        <p:txBody>
          <a:bodyPr wrap="square" rtlCol="0">
            <a:spAutoFit/>
          </a:bodyPr>
          <a:lstStyle/>
          <a:p>
            <a:r>
              <a:rPr lang="fr-FR" sz="2400" b="1" dirty="0" smtClean="0">
                <a:solidFill>
                  <a:srgbClr val="FF0000"/>
                </a:solidFill>
              </a:rPr>
              <a:t>Nombre de décès : Bhoutan : 2   Martinique 127</a:t>
            </a:r>
            <a:endParaRPr lang="fr-FR" sz="2400" b="1" dirty="0">
              <a:solidFill>
                <a:srgbClr val="FF0000"/>
              </a:solidFill>
            </a:endParaRPr>
          </a:p>
        </p:txBody>
      </p:sp>
    </p:spTree>
    <p:extLst>
      <p:ext uri="{BB962C8B-B14F-4D97-AF65-F5344CB8AC3E}">
        <p14:creationId xmlns:p14="http://schemas.microsoft.com/office/powerpoint/2010/main" val="371766898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txBox="1">
            <a:spLocks/>
          </p:cNvSpPr>
          <p:nvPr/>
        </p:nvSpPr>
        <p:spPr>
          <a:xfrm>
            <a:off x="107504" y="53752"/>
            <a:ext cx="8928992" cy="926976"/>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z="3600" b="1" dirty="0" smtClean="0">
                <a:solidFill>
                  <a:schemeClr val="bg1">
                    <a:lumMod val="50000"/>
                  </a:schemeClr>
                </a:solidFill>
                <a:latin typeface="Calibri" pitchFamily="34" charset="0"/>
              </a:rPr>
              <a:t>Troubles du </a:t>
            </a:r>
            <a:r>
              <a:rPr lang="en-GB" sz="3600" b="1" dirty="0" err="1" smtClean="0">
                <a:solidFill>
                  <a:schemeClr val="bg1">
                    <a:lumMod val="50000"/>
                  </a:schemeClr>
                </a:solidFill>
                <a:latin typeface="Calibri" pitchFamily="34" charset="0"/>
              </a:rPr>
              <a:t>comportement</a:t>
            </a:r>
            <a:r>
              <a:rPr lang="en-GB" sz="3600" b="1" dirty="0" smtClean="0">
                <a:solidFill>
                  <a:schemeClr val="bg1">
                    <a:lumMod val="50000"/>
                  </a:schemeClr>
                </a:solidFill>
                <a:latin typeface="Calibri" pitchFamily="34" charset="0"/>
              </a:rPr>
              <a:t> USA (France ?) </a:t>
            </a:r>
            <a:endParaRPr lang="en-GB" sz="3600" b="1" dirty="0">
              <a:solidFill>
                <a:schemeClr val="bg1">
                  <a:lumMod val="50000"/>
                </a:schemeClr>
              </a:solidFill>
              <a:latin typeface="Calibri" pitchFamily="34" charset="0"/>
            </a:endParaRPr>
          </a:p>
        </p:txBody>
      </p:sp>
      <p:sp>
        <p:nvSpPr>
          <p:cNvPr id="5" name="Rectangle 4"/>
          <p:cNvSpPr/>
          <p:nvPr/>
        </p:nvSpPr>
        <p:spPr>
          <a:xfrm>
            <a:off x="5148064" y="1474328"/>
            <a:ext cx="4211960" cy="3693319"/>
          </a:xfrm>
          <a:prstGeom prst="rect">
            <a:avLst/>
          </a:prstGeom>
        </p:spPr>
        <p:txBody>
          <a:bodyPr wrap="square">
            <a:spAutoFit/>
          </a:bodyPr>
          <a:lstStyle/>
          <a:p>
            <a:endParaRPr lang="fr-FR" dirty="0"/>
          </a:p>
          <a:p>
            <a:pPr marL="285750" indent="-285750">
              <a:buClr>
                <a:srgbClr val="E7511F"/>
              </a:buClr>
              <a:buFont typeface="Calibri" pitchFamily="34" charset="0"/>
              <a:buChar char="→"/>
            </a:pPr>
            <a:r>
              <a:rPr lang="fr-FR" sz="2400" b="1" dirty="0">
                <a:solidFill>
                  <a:schemeClr val="tx2"/>
                </a:solidFill>
              </a:rPr>
              <a:t>Autisme</a:t>
            </a:r>
            <a:r>
              <a:rPr lang="fr-FR" sz="2400" dirty="0"/>
              <a:t>  : </a:t>
            </a:r>
            <a:endParaRPr lang="fr-FR" sz="2400" dirty="0" smtClean="0"/>
          </a:p>
          <a:p>
            <a:r>
              <a:rPr lang="fr-FR" sz="2400" dirty="0" smtClean="0"/>
              <a:t>+  </a:t>
            </a:r>
            <a:r>
              <a:rPr lang="fr-FR" sz="2400" dirty="0"/>
              <a:t>10-17% /an   </a:t>
            </a:r>
          </a:p>
          <a:p>
            <a:pPr marL="285750" indent="-285750">
              <a:buClr>
                <a:srgbClr val="E7511F"/>
              </a:buClr>
              <a:buFont typeface="Calibri" pitchFamily="34" charset="0"/>
              <a:buChar char="→"/>
            </a:pPr>
            <a:r>
              <a:rPr lang="fr-FR" sz="2400" b="1" dirty="0">
                <a:solidFill>
                  <a:schemeClr val="tx2"/>
                </a:solidFill>
              </a:rPr>
              <a:t>Suicides</a:t>
            </a:r>
            <a:r>
              <a:rPr lang="fr-FR" sz="2400" dirty="0"/>
              <a:t> x 10 (Ados nés en 1950 / Ados nés en 1930)</a:t>
            </a:r>
          </a:p>
          <a:p>
            <a:pPr marL="285750" indent="-285750">
              <a:buClr>
                <a:srgbClr val="E7511F"/>
              </a:buClr>
              <a:buFont typeface="Calibri" pitchFamily="34" charset="0"/>
              <a:buChar char="→"/>
            </a:pPr>
            <a:r>
              <a:rPr lang="fr-FR" sz="2400" b="1" dirty="0">
                <a:solidFill>
                  <a:schemeClr val="tx2"/>
                </a:solidFill>
              </a:rPr>
              <a:t>Hyperactivité de l’enfant </a:t>
            </a:r>
            <a:r>
              <a:rPr lang="fr-FR" sz="2400" dirty="0"/>
              <a:t>(ADHD) : </a:t>
            </a:r>
            <a:r>
              <a:rPr lang="fr-FR" sz="2400" dirty="0" smtClean="0"/>
              <a:t>10</a:t>
            </a:r>
            <a:r>
              <a:rPr lang="fr-FR" sz="2400" dirty="0"/>
              <a:t>% des enfants américains </a:t>
            </a:r>
            <a:r>
              <a:rPr lang="fr-FR" sz="2400" dirty="0" smtClean="0"/>
              <a:t>&lt;13 </a:t>
            </a:r>
            <a:r>
              <a:rPr lang="fr-FR" sz="2400" dirty="0"/>
              <a:t>ans. </a:t>
            </a:r>
          </a:p>
          <a:p>
            <a:pPr marL="285750" indent="-285750">
              <a:buClr>
                <a:srgbClr val="E7511F"/>
              </a:buClr>
              <a:buFont typeface="Calibri" pitchFamily="34" charset="0"/>
              <a:buChar char="→"/>
            </a:pPr>
            <a:r>
              <a:rPr lang="fr-FR" sz="2400" dirty="0"/>
              <a:t>5 fois plus d’</a:t>
            </a:r>
            <a:r>
              <a:rPr lang="fr-FR" sz="2400" b="1" dirty="0">
                <a:solidFill>
                  <a:schemeClr val="tx2"/>
                </a:solidFill>
              </a:rPr>
              <a:t>anomalies thyroïdiennes</a:t>
            </a:r>
            <a:r>
              <a:rPr lang="fr-FR" sz="2400" dirty="0" smtClean="0"/>
              <a:t>.</a:t>
            </a:r>
          </a:p>
        </p:txBody>
      </p:sp>
      <p:sp>
        <p:nvSpPr>
          <p:cNvPr id="6" name="Rectangle 5"/>
          <p:cNvSpPr/>
          <p:nvPr/>
        </p:nvSpPr>
        <p:spPr>
          <a:xfrm>
            <a:off x="1691680" y="2852936"/>
            <a:ext cx="1872208" cy="93610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3200" b="1" dirty="0" smtClean="0"/>
              <a:t>Autisme</a:t>
            </a:r>
            <a:endParaRPr lang="fr-FR" sz="3200" b="1" dirty="0"/>
          </a:p>
        </p:txBody>
      </p:sp>
      <p:pic>
        <p:nvPicPr>
          <p:cNvPr id="7" name="Picture 2" descr=" "/>
          <p:cNvPicPr>
            <a:picLocks noChangeAspect="1" noChangeArrowheads="1"/>
          </p:cNvPicPr>
          <p:nvPr/>
        </p:nvPicPr>
        <p:blipFill>
          <a:blip r:embed="rId2" cstate="print"/>
          <a:srcRect/>
          <a:stretch>
            <a:fillRect/>
          </a:stretch>
        </p:blipFill>
        <p:spPr bwMode="auto">
          <a:xfrm>
            <a:off x="3744" y="1988840"/>
            <a:ext cx="5449928" cy="3888432"/>
          </a:xfrm>
          <a:prstGeom prst="rect">
            <a:avLst/>
          </a:prstGeom>
          <a:noFill/>
        </p:spPr>
      </p:pic>
      <p:sp>
        <p:nvSpPr>
          <p:cNvPr id="8" name="Organigramme : Processus 7"/>
          <p:cNvSpPr/>
          <p:nvPr/>
        </p:nvSpPr>
        <p:spPr>
          <a:xfrm>
            <a:off x="640476" y="3374994"/>
            <a:ext cx="2088232" cy="1116124"/>
          </a:xfrm>
          <a:prstGeom prst="flowChart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3600" b="1" dirty="0" smtClean="0"/>
              <a:t>Autisme</a:t>
            </a:r>
          </a:p>
          <a:p>
            <a:pPr algn="ctr"/>
            <a:r>
              <a:rPr lang="fr-FR" sz="3600" b="1" dirty="0" smtClean="0"/>
              <a:t>USA </a:t>
            </a:r>
            <a:endParaRPr lang="fr-FR" sz="3600" b="1" dirty="0"/>
          </a:p>
        </p:txBody>
      </p:sp>
      <p:sp>
        <p:nvSpPr>
          <p:cNvPr id="3" name="Rectangle 2"/>
          <p:cNvSpPr/>
          <p:nvPr/>
        </p:nvSpPr>
        <p:spPr>
          <a:xfrm>
            <a:off x="611560" y="777656"/>
            <a:ext cx="7870282" cy="954107"/>
          </a:xfrm>
          <a:prstGeom prst="rect">
            <a:avLst/>
          </a:prstGeom>
        </p:spPr>
        <p:txBody>
          <a:bodyPr wrap="square">
            <a:spAutoFit/>
          </a:bodyPr>
          <a:lstStyle/>
          <a:p>
            <a:pPr lvl="0"/>
            <a:r>
              <a:rPr lang="fr-FR" sz="2800" b="1" dirty="0">
                <a:solidFill>
                  <a:prstClr val="black"/>
                </a:solidFill>
              </a:rPr>
              <a:t>Développement avec les enfants de la génération du baby boom </a:t>
            </a:r>
            <a:r>
              <a:rPr lang="fr-FR" sz="2800" b="1" dirty="0" smtClean="0">
                <a:solidFill>
                  <a:prstClr val="black"/>
                </a:solidFill>
              </a:rPr>
              <a:t>(1</a:t>
            </a:r>
            <a:r>
              <a:rPr lang="fr-FR" sz="2800" b="1" baseline="30000" dirty="0" smtClean="0">
                <a:solidFill>
                  <a:prstClr val="black"/>
                </a:solidFill>
              </a:rPr>
              <a:t>ère</a:t>
            </a:r>
            <a:r>
              <a:rPr lang="fr-FR" sz="2800" b="1" dirty="0" smtClean="0">
                <a:solidFill>
                  <a:prstClr val="black"/>
                </a:solidFill>
              </a:rPr>
              <a:t> génération exposée in utero)</a:t>
            </a:r>
            <a:endParaRPr lang="fr-FR" sz="2800" b="1" dirty="0">
              <a:solidFill>
                <a:prstClr val="black"/>
              </a:solidFill>
            </a:endParaRPr>
          </a:p>
        </p:txBody>
      </p:sp>
      <p:sp>
        <p:nvSpPr>
          <p:cNvPr id="9" name="ZoneTexte 8"/>
          <p:cNvSpPr txBox="1"/>
          <p:nvPr/>
        </p:nvSpPr>
        <p:spPr>
          <a:xfrm>
            <a:off x="971600" y="2132856"/>
            <a:ext cx="2592288" cy="523220"/>
          </a:xfrm>
          <a:prstGeom prst="rect">
            <a:avLst/>
          </a:prstGeom>
          <a:noFill/>
        </p:spPr>
        <p:txBody>
          <a:bodyPr wrap="square" rtlCol="0">
            <a:spAutoFit/>
          </a:bodyPr>
          <a:lstStyle/>
          <a:p>
            <a:r>
              <a:rPr lang="fr-FR" sz="2800" dirty="0" smtClean="0"/>
              <a:t>CDC 2015: 1/45 </a:t>
            </a:r>
            <a:endParaRPr lang="fr-FR" sz="2800" dirty="0"/>
          </a:p>
        </p:txBody>
      </p:sp>
    </p:spTree>
    <p:extLst>
      <p:ext uri="{BB962C8B-B14F-4D97-AF65-F5344CB8AC3E}">
        <p14:creationId xmlns:p14="http://schemas.microsoft.com/office/powerpoint/2010/main" val="117217519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48092" t="33596" r="38040" b="49019"/>
          <a:stretch/>
        </p:blipFill>
        <p:spPr bwMode="auto">
          <a:xfrm>
            <a:off x="2683666" y="889001"/>
            <a:ext cx="3722976" cy="29170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48092" t="12907" r="38040" b="65517"/>
          <a:stretch/>
        </p:blipFill>
        <p:spPr bwMode="auto">
          <a:xfrm>
            <a:off x="0" y="424281"/>
            <a:ext cx="3347864" cy="32554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itre 1"/>
          <p:cNvSpPr txBox="1">
            <a:spLocks/>
          </p:cNvSpPr>
          <p:nvPr/>
        </p:nvSpPr>
        <p:spPr>
          <a:xfrm>
            <a:off x="128302" y="-52599"/>
            <a:ext cx="4083658" cy="710952"/>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z="4800" b="1" dirty="0">
                <a:solidFill>
                  <a:schemeClr val="bg1">
                    <a:lumMod val="50000"/>
                  </a:schemeClr>
                </a:solidFill>
                <a:cs typeface="Tahoma" pitchFamily="32" charset="0"/>
              </a:rPr>
              <a:t>R</a:t>
            </a:r>
            <a:r>
              <a:rPr lang="en-GB" sz="4800" b="1" dirty="0" smtClean="0">
                <a:solidFill>
                  <a:schemeClr val="bg1">
                    <a:lumMod val="50000"/>
                  </a:schemeClr>
                </a:solidFill>
                <a:cs typeface="Tahoma" pitchFamily="32" charset="0"/>
              </a:rPr>
              <a:t>eproduction </a:t>
            </a:r>
            <a:endParaRPr lang="en-GB" sz="4800" b="1" dirty="0">
              <a:solidFill>
                <a:schemeClr val="bg1">
                  <a:lumMod val="50000"/>
                </a:schemeClr>
              </a:solidFill>
              <a:cs typeface="Tahoma" pitchFamily="32" charset="0"/>
            </a:endParaRPr>
          </a:p>
        </p:txBody>
      </p:sp>
      <p:pic>
        <p:nvPicPr>
          <p:cNvPr id="5" name="Picture 1"/>
          <p:cNvPicPr>
            <a:picLocks noChangeAspect="1" noChangeArrowheads="1"/>
          </p:cNvPicPr>
          <p:nvPr/>
        </p:nvPicPr>
        <p:blipFill>
          <a:blip r:embed="rId3" cstate="print"/>
          <a:srcRect/>
          <a:stretch>
            <a:fillRect/>
          </a:stretch>
        </p:blipFill>
        <p:spPr bwMode="auto">
          <a:xfrm>
            <a:off x="6372200" y="132206"/>
            <a:ext cx="2664296" cy="2636012"/>
          </a:xfrm>
          <a:prstGeom prst="rect">
            <a:avLst/>
          </a:prstGeom>
          <a:noFill/>
          <a:ln w="9525">
            <a:noFill/>
            <a:round/>
            <a:headEnd/>
            <a:tailEnd/>
          </a:ln>
          <a:effectLst/>
        </p:spPr>
      </p:pic>
      <p:sp>
        <p:nvSpPr>
          <p:cNvPr id="7" name="Rectangle 6"/>
          <p:cNvSpPr/>
          <p:nvPr/>
        </p:nvSpPr>
        <p:spPr>
          <a:xfrm>
            <a:off x="93088" y="3769854"/>
            <a:ext cx="6135096" cy="830997"/>
          </a:xfrm>
          <a:prstGeom prst="rect">
            <a:avLst/>
          </a:prstGeom>
        </p:spPr>
        <p:txBody>
          <a:bodyPr wrap="square">
            <a:spAutoFit/>
          </a:bodyPr>
          <a:lstStyle/>
          <a:p>
            <a:pPr>
              <a:lnSpc>
                <a:spcPct val="100000"/>
              </a:lnSpc>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z="2400" b="1" dirty="0" err="1" smtClean="0">
                <a:solidFill>
                  <a:srgbClr val="FF0000"/>
                </a:solidFill>
                <a:cs typeface="Tahoma" pitchFamily="32" charset="0"/>
              </a:rPr>
              <a:t>Seuil</a:t>
            </a:r>
            <a:r>
              <a:rPr lang="en-GB" sz="2400" b="1" dirty="0" smtClean="0">
                <a:solidFill>
                  <a:srgbClr val="FF0000"/>
                </a:solidFill>
                <a:cs typeface="Tahoma" pitchFamily="32" charset="0"/>
              </a:rPr>
              <a:t> </a:t>
            </a:r>
            <a:r>
              <a:rPr lang="en-GB" sz="2400" b="1" dirty="0">
                <a:solidFill>
                  <a:srgbClr val="FF0000"/>
                </a:solidFill>
                <a:cs typeface="Tahoma" pitchFamily="32" charset="0"/>
              </a:rPr>
              <a:t>de </a:t>
            </a:r>
            <a:r>
              <a:rPr lang="en-GB" sz="2400" b="1" dirty="0" err="1">
                <a:solidFill>
                  <a:srgbClr val="FF0000"/>
                </a:solidFill>
                <a:cs typeface="Tahoma" pitchFamily="32" charset="0"/>
              </a:rPr>
              <a:t>fertilité</a:t>
            </a:r>
            <a:r>
              <a:rPr lang="en-GB" sz="2400" b="1" dirty="0">
                <a:solidFill>
                  <a:srgbClr val="FF0000"/>
                </a:solidFill>
                <a:cs typeface="Tahoma" pitchFamily="32" charset="0"/>
              </a:rPr>
              <a:t> :</a:t>
            </a:r>
            <a:r>
              <a:rPr lang="en-GB" sz="2400" dirty="0">
                <a:solidFill>
                  <a:srgbClr val="FF0000"/>
                </a:solidFill>
                <a:cs typeface="Tahoma" pitchFamily="32" charset="0"/>
              </a:rPr>
              <a:t> 20 M/ml </a:t>
            </a:r>
            <a:r>
              <a:rPr lang="en-GB" sz="2400" dirty="0" smtClean="0">
                <a:solidFill>
                  <a:srgbClr val="FF0000"/>
                </a:solidFill>
                <a:cs typeface="Tahoma" pitchFamily="32" charset="0"/>
              </a:rPr>
              <a:t> </a:t>
            </a:r>
            <a:r>
              <a:rPr lang="en-GB" sz="2400" b="1" dirty="0" err="1" smtClean="0">
                <a:solidFill>
                  <a:srgbClr val="FF0000"/>
                </a:solidFill>
                <a:cs typeface="Tahoma" pitchFamily="32" charset="0"/>
              </a:rPr>
              <a:t>Stérilité</a:t>
            </a:r>
            <a:r>
              <a:rPr lang="en-GB" sz="2400" dirty="0" smtClean="0">
                <a:solidFill>
                  <a:srgbClr val="FF0000"/>
                </a:solidFill>
                <a:cs typeface="Tahoma" pitchFamily="32" charset="0"/>
              </a:rPr>
              <a:t> : 5 M/ml.</a:t>
            </a:r>
            <a:endParaRPr lang="en-GB" sz="2400" dirty="0" smtClean="0">
              <a:solidFill>
                <a:srgbClr val="FF0000"/>
              </a:solidFill>
              <a:cs typeface="Tahoma" pitchFamily="32" charset="0"/>
            </a:endParaRPr>
          </a:p>
          <a:p>
            <a:pPr>
              <a:lnSpc>
                <a:spcPct val="100000"/>
              </a:lnSpc>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en-GB" sz="2400" dirty="0">
              <a:solidFill>
                <a:srgbClr val="3333FF"/>
              </a:solidFill>
              <a:cs typeface="Tahoma" pitchFamily="32" charset="0"/>
            </a:endParaRPr>
          </a:p>
        </p:txBody>
      </p:sp>
      <p:sp>
        <p:nvSpPr>
          <p:cNvPr id="2" name="ZoneTexte 1"/>
          <p:cNvSpPr txBox="1"/>
          <p:nvPr/>
        </p:nvSpPr>
        <p:spPr>
          <a:xfrm>
            <a:off x="-15592" y="4438876"/>
            <a:ext cx="6228184" cy="1815882"/>
          </a:xfrm>
          <a:prstGeom prst="rect">
            <a:avLst/>
          </a:prstGeom>
          <a:noFill/>
        </p:spPr>
        <p:txBody>
          <a:bodyPr wrap="square" rtlCol="0">
            <a:spAutoFit/>
          </a:bodyPr>
          <a:lstStyle/>
          <a:p>
            <a:r>
              <a:rPr lang="fr-FR" sz="3200" b="1" dirty="0" smtClean="0">
                <a:solidFill>
                  <a:srgbClr val="FF0000"/>
                </a:solidFill>
              </a:rPr>
              <a:t>France: </a:t>
            </a:r>
            <a:r>
              <a:rPr lang="fr-FR" sz="2400" b="1" dirty="0" smtClean="0">
                <a:solidFill>
                  <a:srgbClr val="FF0000"/>
                </a:solidFill>
              </a:rPr>
              <a:t>Infertilité </a:t>
            </a:r>
            <a:r>
              <a:rPr lang="fr-FR" sz="2400" b="1" dirty="0">
                <a:solidFill>
                  <a:srgbClr val="FF0000"/>
                </a:solidFill>
              </a:rPr>
              <a:t>: </a:t>
            </a:r>
            <a:r>
              <a:rPr lang="fr-FR" sz="2400" b="1" dirty="0" smtClean="0">
                <a:solidFill>
                  <a:srgbClr val="FF0000"/>
                </a:solidFill>
              </a:rPr>
              <a:t>1 couple sur 5</a:t>
            </a:r>
          </a:p>
          <a:p>
            <a:r>
              <a:rPr lang="fr-FR" sz="2400" b="1" dirty="0" smtClean="0">
                <a:solidFill>
                  <a:srgbClr val="FF0000"/>
                </a:solidFill>
              </a:rPr>
              <a:t>Garçons : Malformations </a:t>
            </a:r>
            <a:r>
              <a:rPr lang="fr-FR" sz="2400" b="1" dirty="0">
                <a:solidFill>
                  <a:srgbClr val="FF0000"/>
                </a:solidFill>
              </a:rPr>
              <a:t>génitales x 2 en 20 ans</a:t>
            </a:r>
          </a:p>
          <a:p>
            <a:r>
              <a:rPr lang="fr-FR" sz="2400" b="1" dirty="0">
                <a:solidFill>
                  <a:srgbClr val="FF0000"/>
                </a:solidFill>
              </a:rPr>
              <a:t>Filles : Abaissement de l’âge de la </a:t>
            </a:r>
            <a:r>
              <a:rPr lang="fr-FR" sz="2400" b="1" dirty="0" smtClean="0">
                <a:solidFill>
                  <a:srgbClr val="FF0000"/>
                </a:solidFill>
              </a:rPr>
              <a:t>puberté</a:t>
            </a:r>
            <a:r>
              <a:rPr lang="fr-FR" sz="2400" b="1" dirty="0" smtClean="0"/>
              <a:t> </a:t>
            </a:r>
            <a:endParaRPr lang="fr-FR" sz="2400" b="1" dirty="0"/>
          </a:p>
          <a:p>
            <a:endParaRPr lang="fr-FR" sz="3200" b="1" dirty="0">
              <a:solidFill>
                <a:srgbClr val="FF0000"/>
              </a:solidFill>
            </a:endParaRPr>
          </a:p>
        </p:txBody>
      </p:sp>
      <p:pic>
        <p:nvPicPr>
          <p:cNvPr id="9" name="Picture 1"/>
          <p:cNvPicPr>
            <a:picLocks noChangeAspect="1" noChangeArrowheads="1"/>
          </p:cNvPicPr>
          <p:nvPr/>
        </p:nvPicPr>
        <p:blipFill>
          <a:blip r:embed="rId4" cstate="print"/>
          <a:srcRect l="20442" t="12401" r="18633" b="11538"/>
          <a:stretch>
            <a:fillRect/>
          </a:stretch>
        </p:blipFill>
        <p:spPr bwMode="auto">
          <a:xfrm>
            <a:off x="6031530" y="3010076"/>
            <a:ext cx="3230769" cy="2153513"/>
          </a:xfrm>
          <a:prstGeom prst="rect">
            <a:avLst/>
          </a:prstGeom>
          <a:noFill/>
          <a:ln w="9525">
            <a:noFill/>
            <a:round/>
            <a:headEnd/>
            <a:tailEnd/>
          </a:ln>
        </p:spPr>
      </p:pic>
      <p:sp>
        <p:nvSpPr>
          <p:cNvPr id="10" name="ZoneTexte 9"/>
          <p:cNvSpPr txBox="1"/>
          <p:nvPr/>
        </p:nvSpPr>
        <p:spPr>
          <a:xfrm>
            <a:off x="6516216" y="5337179"/>
            <a:ext cx="5024780" cy="646331"/>
          </a:xfrm>
          <a:prstGeom prst="rect">
            <a:avLst/>
          </a:prstGeom>
          <a:noFill/>
        </p:spPr>
        <p:txBody>
          <a:bodyPr wrap="square" rtlCol="0">
            <a:spAutoFit/>
          </a:bodyPr>
          <a:lstStyle/>
          <a:p>
            <a:r>
              <a:rPr lang="fr-FR" b="1" dirty="0" smtClean="0">
                <a:solidFill>
                  <a:schemeClr val="tx1"/>
                </a:solidFill>
                <a:latin typeface="Arial" pitchFamily="34" charset="0"/>
                <a:cs typeface="Arial" pitchFamily="34" charset="0"/>
              </a:rPr>
              <a:t>2 à 4 % des garçons </a:t>
            </a:r>
          </a:p>
          <a:p>
            <a:r>
              <a:rPr lang="fr-FR" b="1" dirty="0" smtClean="0">
                <a:solidFill>
                  <a:schemeClr val="tx1"/>
                </a:solidFill>
                <a:latin typeface="Arial" pitchFamily="34" charset="0"/>
                <a:cs typeface="Arial" pitchFamily="34" charset="0"/>
              </a:rPr>
              <a:t>9 % Danemark</a:t>
            </a:r>
            <a:endParaRPr lang="fr-FR" b="1" dirty="0">
              <a:solidFill>
                <a:schemeClr val="tx1"/>
              </a:solidFill>
              <a:latin typeface="Arial" pitchFamily="34" charset="0"/>
              <a:cs typeface="Arial" pitchFamily="34" charset="0"/>
            </a:endParaRPr>
          </a:p>
        </p:txBody>
      </p:sp>
      <p:sp>
        <p:nvSpPr>
          <p:cNvPr id="8" name="ZoneTexte 7"/>
          <p:cNvSpPr txBox="1"/>
          <p:nvPr/>
        </p:nvSpPr>
        <p:spPr>
          <a:xfrm>
            <a:off x="5364088" y="444117"/>
            <a:ext cx="2592288" cy="461665"/>
          </a:xfrm>
          <a:prstGeom prst="rect">
            <a:avLst/>
          </a:prstGeom>
          <a:noFill/>
        </p:spPr>
        <p:txBody>
          <a:bodyPr wrap="square" rtlCol="0">
            <a:spAutoFit/>
          </a:bodyPr>
          <a:lstStyle/>
          <a:p>
            <a:r>
              <a:rPr lang="fr-FR" sz="2400" dirty="0" smtClean="0"/>
              <a:t>Cancer Testicule</a:t>
            </a:r>
            <a:endParaRPr lang="fr-FR" sz="2400" dirty="0"/>
          </a:p>
        </p:txBody>
      </p:sp>
      <p:sp>
        <p:nvSpPr>
          <p:cNvPr id="12" name="ZoneTexte 11"/>
          <p:cNvSpPr txBox="1"/>
          <p:nvPr/>
        </p:nvSpPr>
        <p:spPr>
          <a:xfrm>
            <a:off x="7162218" y="3448892"/>
            <a:ext cx="2592288" cy="461665"/>
          </a:xfrm>
          <a:prstGeom prst="rect">
            <a:avLst/>
          </a:prstGeom>
          <a:noFill/>
        </p:spPr>
        <p:txBody>
          <a:bodyPr wrap="square" rtlCol="0">
            <a:spAutoFit/>
          </a:bodyPr>
          <a:lstStyle/>
          <a:p>
            <a:r>
              <a:rPr lang="fr-FR" sz="2400" dirty="0" smtClean="0"/>
              <a:t>C </a:t>
            </a:r>
            <a:r>
              <a:rPr lang="fr-FR" sz="2400" dirty="0" err="1" smtClean="0"/>
              <a:t>ryptorchidie</a:t>
            </a:r>
            <a:endParaRPr lang="fr-FR" sz="2400" dirty="0"/>
          </a:p>
        </p:txBody>
      </p:sp>
    </p:spTree>
    <p:extLst>
      <p:ext uri="{BB962C8B-B14F-4D97-AF65-F5344CB8AC3E}">
        <p14:creationId xmlns:p14="http://schemas.microsoft.com/office/powerpoint/2010/main" val="214069186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txBox="1">
            <a:spLocks/>
          </p:cNvSpPr>
          <p:nvPr/>
        </p:nvSpPr>
        <p:spPr>
          <a:xfrm>
            <a:off x="107504" y="53752"/>
            <a:ext cx="8928992" cy="710952"/>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spcBef>
                <a:spcPts val="275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z="4800" b="1" dirty="0" err="1">
                <a:solidFill>
                  <a:schemeClr val="bg1">
                    <a:lumMod val="50000"/>
                  </a:schemeClr>
                </a:solidFill>
                <a:latin typeface="Calibri" pitchFamily="34" charset="0"/>
              </a:rPr>
              <a:t>Asthme</a:t>
            </a:r>
            <a:r>
              <a:rPr lang="en-GB" sz="4800" b="1" dirty="0">
                <a:solidFill>
                  <a:schemeClr val="bg1">
                    <a:lumMod val="50000"/>
                  </a:schemeClr>
                </a:solidFill>
                <a:latin typeface="Calibri" pitchFamily="34" charset="0"/>
              </a:rPr>
              <a:t>, Allergies</a:t>
            </a:r>
          </a:p>
        </p:txBody>
      </p:sp>
      <p:pic>
        <p:nvPicPr>
          <p:cNvPr id="3" name="Picture 1"/>
          <p:cNvPicPr>
            <a:picLocks noChangeAspect="1" noChangeArrowheads="1"/>
          </p:cNvPicPr>
          <p:nvPr/>
        </p:nvPicPr>
        <p:blipFill>
          <a:blip r:embed="rId2" cstate="print"/>
          <a:srcRect/>
          <a:stretch>
            <a:fillRect/>
          </a:stretch>
        </p:blipFill>
        <p:spPr bwMode="auto">
          <a:xfrm>
            <a:off x="0" y="980728"/>
            <a:ext cx="5268477" cy="5112568"/>
          </a:xfrm>
          <a:prstGeom prst="rect">
            <a:avLst/>
          </a:prstGeom>
          <a:noFill/>
          <a:ln w="9525">
            <a:noFill/>
            <a:round/>
            <a:headEnd/>
            <a:tailEnd/>
          </a:ln>
        </p:spPr>
      </p:pic>
      <p:sp>
        <p:nvSpPr>
          <p:cNvPr id="5" name="Rectangle 4"/>
          <p:cNvSpPr/>
          <p:nvPr/>
        </p:nvSpPr>
        <p:spPr>
          <a:xfrm>
            <a:off x="4932040" y="835496"/>
            <a:ext cx="4078244" cy="4154984"/>
          </a:xfrm>
          <a:prstGeom prst="rect">
            <a:avLst/>
          </a:prstGeom>
        </p:spPr>
        <p:txBody>
          <a:bodyPr wrap="square">
            <a:spAutoFit/>
          </a:bodyPr>
          <a:lstStyle/>
          <a:p>
            <a:r>
              <a:rPr lang="fr-FR" sz="2400" dirty="0" smtClean="0"/>
              <a:t>Chez les </a:t>
            </a:r>
            <a:r>
              <a:rPr lang="fr-FR" sz="2400" dirty="0"/>
              <a:t>5-9 </a:t>
            </a:r>
            <a:r>
              <a:rPr lang="fr-FR" sz="2400" dirty="0" smtClean="0"/>
              <a:t>ans : 1</a:t>
            </a:r>
            <a:r>
              <a:rPr lang="fr-FR" sz="2400" baseline="30000" dirty="0" smtClean="0"/>
              <a:t>ère</a:t>
            </a:r>
            <a:r>
              <a:rPr lang="fr-FR" sz="2400" dirty="0" smtClean="0"/>
              <a:t> cause </a:t>
            </a:r>
            <a:r>
              <a:rPr lang="fr-FR" sz="2400" dirty="0"/>
              <a:t>de morbidité en </a:t>
            </a:r>
            <a:r>
              <a:rPr lang="fr-FR" sz="2400" dirty="0" smtClean="0"/>
              <a:t>Europe </a:t>
            </a:r>
            <a:r>
              <a:rPr lang="fr-FR" sz="2400" dirty="0"/>
              <a:t>depuis </a:t>
            </a:r>
            <a:r>
              <a:rPr lang="fr-FR" sz="2400" dirty="0" smtClean="0"/>
              <a:t>1990. </a:t>
            </a:r>
          </a:p>
          <a:p>
            <a:r>
              <a:rPr lang="fr-FR" sz="2400" dirty="0" smtClean="0"/>
              <a:t>La </a:t>
            </a:r>
            <a:r>
              <a:rPr lang="fr-FR" sz="2400" dirty="0"/>
              <a:t>prévalence varie selon les pays de 2 % à 40 %, </a:t>
            </a:r>
            <a:endParaRPr lang="fr-FR" sz="2400" dirty="0" smtClean="0"/>
          </a:p>
          <a:p>
            <a:r>
              <a:rPr lang="fr-FR" sz="2400" dirty="0"/>
              <a:t>P</a:t>
            </a:r>
            <a:r>
              <a:rPr lang="fr-FR" sz="2400" dirty="0" smtClean="0"/>
              <a:t>ays </a:t>
            </a:r>
            <a:r>
              <a:rPr lang="fr-FR" sz="2400" dirty="0"/>
              <a:t>à haut </a:t>
            </a:r>
            <a:r>
              <a:rPr lang="fr-FR" sz="2400" dirty="0" smtClean="0"/>
              <a:t>revenu</a:t>
            </a:r>
            <a:r>
              <a:rPr lang="fr-FR" sz="2400" dirty="0"/>
              <a:t> </a:t>
            </a:r>
            <a:r>
              <a:rPr lang="fr-FR" sz="2400" dirty="0" smtClean="0"/>
              <a:t>:  </a:t>
            </a:r>
            <a:r>
              <a:rPr lang="fr-FR" sz="2400" dirty="0"/>
              <a:t>8,3 % en Corée du Sud </a:t>
            </a:r>
            <a:r>
              <a:rPr lang="fr-FR" sz="2400" dirty="0" smtClean="0">
                <a:sym typeface="Wingdings" pitchFamily="2" charset="2"/>
              </a:rPr>
              <a:t> </a:t>
            </a:r>
            <a:r>
              <a:rPr lang="fr-FR" sz="2400" dirty="0" smtClean="0"/>
              <a:t>27,1</a:t>
            </a:r>
            <a:r>
              <a:rPr lang="fr-FR" sz="2400" dirty="0"/>
              <a:t> % en Grande-Bretagne. </a:t>
            </a:r>
            <a:endParaRPr lang="fr-FR" sz="2400" dirty="0" smtClean="0"/>
          </a:p>
          <a:p>
            <a:r>
              <a:rPr lang="fr-FR" sz="2400" dirty="0" smtClean="0"/>
              <a:t>Pays </a:t>
            </a:r>
            <a:r>
              <a:rPr lang="fr-FR" sz="2400" dirty="0"/>
              <a:t>à revenu moyen et </a:t>
            </a:r>
            <a:r>
              <a:rPr lang="fr-FR" sz="2400" dirty="0" smtClean="0"/>
              <a:t>faible</a:t>
            </a:r>
            <a:r>
              <a:rPr lang="fr-FR" sz="2400" dirty="0"/>
              <a:t> </a:t>
            </a:r>
            <a:r>
              <a:rPr lang="fr-FR" sz="2400" dirty="0" smtClean="0"/>
              <a:t>:  </a:t>
            </a:r>
            <a:r>
              <a:rPr lang="fr-FR" sz="2400" dirty="0"/>
              <a:t>5 % en Chine </a:t>
            </a:r>
            <a:r>
              <a:rPr lang="fr-FR" sz="2400" dirty="0" smtClean="0">
                <a:sym typeface="Wingdings" pitchFamily="2" charset="2"/>
              </a:rPr>
              <a:t></a:t>
            </a:r>
            <a:r>
              <a:rPr lang="fr-FR" sz="2400" dirty="0" smtClean="0"/>
              <a:t> </a:t>
            </a:r>
            <a:r>
              <a:rPr lang="fr-FR" sz="2400" dirty="0"/>
              <a:t>21,3 % au Brésil</a:t>
            </a:r>
            <a:r>
              <a:rPr lang="fr-FR" sz="2400" dirty="0" smtClean="0"/>
              <a:t>.</a:t>
            </a:r>
            <a:endParaRPr lang="fr-FR" sz="2400" dirty="0"/>
          </a:p>
        </p:txBody>
      </p:sp>
      <p:sp>
        <p:nvSpPr>
          <p:cNvPr id="6" name="Rectangle 5"/>
          <p:cNvSpPr/>
          <p:nvPr/>
        </p:nvSpPr>
        <p:spPr>
          <a:xfrm>
            <a:off x="5242970" y="4941168"/>
            <a:ext cx="3600400" cy="100811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800" dirty="0">
                <a:solidFill>
                  <a:schemeClr val="bg1"/>
                </a:solidFill>
              </a:rPr>
              <a:t>France : </a:t>
            </a:r>
            <a:r>
              <a:rPr lang="fr-FR" sz="2800" dirty="0" smtClean="0">
                <a:solidFill>
                  <a:schemeClr val="bg1"/>
                </a:solidFill>
              </a:rPr>
              <a:t>x </a:t>
            </a:r>
            <a:r>
              <a:rPr lang="fr-FR" sz="2800" dirty="0">
                <a:solidFill>
                  <a:schemeClr val="bg1"/>
                </a:solidFill>
              </a:rPr>
              <a:t>2  </a:t>
            </a:r>
            <a:r>
              <a:rPr lang="fr-FR" sz="2800" dirty="0" smtClean="0">
                <a:solidFill>
                  <a:schemeClr val="bg1"/>
                </a:solidFill>
              </a:rPr>
              <a:t>en 20 </a:t>
            </a:r>
            <a:r>
              <a:rPr lang="fr-FR" sz="2800" dirty="0">
                <a:solidFill>
                  <a:schemeClr val="bg1"/>
                </a:solidFill>
              </a:rPr>
              <a:t>ans </a:t>
            </a:r>
          </a:p>
        </p:txBody>
      </p:sp>
    </p:spTree>
    <p:extLst>
      <p:ext uri="{BB962C8B-B14F-4D97-AF65-F5344CB8AC3E}">
        <p14:creationId xmlns:p14="http://schemas.microsoft.com/office/powerpoint/2010/main" val="313944549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rme libre 1"/>
          <p:cNvSpPr/>
          <p:nvPr/>
        </p:nvSpPr>
        <p:spPr>
          <a:xfrm>
            <a:off x="900000" y="214199"/>
            <a:ext cx="7429680" cy="153914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t" anchorCtr="0" compatLnSpc="0">
            <a:spAutoFit/>
          </a:bodyPr>
          <a:lstStyle/>
          <a:p>
            <a:pPr marL="0" marR="0" lvl="0" indent="0" rtl="0" hangingPunct="1">
              <a:lnSpc>
                <a:spcPct val="100000"/>
              </a:lnSpc>
              <a:spcBef>
                <a:spcPts val="1500"/>
              </a:spcBef>
              <a:spcAft>
                <a:spcPts val="0"/>
              </a:spcAft>
              <a:buNone/>
              <a:tabLst/>
            </a:pPr>
            <a:r>
              <a:rPr lang="en-GB" sz="4000" b="1" dirty="0">
                <a:solidFill>
                  <a:schemeClr val="bg1">
                    <a:lumMod val="50000"/>
                  </a:schemeClr>
                </a:solidFill>
                <a:latin typeface="Calibri" pitchFamily="34"/>
                <a:ea typeface="Arial Unicode MS" pitchFamily="2"/>
                <a:cs typeface="Tahoma" pitchFamily="2"/>
              </a:rPr>
              <a:t>Maladies </a:t>
            </a:r>
            <a:r>
              <a:rPr lang="en-GB" sz="4000" b="1" dirty="0" err="1">
                <a:solidFill>
                  <a:schemeClr val="bg1">
                    <a:lumMod val="50000"/>
                  </a:schemeClr>
                </a:solidFill>
                <a:latin typeface="Calibri" pitchFamily="34"/>
                <a:ea typeface="Arial Unicode MS" pitchFamily="2"/>
                <a:cs typeface="Tahoma" pitchFamily="2"/>
              </a:rPr>
              <a:t>neurodégénératives</a:t>
            </a:r>
            <a:endParaRPr lang="en-GB" sz="4000" b="1" dirty="0">
              <a:solidFill>
                <a:schemeClr val="bg1">
                  <a:lumMod val="50000"/>
                </a:schemeClr>
              </a:solidFill>
              <a:latin typeface="Calibri" pitchFamily="34"/>
              <a:ea typeface="Arial Unicode MS" pitchFamily="2"/>
              <a:cs typeface="Tahoma" pitchFamily="2"/>
            </a:endParaRPr>
          </a:p>
          <a:p>
            <a:pPr marL="0" marR="0" lvl="0" indent="0" rtl="0" hangingPunct="1">
              <a:lnSpc>
                <a:spcPct val="100000"/>
              </a:lnSpc>
              <a:spcBef>
                <a:spcPts val="1500"/>
              </a:spcBef>
              <a:spcAft>
                <a:spcPts val="0"/>
              </a:spcAft>
              <a:buNone/>
              <a:tabLst/>
            </a:pPr>
            <a:endParaRPr lang="en-GB" sz="4000" b="1" dirty="0">
              <a:solidFill>
                <a:srgbClr val="0000FF"/>
              </a:solidFill>
              <a:latin typeface="Calibri" pitchFamily="34"/>
              <a:ea typeface="Arial Unicode MS" pitchFamily="2"/>
              <a:cs typeface="Tahoma" pitchFamily="2"/>
            </a:endParaRPr>
          </a:p>
        </p:txBody>
      </p:sp>
      <p:sp>
        <p:nvSpPr>
          <p:cNvPr id="3" name="Forme libre 2"/>
          <p:cNvSpPr/>
          <p:nvPr/>
        </p:nvSpPr>
        <p:spPr>
          <a:xfrm>
            <a:off x="323528" y="908720"/>
            <a:ext cx="8445599" cy="8088947"/>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t" anchorCtr="0" compatLnSpc="0">
            <a:spAutoFit/>
          </a:bodyPr>
          <a:lstStyle/>
          <a:p>
            <a:pPr lvl="0">
              <a:spcBef>
                <a:spcPts val="1500"/>
              </a:spcBef>
            </a:pPr>
            <a:r>
              <a:rPr lang="en-GB" sz="2800" b="1" u="sng" dirty="0">
                <a:solidFill>
                  <a:srgbClr val="FF00FF"/>
                </a:solidFill>
                <a:uFillTx/>
                <a:latin typeface="Calibri" pitchFamily="34"/>
                <a:ea typeface="Arial Unicode MS" pitchFamily="2"/>
                <a:cs typeface="Tahoma" pitchFamily="2"/>
              </a:rPr>
              <a:t>Alzheimer  </a:t>
            </a:r>
            <a:r>
              <a:rPr lang="en-GB" sz="2800" b="1" u="sng" dirty="0" smtClean="0">
                <a:solidFill>
                  <a:srgbClr val="FF00FF"/>
                </a:solidFill>
                <a:uFillTx/>
                <a:latin typeface="Calibri" pitchFamily="34"/>
                <a:ea typeface="Arial Unicode MS" pitchFamily="2"/>
                <a:cs typeface="Tahoma" pitchFamily="2"/>
              </a:rPr>
              <a:t>:</a:t>
            </a:r>
            <a:r>
              <a:rPr lang="en-GB" sz="2800" b="1" dirty="0" smtClean="0">
                <a:solidFill>
                  <a:srgbClr val="FF00FF"/>
                </a:solidFill>
                <a:uFillTx/>
                <a:latin typeface="Calibri" pitchFamily="34"/>
                <a:ea typeface="Arial Unicode MS" pitchFamily="2"/>
                <a:cs typeface="Tahoma" pitchFamily="2"/>
              </a:rPr>
              <a:t> </a:t>
            </a:r>
            <a:r>
              <a:rPr lang="en-GB" sz="2400" dirty="0" smtClean="0">
                <a:solidFill>
                  <a:srgbClr val="FF00FF"/>
                </a:solidFill>
                <a:latin typeface="Calibri" pitchFamily="34"/>
                <a:ea typeface="Lucida Sans Unicode" pitchFamily="34"/>
                <a:cs typeface="Lucida Sans Unicode" pitchFamily="34"/>
              </a:rPr>
              <a:t>Incidence ALD : 43219 </a:t>
            </a:r>
            <a:r>
              <a:rPr lang="en-GB" sz="2400" dirty="0" err="1" smtClean="0">
                <a:solidFill>
                  <a:srgbClr val="FF00FF"/>
                </a:solidFill>
                <a:latin typeface="Calibri" pitchFamily="34"/>
                <a:ea typeface="Lucida Sans Unicode" pitchFamily="34"/>
                <a:cs typeface="Lucida Sans Unicode" pitchFamily="34"/>
              </a:rPr>
              <a:t>cas</a:t>
            </a:r>
            <a:r>
              <a:rPr lang="en-GB" sz="2400" dirty="0" smtClean="0">
                <a:solidFill>
                  <a:srgbClr val="FF00FF"/>
                </a:solidFill>
                <a:latin typeface="Calibri" pitchFamily="34"/>
                <a:ea typeface="Lucida Sans Unicode" pitchFamily="34"/>
                <a:cs typeface="Lucida Sans Unicode" pitchFamily="34"/>
              </a:rPr>
              <a:t>   (2004) </a:t>
            </a:r>
            <a:r>
              <a:rPr lang="en-GB" sz="2400" dirty="0" smtClean="0">
                <a:solidFill>
                  <a:srgbClr val="FF00FF"/>
                </a:solidFill>
                <a:latin typeface="Calibri" pitchFamily="34"/>
                <a:ea typeface="Lucida Sans Unicode" pitchFamily="34"/>
                <a:cs typeface="Lucida Sans Unicode" pitchFamily="34"/>
                <a:sym typeface="Wingdings" pitchFamily="2" charset="2"/>
              </a:rPr>
              <a:t>60058 </a:t>
            </a:r>
            <a:r>
              <a:rPr lang="en-GB" sz="2400" dirty="0" err="1" smtClean="0">
                <a:solidFill>
                  <a:srgbClr val="FF00FF"/>
                </a:solidFill>
                <a:latin typeface="Calibri" pitchFamily="34"/>
                <a:ea typeface="Lucida Sans Unicode" pitchFamily="34"/>
                <a:cs typeface="Lucida Sans Unicode" pitchFamily="34"/>
                <a:sym typeface="Wingdings" pitchFamily="2" charset="2"/>
              </a:rPr>
              <a:t>cas</a:t>
            </a:r>
            <a:r>
              <a:rPr lang="en-GB" sz="2400" dirty="0" smtClean="0">
                <a:solidFill>
                  <a:srgbClr val="FF00FF"/>
                </a:solidFill>
                <a:latin typeface="Calibri" pitchFamily="34"/>
                <a:ea typeface="Lucida Sans Unicode" pitchFamily="34"/>
                <a:cs typeface="Lucida Sans Unicode" pitchFamily="34"/>
                <a:sym typeface="Wingdings" pitchFamily="2" charset="2"/>
              </a:rPr>
              <a:t> (2012)  = </a:t>
            </a:r>
            <a:r>
              <a:rPr lang="en-GB" sz="3200" b="1" dirty="0" smtClean="0">
                <a:solidFill>
                  <a:srgbClr val="E7511F"/>
                </a:solidFill>
                <a:latin typeface="Calibri" pitchFamily="34"/>
                <a:ea typeface="Lucida Sans Unicode" pitchFamily="34"/>
                <a:cs typeface="Lucida Sans Unicode" pitchFamily="34"/>
                <a:sym typeface="Wingdings" pitchFamily="2" charset="2"/>
              </a:rPr>
              <a:t>+ 39  %</a:t>
            </a:r>
            <a:endParaRPr lang="en-GB" sz="2000" dirty="0">
              <a:solidFill>
                <a:srgbClr val="008000"/>
              </a:solidFill>
              <a:latin typeface="Calibri" pitchFamily="34"/>
              <a:ea typeface="Arial Unicode MS" pitchFamily="2"/>
              <a:cs typeface="Tahoma" pitchFamily="2"/>
            </a:endParaRPr>
          </a:p>
          <a:p>
            <a:pPr marL="0" marR="0" lvl="0" indent="0" rtl="0" hangingPunct="1">
              <a:lnSpc>
                <a:spcPct val="100000"/>
              </a:lnSpc>
              <a:spcBef>
                <a:spcPts val="1500"/>
              </a:spcBef>
              <a:spcAft>
                <a:spcPts val="0"/>
              </a:spcAft>
              <a:buNone/>
              <a:tabLst/>
            </a:pPr>
            <a:endParaRPr lang="en-GB" sz="2400" dirty="0" smtClean="0">
              <a:solidFill>
                <a:srgbClr val="FF0000"/>
              </a:solidFill>
              <a:latin typeface="Calibri" pitchFamily="34"/>
              <a:ea typeface="Arial Unicode MS" pitchFamily="2"/>
              <a:cs typeface="Tahoma" pitchFamily="2"/>
            </a:endParaRPr>
          </a:p>
          <a:p>
            <a:pPr marL="0" marR="0" lvl="0" indent="0" rtl="0" hangingPunct="1">
              <a:lnSpc>
                <a:spcPct val="100000"/>
              </a:lnSpc>
              <a:spcBef>
                <a:spcPts val="1500"/>
              </a:spcBef>
              <a:spcAft>
                <a:spcPts val="0"/>
              </a:spcAft>
              <a:buNone/>
              <a:tabLst/>
            </a:pPr>
            <a:endParaRPr lang="en-GB" sz="2400" dirty="0" smtClean="0">
              <a:solidFill>
                <a:srgbClr val="FF0000"/>
              </a:solidFill>
              <a:latin typeface="Calibri" pitchFamily="34"/>
              <a:ea typeface="Arial Unicode MS" pitchFamily="2"/>
              <a:cs typeface="Tahoma" pitchFamily="2"/>
            </a:endParaRPr>
          </a:p>
          <a:p>
            <a:pPr marL="0" marR="0" lvl="0" indent="0" rtl="0" hangingPunct="1">
              <a:lnSpc>
                <a:spcPct val="100000"/>
              </a:lnSpc>
              <a:spcBef>
                <a:spcPts val="1500"/>
              </a:spcBef>
              <a:spcAft>
                <a:spcPts val="0"/>
              </a:spcAft>
              <a:buNone/>
              <a:tabLst/>
            </a:pPr>
            <a:endParaRPr lang="en-GB" sz="2400" dirty="0" smtClean="0">
              <a:solidFill>
                <a:srgbClr val="FF0000"/>
              </a:solidFill>
              <a:latin typeface="Calibri" pitchFamily="34"/>
              <a:ea typeface="Arial Unicode MS" pitchFamily="2"/>
              <a:cs typeface="Tahoma" pitchFamily="2"/>
            </a:endParaRPr>
          </a:p>
          <a:p>
            <a:pPr marL="0" marR="0" lvl="0" indent="0" rtl="0" hangingPunct="1">
              <a:lnSpc>
                <a:spcPct val="100000"/>
              </a:lnSpc>
              <a:spcBef>
                <a:spcPts val="1500"/>
              </a:spcBef>
              <a:spcAft>
                <a:spcPts val="0"/>
              </a:spcAft>
              <a:buNone/>
              <a:tabLst/>
            </a:pPr>
            <a:endParaRPr lang="en-GB" sz="2400" dirty="0" smtClean="0">
              <a:solidFill>
                <a:srgbClr val="FF0000"/>
              </a:solidFill>
              <a:latin typeface="Calibri" pitchFamily="34"/>
              <a:ea typeface="Arial Unicode MS" pitchFamily="2"/>
              <a:cs typeface="Tahoma" pitchFamily="2"/>
            </a:endParaRPr>
          </a:p>
          <a:p>
            <a:pPr marL="0" marR="0" lvl="0" indent="0" rtl="0" hangingPunct="1">
              <a:lnSpc>
                <a:spcPct val="100000"/>
              </a:lnSpc>
              <a:spcBef>
                <a:spcPts val="0"/>
              </a:spcBef>
              <a:spcAft>
                <a:spcPts val="0"/>
              </a:spcAft>
              <a:buNone/>
              <a:tabLst/>
            </a:pPr>
            <a:endParaRPr lang="en-GB" sz="2800" b="1" u="sng" dirty="0" smtClean="0">
              <a:solidFill>
                <a:srgbClr val="FF00FF"/>
              </a:solidFill>
              <a:latin typeface="Calibri" pitchFamily="34"/>
              <a:ea typeface="Tahoma" pitchFamily="34"/>
              <a:cs typeface="Tahoma" pitchFamily="34"/>
            </a:endParaRPr>
          </a:p>
          <a:p>
            <a:pPr marL="0" marR="0" lvl="0" indent="0" rtl="0" hangingPunct="1">
              <a:lnSpc>
                <a:spcPct val="100000"/>
              </a:lnSpc>
              <a:spcBef>
                <a:spcPts val="0"/>
              </a:spcBef>
              <a:spcAft>
                <a:spcPts val="0"/>
              </a:spcAft>
              <a:buNone/>
              <a:tabLst/>
            </a:pPr>
            <a:endParaRPr lang="en-GB" sz="2800" b="1" u="sng" dirty="0" smtClean="0">
              <a:solidFill>
                <a:srgbClr val="FF00FF"/>
              </a:solidFill>
              <a:uFillTx/>
              <a:latin typeface="Calibri" pitchFamily="34"/>
              <a:ea typeface="Tahoma" pitchFamily="34"/>
              <a:cs typeface="Tahoma" pitchFamily="34"/>
            </a:endParaRPr>
          </a:p>
          <a:p>
            <a:pPr marL="0" marR="0" lvl="0" indent="0" rtl="0" hangingPunct="1">
              <a:lnSpc>
                <a:spcPct val="100000"/>
              </a:lnSpc>
              <a:spcBef>
                <a:spcPts val="0"/>
              </a:spcBef>
              <a:spcAft>
                <a:spcPts val="0"/>
              </a:spcAft>
              <a:buNone/>
              <a:tabLst/>
            </a:pPr>
            <a:r>
              <a:rPr lang="en-GB" sz="2800" b="1" u="sng" dirty="0" smtClean="0">
                <a:solidFill>
                  <a:srgbClr val="FF00FF"/>
                </a:solidFill>
                <a:uFillTx/>
                <a:latin typeface="Calibri" pitchFamily="34"/>
                <a:ea typeface="Tahoma" pitchFamily="34"/>
                <a:cs typeface="Tahoma" pitchFamily="34"/>
              </a:rPr>
              <a:t>Parkinson: </a:t>
            </a:r>
            <a:r>
              <a:rPr lang="en-GB" sz="2400" dirty="0" smtClean="0">
                <a:solidFill>
                  <a:srgbClr val="FF00FF"/>
                </a:solidFill>
                <a:latin typeface="Calibri" pitchFamily="34"/>
                <a:ea typeface="Lucida Sans Unicode" pitchFamily="34"/>
                <a:cs typeface="Lucida Sans Unicode" pitchFamily="34"/>
              </a:rPr>
              <a:t>Incidence ALD : 6215 </a:t>
            </a:r>
            <a:r>
              <a:rPr lang="en-GB" sz="2400" dirty="0" err="1" smtClean="0">
                <a:solidFill>
                  <a:srgbClr val="FF00FF"/>
                </a:solidFill>
                <a:latin typeface="Calibri" pitchFamily="34"/>
                <a:ea typeface="Lucida Sans Unicode" pitchFamily="34"/>
                <a:cs typeface="Lucida Sans Unicode" pitchFamily="34"/>
              </a:rPr>
              <a:t>cas</a:t>
            </a:r>
            <a:r>
              <a:rPr lang="en-GB" sz="2400" dirty="0" smtClean="0">
                <a:solidFill>
                  <a:srgbClr val="FF00FF"/>
                </a:solidFill>
                <a:latin typeface="Calibri" pitchFamily="34"/>
                <a:ea typeface="Lucida Sans Unicode" pitchFamily="34"/>
                <a:cs typeface="Lucida Sans Unicode" pitchFamily="34"/>
              </a:rPr>
              <a:t>   (1994) </a:t>
            </a:r>
            <a:r>
              <a:rPr lang="en-GB" sz="2400" dirty="0" smtClean="0">
                <a:solidFill>
                  <a:srgbClr val="FF00FF"/>
                </a:solidFill>
                <a:latin typeface="Calibri" pitchFamily="34"/>
                <a:ea typeface="Lucida Sans Unicode" pitchFamily="34"/>
                <a:cs typeface="Lucida Sans Unicode" pitchFamily="34"/>
                <a:sym typeface="Wingdings" pitchFamily="2" charset="2"/>
              </a:rPr>
              <a:t>15695 </a:t>
            </a:r>
            <a:r>
              <a:rPr lang="en-GB" sz="2400" dirty="0" err="1" smtClean="0">
                <a:solidFill>
                  <a:srgbClr val="FF00FF"/>
                </a:solidFill>
                <a:latin typeface="Calibri" pitchFamily="34"/>
                <a:ea typeface="Lucida Sans Unicode" pitchFamily="34"/>
                <a:cs typeface="Lucida Sans Unicode" pitchFamily="34"/>
                <a:sym typeface="Wingdings" pitchFamily="2" charset="2"/>
              </a:rPr>
              <a:t>cas</a:t>
            </a:r>
            <a:r>
              <a:rPr lang="en-GB" sz="2400" dirty="0" smtClean="0">
                <a:solidFill>
                  <a:srgbClr val="FF00FF"/>
                </a:solidFill>
                <a:latin typeface="Calibri" pitchFamily="34"/>
                <a:ea typeface="Lucida Sans Unicode" pitchFamily="34"/>
                <a:cs typeface="Lucida Sans Unicode" pitchFamily="34"/>
                <a:sym typeface="Wingdings" pitchFamily="2" charset="2"/>
              </a:rPr>
              <a:t> (2012)  = </a:t>
            </a:r>
            <a:r>
              <a:rPr lang="en-GB" sz="2800" b="1" dirty="0" smtClean="0">
                <a:solidFill>
                  <a:srgbClr val="E7511F"/>
                </a:solidFill>
                <a:latin typeface="Calibri" pitchFamily="34"/>
                <a:ea typeface="Lucida Sans Unicode" pitchFamily="34"/>
                <a:cs typeface="Lucida Sans Unicode" pitchFamily="34"/>
                <a:sym typeface="Wingdings" pitchFamily="2" charset="2"/>
              </a:rPr>
              <a:t>+ 153  %</a:t>
            </a:r>
            <a:r>
              <a:rPr lang="en-GB" sz="2800" b="1" dirty="0">
                <a:solidFill>
                  <a:srgbClr val="E7511F"/>
                </a:solidFill>
                <a:latin typeface="Calibri" pitchFamily="34"/>
                <a:ea typeface="Lucida Sans Unicode" pitchFamily="34"/>
                <a:cs typeface="Lucida Sans Unicode" pitchFamily="34"/>
                <a:sym typeface="Wingdings" pitchFamily="2" charset="2"/>
              </a:rPr>
              <a:t> </a:t>
            </a:r>
            <a:r>
              <a:rPr lang="en-GB" sz="2800" b="1" dirty="0" smtClean="0">
                <a:solidFill>
                  <a:srgbClr val="E7511F"/>
                </a:solidFill>
                <a:latin typeface="Calibri" pitchFamily="34"/>
                <a:ea typeface="Lucida Sans Unicode" pitchFamily="34"/>
                <a:cs typeface="Lucida Sans Unicode" pitchFamily="34"/>
                <a:sym typeface="Wingdings" pitchFamily="2" charset="2"/>
              </a:rPr>
              <a:t> </a:t>
            </a:r>
            <a:r>
              <a:rPr lang="en-GB" sz="2800" dirty="0" smtClean="0">
                <a:solidFill>
                  <a:srgbClr val="E7511F"/>
                </a:solidFill>
                <a:latin typeface="Calibri" pitchFamily="34"/>
                <a:ea typeface="Lucida Sans Unicode" pitchFamily="34"/>
                <a:cs typeface="Lucida Sans Unicode" pitchFamily="34"/>
                <a:sym typeface="Wingdings" pitchFamily="2" charset="2"/>
              </a:rPr>
              <a:t>  </a:t>
            </a:r>
            <a:r>
              <a:rPr lang="en-GB" sz="2400" dirty="0" smtClean="0">
                <a:latin typeface="Calibri" pitchFamily="34"/>
                <a:ea typeface="Lucida Sans Unicode" pitchFamily="34"/>
                <a:cs typeface="Lucida Sans Unicode" pitchFamily="34"/>
              </a:rPr>
              <a:t>Causes  </a:t>
            </a:r>
            <a:r>
              <a:rPr lang="en-GB" sz="2400" dirty="0">
                <a:latin typeface="Calibri" pitchFamily="34"/>
                <a:ea typeface="Lucida Sans Unicode" pitchFamily="34"/>
                <a:cs typeface="Lucida Sans Unicode" pitchFamily="34"/>
              </a:rPr>
              <a:t>: </a:t>
            </a:r>
            <a:r>
              <a:rPr lang="en-GB" sz="2400" dirty="0">
                <a:latin typeface="Calibri" pitchFamily="34"/>
                <a:ea typeface="Arial Unicode MS" pitchFamily="2"/>
                <a:cs typeface="Tahoma" pitchFamily="2"/>
              </a:rPr>
              <a:t>Pesticides (15/ 26 </a:t>
            </a:r>
            <a:r>
              <a:rPr lang="en-GB" sz="2400" dirty="0" err="1">
                <a:latin typeface="Calibri" pitchFamily="34"/>
                <a:ea typeface="Arial Unicode MS" pitchFamily="2"/>
                <a:cs typeface="Tahoma" pitchFamily="2"/>
              </a:rPr>
              <a:t>études</a:t>
            </a:r>
            <a:r>
              <a:rPr lang="en-GB" sz="2400" dirty="0">
                <a:latin typeface="Calibri" pitchFamily="34"/>
                <a:ea typeface="Arial Unicode MS" pitchFamily="2"/>
                <a:cs typeface="Tahoma" pitchFamily="2"/>
              </a:rPr>
              <a:t>) </a:t>
            </a:r>
            <a:r>
              <a:rPr lang="en-GB" sz="2400" b="1" dirty="0" smtClean="0">
                <a:latin typeface="Calibri" pitchFamily="34"/>
                <a:ea typeface="Arial Unicode MS" pitchFamily="2"/>
                <a:cs typeface="Tahoma" pitchFamily="2"/>
              </a:rPr>
              <a:t> </a:t>
            </a:r>
            <a:r>
              <a:rPr lang="en-GB" sz="2400" dirty="0" err="1" smtClean="0">
                <a:latin typeface="Calibri" pitchFamily="34"/>
                <a:ea typeface="Arial Unicode MS" pitchFamily="2"/>
                <a:cs typeface="Tahoma" pitchFamily="2"/>
              </a:rPr>
              <a:t>Métaanalyse</a:t>
            </a:r>
            <a:r>
              <a:rPr lang="en-GB" sz="2400" dirty="0" smtClean="0">
                <a:latin typeface="Calibri" pitchFamily="34"/>
                <a:ea typeface="Arial Unicode MS" pitchFamily="2"/>
                <a:cs typeface="Tahoma" pitchFamily="2"/>
              </a:rPr>
              <a:t> </a:t>
            </a:r>
            <a:r>
              <a:rPr lang="en-GB" sz="2400" dirty="0">
                <a:latin typeface="Calibri" pitchFamily="34"/>
                <a:ea typeface="Arial Unicode MS" pitchFamily="2"/>
                <a:cs typeface="Tahoma" pitchFamily="2"/>
              </a:rPr>
              <a:t>/Eau de </a:t>
            </a:r>
            <a:r>
              <a:rPr lang="en-GB" sz="2400" dirty="0" err="1">
                <a:latin typeface="Calibri" pitchFamily="34"/>
                <a:ea typeface="Arial Unicode MS" pitchFamily="2"/>
                <a:cs typeface="Tahoma" pitchFamily="2"/>
              </a:rPr>
              <a:t>puits</a:t>
            </a:r>
            <a:r>
              <a:rPr lang="en-GB" sz="2400" dirty="0">
                <a:latin typeface="Calibri" pitchFamily="34"/>
                <a:ea typeface="Arial Unicode MS" pitchFamily="2"/>
                <a:cs typeface="Tahoma" pitchFamily="2"/>
              </a:rPr>
              <a:t>/USA OR: 1,44  ( x 4,9 </a:t>
            </a:r>
            <a:r>
              <a:rPr lang="en-GB" sz="2400" dirty="0" err="1">
                <a:latin typeface="Calibri" pitchFamily="34"/>
                <a:ea typeface="Arial Unicode MS" pitchFamily="2"/>
                <a:cs typeface="Tahoma" pitchFamily="2"/>
              </a:rPr>
              <a:t>si</a:t>
            </a:r>
            <a:r>
              <a:rPr lang="en-GB" sz="2400" dirty="0">
                <a:latin typeface="Calibri" pitchFamily="34"/>
                <a:ea typeface="Arial Unicode MS" pitchFamily="2"/>
                <a:cs typeface="Tahoma" pitchFamily="2"/>
              </a:rPr>
              <a:t> vie </a:t>
            </a:r>
            <a:r>
              <a:rPr lang="en-GB" sz="2400" dirty="0" err="1">
                <a:latin typeface="Calibri" pitchFamily="34"/>
                <a:ea typeface="Arial Unicode MS" pitchFamily="2"/>
                <a:cs typeface="Tahoma" pitchFamily="2"/>
              </a:rPr>
              <a:t>rurale</a:t>
            </a:r>
            <a:r>
              <a:rPr lang="en-GB" sz="2400" dirty="0">
                <a:latin typeface="Calibri" pitchFamily="34"/>
                <a:ea typeface="Arial Unicode MS" pitchFamily="2"/>
                <a:cs typeface="Tahoma" pitchFamily="2"/>
              </a:rPr>
              <a:t> &gt;  40 </a:t>
            </a:r>
            <a:r>
              <a:rPr lang="en-GB" sz="2400" dirty="0" err="1">
                <a:latin typeface="Calibri" pitchFamily="34"/>
                <a:ea typeface="Arial Unicode MS" pitchFamily="2"/>
                <a:cs typeface="Tahoma" pitchFamily="2"/>
              </a:rPr>
              <a:t>ans</a:t>
            </a:r>
            <a:r>
              <a:rPr lang="en-GB" sz="2400" dirty="0">
                <a:latin typeface="Calibri" pitchFamily="34"/>
                <a:ea typeface="Arial Unicode MS" pitchFamily="2"/>
                <a:cs typeface="Tahoma" pitchFamily="2"/>
              </a:rPr>
              <a:t>)</a:t>
            </a:r>
          </a:p>
          <a:p>
            <a:pPr marL="0" marR="0" lvl="0" indent="0" rtl="0" hangingPunct="1">
              <a:lnSpc>
                <a:spcPct val="100000"/>
              </a:lnSpc>
              <a:spcBef>
                <a:spcPts val="0"/>
              </a:spcBef>
              <a:spcAft>
                <a:spcPts val="0"/>
              </a:spcAft>
              <a:buNone/>
              <a:tabLst/>
            </a:pPr>
            <a:endParaRPr lang="en-GB" sz="2200" dirty="0">
              <a:solidFill>
                <a:srgbClr val="FF0000"/>
              </a:solidFill>
              <a:latin typeface="Constantia" pitchFamily="18"/>
              <a:ea typeface="Lucida Sans Unicode" pitchFamily="34"/>
              <a:cs typeface="Lucida Sans Unicode" pitchFamily="34"/>
            </a:endParaRPr>
          </a:p>
          <a:p>
            <a:pPr marL="457200" marR="0" lvl="1" indent="0" algn="l" rtl="0" hangingPunct="1">
              <a:lnSpc>
                <a:spcPct val="100000"/>
              </a:lnSpc>
              <a:spcBef>
                <a:spcPts val="1500"/>
              </a:spcBef>
              <a:spcAft>
                <a:spcPts val="0"/>
              </a:spcAft>
              <a:buNone/>
              <a:tabLst/>
            </a:pPr>
            <a:endParaRPr lang="en-GB" sz="2000" b="0" i="0" u="none" strike="noStrike" baseline="0" dirty="0">
              <a:solidFill>
                <a:srgbClr val="FFFFFF"/>
              </a:solidFill>
              <a:latin typeface="Constantia" pitchFamily="18"/>
              <a:ea typeface="Tahoma" pitchFamily="34"/>
              <a:cs typeface="Tahoma" pitchFamily="34"/>
            </a:endParaRPr>
          </a:p>
          <a:p>
            <a:pPr marL="0" marR="0" lvl="0" indent="0" rtl="0" hangingPunct="1">
              <a:lnSpc>
                <a:spcPct val="100000"/>
              </a:lnSpc>
              <a:spcBef>
                <a:spcPts val="1500"/>
              </a:spcBef>
              <a:spcAft>
                <a:spcPts val="0"/>
              </a:spcAft>
              <a:buNone/>
              <a:tabLst/>
            </a:pPr>
            <a:endParaRPr lang="en-GB" sz="2400" dirty="0">
              <a:solidFill>
                <a:srgbClr val="FF00FF"/>
              </a:solidFill>
              <a:latin typeface="Tahoma" pitchFamily="34"/>
              <a:ea typeface="Arial Unicode MS" pitchFamily="2"/>
              <a:cs typeface="Tahoma" pitchFamily="2"/>
            </a:endParaRPr>
          </a:p>
          <a:p>
            <a:pPr marL="0" marR="0" lvl="0" indent="0" rtl="0" hangingPunct="1">
              <a:lnSpc>
                <a:spcPct val="100000"/>
              </a:lnSpc>
              <a:spcBef>
                <a:spcPts val="1749"/>
              </a:spcBef>
              <a:spcAft>
                <a:spcPts val="0"/>
              </a:spcAft>
              <a:buNone/>
              <a:tabLst/>
            </a:pPr>
            <a:endParaRPr lang="en-GB" sz="2800" dirty="0">
              <a:solidFill>
                <a:srgbClr val="FF0000"/>
              </a:solidFill>
              <a:latin typeface="Tahoma" pitchFamily="34"/>
              <a:ea typeface="Arial Unicode MS" pitchFamily="2"/>
              <a:cs typeface="Tahoma" pitchFamily="2"/>
            </a:endParaRPr>
          </a:p>
          <a:p>
            <a:pPr marL="0" marR="0" lvl="0" indent="0" rtl="0" hangingPunct="1">
              <a:lnSpc>
                <a:spcPct val="100000"/>
              </a:lnSpc>
              <a:spcBef>
                <a:spcPts val="1749"/>
              </a:spcBef>
              <a:spcAft>
                <a:spcPts val="0"/>
              </a:spcAft>
              <a:buNone/>
              <a:tabLst/>
            </a:pPr>
            <a:endParaRPr lang="en-GB" sz="2800" dirty="0">
              <a:solidFill>
                <a:srgbClr val="FF0000"/>
              </a:solidFill>
              <a:latin typeface="Tahoma" pitchFamily="34"/>
              <a:ea typeface="Arial Unicode MS" pitchFamily="2"/>
              <a:cs typeface="Tahoma" pitchFamily="2"/>
            </a:endParaRPr>
          </a:p>
        </p:txBody>
      </p:sp>
      <p:pic>
        <p:nvPicPr>
          <p:cNvPr id="10241" name="Picture 1"/>
          <p:cNvPicPr>
            <a:picLocks noChangeAspect="1" noChangeArrowheads="1"/>
          </p:cNvPicPr>
          <p:nvPr/>
        </p:nvPicPr>
        <p:blipFill>
          <a:blip r:embed="rId3" cstate="print"/>
          <a:srcRect l="12176" t="34078" r="41313" b="22610"/>
          <a:stretch>
            <a:fillRect/>
          </a:stretch>
        </p:blipFill>
        <p:spPr bwMode="auto">
          <a:xfrm>
            <a:off x="467544" y="2060848"/>
            <a:ext cx="4020992" cy="2808312"/>
          </a:xfrm>
          <a:prstGeom prst="rect">
            <a:avLst/>
          </a:prstGeom>
          <a:noFill/>
          <a:ln w="9525">
            <a:noFill/>
            <a:miter lim="800000"/>
            <a:headEnd/>
            <a:tailEnd/>
          </a:ln>
        </p:spPr>
      </p:pic>
      <p:sp>
        <p:nvSpPr>
          <p:cNvPr id="5" name="ZoneTexte 4"/>
          <p:cNvSpPr txBox="1"/>
          <p:nvPr/>
        </p:nvSpPr>
        <p:spPr>
          <a:xfrm>
            <a:off x="4689914" y="1618344"/>
            <a:ext cx="4067944" cy="3693319"/>
          </a:xfrm>
          <a:prstGeom prst="rect">
            <a:avLst/>
          </a:prstGeom>
          <a:noFill/>
        </p:spPr>
        <p:txBody>
          <a:bodyPr wrap="square" rtlCol="0">
            <a:spAutoFit/>
          </a:bodyPr>
          <a:lstStyle/>
          <a:p>
            <a:r>
              <a:rPr lang="en-GB" sz="2400" dirty="0" smtClean="0">
                <a:latin typeface="Calibri" pitchFamily="34"/>
                <a:ea typeface="Arial Unicode MS" pitchFamily="2"/>
                <a:cs typeface="Tahoma" pitchFamily="2"/>
              </a:rPr>
              <a:t>Causes : </a:t>
            </a:r>
            <a:r>
              <a:rPr lang="en-GB" sz="2400" dirty="0" err="1" smtClean="0">
                <a:latin typeface="Calibri" pitchFamily="34"/>
                <a:ea typeface="Arial Unicode MS" pitchFamily="2"/>
                <a:cs typeface="Tahoma" pitchFamily="2"/>
              </a:rPr>
              <a:t>Registres</a:t>
            </a:r>
            <a:r>
              <a:rPr lang="en-GB" sz="2400" dirty="0" smtClean="0">
                <a:latin typeface="Calibri" pitchFamily="34"/>
                <a:ea typeface="Arial Unicode MS" pitchFamily="2"/>
                <a:cs typeface="Tahoma" pitchFamily="2"/>
              </a:rPr>
              <a:t> de </a:t>
            </a:r>
            <a:r>
              <a:rPr lang="en-GB" sz="2400" dirty="0" err="1" smtClean="0">
                <a:latin typeface="Calibri" pitchFamily="34"/>
                <a:ea typeface="Arial Unicode MS" pitchFamily="2"/>
                <a:cs typeface="Tahoma" pitchFamily="2"/>
              </a:rPr>
              <a:t>jumeaux</a:t>
            </a:r>
            <a:r>
              <a:rPr lang="en-GB" sz="2400" dirty="0" smtClean="0">
                <a:latin typeface="Calibri" pitchFamily="34"/>
                <a:ea typeface="Arial Unicode MS" pitchFamily="2"/>
                <a:cs typeface="Tahoma" pitchFamily="2"/>
              </a:rPr>
              <a:t> </a:t>
            </a:r>
            <a:r>
              <a:rPr lang="en-GB" sz="2400" dirty="0" err="1" smtClean="0">
                <a:latin typeface="Calibri" pitchFamily="34"/>
                <a:ea typeface="Arial Unicode MS" pitchFamily="2"/>
                <a:cs typeface="Tahoma" pitchFamily="2"/>
              </a:rPr>
              <a:t>Suède</a:t>
            </a:r>
            <a:r>
              <a:rPr lang="en-GB" sz="2400" dirty="0" smtClean="0">
                <a:latin typeface="Calibri" pitchFamily="34"/>
                <a:ea typeface="Arial Unicode MS" pitchFamily="2"/>
                <a:cs typeface="Tahoma" pitchFamily="2"/>
              </a:rPr>
              <a:t> 52% (Pedersen, 2004) 17-69 % (Raïhä,1997), 50% (Lambert, 2007)  </a:t>
            </a:r>
            <a:r>
              <a:rPr lang="en-GB" sz="2400" dirty="0" err="1" smtClean="0">
                <a:latin typeface="Calibri" pitchFamily="34"/>
                <a:ea typeface="Arial Unicode MS" pitchFamily="2"/>
                <a:cs typeface="Tahoma" pitchFamily="2"/>
              </a:rPr>
              <a:t>dont</a:t>
            </a:r>
            <a:r>
              <a:rPr lang="en-GB" sz="2400" dirty="0" smtClean="0">
                <a:latin typeface="Calibri" pitchFamily="34"/>
                <a:ea typeface="Arial Unicode MS" pitchFamily="2"/>
                <a:cs typeface="Tahoma" pitchFamily="2"/>
              </a:rPr>
              <a:t> Pesticides  </a:t>
            </a:r>
            <a:r>
              <a:rPr lang="en-GB" sz="2400" dirty="0" err="1" smtClean="0">
                <a:latin typeface="Calibri" pitchFamily="34"/>
                <a:ea typeface="Arial Unicode MS" pitchFamily="2"/>
                <a:cs typeface="Tahoma" pitchFamily="2"/>
              </a:rPr>
              <a:t>Organophosphorés</a:t>
            </a:r>
            <a:r>
              <a:rPr lang="en-GB" sz="2400" dirty="0" smtClean="0">
                <a:latin typeface="Calibri" pitchFamily="34"/>
                <a:ea typeface="Arial Unicode MS" pitchFamily="2"/>
                <a:cs typeface="Tahoma" pitchFamily="2"/>
              </a:rPr>
              <a:t>, </a:t>
            </a:r>
            <a:r>
              <a:rPr lang="en-GB" sz="2400" dirty="0" err="1" smtClean="0">
                <a:latin typeface="Calibri" pitchFamily="34"/>
                <a:ea typeface="Arial Unicode MS" pitchFamily="2"/>
                <a:cs typeface="Tahoma" pitchFamily="2"/>
              </a:rPr>
              <a:t>Carbamates</a:t>
            </a:r>
            <a:r>
              <a:rPr lang="en-GB" sz="2400" dirty="0" smtClean="0">
                <a:latin typeface="Calibri" pitchFamily="34"/>
                <a:ea typeface="Arial Unicode MS" pitchFamily="2"/>
                <a:cs typeface="Tahoma" pitchFamily="2"/>
              </a:rPr>
              <a:t>, </a:t>
            </a:r>
            <a:r>
              <a:rPr lang="en-GB" sz="2400" dirty="0" err="1" smtClean="0">
                <a:latin typeface="Calibri" pitchFamily="34"/>
                <a:ea typeface="Arial Unicode MS" pitchFamily="2"/>
                <a:cs typeface="Tahoma" pitchFamily="2"/>
              </a:rPr>
              <a:t>Défoliants</a:t>
            </a:r>
            <a:r>
              <a:rPr lang="en-GB" sz="2400" dirty="0" smtClean="0">
                <a:latin typeface="Calibri" pitchFamily="34"/>
                <a:ea typeface="Arial Unicode MS" pitchFamily="2"/>
                <a:cs typeface="Tahoma" pitchFamily="2"/>
              </a:rPr>
              <a:t>, Fumigants, </a:t>
            </a:r>
            <a:r>
              <a:rPr lang="en-GB" sz="2400" dirty="0" err="1" smtClean="0">
                <a:latin typeface="Calibri" pitchFamily="34"/>
                <a:ea typeface="Arial Unicode MS" pitchFamily="2"/>
                <a:cs typeface="Tahoma" pitchFamily="2"/>
              </a:rPr>
              <a:t>Métaux</a:t>
            </a:r>
            <a:r>
              <a:rPr lang="en-GB" sz="2400" dirty="0" smtClean="0">
                <a:latin typeface="Calibri" pitchFamily="34"/>
                <a:ea typeface="Arial Unicode MS" pitchFamily="2"/>
                <a:cs typeface="Tahoma" pitchFamily="2"/>
              </a:rPr>
              <a:t> : Aluminium / eau, </a:t>
            </a:r>
            <a:r>
              <a:rPr lang="en-GB" sz="2400" dirty="0" err="1" smtClean="0">
                <a:latin typeface="Calibri" pitchFamily="34"/>
                <a:ea typeface="Arial Unicode MS" pitchFamily="2"/>
                <a:cs typeface="Tahoma" pitchFamily="2"/>
              </a:rPr>
              <a:t>Mercure</a:t>
            </a:r>
            <a:r>
              <a:rPr lang="en-GB" sz="2400" dirty="0" smtClean="0">
                <a:latin typeface="Calibri" pitchFamily="34"/>
                <a:ea typeface="Arial Unicode MS" pitchFamily="2"/>
                <a:cs typeface="Tahoma" pitchFamily="2"/>
              </a:rPr>
              <a:t> </a:t>
            </a:r>
            <a:r>
              <a:rPr lang="en-GB" sz="2400" dirty="0" err="1" smtClean="0">
                <a:latin typeface="Calibri" pitchFamily="34"/>
                <a:ea typeface="Arial Unicode MS" pitchFamily="2"/>
                <a:cs typeface="Tahoma" pitchFamily="2"/>
              </a:rPr>
              <a:t>dentaire</a:t>
            </a:r>
            <a:r>
              <a:rPr lang="en-GB" sz="2400" dirty="0" smtClean="0">
                <a:latin typeface="Calibri" pitchFamily="34"/>
                <a:ea typeface="Arial Unicode MS" pitchFamily="2"/>
                <a:cs typeface="Tahoma" pitchFamily="2"/>
              </a:rPr>
              <a:t>   </a:t>
            </a:r>
          </a:p>
          <a:p>
            <a:endParaRPr lang="fr-FR" dirty="0"/>
          </a:p>
        </p:txBody>
      </p:sp>
    </p:spTree>
    <p:extLst>
      <p:ext uri="{BB962C8B-B14F-4D97-AF65-F5344CB8AC3E}">
        <p14:creationId xmlns:p14="http://schemas.microsoft.com/office/powerpoint/2010/main" val="219206171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29396" y="697972"/>
            <a:ext cx="4561268" cy="1575048"/>
          </a:xfrm>
        </p:spPr>
        <p:txBody>
          <a:bodyPr>
            <a:normAutofit fontScale="90000"/>
          </a:bodyPr>
          <a:lstStyle/>
          <a:p>
            <a:pPr algn="l"/>
            <a:r>
              <a:rPr lang="fr-FR" dirty="0" smtClean="0"/>
              <a:t/>
            </a:r>
            <a:br>
              <a:rPr lang="fr-FR" dirty="0" smtClean="0"/>
            </a:br>
            <a:r>
              <a:rPr lang="fr-FR" dirty="0" smtClean="0"/>
              <a:t/>
            </a:r>
            <a:br>
              <a:rPr lang="fr-FR" dirty="0" smtClean="0"/>
            </a:br>
            <a:r>
              <a:rPr lang="fr-FR" dirty="0" smtClean="0"/>
              <a:t/>
            </a:r>
            <a:br>
              <a:rPr lang="fr-FR" dirty="0" smtClean="0"/>
            </a:br>
            <a:r>
              <a:rPr lang="fr-FR" dirty="0" smtClean="0"/>
              <a:t/>
            </a:r>
            <a:br>
              <a:rPr lang="fr-FR" dirty="0" smtClean="0"/>
            </a:br>
            <a:r>
              <a:rPr lang="fr-FR" b="1" dirty="0" smtClean="0">
                <a:solidFill>
                  <a:srgbClr val="FF0000"/>
                </a:solidFill>
              </a:rPr>
              <a:t>France </a:t>
            </a:r>
            <a:r>
              <a:rPr lang="fr-FR" sz="3600" b="1" dirty="0" smtClean="0">
                <a:solidFill>
                  <a:srgbClr val="FF0000"/>
                </a:solidFill>
              </a:rPr>
              <a:t>2009</a:t>
            </a:r>
            <a:r>
              <a:rPr lang="fr-FR" b="1" dirty="0" smtClean="0">
                <a:solidFill>
                  <a:srgbClr val="FF0000"/>
                </a:solidFill>
              </a:rPr>
              <a:t> </a:t>
            </a:r>
            <a:r>
              <a:rPr lang="fr-FR" dirty="0" smtClean="0"/>
              <a:t/>
            </a:r>
            <a:br>
              <a:rPr lang="fr-FR" dirty="0" smtClean="0"/>
            </a:br>
            <a:r>
              <a:rPr lang="fr-FR" sz="2700" dirty="0" smtClean="0"/>
              <a:t>Malades chroniques </a:t>
            </a:r>
            <a:r>
              <a:rPr lang="fr-FR" sz="2200" dirty="0" smtClean="0"/>
              <a:t>(ALD + non ALD)</a:t>
            </a:r>
            <a:r>
              <a:rPr lang="fr-FR" sz="2700" dirty="0" smtClean="0"/>
              <a:t/>
            </a:r>
            <a:br>
              <a:rPr lang="fr-FR" sz="2700" dirty="0" smtClean="0"/>
            </a:br>
            <a:r>
              <a:rPr lang="fr-FR" sz="2700" dirty="0" smtClean="0"/>
              <a:t> = 23,6 Millions de personnes</a:t>
            </a:r>
            <a:br>
              <a:rPr lang="fr-FR" sz="2700" dirty="0" smtClean="0"/>
            </a:br>
            <a:r>
              <a:rPr lang="fr-FR" sz="2700" dirty="0" smtClean="0"/>
              <a:t>= 83 </a:t>
            </a:r>
            <a:r>
              <a:rPr lang="fr-FR" sz="2700" dirty="0"/>
              <a:t>% des dépenses d’assurance </a:t>
            </a:r>
            <a:r>
              <a:rPr lang="fr-FR" sz="2700" dirty="0" smtClean="0"/>
              <a:t>maladie ( 3/4 ALD + ¼ non ALD)</a:t>
            </a:r>
            <a:r>
              <a:rPr lang="fr-FR" sz="3100" dirty="0" smtClean="0"/>
              <a:t/>
            </a:r>
            <a:br>
              <a:rPr lang="fr-FR" sz="3100" dirty="0" smtClean="0"/>
            </a:br>
            <a:r>
              <a:rPr lang="fr-FR" dirty="0"/>
              <a:t/>
            </a:r>
            <a:br>
              <a:rPr lang="fr-FR" dirty="0"/>
            </a:br>
            <a:r>
              <a:rPr lang="fr-FR" dirty="0"/>
              <a:t/>
            </a:r>
            <a:br>
              <a:rPr lang="fr-FR" dirty="0"/>
            </a:br>
            <a:endParaRPr lang="fr-FR" b="1" dirty="0"/>
          </a:p>
        </p:txBody>
      </p:sp>
      <p:sp>
        <p:nvSpPr>
          <p:cNvPr id="4" name="ZoneTexte 3"/>
          <p:cNvSpPr txBox="1"/>
          <p:nvPr/>
        </p:nvSpPr>
        <p:spPr>
          <a:xfrm>
            <a:off x="181129" y="6453336"/>
            <a:ext cx="4320480" cy="369332"/>
          </a:xfrm>
          <a:prstGeom prst="rect">
            <a:avLst/>
          </a:prstGeom>
          <a:noFill/>
        </p:spPr>
        <p:txBody>
          <a:bodyPr wrap="square" rtlCol="0">
            <a:spAutoFit/>
          </a:bodyPr>
          <a:lstStyle/>
          <a:p>
            <a:r>
              <a:rPr lang="fr-FR" dirty="0" smtClean="0"/>
              <a:t>Espace Social Européen, 1-14 juin 2012 N°17</a:t>
            </a:r>
            <a:endParaRPr lang="fr-FR" dirty="0"/>
          </a:p>
        </p:txBody>
      </p:sp>
      <p:sp>
        <p:nvSpPr>
          <p:cNvPr id="3" name="ZoneTexte 2"/>
          <p:cNvSpPr txBox="1"/>
          <p:nvPr/>
        </p:nvSpPr>
        <p:spPr>
          <a:xfrm>
            <a:off x="151067" y="94005"/>
            <a:ext cx="9047670" cy="646331"/>
          </a:xfrm>
          <a:prstGeom prst="rect">
            <a:avLst/>
          </a:prstGeom>
          <a:noFill/>
        </p:spPr>
        <p:txBody>
          <a:bodyPr wrap="none" rtlCol="0">
            <a:spAutoFit/>
          </a:bodyPr>
          <a:lstStyle/>
          <a:p>
            <a:pPr algn="r"/>
            <a:r>
              <a:rPr lang="fr-FR" sz="3600" b="1" dirty="0" smtClean="0">
                <a:solidFill>
                  <a:schemeClr val="bg1">
                    <a:lumMod val="50000"/>
                  </a:schemeClr>
                </a:solidFill>
              </a:rPr>
              <a:t>Des dépenses qui explosent…mais pas partout</a:t>
            </a:r>
            <a:endParaRPr lang="fr-FR" sz="3600" b="1" dirty="0">
              <a:solidFill>
                <a:schemeClr val="bg1">
                  <a:lumMod val="50000"/>
                </a:schemeClr>
              </a:solidFill>
            </a:endParaRPr>
          </a:p>
        </p:txBody>
      </p:sp>
      <p:graphicFrame>
        <p:nvGraphicFramePr>
          <p:cNvPr id="6" name="Graphique 5"/>
          <p:cNvGraphicFramePr/>
          <p:nvPr>
            <p:extLst>
              <p:ext uri="{D42A27DB-BD31-4B8C-83A1-F6EECF244321}">
                <p14:modId xmlns:p14="http://schemas.microsoft.com/office/powerpoint/2010/main" val="307402156"/>
              </p:ext>
            </p:extLst>
          </p:nvPr>
        </p:nvGraphicFramePr>
        <p:xfrm>
          <a:off x="392001" y="3093101"/>
          <a:ext cx="4795441" cy="3178843"/>
        </p:xfrm>
        <a:graphic>
          <a:graphicData uri="http://schemas.openxmlformats.org/drawingml/2006/chart">
            <c:chart xmlns:c="http://schemas.openxmlformats.org/drawingml/2006/chart" xmlns:r="http://schemas.openxmlformats.org/officeDocument/2006/relationships" r:id="rId3"/>
          </a:graphicData>
        </a:graphic>
      </p:graphicFrame>
      <p:sp>
        <p:nvSpPr>
          <p:cNvPr id="7" name="Rectangle 6"/>
          <p:cNvSpPr/>
          <p:nvPr/>
        </p:nvSpPr>
        <p:spPr>
          <a:xfrm>
            <a:off x="1892481" y="4437112"/>
            <a:ext cx="2998183" cy="114429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400" b="1" dirty="0" smtClean="0"/>
              <a:t>Coût moyen ALD = 9200€ </a:t>
            </a:r>
            <a:r>
              <a:rPr lang="fr-FR" sz="2400" b="1" dirty="0" smtClean="0">
                <a:sym typeface="Wingdings" panose="05000000000000000000" pitchFamily="2" charset="2"/>
              </a:rPr>
              <a:t> </a:t>
            </a:r>
            <a:r>
              <a:rPr lang="fr-FR" sz="2400" b="1" dirty="0" smtClean="0"/>
              <a:t>Surcoût 2013/1994 = 64 Mds €</a:t>
            </a:r>
            <a:endParaRPr lang="fr-FR" sz="2400" dirty="0"/>
          </a:p>
        </p:txBody>
      </p:sp>
      <p:pic>
        <p:nvPicPr>
          <p:cNvPr id="10" name="Image 9"/>
          <p:cNvPicPr>
            <a:picLocks noChangeAspect="1"/>
          </p:cNvPicPr>
          <p:nvPr/>
        </p:nvPicPr>
        <p:blipFill rotWithShape="1">
          <a:blip r:embed="rId4"/>
          <a:srcRect l="32298" t="15411" r="59575" b="42128"/>
          <a:stretch/>
        </p:blipFill>
        <p:spPr>
          <a:xfrm>
            <a:off x="5392949" y="1995556"/>
            <a:ext cx="2226367" cy="4097740"/>
          </a:xfrm>
          <a:prstGeom prst="rect">
            <a:avLst/>
          </a:prstGeom>
        </p:spPr>
      </p:pic>
      <p:sp>
        <p:nvSpPr>
          <p:cNvPr id="11" name="ZoneTexte 10"/>
          <p:cNvSpPr txBox="1"/>
          <p:nvPr/>
        </p:nvSpPr>
        <p:spPr>
          <a:xfrm>
            <a:off x="5187443" y="3990026"/>
            <a:ext cx="1329941" cy="1384995"/>
          </a:xfrm>
          <a:prstGeom prst="rect">
            <a:avLst/>
          </a:prstGeom>
          <a:noFill/>
        </p:spPr>
        <p:txBody>
          <a:bodyPr wrap="square" rtlCol="0">
            <a:spAutoFit/>
          </a:bodyPr>
          <a:lstStyle/>
          <a:p>
            <a:r>
              <a:rPr lang="fr-FR" sz="2800" dirty="0" smtClean="0">
                <a:solidFill>
                  <a:srgbClr val="FF0000"/>
                </a:solidFill>
              </a:rPr>
              <a:t>Santé / PIB = +22%</a:t>
            </a:r>
            <a:endParaRPr lang="fr-FR" sz="2800" dirty="0">
              <a:solidFill>
                <a:srgbClr val="FF0000"/>
              </a:solidFill>
            </a:endParaRPr>
          </a:p>
        </p:txBody>
      </p:sp>
      <p:sp>
        <p:nvSpPr>
          <p:cNvPr id="12" name="ZoneTexte 11"/>
          <p:cNvSpPr txBox="1"/>
          <p:nvPr/>
        </p:nvSpPr>
        <p:spPr>
          <a:xfrm>
            <a:off x="7380312" y="3693565"/>
            <a:ext cx="1872207" cy="1384995"/>
          </a:xfrm>
          <a:prstGeom prst="rect">
            <a:avLst/>
          </a:prstGeom>
          <a:noFill/>
        </p:spPr>
        <p:txBody>
          <a:bodyPr wrap="square" rtlCol="0">
            <a:spAutoFit/>
          </a:bodyPr>
          <a:lstStyle/>
          <a:p>
            <a:r>
              <a:rPr lang="fr-FR" sz="2800" dirty="0">
                <a:solidFill>
                  <a:srgbClr val="FF0000"/>
                </a:solidFill>
              </a:rPr>
              <a:t>M</a:t>
            </a:r>
            <a:r>
              <a:rPr lang="fr-FR" sz="2800" dirty="0" smtClean="0">
                <a:solidFill>
                  <a:srgbClr val="FF0000"/>
                </a:solidFill>
              </a:rPr>
              <a:t>aladies chroniques</a:t>
            </a:r>
            <a:endParaRPr lang="fr-FR" sz="2800" dirty="0">
              <a:solidFill>
                <a:srgbClr val="FF0000"/>
              </a:solidFill>
            </a:endParaRPr>
          </a:p>
          <a:p>
            <a:r>
              <a:rPr lang="fr-FR" sz="2800" dirty="0" smtClean="0">
                <a:solidFill>
                  <a:srgbClr val="FF0000"/>
                </a:solidFill>
              </a:rPr>
              <a:t>= +24 %</a:t>
            </a:r>
            <a:endParaRPr lang="fr-FR" sz="2800" dirty="0">
              <a:solidFill>
                <a:srgbClr val="FF0000"/>
              </a:solidFill>
            </a:endParaRPr>
          </a:p>
        </p:txBody>
      </p:sp>
      <p:sp>
        <p:nvSpPr>
          <p:cNvPr id="13" name="ZoneTexte 12"/>
          <p:cNvSpPr txBox="1"/>
          <p:nvPr/>
        </p:nvSpPr>
        <p:spPr>
          <a:xfrm>
            <a:off x="5432246" y="719636"/>
            <a:ext cx="2765093" cy="1195375"/>
          </a:xfrm>
          <a:prstGeom prst="rect">
            <a:avLst/>
          </a:prstGeom>
          <a:noFill/>
        </p:spPr>
        <p:txBody>
          <a:bodyPr wrap="square" rtlCol="0">
            <a:spAutoFit/>
          </a:bodyPr>
          <a:lstStyle/>
          <a:p>
            <a:r>
              <a:rPr lang="fr-FR" sz="3600" b="1" dirty="0" smtClean="0">
                <a:solidFill>
                  <a:srgbClr val="FF0000"/>
                </a:solidFill>
              </a:rPr>
              <a:t>Comparaison France-Japon</a:t>
            </a:r>
            <a:endParaRPr lang="fr-FR" sz="3600" b="1" dirty="0">
              <a:solidFill>
                <a:srgbClr val="FF0000"/>
              </a:solidFill>
            </a:endParaRPr>
          </a:p>
        </p:txBody>
      </p:sp>
      <p:sp>
        <p:nvSpPr>
          <p:cNvPr id="5" name="ZoneTexte 4"/>
          <p:cNvSpPr txBox="1"/>
          <p:nvPr/>
        </p:nvSpPr>
        <p:spPr>
          <a:xfrm>
            <a:off x="4173748" y="3068960"/>
            <a:ext cx="1678665" cy="461665"/>
          </a:xfrm>
          <a:prstGeom prst="rect">
            <a:avLst/>
          </a:prstGeom>
          <a:noFill/>
        </p:spPr>
        <p:txBody>
          <a:bodyPr wrap="none" rtlCol="0">
            <a:spAutoFit/>
          </a:bodyPr>
          <a:lstStyle/>
          <a:p>
            <a:r>
              <a:rPr lang="fr-FR" sz="2400" b="1" dirty="0" smtClean="0"/>
              <a:t>2014 : 10 M</a:t>
            </a:r>
            <a:endParaRPr lang="fr-FR" sz="2400" b="1" dirty="0"/>
          </a:p>
        </p:txBody>
      </p:sp>
    </p:spTree>
    <p:extLst>
      <p:ext uri="{BB962C8B-B14F-4D97-AF65-F5344CB8AC3E}">
        <p14:creationId xmlns:p14="http://schemas.microsoft.com/office/powerpoint/2010/main" val="406845799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txBox="1">
            <a:spLocks/>
          </p:cNvSpPr>
          <p:nvPr/>
        </p:nvSpPr>
        <p:spPr>
          <a:xfrm>
            <a:off x="35496" y="-5432"/>
            <a:ext cx="9001000" cy="926976"/>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fr-FR" sz="4000" b="1" dirty="0" smtClean="0">
                <a:solidFill>
                  <a:schemeClr val="bg1">
                    <a:lumMod val="50000"/>
                  </a:schemeClr>
                </a:solidFill>
                <a:latin typeface="Calibri" pitchFamily="32" charset="0"/>
                <a:ea typeface="MS Gothic" charset="0"/>
                <a:cs typeface="MS Gothic" charset="0"/>
              </a:rPr>
              <a:t>Tabac+ Alcool des facteurs </a:t>
            </a:r>
            <a:r>
              <a:rPr lang="fr-FR" sz="4000" b="1" dirty="0">
                <a:solidFill>
                  <a:schemeClr val="bg1">
                    <a:lumMod val="50000"/>
                  </a:schemeClr>
                </a:solidFill>
                <a:latin typeface="Calibri" pitchFamily="32" charset="0"/>
                <a:ea typeface="MS Gothic" charset="0"/>
                <a:cs typeface="MS Gothic" charset="0"/>
              </a:rPr>
              <a:t>de risque </a:t>
            </a:r>
            <a:r>
              <a:rPr lang="fr-FR" sz="4000" b="1" dirty="0" smtClean="0">
                <a:solidFill>
                  <a:schemeClr val="bg1">
                    <a:lumMod val="50000"/>
                  </a:schemeClr>
                </a:solidFill>
                <a:latin typeface="Calibri" pitchFamily="32" charset="0"/>
                <a:ea typeface="MS Gothic" charset="0"/>
                <a:cs typeface="MS Gothic" charset="0"/>
              </a:rPr>
              <a:t>réels qui </a:t>
            </a:r>
            <a:r>
              <a:rPr lang="fr-FR" sz="4000" b="1" dirty="0">
                <a:solidFill>
                  <a:schemeClr val="bg1">
                    <a:lumMod val="50000"/>
                  </a:schemeClr>
                </a:solidFill>
                <a:latin typeface="Calibri" pitchFamily="32" charset="0"/>
                <a:ea typeface="MS Gothic" charset="0"/>
                <a:cs typeface="MS Gothic" charset="0"/>
              </a:rPr>
              <a:t>ne </a:t>
            </a:r>
            <a:r>
              <a:rPr lang="fr-FR" sz="4000" b="1" dirty="0" smtClean="0">
                <a:solidFill>
                  <a:schemeClr val="bg1">
                    <a:lumMod val="50000"/>
                  </a:schemeClr>
                </a:solidFill>
                <a:latin typeface="Calibri" pitchFamily="32" charset="0"/>
                <a:ea typeface="MS Gothic" charset="0"/>
                <a:cs typeface="MS Gothic" charset="0"/>
              </a:rPr>
              <a:t>peuvent </a:t>
            </a:r>
            <a:r>
              <a:rPr lang="fr-FR" sz="4000" b="1" dirty="0">
                <a:solidFill>
                  <a:schemeClr val="bg1">
                    <a:lumMod val="50000"/>
                  </a:schemeClr>
                </a:solidFill>
                <a:latin typeface="Calibri" pitchFamily="32" charset="0"/>
                <a:ea typeface="MS Gothic" charset="0"/>
                <a:cs typeface="MS Gothic" charset="0"/>
              </a:rPr>
              <a:t>tout expliquer</a:t>
            </a:r>
          </a:p>
        </p:txBody>
      </p:sp>
      <p:pic>
        <p:nvPicPr>
          <p:cNvPr id="3" name="Picture 3"/>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4269" t="36744" r="47864" b="13717"/>
          <a:stretch/>
        </p:blipFill>
        <p:spPr bwMode="auto">
          <a:xfrm>
            <a:off x="35496" y="1268760"/>
            <a:ext cx="2376264" cy="26453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ctangle 6"/>
          <p:cNvSpPr/>
          <p:nvPr/>
        </p:nvSpPr>
        <p:spPr>
          <a:xfrm>
            <a:off x="2663788" y="1596656"/>
            <a:ext cx="3420380" cy="3785652"/>
          </a:xfrm>
          <a:prstGeom prst="rect">
            <a:avLst/>
          </a:prstGeom>
        </p:spPr>
        <p:txBody>
          <a:bodyPr wrap="square">
            <a:spAutoFit/>
          </a:bodyPr>
          <a:lstStyle/>
          <a:p>
            <a:pPr marL="285750" indent="-285750">
              <a:buFont typeface="Arial" pitchFamily="34" charset="0"/>
              <a:buChar char="•"/>
            </a:pPr>
            <a:r>
              <a:rPr lang="fr-FR" sz="2400" b="1" dirty="0" smtClean="0">
                <a:solidFill>
                  <a:srgbClr val="E7511F"/>
                </a:solidFill>
              </a:rPr>
              <a:t>Une consommation globale en baisse dans les pays du Nord mais en hausse dans les pays du Sud </a:t>
            </a:r>
          </a:p>
          <a:p>
            <a:pPr marL="285750" indent="-285750">
              <a:buFont typeface="Arial" pitchFamily="34" charset="0"/>
              <a:buChar char="•"/>
            </a:pPr>
            <a:endParaRPr lang="fr-FR" sz="2400" b="1" dirty="0" smtClean="0">
              <a:solidFill>
                <a:srgbClr val="E7511F"/>
              </a:solidFill>
            </a:endParaRPr>
          </a:p>
          <a:p>
            <a:pPr marL="285750" indent="-285750">
              <a:buFont typeface="Arial" pitchFamily="34" charset="0"/>
              <a:buChar char="•"/>
            </a:pPr>
            <a:r>
              <a:rPr lang="fr-FR" sz="2400" b="1" dirty="0" smtClean="0">
                <a:solidFill>
                  <a:srgbClr val="E7511F"/>
                </a:solidFill>
              </a:rPr>
              <a:t>K poumon / Tabac mais aussi  Radon </a:t>
            </a:r>
            <a:r>
              <a:rPr lang="fr-FR" sz="2400" b="1" dirty="0">
                <a:solidFill>
                  <a:srgbClr val="E7511F"/>
                </a:solidFill>
              </a:rPr>
              <a:t>(9</a:t>
            </a:r>
            <a:r>
              <a:rPr lang="fr-FR" sz="2400" b="1" dirty="0" smtClean="0">
                <a:solidFill>
                  <a:srgbClr val="E7511F"/>
                </a:solidFill>
              </a:rPr>
              <a:t>%), Pollution Air (</a:t>
            </a:r>
            <a:r>
              <a:rPr lang="fr-FR" sz="2400" b="1" dirty="0">
                <a:solidFill>
                  <a:srgbClr val="E7511F"/>
                </a:solidFill>
              </a:rPr>
              <a:t>4-8</a:t>
            </a:r>
            <a:r>
              <a:rPr lang="fr-FR" sz="2400" b="1" dirty="0" smtClean="0">
                <a:solidFill>
                  <a:srgbClr val="E7511F"/>
                </a:solidFill>
              </a:rPr>
              <a:t>%),  Amiante … </a:t>
            </a:r>
            <a:endParaRPr lang="fr-FR" sz="2400" b="1" dirty="0">
              <a:solidFill>
                <a:srgbClr val="E7511F"/>
              </a:solidFill>
            </a:endParaRPr>
          </a:p>
        </p:txBody>
      </p:sp>
      <p:pic>
        <p:nvPicPr>
          <p:cNvPr id="8" name="Picture 1"/>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50000"/>
          <a:stretch/>
        </p:blipFill>
        <p:spPr bwMode="auto">
          <a:xfrm>
            <a:off x="6084168" y="2060848"/>
            <a:ext cx="2830585" cy="2487936"/>
          </a:xfrm>
          <a:prstGeom prst="rect">
            <a:avLst/>
          </a:prstGeom>
          <a:noFill/>
          <a:ln w="63360">
            <a:solidFill>
              <a:srgbClr val="FFFFFF"/>
            </a:solidFill>
            <a:miter lim="800000"/>
            <a:headEnd/>
            <a:tailEnd/>
          </a:ln>
          <a:effectLst/>
          <a:extLst>
            <a:ext uri="{909E8E84-426E-40DD-AFC4-6F175D3DCCD1}">
              <a14:hiddenFill xmlns:a14="http://schemas.microsoft.com/office/drawing/2010/main">
                <a:blipFill dpi="0" rotWithShape="0">
                  <a:blip/>
                  <a:srcRect/>
                  <a:stretch>
                    <a:fillRect/>
                  </a:stretch>
                </a:blip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9"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6505" t="26115" r="14771" b="12079"/>
          <a:stretch/>
        </p:blipFill>
        <p:spPr bwMode="auto">
          <a:xfrm>
            <a:off x="179512" y="4167863"/>
            <a:ext cx="2690233" cy="20882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861116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284" name="Picture 4" descr="http://u.jimdo.com/www10/o/s507a326072c57bd7/img/i04abf04c83373ba4/1289830711/std/ronald-reagan-acteur-publicit%C3%A9.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6591" y="679140"/>
            <a:ext cx="2304256" cy="299884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http://cdn-parismatch.ladmedia.fr/var/news/storage/images/paris-match/people/cinema/le-petit-fils-de-rita-hayworth-s-est-il-suicide-150863/1478772-1-fre-FR/Le-petit-fils-de-Rita-Hayworth-s-est-il-suicid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3861048"/>
            <a:ext cx="3386866" cy="2160240"/>
          </a:xfrm>
          <a:prstGeom prst="rect">
            <a:avLst/>
          </a:prstGeom>
          <a:noFill/>
          <a:extLst>
            <a:ext uri="{909E8E84-426E-40DD-AFC4-6F175D3DCCD1}">
              <a14:hiddenFill xmlns:a14="http://schemas.microsoft.com/office/drawing/2010/main">
                <a:solidFill>
                  <a:srgbClr val="FFFFFF"/>
                </a:solidFill>
              </a14:hiddenFill>
            </a:ext>
          </a:extLst>
        </p:spPr>
      </p:pic>
      <p:sp>
        <p:nvSpPr>
          <p:cNvPr id="4" name="Titre 1"/>
          <p:cNvSpPr txBox="1">
            <a:spLocks/>
          </p:cNvSpPr>
          <p:nvPr/>
        </p:nvSpPr>
        <p:spPr>
          <a:xfrm>
            <a:off x="0" y="-6413"/>
            <a:ext cx="9001000" cy="926976"/>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fr-FR" sz="4000" b="1" dirty="0" smtClean="0">
                <a:solidFill>
                  <a:schemeClr val="bg1">
                    <a:lumMod val="50000"/>
                  </a:schemeClr>
                </a:solidFill>
                <a:latin typeface="Calibri" pitchFamily="32" charset="0"/>
                <a:ea typeface="MS Gothic" charset="0"/>
                <a:cs typeface="MS Gothic" charset="0"/>
              </a:rPr>
              <a:t> </a:t>
            </a:r>
            <a:endParaRPr lang="fr-FR" sz="4000" b="1" dirty="0">
              <a:solidFill>
                <a:schemeClr val="bg1">
                  <a:lumMod val="50000"/>
                </a:schemeClr>
              </a:solidFill>
              <a:latin typeface="Calibri" pitchFamily="32" charset="0"/>
              <a:ea typeface="MS Gothic" charset="0"/>
              <a:cs typeface="MS Gothic" charset="0"/>
            </a:endParaRPr>
          </a:p>
        </p:txBody>
      </p:sp>
      <p:pic>
        <p:nvPicPr>
          <p:cNvPr id="6" name="Picture 2" descr="http://2.bp.blogspot.com/-NJFjxIjsSpI/UPKZr9-DJYI/AAAAAAAACHI/4_G__jzMObU/s1600/publicit%C3%A9+ricard.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482011" y="569774"/>
            <a:ext cx="2268760" cy="307022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http://titi69.t.i.pic.centerblog.net/9668kmgo.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119990" y="3529719"/>
            <a:ext cx="3741288" cy="2684925"/>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2555776" y="674481"/>
            <a:ext cx="3780928" cy="1200329"/>
          </a:xfrm>
          <a:prstGeom prst="rect">
            <a:avLst/>
          </a:prstGeom>
        </p:spPr>
        <p:txBody>
          <a:bodyPr wrap="square">
            <a:spAutoFit/>
          </a:bodyPr>
          <a:lstStyle/>
          <a:p>
            <a:r>
              <a:rPr lang="fr-FR" sz="2400" b="1" dirty="0" smtClean="0">
                <a:solidFill>
                  <a:srgbClr val="E7511F"/>
                </a:solidFill>
                <a:sym typeface="Wingdings" panose="05000000000000000000" pitchFamily="2" charset="2"/>
              </a:rPr>
              <a:t> </a:t>
            </a:r>
            <a:r>
              <a:rPr lang="fr-FR" sz="2400" b="1" dirty="0">
                <a:solidFill>
                  <a:srgbClr val="E7511F"/>
                </a:solidFill>
              </a:rPr>
              <a:t>(France) </a:t>
            </a:r>
            <a:r>
              <a:rPr lang="fr-FR" sz="2400" b="1" dirty="0" smtClean="0">
                <a:solidFill>
                  <a:srgbClr val="E7511F"/>
                </a:solidFill>
              </a:rPr>
              <a:t>K </a:t>
            </a:r>
            <a:r>
              <a:rPr lang="fr-FR" sz="2400" b="1" dirty="0">
                <a:solidFill>
                  <a:srgbClr val="E7511F"/>
                </a:solidFill>
              </a:rPr>
              <a:t>poumon : </a:t>
            </a:r>
            <a:r>
              <a:rPr lang="fr-FR" sz="2400" b="1" dirty="0" smtClean="0">
                <a:solidFill>
                  <a:srgbClr val="E7511F"/>
                </a:solidFill>
                <a:sym typeface="Wingdings"/>
              </a:rPr>
              <a:t> </a:t>
            </a:r>
            <a:r>
              <a:rPr lang="fr-FR" sz="2400" b="1" dirty="0" smtClean="0">
                <a:solidFill>
                  <a:srgbClr val="E7511F"/>
                </a:solidFill>
              </a:rPr>
              <a:t>chez l’homme mais </a:t>
            </a:r>
            <a:r>
              <a:rPr lang="fr-FR" sz="2400" b="1" dirty="0">
                <a:solidFill>
                  <a:srgbClr val="E7511F"/>
                </a:solidFill>
                <a:sym typeface="Wingdings"/>
              </a:rPr>
              <a:t> chez la femme</a:t>
            </a:r>
            <a:r>
              <a:rPr lang="fr-FR" sz="2400" b="1" dirty="0">
                <a:solidFill>
                  <a:srgbClr val="E7511F"/>
                </a:solidFill>
              </a:rPr>
              <a:t> </a:t>
            </a:r>
            <a:endParaRPr lang="fr-FR" sz="2400" dirty="0">
              <a:solidFill>
                <a:srgbClr val="FF0000"/>
              </a:solidFill>
            </a:endParaRPr>
          </a:p>
        </p:txBody>
      </p:sp>
      <p:sp>
        <p:nvSpPr>
          <p:cNvPr id="8" name="Rectangle 7"/>
          <p:cNvSpPr/>
          <p:nvPr/>
        </p:nvSpPr>
        <p:spPr>
          <a:xfrm>
            <a:off x="2528889" y="1744086"/>
            <a:ext cx="4572000" cy="1569660"/>
          </a:xfrm>
          <a:prstGeom prst="rect">
            <a:avLst/>
          </a:prstGeom>
        </p:spPr>
        <p:txBody>
          <a:bodyPr>
            <a:spAutoFit/>
          </a:bodyPr>
          <a:lstStyle/>
          <a:p>
            <a:endParaRPr lang="fr-FR" sz="2400" b="1" dirty="0" smtClean="0">
              <a:solidFill>
                <a:srgbClr val="E7511F"/>
              </a:solidFill>
            </a:endParaRPr>
          </a:p>
          <a:p>
            <a:pPr marL="342900" indent="-342900">
              <a:buFont typeface="Arial" panose="020B0604020202020204" pitchFamily="34" charset="0"/>
              <a:buChar char="•"/>
            </a:pPr>
            <a:r>
              <a:rPr lang="fr-FR" sz="2400" b="1" dirty="0" smtClean="0">
                <a:solidFill>
                  <a:srgbClr val="E7511F"/>
                </a:solidFill>
              </a:rPr>
              <a:t>K  </a:t>
            </a:r>
            <a:r>
              <a:rPr lang="fr-FR" sz="2400" b="1" dirty="0">
                <a:solidFill>
                  <a:srgbClr val="E7511F"/>
                </a:solidFill>
              </a:rPr>
              <a:t>VADS </a:t>
            </a:r>
            <a:r>
              <a:rPr lang="fr-FR" sz="2400" b="1" dirty="0" smtClean="0">
                <a:solidFill>
                  <a:srgbClr val="E7511F"/>
                </a:solidFill>
              </a:rPr>
              <a:t>liés </a:t>
            </a:r>
            <a:r>
              <a:rPr lang="fr-FR" sz="2400" b="1" dirty="0">
                <a:solidFill>
                  <a:srgbClr val="E7511F"/>
                </a:solidFill>
              </a:rPr>
              <a:t>à l ’alcool  </a:t>
            </a:r>
            <a:endParaRPr lang="fr-FR" sz="2400" b="1" dirty="0" smtClean="0">
              <a:solidFill>
                <a:srgbClr val="E7511F"/>
              </a:solidFill>
            </a:endParaRPr>
          </a:p>
          <a:p>
            <a:r>
              <a:rPr lang="fr-FR" sz="2400" b="1" dirty="0" smtClean="0">
                <a:solidFill>
                  <a:srgbClr val="E7511F"/>
                </a:solidFill>
              </a:rPr>
              <a:t>en </a:t>
            </a:r>
            <a:r>
              <a:rPr lang="fr-FR" sz="2400" b="1" dirty="0">
                <a:solidFill>
                  <a:srgbClr val="E7511F"/>
                </a:solidFill>
              </a:rPr>
              <a:t>20 ans </a:t>
            </a:r>
            <a:r>
              <a:rPr lang="fr-FR" sz="2400" b="1" dirty="0" smtClean="0">
                <a:solidFill>
                  <a:srgbClr val="E7511F"/>
                </a:solidFill>
              </a:rPr>
              <a:t>:-</a:t>
            </a:r>
            <a:r>
              <a:rPr lang="fr-FR" sz="2400" b="1" dirty="0">
                <a:solidFill>
                  <a:srgbClr val="E7511F"/>
                </a:solidFill>
              </a:rPr>
              <a:t>50% pour H    </a:t>
            </a:r>
            <a:endParaRPr lang="fr-FR" sz="2400" b="1" dirty="0" smtClean="0">
              <a:solidFill>
                <a:srgbClr val="E7511F"/>
              </a:solidFill>
            </a:endParaRPr>
          </a:p>
          <a:p>
            <a:r>
              <a:rPr lang="fr-FR" sz="2400" b="1" dirty="0" smtClean="0">
                <a:solidFill>
                  <a:srgbClr val="E7511F"/>
                </a:solidFill>
              </a:rPr>
              <a:t>-</a:t>
            </a:r>
            <a:r>
              <a:rPr lang="fr-FR" sz="2400" b="1" dirty="0">
                <a:solidFill>
                  <a:srgbClr val="E7511F"/>
                </a:solidFill>
              </a:rPr>
              <a:t>11% pour F</a:t>
            </a:r>
          </a:p>
        </p:txBody>
      </p:sp>
      <p:sp>
        <p:nvSpPr>
          <p:cNvPr id="2" name="Rectangle 1"/>
          <p:cNvSpPr/>
          <p:nvPr/>
        </p:nvSpPr>
        <p:spPr>
          <a:xfrm>
            <a:off x="-108520" y="-29411"/>
            <a:ext cx="8314384" cy="646331"/>
          </a:xfrm>
          <a:prstGeom prst="rect">
            <a:avLst/>
          </a:prstGeom>
        </p:spPr>
        <p:txBody>
          <a:bodyPr wrap="square">
            <a:spAutoFit/>
          </a:bodyPr>
          <a:lstStyle/>
          <a:p>
            <a:r>
              <a:rPr lang="fr-FR" sz="3600" b="1" dirty="0" smtClean="0">
                <a:solidFill>
                  <a:schemeClr val="bg1">
                    <a:lumMod val="50000"/>
                  </a:schemeClr>
                </a:solidFill>
              </a:rPr>
              <a:t>Un </a:t>
            </a:r>
            <a:r>
              <a:rPr lang="fr-FR" sz="3600" b="1" dirty="0">
                <a:solidFill>
                  <a:schemeClr val="bg1">
                    <a:lumMod val="50000"/>
                  </a:schemeClr>
                </a:solidFill>
              </a:rPr>
              <a:t>regard qui a changé </a:t>
            </a:r>
            <a:r>
              <a:rPr lang="fr-FR" sz="3600" b="1" dirty="0" smtClean="0">
                <a:solidFill>
                  <a:schemeClr val="bg1">
                    <a:lumMod val="50000"/>
                  </a:schemeClr>
                </a:solidFill>
              </a:rPr>
              <a:t>et des résultats</a:t>
            </a:r>
            <a:endParaRPr lang="fr-FR" sz="3600" dirty="0">
              <a:solidFill>
                <a:schemeClr val="bg1">
                  <a:lumMod val="50000"/>
                </a:schemeClr>
              </a:solidFill>
            </a:endParaRPr>
          </a:p>
        </p:txBody>
      </p:sp>
      <p:pic>
        <p:nvPicPr>
          <p:cNvPr id="10" name="Picture 4" descr="http://idata.over-blog.com/1/05/07/84/pub-alcool-1900-2878438ad.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410469" y="3405280"/>
            <a:ext cx="2767868" cy="20205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3139666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9590" t="11567" r="17724" b="36380"/>
          <a:stretch/>
        </p:blipFill>
        <p:spPr bwMode="auto">
          <a:xfrm>
            <a:off x="1115616" y="1124744"/>
            <a:ext cx="7200800" cy="47922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3"/>
          <p:cNvPicPr>
            <a:picLocks noChangeAspect="1" noChangeArrowheads="1"/>
          </p:cNvPicPr>
          <p:nvPr/>
        </p:nvPicPr>
        <p:blipFill>
          <a:blip r:embed="rId3" cstate="print"/>
          <a:srcRect l="10872" t="16532" r="51302" b="61242"/>
          <a:stretch>
            <a:fillRect/>
          </a:stretch>
        </p:blipFill>
        <p:spPr bwMode="auto">
          <a:xfrm>
            <a:off x="0" y="0"/>
            <a:ext cx="2880321" cy="1269294"/>
          </a:xfrm>
          <a:prstGeom prst="rect">
            <a:avLst/>
          </a:prstGeom>
          <a:noFill/>
          <a:ln w="9525">
            <a:noFill/>
            <a:miter lim="800000"/>
            <a:headEnd/>
            <a:tailEnd/>
          </a:ln>
        </p:spPr>
      </p:pic>
      <p:sp>
        <p:nvSpPr>
          <p:cNvPr id="2" name="ZoneTexte 1"/>
          <p:cNvSpPr txBox="1"/>
          <p:nvPr/>
        </p:nvSpPr>
        <p:spPr>
          <a:xfrm>
            <a:off x="3635896" y="332656"/>
            <a:ext cx="5256584" cy="584775"/>
          </a:xfrm>
          <a:prstGeom prst="rect">
            <a:avLst/>
          </a:prstGeom>
          <a:noFill/>
        </p:spPr>
        <p:txBody>
          <a:bodyPr wrap="square" rtlCol="0">
            <a:spAutoFit/>
          </a:bodyPr>
          <a:lstStyle/>
          <a:p>
            <a:r>
              <a:rPr lang="fr-FR" sz="3200" b="1" dirty="0" smtClean="0">
                <a:solidFill>
                  <a:srgbClr val="FF0000"/>
                </a:solidFill>
              </a:rPr>
              <a:t>New York Septembre 2011</a:t>
            </a:r>
            <a:endParaRPr lang="fr-FR" sz="3200" b="1" dirty="0">
              <a:solidFill>
                <a:srgbClr val="FF0000"/>
              </a:solidFill>
            </a:endParaRPr>
          </a:p>
        </p:txBody>
      </p:sp>
    </p:spTree>
    <p:extLst>
      <p:ext uri="{BB962C8B-B14F-4D97-AF65-F5344CB8AC3E}">
        <p14:creationId xmlns:p14="http://schemas.microsoft.com/office/powerpoint/2010/main" val="125013886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7"/>
          <p:cNvPicPr>
            <a:picLocks noChangeAspect="1" noChangeArrowheads="1"/>
          </p:cNvPicPr>
          <p:nvPr/>
        </p:nvPicPr>
        <p:blipFill rotWithShape="1">
          <a:blip r:embed="rId2" cstate="print"/>
          <a:srcRect t="11382"/>
          <a:stretch/>
        </p:blipFill>
        <p:spPr bwMode="auto">
          <a:xfrm>
            <a:off x="1043608" y="692696"/>
            <a:ext cx="7128792" cy="2248985"/>
          </a:xfrm>
          <a:prstGeom prst="rect">
            <a:avLst/>
          </a:prstGeom>
          <a:noFill/>
          <a:ln w="9525">
            <a:noFill/>
            <a:round/>
            <a:headEnd/>
            <a:tailEnd/>
          </a:ln>
        </p:spPr>
      </p:pic>
      <p:sp>
        <p:nvSpPr>
          <p:cNvPr id="3" name="Rectangle 2"/>
          <p:cNvSpPr/>
          <p:nvPr/>
        </p:nvSpPr>
        <p:spPr>
          <a:xfrm>
            <a:off x="6378499" y="2636912"/>
            <a:ext cx="2765501" cy="338554"/>
          </a:xfrm>
          <a:prstGeom prst="rect">
            <a:avLst/>
          </a:prstGeom>
        </p:spPr>
        <p:txBody>
          <a:bodyPr wrap="none">
            <a:spAutoFit/>
          </a:bodyPr>
          <a:lstStyle/>
          <a:p>
            <a:pPr>
              <a:spcBef>
                <a:spcPts val="1500"/>
              </a:spcBef>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z="1600" i="1" dirty="0">
                <a:solidFill>
                  <a:srgbClr val="00264C"/>
                </a:solidFill>
                <a:latin typeface="Tahoma" pitchFamily="34" charset="0"/>
              </a:rPr>
              <a:t>The Economist 11 /12/ 2003</a:t>
            </a:r>
          </a:p>
        </p:txBody>
      </p:sp>
      <p:sp>
        <p:nvSpPr>
          <p:cNvPr id="5" name="Rectangle 4"/>
          <p:cNvSpPr/>
          <p:nvPr/>
        </p:nvSpPr>
        <p:spPr>
          <a:xfrm>
            <a:off x="179512" y="2924944"/>
            <a:ext cx="8856984" cy="3354765"/>
          </a:xfrm>
          <a:prstGeom prst="rect">
            <a:avLst/>
          </a:prstGeom>
        </p:spPr>
        <p:txBody>
          <a:bodyPr wrap="square">
            <a:spAutoFit/>
          </a:bodyPr>
          <a:lstStyle/>
          <a:p>
            <a:pPr marL="342900" indent="-342900">
              <a:buFont typeface="Wingdings" pitchFamily="2" charset="2"/>
              <a:buChar char="§"/>
            </a:pPr>
            <a:r>
              <a:rPr lang="fr-FR" sz="2200" dirty="0">
                <a:solidFill>
                  <a:schemeClr val="tx2"/>
                </a:solidFill>
              </a:rPr>
              <a:t>Production de grandes quantités d’aliments raffinés, de forte densité calorique et de faible densité </a:t>
            </a:r>
            <a:r>
              <a:rPr lang="fr-FR" sz="2200" dirty="0" smtClean="0">
                <a:solidFill>
                  <a:schemeClr val="tx2"/>
                </a:solidFill>
              </a:rPr>
              <a:t>nutritionnelle (faible en fibres et en micronutriments) , </a:t>
            </a:r>
            <a:r>
              <a:rPr lang="fr-FR" sz="2200" dirty="0">
                <a:solidFill>
                  <a:schemeClr val="tx2"/>
                </a:solidFill>
              </a:rPr>
              <a:t>riches en graisses, sucre et sel, de faible </a:t>
            </a:r>
            <a:r>
              <a:rPr lang="fr-FR" sz="2200" dirty="0" smtClean="0">
                <a:solidFill>
                  <a:schemeClr val="tx2"/>
                </a:solidFill>
              </a:rPr>
              <a:t>coût </a:t>
            </a:r>
          </a:p>
          <a:p>
            <a:r>
              <a:rPr lang="fr-FR" sz="4000" dirty="0" smtClean="0">
                <a:solidFill>
                  <a:srgbClr val="E7511F"/>
                </a:solidFill>
                <a:sym typeface="Wingdings" pitchFamily="2" charset="2"/>
              </a:rPr>
              <a:t> </a:t>
            </a:r>
            <a:r>
              <a:rPr lang="en-GB" sz="4000" b="1" dirty="0">
                <a:solidFill>
                  <a:srgbClr val="E7511F"/>
                </a:solidFill>
                <a:latin typeface="Calibri" pitchFamily="32" charset="0"/>
                <a:ea typeface="MS Gothic" charset="0"/>
                <a:cs typeface="MS Gothic" charset="0"/>
              </a:rPr>
              <a:t>la </a:t>
            </a:r>
            <a:r>
              <a:rPr lang="en-GB" sz="4000" b="1" dirty="0" err="1">
                <a:solidFill>
                  <a:srgbClr val="E7511F"/>
                </a:solidFill>
                <a:latin typeface="Calibri" pitchFamily="32" charset="0"/>
                <a:ea typeface="MS Gothic" charset="0"/>
                <a:cs typeface="MS Gothic" charset="0"/>
              </a:rPr>
              <a:t>nourriture</a:t>
            </a:r>
            <a:r>
              <a:rPr lang="en-GB" sz="4000" b="1" dirty="0">
                <a:solidFill>
                  <a:srgbClr val="E7511F"/>
                </a:solidFill>
                <a:latin typeface="Calibri" pitchFamily="32" charset="0"/>
                <a:ea typeface="MS Gothic" charset="0"/>
                <a:cs typeface="MS Gothic" charset="0"/>
              </a:rPr>
              <a:t> </a:t>
            </a:r>
            <a:r>
              <a:rPr lang="en-GB" sz="4000" b="1" dirty="0" err="1">
                <a:solidFill>
                  <a:srgbClr val="E7511F"/>
                </a:solidFill>
                <a:latin typeface="Calibri" pitchFamily="32" charset="0"/>
                <a:ea typeface="MS Gothic" charset="0"/>
                <a:cs typeface="MS Gothic" charset="0"/>
              </a:rPr>
              <a:t>ultratransformée</a:t>
            </a:r>
            <a:endParaRPr lang="en-GB" sz="4000" b="1" dirty="0">
              <a:solidFill>
                <a:srgbClr val="E7511F"/>
              </a:solidFill>
              <a:latin typeface="Calibri" pitchFamily="32" charset="0"/>
              <a:ea typeface="MS Gothic" charset="0"/>
              <a:cs typeface="MS Gothic" charset="0"/>
            </a:endParaRPr>
          </a:p>
          <a:p>
            <a:endParaRPr lang="fr-FR" sz="2200" dirty="0">
              <a:solidFill>
                <a:schemeClr val="tx2"/>
              </a:solidFill>
            </a:endParaRPr>
          </a:p>
          <a:p>
            <a:pPr marL="342900" indent="-342900">
              <a:buFont typeface="Wingdings" pitchFamily="2" charset="2"/>
              <a:buChar char="§"/>
            </a:pPr>
            <a:r>
              <a:rPr lang="fr-FR" sz="2200" dirty="0">
                <a:solidFill>
                  <a:schemeClr val="tx2"/>
                </a:solidFill>
              </a:rPr>
              <a:t>Additifs </a:t>
            </a:r>
            <a:r>
              <a:rPr lang="fr-FR" sz="2200" dirty="0" smtClean="0">
                <a:solidFill>
                  <a:schemeClr val="tx2"/>
                </a:solidFill>
              </a:rPr>
              <a:t>: édulcorants....résidus de pesticides</a:t>
            </a:r>
          </a:p>
          <a:p>
            <a:pPr marL="342900" indent="-342900">
              <a:buFont typeface="Wingdings" pitchFamily="2" charset="2"/>
              <a:buChar char="§"/>
            </a:pPr>
            <a:endParaRPr lang="fr-FR" sz="2200" dirty="0">
              <a:solidFill>
                <a:schemeClr val="tx2"/>
              </a:solidFill>
            </a:endParaRPr>
          </a:p>
          <a:p>
            <a:pPr marL="342900" indent="-342900">
              <a:buFont typeface="Wingdings" pitchFamily="2" charset="2"/>
              <a:buChar char="§"/>
            </a:pPr>
            <a:endParaRPr lang="fr-FR" sz="2200" dirty="0">
              <a:solidFill>
                <a:schemeClr val="tx2"/>
              </a:solidFill>
            </a:endParaRPr>
          </a:p>
          <a:p>
            <a:r>
              <a:rPr lang="fr-FR" dirty="0"/>
              <a:t>	 </a:t>
            </a:r>
          </a:p>
        </p:txBody>
      </p:sp>
      <p:sp>
        <p:nvSpPr>
          <p:cNvPr id="7" name="Rectangle 6"/>
          <p:cNvSpPr/>
          <p:nvPr/>
        </p:nvSpPr>
        <p:spPr>
          <a:xfrm>
            <a:off x="3563888" y="5373216"/>
            <a:ext cx="4949175" cy="461665"/>
          </a:xfrm>
          <a:prstGeom prst="rect">
            <a:avLst/>
          </a:prstGeom>
        </p:spPr>
        <p:txBody>
          <a:bodyPr wrap="none">
            <a:spAutoFit/>
          </a:bodyPr>
          <a:lstStyle/>
          <a:p>
            <a:r>
              <a:rPr lang="fr-FR" sz="2400" dirty="0">
                <a:solidFill>
                  <a:srgbClr val="00892F"/>
                </a:solidFill>
              </a:rPr>
              <a:t>Hypertension</a:t>
            </a:r>
            <a:r>
              <a:rPr lang="fr-FR" sz="2400" dirty="0" smtClean="0">
                <a:solidFill>
                  <a:srgbClr val="00892F"/>
                </a:solidFill>
              </a:rPr>
              <a:t>, hypercholestérolémie</a:t>
            </a:r>
            <a:r>
              <a:rPr lang="fr-FR" sz="2400" dirty="0">
                <a:solidFill>
                  <a:srgbClr val="00892F"/>
                </a:solidFill>
              </a:rPr>
              <a:t>…</a:t>
            </a:r>
          </a:p>
        </p:txBody>
      </p:sp>
      <p:sp>
        <p:nvSpPr>
          <p:cNvPr id="9" name="Rectangle 8"/>
          <p:cNvSpPr/>
          <p:nvPr/>
        </p:nvSpPr>
        <p:spPr>
          <a:xfrm>
            <a:off x="1331640" y="5805264"/>
            <a:ext cx="6269088" cy="492443"/>
          </a:xfrm>
          <a:prstGeom prst="rect">
            <a:avLst/>
          </a:prstGeom>
        </p:spPr>
        <p:txBody>
          <a:bodyPr wrap="none">
            <a:spAutoFit/>
          </a:bodyPr>
          <a:lstStyle/>
          <a:p>
            <a:r>
              <a:rPr lang="fr-FR" sz="2600" dirty="0">
                <a:solidFill>
                  <a:srgbClr val="E7511F"/>
                </a:solidFill>
              </a:rPr>
              <a:t>Maladies cardiovasculaires, diabète, cancer…</a:t>
            </a:r>
          </a:p>
        </p:txBody>
      </p:sp>
      <p:sp>
        <p:nvSpPr>
          <p:cNvPr id="10" name="Flèche droite 9"/>
          <p:cNvSpPr/>
          <p:nvPr/>
        </p:nvSpPr>
        <p:spPr>
          <a:xfrm>
            <a:off x="2555776" y="5373216"/>
            <a:ext cx="720080" cy="319390"/>
          </a:xfrm>
          <a:prstGeom prst="rightArrow">
            <a:avLst/>
          </a:prstGeom>
          <a:solidFill>
            <a:srgbClr val="00892F"/>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Flèche droite 10"/>
          <p:cNvSpPr/>
          <p:nvPr/>
        </p:nvSpPr>
        <p:spPr>
          <a:xfrm>
            <a:off x="0" y="5805264"/>
            <a:ext cx="1053846" cy="467431"/>
          </a:xfrm>
          <a:prstGeom prst="rightArrow">
            <a:avLst/>
          </a:prstGeom>
          <a:solidFill>
            <a:srgbClr val="E7511F"/>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Titre 1"/>
          <p:cNvSpPr txBox="1">
            <a:spLocks/>
          </p:cNvSpPr>
          <p:nvPr/>
        </p:nvSpPr>
        <p:spPr>
          <a:xfrm>
            <a:off x="107504" y="53752"/>
            <a:ext cx="8928992" cy="926976"/>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z="2800" b="1" dirty="0">
                <a:solidFill>
                  <a:schemeClr val="tx2"/>
                </a:solidFill>
                <a:latin typeface="Calibri" pitchFamily="32" charset="0"/>
                <a:ea typeface="MS Gothic" charset="0"/>
                <a:cs typeface="MS Gothic" charset="0"/>
              </a:rPr>
              <a:t> </a:t>
            </a:r>
            <a:r>
              <a:rPr lang="en-GB" sz="4000" b="1" dirty="0" smtClean="0">
                <a:solidFill>
                  <a:schemeClr val="bg1">
                    <a:lumMod val="50000"/>
                  </a:schemeClr>
                </a:solidFill>
                <a:latin typeface="Calibri" pitchFamily="32" charset="0"/>
                <a:ea typeface="MS Gothic" charset="0"/>
                <a:cs typeface="MS Gothic" charset="0"/>
              </a:rPr>
              <a:t>La transition </a:t>
            </a:r>
            <a:r>
              <a:rPr lang="en-GB" sz="4000" b="1" dirty="0" err="1" smtClean="0">
                <a:solidFill>
                  <a:schemeClr val="bg1">
                    <a:lumMod val="50000"/>
                  </a:schemeClr>
                </a:solidFill>
                <a:latin typeface="Calibri" pitchFamily="32" charset="0"/>
                <a:ea typeface="MS Gothic" charset="0"/>
                <a:cs typeface="MS Gothic" charset="0"/>
              </a:rPr>
              <a:t>nutritionnelle</a:t>
            </a:r>
            <a:endParaRPr lang="en-GB" sz="4000" b="1" dirty="0">
              <a:solidFill>
                <a:schemeClr val="bg1">
                  <a:lumMod val="50000"/>
                </a:schemeClr>
              </a:solidFill>
              <a:latin typeface="Calibri" pitchFamily="32" charset="0"/>
              <a:ea typeface="MS Gothic" charset="0"/>
              <a:cs typeface="MS Gothic" charset="0"/>
            </a:endParaRPr>
          </a:p>
        </p:txBody>
      </p:sp>
    </p:spTree>
    <p:extLst>
      <p:ext uri="{BB962C8B-B14F-4D97-AF65-F5344CB8AC3E}">
        <p14:creationId xmlns:p14="http://schemas.microsoft.com/office/powerpoint/2010/main" val="232729338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rotWithShape="1">
          <a:blip r:embed="rId2" cstate="print"/>
          <a:srcRect l="38052" t="64390" r="34289" b="30336"/>
          <a:stretch/>
        </p:blipFill>
        <p:spPr bwMode="auto">
          <a:xfrm>
            <a:off x="5940152" y="5013176"/>
            <a:ext cx="2755325" cy="464232"/>
          </a:xfrm>
          <a:prstGeom prst="rect">
            <a:avLst/>
          </a:prstGeom>
          <a:noFill/>
          <a:ln w="9525">
            <a:noFill/>
            <a:miter lim="800000"/>
            <a:headEnd/>
            <a:tailEnd/>
          </a:ln>
        </p:spPr>
      </p:pic>
      <p:sp>
        <p:nvSpPr>
          <p:cNvPr id="3" name="Titre 1"/>
          <p:cNvSpPr txBox="1">
            <a:spLocks/>
          </p:cNvSpPr>
          <p:nvPr/>
        </p:nvSpPr>
        <p:spPr>
          <a:xfrm>
            <a:off x="179512" y="96618"/>
            <a:ext cx="8815069" cy="926976"/>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z="2800" b="1" dirty="0">
                <a:solidFill>
                  <a:schemeClr val="tx2"/>
                </a:solidFill>
                <a:latin typeface="Calibri" pitchFamily="32" charset="0"/>
                <a:ea typeface="MS Gothic" charset="0"/>
                <a:cs typeface="MS Gothic" charset="0"/>
              </a:rPr>
              <a:t> </a:t>
            </a:r>
            <a:r>
              <a:rPr lang="en-GB" b="1" dirty="0" err="1" smtClean="0">
                <a:solidFill>
                  <a:schemeClr val="bg1">
                    <a:lumMod val="50000"/>
                  </a:schemeClr>
                </a:solidFill>
                <a:latin typeface="Calibri" pitchFamily="32" charset="0"/>
                <a:ea typeface="MS Gothic" charset="0"/>
                <a:cs typeface="MS Gothic" charset="0"/>
              </a:rPr>
              <a:t>Sédentarité</a:t>
            </a:r>
            <a:r>
              <a:rPr lang="en-GB" b="1" dirty="0" smtClean="0">
                <a:solidFill>
                  <a:schemeClr val="bg1">
                    <a:lumMod val="50000"/>
                  </a:schemeClr>
                </a:solidFill>
                <a:latin typeface="Calibri" pitchFamily="32" charset="0"/>
                <a:ea typeface="MS Gothic" charset="0"/>
                <a:cs typeface="MS Gothic" charset="0"/>
              </a:rPr>
              <a:t> </a:t>
            </a:r>
            <a:r>
              <a:rPr lang="en-GB" b="1" dirty="0">
                <a:solidFill>
                  <a:schemeClr val="bg1">
                    <a:lumMod val="50000"/>
                  </a:schemeClr>
                </a:solidFill>
                <a:latin typeface="Calibri" pitchFamily="32" charset="0"/>
                <a:ea typeface="MS Gothic" charset="0"/>
                <a:cs typeface="MS Gothic" charset="0"/>
              </a:rPr>
              <a:t> </a:t>
            </a:r>
            <a:r>
              <a:rPr lang="en-GB" b="1" dirty="0" smtClean="0">
                <a:solidFill>
                  <a:schemeClr val="bg1">
                    <a:lumMod val="50000"/>
                  </a:schemeClr>
                </a:solidFill>
                <a:latin typeface="Calibri" pitchFamily="32" charset="0"/>
                <a:ea typeface="MS Gothic" charset="0"/>
                <a:cs typeface="MS Gothic" charset="0"/>
              </a:rPr>
              <a:t>: </a:t>
            </a:r>
            <a:r>
              <a:rPr lang="en-GB" b="1" dirty="0" err="1" smtClean="0">
                <a:solidFill>
                  <a:schemeClr val="bg1">
                    <a:lumMod val="50000"/>
                  </a:schemeClr>
                </a:solidFill>
                <a:latin typeface="Calibri" pitchFamily="32" charset="0"/>
                <a:ea typeface="MS Gothic" charset="0"/>
                <a:cs typeface="MS Gothic" charset="0"/>
              </a:rPr>
              <a:t>une</a:t>
            </a:r>
            <a:r>
              <a:rPr lang="en-GB" b="1" dirty="0" smtClean="0">
                <a:solidFill>
                  <a:schemeClr val="bg1">
                    <a:lumMod val="50000"/>
                  </a:schemeClr>
                </a:solidFill>
                <a:latin typeface="Calibri" pitchFamily="32" charset="0"/>
                <a:ea typeface="MS Gothic" charset="0"/>
                <a:cs typeface="MS Gothic" charset="0"/>
              </a:rPr>
              <a:t> “</a:t>
            </a:r>
            <a:r>
              <a:rPr lang="en-GB" b="1" dirty="0" err="1" smtClean="0">
                <a:solidFill>
                  <a:schemeClr val="bg1">
                    <a:lumMod val="50000"/>
                  </a:schemeClr>
                </a:solidFill>
                <a:latin typeface="Calibri" pitchFamily="32" charset="0"/>
                <a:ea typeface="MS Gothic" charset="0"/>
                <a:cs typeface="MS Gothic" charset="0"/>
              </a:rPr>
              <a:t>maladie</a:t>
            </a:r>
            <a:r>
              <a:rPr lang="en-GB" b="1" dirty="0" smtClean="0">
                <a:solidFill>
                  <a:schemeClr val="bg1">
                    <a:lumMod val="50000"/>
                  </a:schemeClr>
                </a:solidFill>
                <a:latin typeface="Calibri" pitchFamily="32" charset="0"/>
                <a:ea typeface="MS Gothic" charset="0"/>
                <a:cs typeface="MS Gothic" charset="0"/>
              </a:rPr>
              <a:t>” du  PIB </a:t>
            </a:r>
            <a:endParaRPr lang="en-GB" b="1" dirty="0">
              <a:solidFill>
                <a:schemeClr val="bg1">
                  <a:lumMod val="50000"/>
                </a:schemeClr>
              </a:solidFill>
              <a:latin typeface="Calibri" pitchFamily="32" charset="0"/>
              <a:ea typeface="MS Gothic" charset="0"/>
              <a:cs typeface="MS Gothic" charset="0"/>
            </a:endParaRPr>
          </a:p>
        </p:txBody>
      </p:sp>
      <p:sp>
        <p:nvSpPr>
          <p:cNvPr id="4" name="Rectangle 3"/>
          <p:cNvSpPr/>
          <p:nvPr/>
        </p:nvSpPr>
        <p:spPr>
          <a:xfrm>
            <a:off x="5508104" y="1257490"/>
            <a:ext cx="3096344" cy="116339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800" dirty="0" smtClean="0"/>
              <a:t>3,2 Millions décès dans le monde  </a:t>
            </a:r>
            <a:endParaRPr lang="fr-FR" sz="2800" dirty="0"/>
          </a:p>
        </p:txBody>
      </p:sp>
      <p:pic>
        <p:nvPicPr>
          <p:cNvPr id="5" name="Picture 2"/>
          <p:cNvPicPr>
            <a:picLocks noChangeAspect="1" noChangeArrowheads="1"/>
          </p:cNvPicPr>
          <p:nvPr/>
        </p:nvPicPr>
        <p:blipFill rotWithShape="1">
          <a:blip r:embed="rId2" cstate="print"/>
          <a:srcRect l="60942" t="36722" r="12103" b="35527"/>
          <a:stretch/>
        </p:blipFill>
        <p:spPr bwMode="auto">
          <a:xfrm>
            <a:off x="-8317" y="1013385"/>
            <a:ext cx="4652325" cy="4232504"/>
          </a:xfrm>
          <a:prstGeom prst="rect">
            <a:avLst/>
          </a:prstGeom>
          <a:noFill/>
          <a:ln w="9525">
            <a:noFill/>
            <a:miter lim="800000"/>
            <a:headEnd/>
            <a:tailEnd/>
          </a:ln>
        </p:spPr>
      </p:pic>
      <p:pic>
        <p:nvPicPr>
          <p:cNvPr id="6" name="Picture 1"/>
          <p:cNvPicPr>
            <a:picLocks noChangeAspect="1" noChangeArrowheads="1"/>
          </p:cNvPicPr>
          <p:nvPr/>
        </p:nvPicPr>
        <p:blipFill>
          <a:blip r:embed="rId3" cstate="print"/>
          <a:srcRect l="10655" t="16359" r="11395" b="5375"/>
          <a:stretch>
            <a:fillRect/>
          </a:stretch>
        </p:blipFill>
        <p:spPr bwMode="auto">
          <a:xfrm>
            <a:off x="4932040" y="2808102"/>
            <a:ext cx="4062541" cy="3240360"/>
          </a:xfrm>
          <a:prstGeom prst="rect">
            <a:avLst/>
          </a:prstGeom>
          <a:noFill/>
          <a:ln w="9525">
            <a:noFill/>
            <a:round/>
            <a:headEnd/>
            <a:tailEnd/>
          </a:ln>
          <a:effectLst/>
        </p:spPr>
      </p:pic>
    </p:spTree>
    <p:extLst>
      <p:ext uri="{BB962C8B-B14F-4D97-AF65-F5344CB8AC3E}">
        <p14:creationId xmlns:p14="http://schemas.microsoft.com/office/powerpoint/2010/main" val="111047116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txBox="1">
            <a:spLocks/>
          </p:cNvSpPr>
          <p:nvPr/>
        </p:nvSpPr>
        <p:spPr>
          <a:xfrm>
            <a:off x="0" y="0"/>
            <a:ext cx="8928992" cy="926976"/>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fr-FR" sz="4800" b="1" dirty="0" smtClean="0">
                <a:solidFill>
                  <a:schemeClr val="bg1">
                    <a:lumMod val="50000"/>
                  </a:schemeClr>
                </a:solidFill>
                <a:latin typeface="Calibri" pitchFamily="32" charset="0"/>
                <a:ea typeface="MS Gothic" charset="0"/>
                <a:cs typeface="MS Gothic" charset="0"/>
              </a:rPr>
              <a:t>Pollution atmosphérique </a:t>
            </a:r>
            <a:endParaRPr lang="fr-FR" sz="4800" b="1" dirty="0">
              <a:solidFill>
                <a:schemeClr val="bg1">
                  <a:lumMod val="50000"/>
                </a:schemeClr>
              </a:solidFill>
              <a:latin typeface="Calibri" pitchFamily="32" charset="0"/>
              <a:ea typeface="MS Gothic" charset="0"/>
              <a:cs typeface="MS Gothic" charset="0"/>
            </a:endParaRPr>
          </a:p>
        </p:txBody>
      </p:sp>
      <p:sp>
        <p:nvSpPr>
          <p:cNvPr id="3" name="Rectangle 2"/>
          <p:cNvSpPr/>
          <p:nvPr/>
        </p:nvSpPr>
        <p:spPr>
          <a:xfrm>
            <a:off x="179512" y="692696"/>
            <a:ext cx="4968552" cy="6740307"/>
          </a:xfrm>
          <a:prstGeom prst="rect">
            <a:avLst/>
          </a:prstGeom>
        </p:spPr>
        <p:txBody>
          <a:bodyPr wrap="square">
            <a:spAutoFit/>
          </a:bodyPr>
          <a:lstStyle/>
          <a:p>
            <a:r>
              <a:rPr lang="fr-FR" sz="2400" b="1" dirty="0" smtClean="0">
                <a:solidFill>
                  <a:srgbClr val="00892F"/>
                </a:solidFill>
              </a:rPr>
              <a:t>Pollution urbaine </a:t>
            </a:r>
          </a:p>
          <a:p>
            <a:endParaRPr lang="fr-FR" dirty="0"/>
          </a:p>
          <a:p>
            <a:pPr marL="285750" indent="-285750">
              <a:buClr>
                <a:srgbClr val="E7511F"/>
              </a:buClr>
              <a:buSzPct val="150000"/>
              <a:buFont typeface="Wingdings" pitchFamily="2" charset="2"/>
              <a:buChar char="§"/>
            </a:pPr>
            <a:r>
              <a:rPr lang="fr-FR" dirty="0"/>
              <a:t>&gt; 1970 :  Transport automobile  </a:t>
            </a:r>
          </a:p>
          <a:p>
            <a:pPr>
              <a:buClr>
                <a:srgbClr val="E7511F"/>
              </a:buClr>
              <a:buSzPct val="150000"/>
            </a:pPr>
            <a:r>
              <a:rPr lang="fr-FR" dirty="0" smtClean="0"/>
              <a:t>- Particules (PM) : 42 000 </a:t>
            </a:r>
            <a:r>
              <a:rPr lang="fr-FR" dirty="0" smtClean="0">
                <a:sym typeface="Wingdings 2"/>
              </a:rPr>
              <a:t> / an France</a:t>
            </a:r>
            <a:endParaRPr lang="fr-FR" dirty="0" smtClean="0"/>
          </a:p>
          <a:p>
            <a:pPr marL="285750" indent="-285750">
              <a:buFontTx/>
              <a:buChar char="-"/>
            </a:pPr>
            <a:r>
              <a:rPr lang="fr-FR" dirty="0" smtClean="0"/>
              <a:t>O3</a:t>
            </a:r>
            <a:r>
              <a:rPr lang="fr-FR" dirty="0"/>
              <a:t>, </a:t>
            </a:r>
            <a:r>
              <a:rPr lang="fr-FR" dirty="0" err="1"/>
              <a:t>NOx</a:t>
            </a:r>
            <a:r>
              <a:rPr lang="fr-FR" dirty="0"/>
              <a:t>  (pollution photochimique) </a:t>
            </a:r>
            <a:endParaRPr lang="fr-FR" dirty="0" smtClean="0"/>
          </a:p>
          <a:p>
            <a:r>
              <a:rPr lang="fr-FR" dirty="0" smtClean="0"/>
              <a:t>En </a:t>
            </a:r>
            <a:r>
              <a:rPr lang="fr-FR" dirty="0"/>
              <a:t>2005, 89 % de la population mondiale vivait dans des </a:t>
            </a:r>
            <a:r>
              <a:rPr lang="fr-FR" dirty="0" smtClean="0"/>
              <a:t>zones PM2,5  &gt; 10 µg/m3 Norme OMS. </a:t>
            </a:r>
          </a:p>
          <a:p>
            <a:pPr>
              <a:buClr>
                <a:srgbClr val="E7511F"/>
              </a:buClr>
              <a:buSzPct val="150000"/>
            </a:pPr>
            <a:r>
              <a:rPr lang="fr-FR" dirty="0" smtClean="0"/>
              <a:t> </a:t>
            </a:r>
            <a:endParaRPr lang="fr-FR" dirty="0"/>
          </a:p>
          <a:p>
            <a:pPr>
              <a:buClr>
                <a:srgbClr val="E7511F"/>
              </a:buClr>
              <a:buSzPct val="150000"/>
              <a:buFont typeface="Wingdings" pitchFamily="2" charset="2"/>
              <a:buChar char="§"/>
            </a:pPr>
            <a:r>
              <a:rPr lang="fr-FR" dirty="0" smtClean="0"/>
              <a:t>PM :</a:t>
            </a:r>
            <a:r>
              <a:rPr lang="fr-FR" dirty="0" smtClean="0"/>
              <a:t>Cancérogène chez l’humain ( CIRC,2013)</a:t>
            </a:r>
            <a:endParaRPr lang="fr-FR" dirty="0" smtClean="0"/>
          </a:p>
          <a:p>
            <a:pPr>
              <a:buClr>
                <a:srgbClr val="E7511F"/>
              </a:buClr>
              <a:buSzPct val="150000"/>
              <a:buFont typeface="Wingdings" pitchFamily="2" charset="2"/>
              <a:buChar char="§"/>
            </a:pPr>
            <a:r>
              <a:rPr lang="fr-FR" b="1" dirty="0" smtClean="0"/>
              <a:t>3,2 millions de décès au niveau mondial</a:t>
            </a:r>
          </a:p>
          <a:p>
            <a:pPr>
              <a:buClr>
                <a:srgbClr val="E7511F"/>
              </a:buClr>
              <a:buSzPct val="150000"/>
            </a:pPr>
            <a:endParaRPr lang="fr-FR" dirty="0" smtClean="0"/>
          </a:p>
          <a:p>
            <a:pPr>
              <a:buClr>
                <a:srgbClr val="E7511F"/>
              </a:buClr>
              <a:buSzPct val="150000"/>
            </a:pPr>
            <a:r>
              <a:rPr lang="fr-FR" sz="2400" b="1" dirty="0" smtClean="0">
                <a:solidFill>
                  <a:srgbClr val="E7511F"/>
                </a:solidFill>
                <a:latin typeface="Calibri" pitchFamily="32" charset="0"/>
                <a:ea typeface="MS Gothic" charset="0"/>
                <a:cs typeface="MS Gothic" charset="0"/>
              </a:rPr>
              <a:t>Pollution intérieure </a:t>
            </a:r>
            <a:endParaRPr lang="fr-FR" sz="2400" dirty="0" smtClean="0">
              <a:solidFill>
                <a:srgbClr val="E7511F"/>
              </a:solidFill>
              <a:latin typeface="Calibri" pitchFamily="32" charset="0"/>
              <a:ea typeface="MS Gothic" charset="0"/>
              <a:cs typeface="MS Gothic" charset="0"/>
            </a:endParaRPr>
          </a:p>
          <a:p>
            <a:pPr marL="285750" indent="-285750">
              <a:buClr>
                <a:srgbClr val="E7511F"/>
              </a:buClr>
              <a:buSzPct val="150000"/>
              <a:buFont typeface="Wingdings" pitchFamily="2" charset="2"/>
              <a:buChar char="§"/>
            </a:pPr>
            <a:r>
              <a:rPr lang="fr-FR" dirty="0" smtClean="0"/>
              <a:t>&gt; 1990 : Pollution Intérieure &gt; Pollution extérieure : plus de polluants et concentrations plus élevées + temps de séjour 90 % </a:t>
            </a:r>
          </a:p>
          <a:p>
            <a:pPr marL="285750" indent="-285750">
              <a:buClr>
                <a:srgbClr val="E7511F"/>
              </a:buClr>
              <a:buSzPct val="150000"/>
              <a:buFont typeface="Wingdings" pitchFamily="2" charset="2"/>
              <a:buChar char="§"/>
            </a:pPr>
            <a:r>
              <a:rPr lang="fr-FR" dirty="0" smtClean="0"/>
              <a:t> mais effets mal évalués et pas de réglementation</a:t>
            </a:r>
          </a:p>
          <a:p>
            <a:pPr marL="285750" indent="-285750">
              <a:buClr>
                <a:srgbClr val="E7511F"/>
              </a:buClr>
              <a:buSzPct val="150000"/>
              <a:buFont typeface="Wingdings" pitchFamily="2" charset="2"/>
              <a:buChar char="§"/>
            </a:pPr>
            <a:r>
              <a:rPr lang="fr-FR" b="1" dirty="0" smtClean="0"/>
              <a:t>3,5 millions de décès au niveau mondial </a:t>
            </a:r>
          </a:p>
          <a:p>
            <a:pPr>
              <a:buClr>
                <a:srgbClr val="E7511F"/>
              </a:buClr>
              <a:buSzPct val="150000"/>
            </a:pPr>
            <a:endParaRPr lang="fr-FR" sz="2400" dirty="0" smtClean="0">
              <a:solidFill>
                <a:srgbClr val="E7511F"/>
              </a:solidFill>
              <a:latin typeface="Calibri" pitchFamily="32" charset="0"/>
              <a:ea typeface="MS Gothic" charset="0"/>
              <a:cs typeface="MS Gothic" charset="0"/>
            </a:endParaRPr>
          </a:p>
          <a:p>
            <a:pPr>
              <a:buClr>
                <a:srgbClr val="E7511F"/>
              </a:buClr>
              <a:buSzPct val="150000"/>
            </a:pPr>
            <a:endParaRPr lang="fr-FR" dirty="0"/>
          </a:p>
          <a:p>
            <a:pPr marL="285750" indent="-285750">
              <a:buClr>
                <a:srgbClr val="E7511F"/>
              </a:buClr>
              <a:buSzPct val="150000"/>
              <a:buFont typeface="Wingdings" pitchFamily="2" charset="2"/>
              <a:buChar char="§"/>
            </a:pPr>
            <a:endParaRPr lang="fr-FR" dirty="0"/>
          </a:p>
          <a:p>
            <a:r>
              <a:rPr lang="fr-FR" dirty="0" smtClean="0"/>
              <a:t>  </a:t>
            </a:r>
            <a:endParaRPr lang="fr-FR" dirty="0"/>
          </a:p>
          <a:p>
            <a:endParaRPr lang="fr-FR" dirty="0"/>
          </a:p>
        </p:txBody>
      </p:sp>
      <p:pic>
        <p:nvPicPr>
          <p:cNvPr id="4" name="Picture 4"/>
          <p:cNvPicPr>
            <a:picLocks noChangeAspect="1" noChangeArrowheads="1"/>
          </p:cNvPicPr>
          <p:nvPr/>
        </p:nvPicPr>
        <p:blipFill>
          <a:blip r:embed="rId2" cstate="print"/>
          <a:srcRect/>
          <a:stretch>
            <a:fillRect/>
          </a:stretch>
        </p:blipFill>
        <p:spPr bwMode="auto">
          <a:xfrm>
            <a:off x="5148064" y="764704"/>
            <a:ext cx="3456384" cy="2247026"/>
          </a:xfrm>
          <a:prstGeom prst="rect">
            <a:avLst/>
          </a:prstGeom>
          <a:noFill/>
          <a:ln w="9525">
            <a:noFill/>
            <a:round/>
            <a:headEnd/>
            <a:tailEnd/>
          </a:ln>
          <a:effectLst/>
        </p:spPr>
      </p:pic>
      <p:pic>
        <p:nvPicPr>
          <p:cNvPr id="8" name="Picture 5"/>
          <p:cNvPicPr>
            <a:picLocks noChangeAspect="1" noChangeArrowheads="1"/>
          </p:cNvPicPr>
          <p:nvPr/>
        </p:nvPicPr>
        <p:blipFill>
          <a:blip r:embed="rId3" cstate="print"/>
          <a:srcRect/>
          <a:stretch>
            <a:fillRect/>
          </a:stretch>
        </p:blipFill>
        <p:spPr bwMode="auto">
          <a:xfrm>
            <a:off x="4871920" y="3429000"/>
            <a:ext cx="4085890" cy="2535242"/>
          </a:xfrm>
          <a:prstGeom prst="rect">
            <a:avLst/>
          </a:prstGeom>
          <a:noFill/>
          <a:ln w="9525">
            <a:noFill/>
            <a:round/>
            <a:headEnd/>
            <a:tailEnd/>
          </a:ln>
          <a:effectLst/>
        </p:spPr>
      </p:pic>
    </p:spTree>
    <p:extLst>
      <p:ext uri="{BB962C8B-B14F-4D97-AF65-F5344CB8AC3E}">
        <p14:creationId xmlns:p14="http://schemas.microsoft.com/office/powerpoint/2010/main" val="2310222786"/>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149712" y="116632"/>
            <a:ext cx="5886784" cy="3170099"/>
          </a:xfrm>
          <a:prstGeom prst="rect">
            <a:avLst/>
          </a:prstGeom>
        </p:spPr>
        <p:txBody>
          <a:bodyPr wrap="square">
            <a:spAutoFit/>
          </a:bodyPr>
          <a:lstStyle/>
          <a:p>
            <a:r>
              <a:rPr lang="fr-FR" sz="2000" b="1" dirty="0" smtClean="0">
                <a:solidFill>
                  <a:schemeClr val="tx1"/>
                </a:solidFill>
              </a:rPr>
              <a:t>Plus </a:t>
            </a:r>
            <a:r>
              <a:rPr lang="fr-FR" sz="2000" b="1" dirty="0">
                <a:solidFill>
                  <a:schemeClr val="tx1"/>
                </a:solidFill>
              </a:rPr>
              <a:t>de la moitié de la population mondiale vit désormais dans les villes.</a:t>
            </a:r>
          </a:p>
          <a:p>
            <a:r>
              <a:rPr lang="fr-FR" sz="2000" b="1" dirty="0" smtClean="0">
                <a:solidFill>
                  <a:schemeClr val="tx1"/>
                </a:solidFill>
              </a:rPr>
              <a:t>Un </a:t>
            </a:r>
            <a:r>
              <a:rPr lang="fr-FR" sz="2000" b="1" dirty="0">
                <a:solidFill>
                  <a:schemeClr val="tx1"/>
                </a:solidFill>
              </a:rPr>
              <a:t>habitant des villes sur trois vit dans les bidonvilles, soit au total un milliard de personnes. </a:t>
            </a:r>
          </a:p>
          <a:p>
            <a:r>
              <a:rPr lang="fr-FR" sz="2000" dirty="0" smtClean="0">
                <a:solidFill>
                  <a:schemeClr val="tx1"/>
                </a:solidFill>
              </a:rPr>
              <a:t>La </a:t>
            </a:r>
            <a:r>
              <a:rPr lang="fr-FR" sz="2000" b="1" dirty="0">
                <a:solidFill>
                  <a:schemeClr val="tx1"/>
                </a:solidFill>
              </a:rPr>
              <a:t>pollution de l’air dans les villes tue près de </a:t>
            </a:r>
            <a:r>
              <a:rPr lang="fr-FR" sz="2000" b="1" dirty="0" smtClean="0">
                <a:solidFill>
                  <a:schemeClr val="tx1"/>
                </a:solidFill>
              </a:rPr>
              <a:t>3,2 </a:t>
            </a:r>
            <a:r>
              <a:rPr lang="fr-FR" sz="2000" b="1" dirty="0">
                <a:solidFill>
                  <a:schemeClr val="tx1"/>
                </a:solidFill>
              </a:rPr>
              <a:t>million de personnes </a:t>
            </a:r>
            <a:r>
              <a:rPr lang="fr-FR" sz="2000" dirty="0">
                <a:solidFill>
                  <a:schemeClr val="tx1"/>
                </a:solidFill>
              </a:rPr>
              <a:t>chaque année dans le monde, en grande partie du fait de maladies cardio-vasculaires et respiratoires. </a:t>
            </a:r>
            <a:endParaRPr lang="fr-FR" sz="2000" dirty="0" smtClean="0">
              <a:solidFill>
                <a:schemeClr val="tx1"/>
              </a:solidFill>
            </a:endParaRPr>
          </a:p>
          <a:p>
            <a:r>
              <a:rPr lang="fr-FR" sz="2000" b="1" dirty="0" smtClean="0">
                <a:solidFill>
                  <a:schemeClr val="tx1"/>
                </a:solidFill>
              </a:rPr>
              <a:t>L’incidence </a:t>
            </a:r>
            <a:r>
              <a:rPr lang="fr-FR" sz="2000" b="1" dirty="0">
                <a:solidFill>
                  <a:schemeClr val="tx1"/>
                </a:solidFill>
              </a:rPr>
              <a:t>de la tuberculose est beaucoup plus élevée dans les grandes villes. </a:t>
            </a:r>
            <a:endParaRPr lang="fr-FR" sz="2000" dirty="0">
              <a:solidFill>
                <a:schemeClr val="tx1"/>
              </a:solidFill>
            </a:endParaRPr>
          </a:p>
        </p:txBody>
      </p:sp>
      <p:pic>
        <p:nvPicPr>
          <p:cNvPr id="3"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43345" t="52809" r="37451" b="25320"/>
          <a:stretch/>
        </p:blipFill>
        <p:spPr bwMode="auto">
          <a:xfrm>
            <a:off x="135049" y="1701681"/>
            <a:ext cx="3014663" cy="2145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2"/>
          <p:cNvPicPr>
            <a:picLocks noChangeAspect="1" noChangeArrowheads="1"/>
          </p:cNvPicPr>
          <p:nvPr/>
        </p:nvPicPr>
        <p:blipFill>
          <a:blip r:embed="rId3" cstate="print"/>
          <a:srcRect/>
          <a:stretch>
            <a:fillRect/>
          </a:stretch>
        </p:blipFill>
        <p:spPr bwMode="auto">
          <a:xfrm>
            <a:off x="6194045" y="3501008"/>
            <a:ext cx="2960963" cy="1944216"/>
          </a:xfrm>
          <a:prstGeom prst="rect">
            <a:avLst/>
          </a:prstGeom>
          <a:noFill/>
          <a:ln w="9525">
            <a:noFill/>
            <a:miter lim="800000"/>
            <a:headEnd/>
            <a:tailEnd/>
          </a:ln>
        </p:spPr>
      </p:pic>
      <p:sp>
        <p:nvSpPr>
          <p:cNvPr id="5" name="ZoneTexte 4"/>
          <p:cNvSpPr txBox="1"/>
          <p:nvPr/>
        </p:nvSpPr>
        <p:spPr>
          <a:xfrm>
            <a:off x="454249" y="117070"/>
            <a:ext cx="2376264" cy="1815882"/>
          </a:xfrm>
          <a:prstGeom prst="rect">
            <a:avLst/>
          </a:prstGeom>
          <a:noFill/>
        </p:spPr>
        <p:txBody>
          <a:bodyPr wrap="square" rtlCol="0">
            <a:spAutoFit/>
          </a:bodyPr>
          <a:lstStyle/>
          <a:p>
            <a:r>
              <a:rPr lang="fr-FR" sz="2800" b="1" dirty="0" smtClean="0">
                <a:solidFill>
                  <a:schemeClr val="bg1">
                    <a:lumMod val="50000"/>
                  </a:schemeClr>
                </a:solidFill>
              </a:rPr>
              <a:t>La ville un facteur positif pour la santé, mais…</a:t>
            </a:r>
            <a:endParaRPr lang="fr-FR" sz="2800" b="1" dirty="0">
              <a:solidFill>
                <a:schemeClr val="bg1">
                  <a:lumMod val="50000"/>
                </a:schemeClr>
              </a:solidFill>
            </a:endParaRPr>
          </a:p>
        </p:txBody>
      </p:sp>
      <p:sp>
        <p:nvSpPr>
          <p:cNvPr id="6" name="Rectangle 5"/>
          <p:cNvSpPr/>
          <p:nvPr/>
        </p:nvSpPr>
        <p:spPr>
          <a:xfrm>
            <a:off x="135050" y="3884062"/>
            <a:ext cx="6237150" cy="2308324"/>
          </a:xfrm>
          <a:prstGeom prst="rect">
            <a:avLst/>
          </a:prstGeom>
        </p:spPr>
        <p:txBody>
          <a:bodyPr wrap="square">
            <a:spAutoFit/>
          </a:bodyPr>
          <a:lstStyle/>
          <a:p>
            <a:r>
              <a:rPr lang="fr-FR" dirty="0"/>
              <a:t>Les cadres de vie urbains ont tendance à </a:t>
            </a:r>
            <a:r>
              <a:rPr lang="fr-FR" b="1" dirty="0"/>
              <a:t>décourager l’activité physique </a:t>
            </a:r>
            <a:r>
              <a:rPr lang="fr-FR" dirty="0"/>
              <a:t>et à favoriser la consommation d’aliments peu diététiques. La participation aux activités physiques est rendue difficile par un certain nombre de facteurs urbains, parmi lesquels la surpopulation, la densité du trafic routier, l’usage excessif des transports motorisés, la mauvaise qualité de l’air et le manque d’espaces publics et d’installations sportives/de loisirs sécurisés. </a:t>
            </a:r>
          </a:p>
        </p:txBody>
      </p:sp>
    </p:spTree>
    <p:extLst>
      <p:ext uri="{BB962C8B-B14F-4D97-AF65-F5344CB8AC3E}">
        <p14:creationId xmlns:p14="http://schemas.microsoft.com/office/powerpoint/2010/main" val="74012619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138"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1837" t="18642" r="32839" b="4059"/>
          <a:stretch/>
        </p:blipFill>
        <p:spPr bwMode="auto">
          <a:xfrm>
            <a:off x="107504" y="639278"/>
            <a:ext cx="3975851" cy="54375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3"/>
          <p:cNvSpPr>
            <a:spLocks noChangeArrowheads="1"/>
          </p:cNvSpPr>
          <p:nvPr/>
        </p:nvSpPr>
        <p:spPr bwMode="auto">
          <a:xfrm>
            <a:off x="4257935" y="45204"/>
            <a:ext cx="4886065" cy="39703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lvl="0" defTabSz="914400">
              <a:lnSpc>
                <a:spcPct val="100000"/>
              </a:lnSpc>
              <a:buClrTx/>
              <a:buSzTx/>
            </a:pPr>
            <a:r>
              <a:rPr lang="fr-FR" sz="2800" b="1" dirty="0">
                <a:cs typeface="Arial" charset="0"/>
              </a:rPr>
              <a:t> </a:t>
            </a:r>
            <a:r>
              <a:rPr kumimoji="0" lang="fr-FR" sz="2800" b="1" i="0" u="none" strike="noStrike" cap="none" normalizeH="0" baseline="0" dirty="0" smtClean="0">
                <a:ln>
                  <a:noFill/>
                </a:ln>
                <a:solidFill>
                  <a:schemeClr val="tx1"/>
                </a:solidFill>
                <a:effectLst/>
                <a:cs typeface="Arial" charset="0"/>
              </a:rPr>
              <a:t>2,34 millions de décès au travail </a:t>
            </a:r>
            <a:r>
              <a:rPr kumimoji="0" lang="fr-FR" sz="2800" b="1" i="0" u="none" strike="noStrike" cap="none" normalizeH="0" dirty="0" smtClean="0">
                <a:ln>
                  <a:noFill/>
                </a:ln>
                <a:solidFill>
                  <a:schemeClr val="tx1"/>
                </a:solidFill>
                <a:effectLst/>
                <a:cs typeface="Arial" charset="0"/>
              </a:rPr>
              <a:t>: </a:t>
            </a:r>
            <a:endParaRPr kumimoji="0" lang="fr-FR" sz="2800" b="1" i="0" u="none" strike="noStrike" cap="none" normalizeH="0" baseline="0" dirty="0" smtClean="0">
              <a:ln>
                <a:noFill/>
              </a:ln>
              <a:solidFill>
                <a:schemeClr val="tx1"/>
              </a:solidFill>
              <a:effectLst/>
              <a:cs typeface="Arial" charset="0"/>
            </a:endParaRPr>
          </a:p>
          <a:p>
            <a:pPr marL="342900" marR="0" lvl="0" indent="-342900" algn="l" defTabSz="914400" rtl="0" eaLnBrk="1" fontAlgn="base" latinLnBrk="0" hangingPunct="1">
              <a:lnSpc>
                <a:spcPct val="100000"/>
              </a:lnSpc>
              <a:spcBef>
                <a:spcPct val="0"/>
              </a:spcBef>
              <a:spcAft>
                <a:spcPct val="0"/>
              </a:spcAft>
              <a:buClrTx/>
              <a:buSzTx/>
              <a:buFont typeface="Arial" pitchFamily="34" charset="0"/>
              <a:buChar char="•"/>
              <a:tabLst/>
            </a:pPr>
            <a:r>
              <a:rPr kumimoji="0" lang="fr-FR" sz="2800" b="1" i="0" u="none" strike="noStrike" cap="none" normalizeH="0" baseline="0" dirty="0" smtClean="0">
                <a:ln>
                  <a:noFill/>
                </a:ln>
                <a:solidFill>
                  <a:schemeClr val="tx1"/>
                </a:solidFill>
                <a:effectLst/>
                <a:cs typeface="Arial" charset="0"/>
              </a:rPr>
              <a:t>321 000 accidents </a:t>
            </a:r>
            <a:endParaRPr lang="fr-FR" sz="2800" b="1" dirty="0">
              <a:solidFill>
                <a:schemeClr val="tx1"/>
              </a:solidFill>
              <a:cs typeface="Arial" charset="0"/>
            </a:endParaRPr>
          </a:p>
          <a:p>
            <a:pPr marL="342900" marR="0" lvl="0" indent="-342900" algn="l" defTabSz="914400" rtl="0" eaLnBrk="1" fontAlgn="base" latinLnBrk="0" hangingPunct="1">
              <a:lnSpc>
                <a:spcPct val="100000"/>
              </a:lnSpc>
              <a:spcBef>
                <a:spcPct val="0"/>
              </a:spcBef>
              <a:spcAft>
                <a:spcPct val="0"/>
              </a:spcAft>
              <a:buClrTx/>
              <a:buSzTx/>
              <a:buFont typeface="Arial" pitchFamily="34" charset="0"/>
              <a:buChar char="•"/>
              <a:tabLst/>
            </a:pPr>
            <a:r>
              <a:rPr kumimoji="0" lang="fr-FR" sz="2800" b="1" i="0" u="none" strike="noStrike" cap="none" normalizeH="0" baseline="0" dirty="0" smtClean="0">
                <a:ln>
                  <a:noFill/>
                </a:ln>
                <a:solidFill>
                  <a:schemeClr val="tx1"/>
                </a:solidFill>
                <a:effectLst/>
                <a:cs typeface="Arial" charset="0"/>
              </a:rPr>
              <a:t>2,02 millions de maladies liées au travail</a:t>
            </a:r>
          </a:p>
          <a:p>
            <a:pPr marR="0" lvl="0" algn="l" defTabSz="914400" rtl="0" eaLnBrk="1" fontAlgn="base" latinLnBrk="0" hangingPunct="1">
              <a:lnSpc>
                <a:spcPct val="100000"/>
              </a:lnSpc>
              <a:spcBef>
                <a:spcPct val="0"/>
              </a:spcBef>
              <a:spcAft>
                <a:spcPct val="0"/>
              </a:spcAft>
              <a:buClrTx/>
              <a:buSzTx/>
              <a:tabLst/>
            </a:pPr>
            <a:r>
              <a:rPr lang="fr-FR" sz="2800" b="1" dirty="0" smtClean="0">
                <a:solidFill>
                  <a:srgbClr val="3333FF"/>
                </a:solidFill>
                <a:cs typeface="Arial" charset="0"/>
              </a:rPr>
              <a:t>Réalité sous-estimée : </a:t>
            </a:r>
          </a:p>
          <a:p>
            <a:pPr marR="0" lvl="0" algn="l" defTabSz="914400" rtl="0" eaLnBrk="1" fontAlgn="base" latinLnBrk="0" hangingPunct="1">
              <a:lnSpc>
                <a:spcPct val="100000"/>
              </a:lnSpc>
              <a:spcBef>
                <a:spcPct val="0"/>
              </a:spcBef>
              <a:spcAft>
                <a:spcPct val="0"/>
              </a:spcAft>
              <a:buClrTx/>
              <a:buSzTx/>
              <a:tabLst/>
            </a:pPr>
            <a:r>
              <a:rPr lang="fr-FR" sz="2800" b="1" dirty="0" smtClean="0">
                <a:solidFill>
                  <a:srgbClr val="3333FF"/>
                </a:solidFill>
                <a:cs typeface="Arial" charset="0"/>
              </a:rPr>
              <a:t>la Chine a moitié  moins de maladies professionnelles que la France </a:t>
            </a:r>
            <a:endParaRPr kumimoji="0" lang="fr-FR" sz="2800" b="1" i="0" u="none" strike="noStrike" cap="none" normalizeH="0" baseline="0" dirty="0" smtClean="0">
              <a:ln>
                <a:noFill/>
              </a:ln>
              <a:solidFill>
                <a:srgbClr val="3333FF"/>
              </a:solidFill>
              <a:effectLst/>
              <a:cs typeface="Arial" charset="0"/>
            </a:endParaRPr>
          </a:p>
        </p:txBody>
      </p:sp>
      <p:sp>
        <p:nvSpPr>
          <p:cNvPr id="2" name="ZoneTexte 1"/>
          <p:cNvSpPr txBox="1"/>
          <p:nvPr/>
        </p:nvSpPr>
        <p:spPr>
          <a:xfrm>
            <a:off x="293286" y="30985"/>
            <a:ext cx="6120680" cy="707886"/>
          </a:xfrm>
          <a:prstGeom prst="rect">
            <a:avLst/>
          </a:prstGeom>
          <a:noFill/>
        </p:spPr>
        <p:txBody>
          <a:bodyPr wrap="square" rtlCol="0">
            <a:spAutoFit/>
          </a:bodyPr>
          <a:lstStyle/>
          <a:p>
            <a:r>
              <a:rPr lang="fr-FR" sz="4000" b="1" dirty="0" smtClean="0">
                <a:solidFill>
                  <a:schemeClr val="bg1">
                    <a:lumMod val="50000"/>
                  </a:schemeClr>
                </a:solidFill>
              </a:rPr>
              <a:t>Le travail invisibl</a:t>
            </a:r>
            <a:r>
              <a:rPr lang="fr-FR" sz="4000" b="1" dirty="0">
                <a:solidFill>
                  <a:schemeClr val="bg1">
                    <a:lumMod val="50000"/>
                  </a:schemeClr>
                </a:solidFill>
              </a:rPr>
              <a:t>e</a:t>
            </a:r>
          </a:p>
        </p:txBody>
      </p:sp>
      <p:sp>
        <p:nvSpPr>
          <p:cNvPr id="4" name="ZoneTexte 3"/>
          <p:cNvSpPr txBox="1"/>
          <p:nvPr/>
        </p:nvSpPr>
        <p:spPr>
          <a:xfrm>
            <a:off x="4257935" y="4149080"/>
            <a:ext cx="4565018" cy="1692771"/>
          </a:xfrm>
          <a:prstGeom prst="rect">
            <a:avLst/>
          </a:prstGeom>
          <a:noFill/>
        </p:spPr>
        <p:txBody>
          <a:bodyPr wrap="square" rtlCol="0">
            <a:spAutoFit/>
          </a:bodyPr>
          <a:lstStyle/>
          <a:p>
            <a:r>
              <a:rPr lang="fr-FR" sz="4800" b="1" dirty="0" smtClean="0"/>
              <a:t>PE au travail ?</a:t>
            </a:r>
          </a:p>
          <a:p>
            <a:r>
              <a:rPr lang="fr-FR" sz="2800" b="1" dirty="0" smtClean="0"/>
              <a:t>Femme au travail &lt;  Femme  à la maison </a:t>
            </a:r>
            <a:endParaRPr lang="fr-FR" sz="2800" b="1" dirty="0"/>
          </a:p>
        </p:txBody>
      </p:sp>
    </p:spTree>
    <p:extLst>
      <p:ext uri="{BB962C8B-B14F-4D97-AF65-F5344CB8AC3E}">
        <p14:creationId xmlns:p14="http://schemas.microsoft.com/office/powerpoint/2010/main" val="251943278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8750" t="14366" r="20523" b="4664"/>
          <a:stretch/>
        </p:blipFill>
        <p:spPr bwMode="auto">
          <a:xfrm>
            <a:off x="-29457" y="1268760"/>
            <a:ext cx="4838034" cy="48380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ZoneTexte 3"/>
          <p:cNvSpPr txBox="1"/>
          <p:nvPr/>
        </p:nvSpPr>
        <p:spPr>
          <a:xfrm>
            <a:off x="4913094" y="3862505"/>
            <a:ext cx="3816423" cy="2369880"/>
          </a:xfrm>
          <a:prstGeom prst="rect">
            <a:avLst/>
          </a:prstGeom>
          <a:noFill/>
        </p:spPr>
        <p:txBody>
          <a:bodyPr wrap="square" rtlCol="0">
            <a:spAutoFit/>
          </a:bodyPr>
          <a:lstStyle/>
          <a:p>
            <a:endParaRPr lang="fr-FR" dirty="0"/>
          </a:p>
          <a:p>
            <a:r>
              <a:rPr lang="fr-FR" sz="2800" b="1" dirty="0" smtClean="0">
                <a:solidFill>
                  <a:srgbClr val="FF0000"/>
                </a:solidFill>
              </a:rPr>
              <a:t>« This global </a:t>
            </a:r>
            <a:r>
              <a:rPr lang="fr-FR" sz="2800" b="1" dirty="0" err="1" smtClean="0">
                <a:solidFill>
                  <a:srgbClr val="FF0000"/>
                </a:solidFill>
              </a:rPr>
              <a:t>estimate</a:t>
            </a:r>
            <a:r>
              <a:rPr lang="fr-FR" sz="2800" b="1" dirty="0" smtClean="0">
                <a:solidFill>
                  <a:srgbClr val="FF0000"/>
                </a:solidFill>
              </a:rPr>
              <a:t>  </a:t>
            </a:r>
            <a:r>
              <a:rPr lang="fr-FR" sz="2800" b="1" dirty="0" err="1" smtClean="0">
                <a:solidFill>
                  <a:srgbClr val="FF0000"/>
                </a:solidFill>
              </a:rPr>
              <a:t>is</a:t>
            </a:r>
            <a:r>
              <a:rPr lang="fr-FR" sz="2800" b="1" dirty="0" smtClean="0">
                <a:solidFill>
                  <a:srgbClr val="FF0000"/>
                </a:solidFill>
              </a:rPr>
              <a:t> an </a:t>
            </a:r>
            <a:r>
              <a:rPr lang="fr-FR" sz="2800" b="1" dirty="0" err="1" smtClean="0">
                <a:solidFill>
                  <a:srgbClr val="FF0000"/>
                </a:solidFill>
              </a:rPr>
              <a:t>underestimate</a:t>
            </a:r>
            <a:r>
              <a:rPr lang="fr-FR" sz="2800" b="1" dirty="0" smtClean="0">
                <a:solidFill>
                  <a:srgbClr val="FF0000"/>
                </a:solidFill>
              </a:rPr>
              <a:t> of the real </a:t>
            </a:r>
            <a:r>
              <a:rPr lang="fr-FR" sz="2800" b="1" dirty="0" err="1" smtClean="0">
                <a:solidFill>
                  <a:srgbClr val="FF0000"/>
                </a:solidFill>
              </a:rPr>
              <a:t>burden</a:t>
            </a:r>
            <a:r>
              <a:rPr lang="fr-FR" sz="2800" b="1" dirty="0" smtClean="0">
                <a:solidFill>
                  <a:srgbClr val="FF0000"/>
                </a:solidFill>
              </a:rPr>
              <a:t> </a:t>
            </a:r>
            <a:r>
              <a:rPr lang="fr-FR" sz="2800" b="1" dirty="0" err="1" smtClean="0">
                <a:solidFill>
                  <a:srgbClr val="FF0000"/>
                </a:solidFill>
              </a:rPr>
              <a:t>attributable</a:t>
            </a:r>
            <a:r>
              <a:rPr lang="fr-FR" sz="2800" b="1" dirty="0" smtClean="0">
                <a:solidFill>
                  <a:srgbClr val="FF0000"/>
                </a:solidFill>
              </a:rPr>
              <a:t> to </a:t>
            </a:r>
            <a:r>
              <a:rPr lang="fr-FR" sz="2800" b="1" dirty="0" err="1" smtClean="0">
                <a:solidFill>
                  <a:srgbClr val="FF0000"/>
                </a:solidFill>
              </a:rPr>
              <a:t>chemicals</a:t>
            </a:r>
            <a:r>
              <a:rPr lang="fr-FR" sz="2800" b="1" dirty="0" smtClean="0">
                <a:solidFill>
                  <a:srgbClr val="FF0000"/>
                </a:solidFill>
              </a:rPr>
              <a:t> »</a:t>
            </a:r>
          </a:p>
          <a:p>
            <a:endParaRPr lang="fr-FR" dirty="0"/>
          </a:p>
        </p:txBody>
      </p:sp>
      <p:pic>
        <p:nvPicPr>
          <p:cNvPr id="5" name="Picture 2"/>
          <p:cNvPicPr>
            <a:picLocks noChangeAspect="1" noChangeArrowheads="1"/>
          </p:cNvPicPr>
          <p:nvPr/>
        </p:nvPicPr>
        <p:blipFill rotWithShape="1">
          <a:blip r:embed="rId3" cstate="print"/>
          <a:srcRect l="57576" t="9602" r="32420" b="78771"/>
          <a:stretch/>
        </p:blipFill>
        <p:spPr bwMode="auto">
          <a:xfrm>
            <a:off x="7263557" y="0"/>
            <a:ext cx="1786284" cy="1556792"/>
          </a:xfrm>
          <a:prstGeom prst="rect">
            <a:avLst/>
          </a:prstGeom>
          <a:noFill/>
          <a:ln w="9525">
            <a:noFill/>
            <a:miter lim="800000"/>
            <a:headEnd/>
            <a:tailEnd/>
          </a:ln>
        </p:spPr>
      </p:pic>
      <p:sp>
        <p:nvSpPr>
          <p:cNvPr id="3" name="Rectangle 2"/>
          <p:cNvSpPr/>
          <p:nvPr/>
        </p:nvSpPr>
        <p:spPr>
          <a:xfrm>
            <a:off x="4913094" y="1772816"/>
            <a:ext cx="4112778" cy="2062103"/>
          </a:xfrm>
          <a:prstGeom prst="rect">
            <a:avLst/>
          </a:prstGeom>
        </p:spPr>
        <p:txBody>
          <a:bodyPr wrap="square">
            <a:spAutoFit/>
          </a:bodyPr>
          <a:lstStyle/>
          <a:p>
            <a:r>
              <a:rPr lang="fr-FR" sz="3200" b="1" dirty="0">
                <a:solidFill>
                  <a:srgbClr val="FF0000"/>
                </a:solidFill>
              </a:rPr>
              <a:t>4,9 millions décès (8,3% du total</a:t>
            </a:r>
            <a:r>
              <a:rPr lang="fr-FR" sz="3200" b="1" dirty="0" smtClean="0">
                <a:solidFill>
                  <a:srgbClr val="FF0000"/>
                </a:solidFill>
              </a:rPr>
              <a:t>)</a:t>
            </a:r>
          </a:p>
          <a:p>
            <a:r>
              <a:rPr lang="fr-FR" sz="3200" b="1" dirty="0" smtClean="0">
                <a:solidFill>
                  <a:srgbClr val="FF0000"/>
                </a:solidFill>
              </a:rPr>
              <a:t>143 000 substances  dont 3 % évaluées</a:t>
            </a:r>
            <a:endParaRPr lang="fr-FR" sz="3200" b="1" dirty="0">
              <a:solidFill>
                <a:srgbClr val="FF0000"/>
              </a:solidFill>
            </a:endParaRPr>
          </a:p>
        </p:txBody>
      </p:sp>
      <p:sp>
        <p:nvSpPr>
          <p:cNvPr id="6" name="ZoneTexte 5"/>
          <p:cNvSpPr txBox="1"/>
          <p:nvPr/>
        </p:nvSpPr>
        <p:spPr>
          <a:xfrm>
            <a:off x="395536" y="188640"/>
            <a:ext cx="5616624" cy="769441"/>
          </a:xfrm>
          <a:prstGeom prst="rect">
            <a:avLst/>
          </a:prstGeom>
          <a:noFill/>
        </p:spPr>
        <p:txBody>
          <a:bodyPr wrap="square" rtlCol="0">
            <a:spAutoFit/>
          </a:bodyPr>
          <a:lstStyle/>
          <a:p>
            <a:r>
              <a:rPr lang="fr-FR" sz="4400" b="1" dirty="0" smtClean="0">
                <a:solidFill>
                  <a:schemeClr val="bg1">
                    <a:lumMod val="50000"/>
                  </a:schemeClr>
                </a:solidFill>
              </a:rPr>
              <a:t>L’ignorance toxique</a:t>
            </a:r>
            <a:endParaRPr lang="fr-FR" sz="4400" b="1" dirty="0">
              <a:solidFill>
                <a:schemeClr val="bg1">
                  <a:lumMod val="50000"/>
                </a:schemeClr>
              </a:solidFill>
            </a:endParaRPr>
          </a:p>
        </p:txBody>
      </p:sp>
      <p:sp>
        <p:nvSpPr>
          <p:cNvPr id="11" name="ZoneTexte 10"/>
          <p:cNvSpPr txBox="1"/>
          <p:nvPr/>
        </p:nvSpPr>
        <p:spPr>
          <a:xfrm>
            <a:off x="5220072" y="188640"/>
            <a:ext cx="2052228" cy="1938992"/>
          </a:xfrm>
          <a:prstGeom prst="rect">
            <a:avLst/>
          </a:prstGeom>
          <a:noFill/>
        </p:spPr>
        <p:txBody>
          <a:bodyPr wrap="square" rtlCol="0">
            <a:spAutoFit/>
          </a:bodyPr>
          <a:lstStyle/>
          <a:p>
            <a:r>
              <a:rPr lang="fr-FR" sz="1600" b="1" dirty="0" smtClean="0">
                <a:solidFill>
                  <a:srgbClr val="FF0000"/>
                </a:solidFill>
              </a:rPr>
              <a:t>PROGRAMME DES NATIONS UNIES POUR L’ENVIRONNEMENT</a:t>
            </a:r>
          </a:p>
          <a:p>
            <a:endParaRPr lang="fr-FR" sz="2400" b="1" dirty="0" smtClean="0">
              <a:solidFill>
                <a:srgbClr val="FF0000"/>
              </a:solidFill>
            </a:endParaRPr>
          </a:p>
          <a:p>
            <a:endParaRPr lang="fr-FR" sz="2400" b="1" dirty="0">
              <a:solidFill>
                <a:srgbClr val="FF0000"/>
              </a:solidFill>
            </a:endParaRPr>
          </a:p>
          <a:p>
            <a:endParaRPr lang="fr-FR" sz="2400" b="1" dirty="0" smtClean="0">
              <a:solidFill>
                <a:srgbClr val="FF0000"/>
              </a:solidFill>
            </a:endParaRPr>
          </a:p>
        </p:txBody>
      </p:sp>
    </p:spTree>
    <p:extLst>
      <p:ext uri="{BB962C8B-B14F-4D97-AF65-F5344CB8AC3E}">
        <p14:creationId xmlns:p14="http://schemas.microsoft.com/office/powerpoint/2010/main" val="17043542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876256" y="274638"/>
            <a:ext cx="1810544" cy="1143000"/>
          </a:xfrm>
        </p:spPr>
        <p:txBody>
          <a:bodyPr>
            <a:normAutofit fontScale="90000"/>
          </a:bodyPr>
          <a:lstStyle/>
          <a:p>
            <a:r>
              <a:rPr lang="fr-FR" b="1" dirty="0" smtClean="0"/>
              <a:t>Après 2009</a:t>
            </a:r>
            <a:endParaRPr lang="fr-FR" b="1" dirty="0"/>
          </a:p>
        </p:txBody>
      </p:sp>
      <p:pic>
        <p:nvPicPr>
          <p:cNvPr id="4" name="Picture 6"/>
          <p:cNvPicPr>
            <a:picLocks noGrp="1" noChangeAspect="1" noChangeArrowheads="1"/>
          </p:cNvPicPr>
          <p:nvPr>
            <p:ph idx="1"/>
          </p:nvPr>
        </p:nvPicPr>
        <p:blipFill rotWithShape="1">
          <a:blip r:embed="rId2" cstate="print"/>
          <a:srcRect l="39989" t="58348" r="30657" b="15637"/>
          <a:stretch/>
        </p:blipFill>
        <p:spPr bwMode="auto">
          <a:xfrm>
            <a:off x="179512" y="476672"/>
            <a:ext cx="6488917" cy="4935138"/>
          </a:xfrm>
          <a:prstGeom prst="rect">
            <a:avLst/>
          </a:prstGeom>
          <a:noFill/>
          <a:ln w="9525">
            <a:noFill/>
            <a:round/>
            <a:headEnd/>
            <a:tailEnd/>
          </a:ln>
        </p:spPr>
      </p:pic>
      <p:pic>
        <p:nvPicPr>
          <p:cNvPr id="5" name="Picture 7" descr="File:Bisphenol A.sv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2129457">
            <a:off x="5239134" y="1823643"/>
            <a:ext cx="4133436" cy="15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ZoneTexte 2"/>
          <p:cNvSpPr txBox="1"/>
          <p:nvPr/>
        </p:nvSpPr>
        <p:spPr>
          <a:xfrm>
            <a:off x="6704468" y="3684337"/>
            <a:ext cx="2411760" cy="1754326"/>
          </a:xfrm>
          <a:prstGeom prst="rect">
            <a:avLst/>
          </a:prstGeom>
          <a:noFill/>
        </p:spPr>
        <p:txBody>
          <a:bodyPr wrap="square" rtlCol="0">
            <a:spAutoFit/>
          </a:bodyPr>
          <a:lstStyle/>
          <a:p>
            <a:r>
              <a:rPr lang="fr-FR" sz="3200" b="1" dirty="0" smtClean="0">
                <a:solidFill>
                  <a:srgbClr val="FF0000"/>
                </a:solidFill>
              </a:rPr>
              <a:t>Bisphénol  A</a:t>
            </a:r>
          </a:p>
          <a:p>
            <a:endParaRPr lang="fr-FR" sz="3200" b="1" dirty="0">
              <a:solidFill>
                <a:srgbClr val="FF0000"/>
              </a:solidFill>
            </a:endParaRPr>
          </a:p>
          <a:p>
            <a:r>
              <a:rPr lang="fr-FR" sz="4400" b="1" dirty="0" smtClean="0">
                <a:solidFill>
                  <a:srgbClr val="FF0000"/>
                </a:solidFill>
              </a:rPr>
              <a:t>BPA</a:t>
            </a:r>
            <a:endParaRPr lang="fr-FR" sz="4400" b="1" dirty="0">
              <a:solidFill>
                <a:srgbClr val="FF0000"/>
              </a:solidFill>
            </a:endParaRPr>
          </a:p>
        </p:txBody>
      </p:sp>
    </p:spTree>
    <p:extLst>
      <p:ext uri="{BB962C8B-B14F-4D97-AF65-F5344CB8AC3E}">
        <p14:creationId xmlns:p14="http://schemas.microsoft.com/office/powerpoint/2010/main" val="2816494984"/>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p:cNvPicPr>
            <a:picLocks noChangeAspect="1" noChangeArrowheads="1"/>
          </p:cNvPicPr>
          <p:nvPr/>
        </p:nvPicPr>
        <p:blipFill rotWithShape="1">
          <a:blip r:embed="rId3" cstate="print"/>
          <a:srcRect l="2034" t="33190" r="31138" b="43677"/>
          <a:stretch/>
        </p:blipFill>
        <p:spPr bwMode="auto">
          <a:xfrm>
            <a:off x="2699792" y="948606"/>
            <a:ext cx="3172406" cy="1185027"/>
          </a:xfrm>
          <a:prstGeom prst="rect">
            <a:avLst/>
          </a:prstGeom>
          <a:noFill/>
          <a:ln w="9525">
            <a:noFill/>
            <a:round/>
            <a:headEnd/>
            <a:tailEnd/>
          </a:ln>
        </p:spPr>
      </p:pic>
      <p:pic>
        <p:nvPicPr>
          <p:cNvPr id="6" name="Picture 6"/>
          <p:cNvPicPr>
            <a:picLocks noChangeAspect="1" noChangeArrowheads="1"/>
          </p:cNvPicPr>
          <p:nvPr/>
        </p:nvPicPr>
        <p:blipFill rotWithShape="1">
          <a:blip r:embed="rId3" cstate="print"/>
          <a:srcRect l="39989" t="58348" r="30657" b="15637"/>
          <a:stretch/>
        </p:blipFill>
        <p:spPr bwMode="auto">
          <a:xfrm>
            <a:off x="116480" y="154939"/>
            <a:ext cx="2365700" cy="1761893"/>
          </a:xfrm>
          <a:prstGeom prst="rect">
            <a:avLst/>
          </a:prstGeom>
          <a:noFill/>
          <a:ln w="9525">
            <a:noFill/>
            <a:round/>
            <a:headEnd/>
            <a:tailEnd/>
          </a:ln>
        </p:spPr>
      </p:pic>
      <p:sp>
        <p:nvSpPr>
          <p:cNvPr id="7" name="Text Box 7"/>
          <p:cNvSpPr txBox="1">
            <a:spLocks noChangeArrowheads="1"/>
          </p:cNvSpPr>
          <p:nvPr/>
        </p:nvSpPr>
        <p:spPr bwMode="auto">
          <a:xfrm>
            <a:off x="2627784" y="191891"/>
            <a:ext cx="3779837" cy="615950"/>
          </a:xfrm>
          <a:prstGeom prst="rect">
            <a:avLst/>
          </a:prstGeom>
          <a:noFill/>
          <a:ln w="9525">
            <a:noFill/>
            <a:round/>
            <a:headEnd/>
            <a:tailEnd/>
          </a:ln>
        </p:spPr>
        <p:txBody>
          <a:bodyPr lIns="90000" tIns="45000" rIns="90000" bIns="45000"/>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fr-FR" sz="2000" b="1" dirty="0">
                <a:solidFill>
                  <a:srgbClr val="FF0000"/>
                </a:solidFill>
                <a:latin typeface="Calibri" pitchFamily="34" charset="0"/>
              </a:rPr>
              <a:t>25 MARS 2010</a:t>
            </a:r>
          </a:p>
        </p:txBody>
      </p:sp>
      <p:pic>
        <p:nvPicPr>
          <p:cNvPr id="8" name="Picture 2"/>
          <p:cNvPicPr>
            <a:picLocks noChangeAspect="1" noChangeArrowheads="1"/>
          </p:cNvPicPr>
          <p:nvPr/>
        </p:nvPicPr>
        <p:blipFill rotWithShape="1">
          <a:blip r:embed="rId4" cstate="print"/>
          <a:srcRect t="6257" b="16286"/>
          <a:stretch/>
        </p:blipFill>
        <p:spPr bwMode="auto">
          <a:xfrm>
            <a:off x="116480" y="3212976"/>
            <a:ext cx="2952328" cy="2016225"/>
          </a:xfrm>
          <a:prstGeom prst="rect">
            <a:avLst/>
          </a:prstGeom>
          <a:noFill/>
          <a:ln w="9525">
            <a:noFill/>
            <a:round/>
            <a:headEnd/>
            <a:tailEnd/>
          </a:ln>
          <a:effectLst/>
        </p:spPr>
      </p:pic>
      <p:sp>
        <p:nvSpPr>
          <p:cNvPr id="10" name="Text Box 8"/>
          <p:cNvSpPr txBox="1">
            <a:spLocks noChangeArrowheads="1"/>
          </p:cNvSpPr>
          <p:nvPr/>
        </p:nvSpPr>
        <p:spPr bwMode="auto">
          <a:xfrm>
            <a:off x="0" y="2133633"/>
            <a:ext cx="2956652" cy="434975"/>
          </a:xfrm>
          <a:prstGeom prst="rect">
            <a:avLst/>
          </a:prstGeom>
          <a:noFill/>
          <a:ln w="9525">
            <a:noFill/>
            <a:round/>
            <a:headEnd/>
            <a:tailEnd/>
          </a:ln>
        </p:spPr>
        <p:txBody>
          <a:bodyPr lIns="90000" tIns="45000" rIns="90000" bIns="45000"/>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Lst>
            </a:pPr>
            <a:r>
              <a:rPr lang="fr-FR" sz="2000" b="1" dirty="0">
                <a:solidFill>
                  <a:srgbClr val="FF0000"/>
                </a:solidFill>
                <a:latin typeface="Calibri" pitchFamily="34" charset="0"/>
              </a:rPr>
              <a:t>26 NOVEMBRE 2010 </a:t>
            </a:r>
            <a:r>
              <a:rPr lang="fr-FR" sz="2000" b="1" dirty="0" smtClean="0">
                <a:solidFill>
                  <a:srgbClr val="FF0000"/>
                </a:solidFill>
                <a:latin typeface="Calibri" pitchFamily="34" charset="0"/>
              </a:rPr>
              <a:t>:</a:t>
            </a:r>
          </a:p>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Lst>
            </a:pPr>
            <a:r>
              <a:rPr lang="fr-FR" sz="2000" b="1" dirty="0" smtClean="0">
                <a:latin typeface="Calibri" pitchFamily="34" charset="0"/>
              </a:rPr>
              <a:t> </a:t>
            </a:r>
            <a:r>
              <a:rPr lang="fr-FR" sz="2000" b="1" dirty="0" smtClean="0">
                <a:solidFill>
                  <a:srgbClr val="FF0000"/>
                </a:solidFill>
                <a:latin typeface="Calibri" pitchFamily="34" charset="0"/>
              </a:rPr>
              <a:t>Interdiction </a:t>
            </a:r>
            <a:r>
              <a:rPr lang="fr-FR" sz="2000" b="1" dirty="0">
                <a:solidFill>
                  <a:srgbClr val="FF0000"/>
                </a:solidFill>
                <a:latin typeface="Calibri" pitchFamily="34" charset="0"/>
              </a:rPr>
              <a:t>dans l'Union Européenne</a:t>
            </a:r>
          </a:p>
        </p:txBody>
      </p:sp>
      <p:pic>
        <p:nvPicPr>
          <p:cNvPr id="9" name="Picture 2"/>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15821" r="32672" b="22770"/>
          <a:stretch/>
        </p:blipFill>
        <p:spPr bwMode="auto">
          <a:xfrm>
            <a:off x="5912000" y="185557"/>
            <a:ext cx="2925689" cy="32238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Espace réservé de la date 1"/>
          <p:cNvSpPr>
            <a:spLocks noGrp="1"/>
          </p:cNvSpPr>
          <p:nvPr>
            <p:ph type="dt" sz="quarter" idx="10"/>
          </p:nvPr>
        </p:nvSpPr>
        <p:spPr>
          <a:xfrm>
            <a:off x="3635896" y="2351120"/>
            <a:ext cx="2181480" cy="572642"/>
          </a:xfrm>
        </p:spPr>
        <p:txBody>
          <a:bodyPr/>
          <a:lstStyle/>
          <a:p>
            <a:pPr>
              <a:defRPr/>
            </a:pPr>
            <a:r>
              <a:rPr lang="fr-FR" sz="2000" b="1" dirty="0" smtClean="0">
                <a:solidFill>
                  <a:srgbClr val="FF0000"/>
                </a:solidFill>
                <a:latin typeface="+mj-lt"/>
              </a:rPr>
              <a:t>Vote unanime </a:t>
            </a:r>
            <a:r>
              <a:rPr lang="fr-FR" sz="2000" b="1" dirty="0">
                <a:solidFill>
                  <a:srgbClr val="FF0000"/>
                </a:solidFill>
                <a:latin typeface="+mj-lt"/>
              </a:rPr>
              <a:t>des </a:t>
            </a:r>
            <a:r>
              <a:rPr lang="fr-FR" sz="2000" b="1" dirty="0" smtClean="0">
                <a:solidFill>
                  <a:srgbClr val="FF0000"/>
                </a:solidFill>
                <a:latin typeface="+mj-lt"/>
              </a:rPr>
              <a:t>députés </a:t>
            </a:r>
            <a:r>
              <a:rPr lang="fr-FR" sz="2000" b="1" dirty="0">
                <a:solidFill>
                  <a:srgbClr val="FF0000"/>
                </a:solidFill>
                <a:latin typeface="+mj-lt"/>
              </a:rPr>
              <a:t>(</a:t>
            </a:r>
            <a:r>
              <a:rPr lang="fr-FR" sz="2000" b="1" dirty="0" err="1" smtClean="0">
                <a:solidFill>
                  <a:srgbClr val="FF0000"/>
                </a:solidFill>
                <a:latin typeface="+mj-lt"/>
              </a:rPr>
              <a:t>Oct</a:t>
            </a:r>
            <a:r>
              <a:rPr lang="fr-FR" sz="2000" b="1" dirty="0" smtClean="0">
                <a:solidFill>
                  <a:srgbClr val="FF0000"/>
                </a:solidFill>
                <a:latin typeface="+mj-lt"/>
              </a:rPr>
              <a:t> 2011) et sénateurs (</a:t>
            </a:r>
            <a:r>
              <a:rPr lang="fr-FR" sz="2000" b="1" dirty="0" err="1" smtClean="0">
                <a:solidFill>
                  <a:srgbClr val="FF0000"/>
                </a:solidFill>
                <a:latin typeface="+mj-lt"/>
              </a:rPr>
              <a:t>Déc</a:t>
            </a:r>
            <a:r>
              <a:rPr lang="fr-FR" sz="2000" b="1" dirty="0" smtClean="0">
                <a:solidFill>
                  <a:srgbClr val="FF0000"/>
                </a:solidFill>
                <a:latin typeface="+mj-lt"/>
              </a:rPr>
              <a:t> 2012)</a:t>
            </a:r>
            <a:endParaRPr lang="fr-FR" sz="2000" b="1" dirty="0">
              <a:solidFill>
                <a:srgbClr val="FF0000"/>
              </a:solidFill>
              <a:latin typeface="+mj-lt"/>
            </a:endParaRPr>
          </a:p>
        </p:txBody>
      </p:sp>
      <p:pic>
        <p:nvPicPr>
          <p:cNvPr id="12" name="Picture 1"/>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30718" r="24371" b="19089"/>
          <a:stretch/>
        </p:blipFill>
        <p:spPr bwMode="auto">
          <a:xfrm>
            <a:off x="5449978" y="3554248"/>
            <a:ext cx="3571396" cy="2421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13" name="ZoneTexte 12"/>
          <p:cNvSpPr txBox="1"/>
          <p:nvPr/>
        </p:nvSpPr>
        <p:spPr>
          <a:xfrm>
            <a:off x="5403724" y="4437112"/>
            <a:ext cx="2907622" cy="1007086"/>
          </a:xfrm>
          <a:prstGeom prst="rect">
            <a:avLst/>
          </a:prstGeom>
          <a:noFill/>
        </p:spPr>
        <p:txBody>
          <a:bodyPr wrap="square" lIns="82945" tIns="41473" rIns="82945" bIns="41473" rtlCol="0">
            <a:spAutoFit/>
          </a:bodyPr>
          <a:lstStyle/>
          <a:p>
            <a:r>
              <a:rPr lang="fr-FR" sz="2000" b="1" dirty="0" smtClean="0">
                <a:solidFill>
                  <a:srgbClr val="FF0000"/>
                </a:solidFill>
                <a:latin typeface="+mj-lt"/>
              </a:rPr>
              <a:t>ANSES : </a:t>
            </a:r>
          </a:p>
          <a:p>
            <a:r>
              <a:rPr lang="fr-FR" sz="2000" b="1" dirty="0" smtClean="0">
                <a:solidFill>
                  <a:srgbClr val="FF0000"/>
                </a:solidFill>
                <a:latin typeface="+mj-lt"/>
              </a:rPr>
              <a:t>Sept 2011, </a:t>
            </a:r>
          </a:p>
          <a:p>
            <a:r>
              <a:rPr lang="fr-FR" sz="2000" b="1" dirty="0" smtClean="0">
                <a:solidFill>
                  <a:srgbClr val="FF0000"/>
                </a:solidFill>
                <a:latin typeface="+mj-lt"/>
              </a:rPr>
              <a:t>Avril 2012</a:t>
            </a:r>
            <a:endParaRPr lang="fr-FR" sz="2000" b="1" dirty="0">
              <a:solidFill>
                <a:srgbClr val="FF0000"/>
              </a:solidFill>
              <a:latin typeface="+mj-lt"/>
            </a:endParaRPr>
          </a:p>
        </p:txBody>
      </p:sp>
      <p:pic>
        <p:nvPicPr>
          <p:cNvPr id="14" name="Picture 2"/>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28572" t="13161" r="34819" b="74154"/>
          <a:stretch/>
        </p:blipFill>
        <p:spPr bwMode="auto">
          <a:xfrm>
            <a:off x="0" y="5280452"/>
            <a:ext cx="4879079" cy="10566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 name="Picture 2"/>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28572" t="34377" r="34819" b="15806"/>
          <a:stretch/>
        </p:blipFill>
        <p:spPr bwMode="auto">
          <a:xfrm>
            <a:off x="3243483" y="3413827"/>
            <a:ext cx="2160241" cy="18372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Ellipse 2"/>
          <p:cNvSpPr/>
          <p:nvPr/>
        </p:nvSpPr>
        <p:spPr>
          <a:xfrm>
            <a:off x="3902417" y="5444198"/>
            <a:ext cx="3048868" cy="114692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smtClean="0"/>
              <a:t>Interdiction dans </a:t>
            </a:r>
            <a:r>
              <a:rPr lang="fr-FR" dirty="0"/>
              <a:t>les jouets : avril 2015 (</a:t>
            </a:r>
            <a:r>
              <a:rPr lang="fr-FR" dirty="0" smtClean="0"/>
              <a:t>Loi </a:t>
            </a:r>
            <a:r>
              <a:rPr lang="fr-FR" dirty="0"/>
              <a:t>Santé)</a:t>
            </a:r>
          </a:p>
          <a:p>
            <a:pPr algn="ctr"/>
            <a:endParaRPr lang="fr-FR" dirty="0"/>
          </a:p>
        </p:txBody>
      </p:sp>
    </p:spTree>
    <p:extLst>
      <p:ext uri="{BB962C8B-B14F-4D97-AF65-F5344CB8AC3E}">
        <p14:creationId xmlns:p14="http://schemas.microsoft.com/office/powerpoint/2010/main" val="334709062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6756" t="11239" r="22681" b="25441"/>
          <a:stretch/>
        </p:blipFill>
        <p:spPr bwMode="auto">
          <a:xfrm>
            <a:off x="89771" y="-98515"/>
            <a:ext cx="4473537" cy="42020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1" name="Picture 3"/>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7852" t="11034" r="5006" b="20114"/>
          <a:stretch/>
        </p:blipFill>
        <p:spPr bwMode="auto">
          <a:xfrm>
            <a:off x="3707904" y="1"/>
            <a:ext cx="5542829" cy="32849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2" name="Picture 4"/>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0511" t="18954" r="7770" b="10838"/>
          <a:stretch/>
        </p:blipFill>
        <p:spPr bwMode="auto">
          <a:xfrm>
            <a:off x="2285967" y="2420802"/>
            <a:ext cx="6858033" cy="44195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angle 5"/>
          <p:cNvSpPr/>
          <p:nvPr/>
        </p:nvSpPr>
        <p:spPr>
          <a:xfrm>
            <a:off x="6300192" y="260648"/>
            <a:ext cx="2448272" cy="50405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b="1" dirty="0" smtClean="0"/>
              <a:t>29 Octobre 2011</a:t>
            </a:r>
            <a:endParaRPr lang="fr-FR" sz="2400" b="1" dirty="0"/>
          </a:p>
        </p:txBody>
      </p:sp>
    </p:spTree>
    <p:extLst>
      <p:ext uri="{BB962C8B-B14F-4D97-AF65-F5344CB8AC3E}">
        <p14:creationId xmlns:p14="http://schemas.microsoft.com/office/powerpoint/2010/main" val="142541456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txBox="1">
            <a:spLocks/>
          </p:cNvSpPr>
          <p:nvPr/>
        </p:nvSpPr>
        <p:spPr>
          <a:xfrm>
            <a:off x="107504" y="44624"/>
            <a:ext cx="8928992" cy="926976"/>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fr-FR" sz="2800" b="1" dirty="0">
                <a:solidFill>
                  <a:schemeClr val="tx2"/>
                </a:solidFill>
                <a:latin typeface="Calibri" pitchFamily="32" charset="0"/>
                <a:ea typeface="MS Gothic" charset="0"/>
                <a:cs typeface="MS Gothic" charset="0"/>
              </a:rPr>
              <a:t>FIG. 1</a:t>
            </a:r>
            <a:r>
              <a:rPr lang="fr-FR" sz="2800" b="1" dirty="0" smtClean="0">
                <a:solidFill>
                  <a:schemeClr val="tx2"/>
                </a:solidFill>
                <a:latin typeface="Calibri" pitchFamily="32" charset="0"/>
                <a:ea typeface="MS Gothic" charset="0"/>
                <a:cs typeface="MS Gothic" charset="0"/>
              </a:rPr>
              <a:t>. Cible </a:t>
            </a:r>
            <a:r>
              <a:rPr lang="fr-FR" sz="2800" b="1" dirty="0">
                <a:solidFill>
                  <a:schemeClr val="tx2"/>
                </a:solidFill>
                <a:latin typeface="Calibri" pitchFamily="32" charset="0"/>
                <a:ea typeface="MS Gothic" charset="0"/>
                <a:cs typeface="MS Gothic" charset="0"/>
              </a:rPr>
              <a:t>des perturbateurs endocriniens</a:t>
            </a:r>
          </a:p>
        </p:txBody>
      </p:sp>
      <p:sp>
        <p:nvSpPr>
          <p:cNvPr id="4" name="Rectangle 3"/>
          <p:cNvSpPr/>
          <p:nvPr/>
        </p:nvSpPr>
        <p:spPr>
          <a:xfrm>
            <a:off x="4344031" y="1018425"/>
            <a:ext cx="4572000" cy="3477875"/>
          </a:xfrm>
          <a:prstGeom prst="rect">
            <a:avLst/>
          </a:prstGeom>
        </p:spPr>
        <p:txBody>
          <a:bodyPr>
            <a:spAutoFit/>
          </a:bodyPr>
          <a:lstStyle/>
          <a:p>
            <a:r>
              <a:rPr lang="fr-FR" sz="2000" b="1" dirty="0">
                <a:solidFill>
                  <a:srgbClr val="E7511F"/>
                </a:solidFill>
              </a:rPr>
              <a:t>« </a:t>
            </a:r>
            <a:r>
              <a:rPr lang="fr-FR" sz="2000" b="1" i="1" dirty="0">
                <a:solidFill>
                  <a:srgbClr val="E7511F"/>
                </a:solidFill>
              </a:rPr>
              <a:t>De nombreux composés libérés dans l'environnement par les activités humaines sont capables de dérégler le système endocrinien des animaux , y compris l'homme. Les conséquences de tels dérèglements peuvent être graves, en raison du rôle de premier plan que les hormones jouent dans le développement de </a:t>
            </a:r>
            <a:r>
              <a:rPr lang="fr-FR" sz="2000" b="1" i="1" dirty="0" smtClean="0">
                <a:solidFill>
                  <a:srgbClr val="E7511F"/>
                </a:solidFill>
              </a:rPr>
              <a:t>l'organisme</a:t>
            </a:r>
            <a:r>
              <a:rPr lang="fr-FR" sz="2000" b="1" dirty="0" smtClean="0">
                <a:solidFill>
                  <a:srgbClr val="E7511F"/>
                </a:solidFill>
              </a:rPr>
              <a:t> ». </a:t>
            </a:r>
          </a:p>
          <a:p>
            <a:endParaRPr lang="fr-FR" sz="2000" b="1" dirty="0" smtClean="0">
              <a:solidFill>
                <a:srgbClr val="E7511F"/>
              </a:solidFill>
            </a:endParaRPr>
          </a:p>
          <a:p>
            <a:r>
              <a:rPr lang="fr-FR" sz="2000" b="1" dirty="0" smtClean="0"/>
              <a:t>Déclaration </a:t>
            </a:r>
            <a:r>
              <a:rPr lang="fr-FR" sz="2000" b="1" dirty="0"/>
              <a:t>de </a:t>
            </a:r>
            <a:r>
              <a:rPr lang="fr-FR" sz="2000" b="1" dirty="0" err="1"/>
              <a:t>Wingspread</a:t>
            </a:r>
            <a:r>
              <a:rPr lang="fr-FR" sz="2000" b="1" dirty="0"/>
              <a:t> juillet 1991.</a:t>
            </a:r>
          </a:p>
        </p:txBody>
      </p:sp>
      <p:pic>
        <p:nvPicPr>
          <p:cNvPr id="5" name="Imag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27233" y="548680"/>
            <a:ext cx="3512719" cy="5595438"/>
          </a:xfrm>
          <a:prstGeom prst="rect">
            <a:avLst/>
          </a:prstGeom>
        </p:spPr>
      </p:pic>
      <p:pic>
        <p:nvPicPr>
          <p:cNvPr id="6"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63888" y="5162346"/>
            <a:ext cx="1365225" cy="396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8" name="Rectangle 7"/>
          <p:cNvSpPr/>
          <p:nvPr/>
        </p:nvSpPr>
        <p:spPr>
          <a:xfrm>
            <a:off x="3510903" y="5559343"/>
            <a:ext cx="4572000" cy="584775"/>
          </a:xfrm>
          <a:prstGeom prst="rect">
            <a:avLst/>
          </a:prstGeom>
        </p:spPr>
        <p:txBody>
          <a:bodyPr>
            <a:spAutoFit/>
          </a:bodyPr>
          <a:lstStyle/>
          <a:p>
            <a:r>
              <a:rPr lang="fr-FR" sz="1600" dirty="0"/>
              <a:t>D’après  </a:t>
            </a:r>
            <a:r>
              <a:rPr lang="fr-FR" sz="1600" dirty="0" err="1"/>
              <a:t>Diamanti-Kandarakis</a:t>
            </a:r>
            <a:r>
              <a:rPr lang="fr-FR" sz="1600" dirty="0"/>
              <a:t>, E. et al. </a:t>
            </a:r>
            <a:r>
              <a:rPr lang="fr-FR" sz="1600" dirty="0" err="1"/>
              <a:t>Endocr</a:t>
            </a:r>
            <a:r>
              <a:rPr lang="fr-FR" sz="1600" dirty="0"/>
              <a:t> </a:t>
            </a:r>
            <a:r>
              <a:rPr lang="fr-FR" sz="1600" dirty="0" err="1"/>
              <a:t>Rev</a:t>
            </a:r>
            <a:r>
              <a:rPr lang="fr-FR" sz="1600" dirty="0"/>
              <a:t> 2009;30:293-342</a:t>
            </a:r>
          </a:p>
        </p:txBody>
      </p:sp>
    </p:spTree>
    <p:extLst>
      <p:ext uri="{BB962C8B-B14F-4D97-AF65-F5344CB8AC3E}">
        <p14:creationId xmlns:p14="http://schemas.microsoft.com/office/powerpoint/2010/main" val="264627221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69420" y="0"/>
            <a:ext cx="3588359" cy="5085184"/>
          </a:xfrm>
          <a:prstGeom prst="rect">
            <a:avLst/>
          </a:prstGeom>
        </p:spPr>
      </p:pic>
      <p:pic>
        <p:nvPicPr>
          <p:cNvPr id="1026"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2778" r="51698" b="10227"/>
          <a:stretch/>
        </p:blipFill>
        <p:spPr bwMode="auto">
          <a:xfrm>
            <a:off x="-36512" y="203201"/>
            <a:ext cx="4932040" cy="49941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46209212"/>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txBox="1">
            <a:spLocks/>
          </p:cNvSpPr>
          <p:nvPr/>
        </p:nvSpPr>
        <p:spPr>
          <a:xfrm>
            <a:off x="0" y="0"/>
            <a:ext cx="8928992" cy="926976"/>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fr-FR" sz="2800" b="1" dirty="0">
                <a:solidFill>
                  <a:schemeClr val="tx2"/>
                </a:solidFill>
                <a:latin typeface="Calibri" pitchFamily="32" charset="0"/>
                <a:ea typeface="MS Gothic" charset="0"/>
                <a:cs typeface="MS Gothic" charset="0"/>
              </a:rPr>
              <a:t>Perturbateurs endocriniens : Changement de </a:t>
            </a:r>
            <a:r>
              <a:rPr lang="fr-FR" sz="2800" b="1" dirty="0" smtClean="0">
                <a:solidFill>
                  <a:schemeClr val="tx2"/>
                </a:solidFill>
                <a:latin typeface="Calibri" pitchFamily="32" charset="0"/>
                <a:ea typeface="MS Gothic" charset="0"/>
                <a:cs typeface="MS Gothic" charset="0"/>
              </a:rPr>
              <a:t>paradigme</a:t>
            </a:r>
          </a:p>
        </p:txBody>
      </p:sp>
      <p:sp>
        <p:nvSpPr>
          <p:cNvPr id="6" name="Rectangle 5"/>
          <p:cNvSpPr/>
          <p:nvPr/>
        </p:nvSpPr>
        <p:spPr>
          <a:xfrm>
            <a:off x="2045465" y="3108898"/>
            <a:ext cx="9376604" cy="3170099"/>
          </a:xfrm>
          <a:prstGeom prst="rect">
            <a:avLst/>
          </a:prstGeom>
        </p:spPr>
        <p:txBody>
          <a:bodyPr wrap="square">
            <a:spAutoFit/>
          </a:bodyPr>
          <a:lstStyle/>
          <a:p>
            <a:r>
              <a:rPr lang="fr-FR" sz="3200" b="1" dirty="0">
                <a:solidFill>
                  <a:srgbClr val="E7511F"/>
                </a:solidFill>
              </a:rPr>
              <a:t>1. </a:t>
            </a:r>
            <a:r>
              <a:rPr lang="fr-FR" sz="2200" dirty="0" smtClean="0"/>
              <a:t>La période fait le poison </a:t>
            </a:r>
          </a:p>
          <a:p>
            <a:r>
              <a:rPr lang="fr-FR" sz="3200" b="1" dirty="0" smtClean="0">
                <a:solidFill>
                  <a:srgbClr val="E7511F"/>
                </a:solidFill>
              </a:rPr>
              <a:t>2. </a:t>
            </a:r>
            <a:r>
              <a:rPr lang="fr-FR" sz="2200" dirty="0" smtClean="0"/>
              <a:t>Faibles doses &gt; Fortes doses</a:t>
            </a:r>
          </a:p>
          <a:p>
            <a:r>
              <a:rPr lang="fr-FR" sz="3200" b="1" dirty="0" smtClean="0">
                <a:solidFill>
                  <a:srgbClr val="E7511F"/>
                </a:solidFill>
              </a:rPr>
              <a:t>3</a:t>
            </a:r>
            <a:r>
              <a:rPr lang="fr-FR" sz="3200" b="1" dirty="0">
                <a:solidFill>
                  <a:srgbClr val="E7511F"/>
                </a:solidFill>
              </a:rPr>
              <a:t>. </a:t>
            </a:r>
            <a:r>
              <a:rPr lang="fr-FR" sz="2200" dirty="0"/>
              <a:t>Effet cocktail</a:t>
            </a:r>
          </a:p>
          <a:p>
            <a:r>
              <a:rPr lang="fr-FR" sz="3200" b="1" dirty="0">
                <a:solidFill>
                  <a:srgbClr val="E7511F"/>
                </a:solidFill>
              </a:rPr>
              <a:t>4. </a:t>
            </a:r>
            <a:r>
              <a:rPr lang="fr-FR" sz="2200" dirty="0"/>
              <a:t>Latence entre exposition et effet</a:t>
            </a:r>
          </a:p>
          <a:p>
            <a:r>
              <a:rPr lang="fr-FR" sz="3200" b="1" dirty="0">
                <a:solidFill>
                  <a:srgbClr val="E7511F"/>
                </a:solidFill>
              </a:rPr>
              <a:t>5. </a:t>
            </a:r>
            <a:r>
              <a:rPr lang="fr-FR" sz="2200" dirty="0"/>
              <a:t>Effet </a:t>
            </a:r>
            <a:r>
              <a:rPr lang="fr-FR" sz="2200" dirty="0" err="1"/>
              <a:t>transgénérationnel</a:t>
            </a:r>
            <a:endParaRPr lang="fr-FR" sz="2200" dirty="0"/>
          </a:p>
          <a:p>
            <a:endParaRPr lang="fr-FR" sz="2000" dirty="0">
              <a:solidFill>
                <a:srgbClr val="FFFF00"/>
              </a:solidFill>
            </a:endParaRPr>
          </a:p>
          <a:p>
            <a:r>
              <a:rPr lang="fr-FR" sz="2000" dirty="0" smtClean="0">
                <a:solidFill>
                  <a:srgbClr val="FFFF00"/>
                </a:solidFill>
              </a:rPr>
              <a:t>	</a:t>
            </a:r>
            <a:endParaRPr lang="fr-FR" sz="2800" b="1" dirty="0">
              <a:solidFill>
                <a:srgbClr val="FFC000"/>
              </a:solidFill>
            </a:endParaRPr>
          </a:p>
        </p:txBody>
      </p:sp>
      <p:pic>
        <p:nvPicPr>
          <p:cNvPr id="7" name="Picture 3"/>
          <p:cNvPicPr>
            <a:picLocks noChangeAspect="1" noChangeArrowheads="1"/>
          </p:cNvPicPr>
          <p:nvPr/>
        </p:nvPicPr>
        <p:blipFill>
          <a:blip r:embed="rId3" cstate="print"/>
          <a:srcRect/>
          <a:stretch>
            <a:fillRect/>
          </a:stretch>
        </p:blipFill>
        <p:spPr bwMode="auto">
          <a:xfrm>
            <a:off x="5355343" y="962843"/>
            <a:ext cx="1711325" cy="2160588"/>
          </a:xfrm>
          <a:prstGeom prst="rect">
            <a:avLst/>
          </a:prstGeom>
          <a:noFill/>
          <a:ln w="9525">
            <a:noFill/>
            <a:round/>
            <a:headEnd/>
            <a:tailEnd/>
          </a:ln>
        </p:spPr>
      </p:pic>
      <p:sp>
        <p:nvSpPr>
          <p:cNvPr id="9" name="Rectangle 8"/>
          <p:cNvSpPr/>
          <p:nvPr/>
        </p:nvSpPr>
        <p:spPr>
          <a:xfrm>
            <a:off x="2627784" y="1890696"/>
            <a:ext cx="2579001" cy="1200329"/>
          </a:xfrm>
          <a:prstGeom prst="rect">
            <a:avLst/>
          </a:prstGeom>
        </p:spPr>
        <p:txBody>
          <a:bodyPr wrap="square">
            <a:spAutoFit/>
          </a:bodyPr>
          <a:lstStyle/>
          <a:p>
            <a:r>
              <a:rPr lang="en-US" sz="2400" b="1" dirty="0" smtClean="0"/>
              <a:t>Theo </a:t>
            </a:r>
            <a:r>
              <a:rPr lang="en-US" sz="2400" b="1" dirty="0" err="1" smtClean="0"/>
              <a:t>Colborn</a:t>
            </a:r>
            <a:r>
              <a:rPr lang="en-US" sz="2400" b="1" dirty="0" smtClean="0"/>
              <a:t> </a:t>
            </a:r>
          </a:p>
          <a:p>
            <a:r>
              <a:rPr lang="en-US" sz="2400" b="1" dirty="0" err="1" smtClean="0"/>
              <a:t>Déclaration</a:t>
            </a:r>
            <a:r>
              <a:rPr lang="en-US" sz="2400" b="1" dirty="0" smtClean="0"/>
              <a:t> de Wingspread 1991</a:t>
            </a:r>
            <a:endParaRPr lang="en-US" sz="2400" b="1" dirty="0"/>
          </a:p>
        </p:txBody>
      </p:sp>
      <p:sp>
        <p:nvSpPr>
          <p:cNvPr id="10" name="Flèche droite 9"/>
          <p:cNvSpPr/>
          <p:nvPr/>
        </p:nvSpPr>
        <p:spPr>
          <a:xfrm>
            <a:off x="700210" y="4005064"/>
            <a:ext cx="792088" cy="412624"/>
          </a:xfrm>
          <a:prstGeom prst="rightArrow">
            <a:avLst/>
          </a:prstGeom>
          <a:solidFill>
            <a:srgbClr val="00892F"/>
          </a:solidFill>
          <a:ln>
            <a:solidFill>
              <a:schemeClr val="accent3"/>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fr-FR"/>
          </a:p>
        </p:txBody>
      </p:sp>
      <p:pic>
        <p:nvPicPr>
          <p:cNvPr id="8" name="Picture 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7544" y="5517232"/>
            <a:ext cx="1365225" cy="6130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11" name="Rectangle 10"/>
          <p:cNvSpPr/>
          <p:nvPr/>
        </p:nvSpPr>
        <p:spPr>
          <a:xfrm>
            <a:off x="1917138" y="5806585"/>
            <a:ext cx="5455119" cy="338554"/>
          </a:xfrm>
          <a:prstGeom prst="rect">
            <a:avLst/>
          </a:prstGeom>
        </p:spPr>
        <p:txBody>
          <a:bodyPr wrap="square">
            <a:spAutoFit/>
          </a:bodyPr>
          <a:lstStyle/>
          <a:p>
            <a:r>
              <a:rPr lang="fr-FR" sz="1600" dirty="0" err="1" smtClean="0"/>
              <a:t>Diamanti</a:t>
            </a:r>
            <a:r>
              <a:rPr lang="fr-FR" sz="1600" dirty="0" smtClean="0"/>
              <a:t>-</a:t>
            </a:r>
            <a:r>
              <a:rPr lang="fr-FR" sz="1600" dirty="0" err="1" smtClean="0"/>
              <a:t>Kandarakis</a:t>
            </a:r>
            <a:r>
              <a:rPr lang="fr-FR" sz="1600" dirty="0"/>
              <a:t>, E. et al. </a:t>
            </a:r>
            <a:r>
              <a:rPr lang="fr-FR" sz="1600" dirty="0" err="1"/>
              <a:t>Endocr</a:t>
            </a:r>
            <a:r>
              <a:rPr lang="fr-FR" sz="1600" dirty="0"/>
              <a:t> </a:t>
            </a:r>
            <a:r>
              <a:rPr lang="fr-FR" sz="1600" dirty="0" err="1"/>
              <a:t>Rev</a:t>
            </a:r>
            <a:r>
              <a:rPr lang="fr-FR" sz="1600" dirty="0"/>
              <a:t> 2009;30:293-342</a:t>
            </a:r>
          </a:p>
        </p:txBody>
      </p:sp>
      <p:grpSp>
        <p:nvGrpSpPr>
          <p:cNvPr id="3" name="Group 11"/>
          <p:cNvGrpSpPr>
            <a:grpSpLocks/>
          </p:cNvGrpSpPr>
          <p:nvPr/>
        </p:nvGrpSpPr>
        <p:grpSpPr bwMode="auto">
          <a:xfrm>
            <a:off x="539552" y="-1899592"/>
            <a:ext cx="4716317" cy="1741487"/>
            <a:chOff x="1114" y="527"/>
            <a:chExt cx="2821" cy="1097"/>
          </a:xfrm>
        </p:grpSpPr>
        <p:sp>
          <p:nvSpPr>
            <p:cNvPr id="15" name="AutoShape 14"/>
            <p:cNvSpPr>
              <a:spLocks noChangeArrowheads="1"/>
            </p:cNvSpPr>
            <p:nvPr/>
          </p:nvSpPr>
          <p:spPr bwMode="auto">
            <a:xfrm>
              <a:off x="1190" y="527"/>
              <a:ext cx="950" cy="771"/>
            </a:xfrm>
            <a:prstGeom prst="cloudCallout">
              <a:avLst>
                <a:gd name="adj1" fmla="val -83403"/>
                <a:gd name="adj2" fmla="val 41699"/>
              </a:avLst>
            </a:prstGeom>
            <a:solidFill>
              <a:srgbClr val="EAEAEA"/>
            </a:solidFill>
            <a:ln w="9360">
              <a:solidFill>
                <a:srgbClr val="000000"/>
              </a:solidFill>
              <a:miter lim="800000"/>
              <a:headEnd/>
              <a:tailEnd/>
            </a:ln>
            <a:effectLst/>
          </p:spPr>
          <p:txBody>
            <a:bodyPr wrap="none" anchor="ctr"/>
            <a:lstStyle/>
            <a:p>
              <a:endParaRPr lang="fr-FR"/>
            </a:p>
          </p:txBody>
        </p:sp>
        <p:sp>
          <p:nvSpPr>
            <p:cNvPr id="17" name="Text Box 16"/>
            <p:cNvSpPr txBox="1">
              <a:spLocks noChangeArrowheads="1"/>
            </p:cNvSpPr>
            <p:nvPr/>
          </p:nvSpPr>
          <p:spPr bwMode="auto">
            <a:xfrm>
              <a:off x="1114" y="1412"/>
              <a:ext cx="998" cy="212"/>
            </a:xfrm>
            <a:prstGeom prst="rect">
              <a:avLst/>
            </a:prstGeom>
            <a:noFill/>
            <a:ln w="9525">
              <a:noFill/>
              <a:round/>
              <a:headEnd/>
              <a:tailEnd/>
            </a:ln>
            <a:effectLst/>
          </p:spPr>
          <p:txBody>
            <a:bodyPr wrap="none" lIns="90000" tIns="46800" rIns="90000" bIns="46800">
              <a:spAutoFit/>
            </a:bodyPr>
            <a:lstStyle/>
            <a:p>
              <a:pPr>
                <a:lnSpc>
                  <a:spcPct val="100000"/>
                </a:lnSpc>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z="1600" b="1" dirty="0">
                  <a:solidFill>
                    <a:srgbClr val="009999"/>
                  </a:solidFill>
                  <a:ea typeface="MS Gothic" charset="0"/>
                  <a:cs typeface="MS Gothic" charset="0"/>
                </a:rPr>
                <a:t>Pas </a:t>
              </a:r>
              <a:r>
                <a:rPr lang="en-GB" sz="1600" b="1" dirty="0" err="1">
                  <a:solidFill>
                    <a:srgbClr val="009999"/>
                  </a:solidFill>
                  <a:ea typeface="MS Gothic" charset="0"/>
                  <a:cs typeface="MS Gothic" charset="0"/>
                </a:rPr>
                <a:t>si</a:t>
              </a:r>
              <a:r>
                <a:rPr lang="en-GB" sz="1600" b="1" dirty="0">
                  <a:solidFill>
                    <a:srgbClr val="009999"/>
                  </a:solidFill>
                  <a:ea typeface="MS Gothic" charset="0"/>
                  <a:cs typeface="MS Gothic" charset="0"/>
                </a:rPr>
                <a:t> simple !</a:t>
              </a:r>
            </a:p>
          </p:txBody>
        </p:sp>
        <p:sp>
          <p:nvSpPr>
            <p:cNvPr id="18" name="AutoShape 17"/>
            <p:cNvSpPr>
              <a:spLocks noChangeArrowheads="1"/>
            </p:cNvSpPr>
            <p:nvPr/>
          </p:nvSpPr>
          <p:spPr bwMode="auto">
            <a:xfrm>
              <a:off x="3704" y="1385"/>
              <a:ext cx="231" cy="227"/>
            </a:xfrm>
            <a:prstGeom prst="downArrow">
              <a:avLst>
                <a:gd name="adj1" fmla="val 50000"/>
                <a:gd name="adj2" fmla="val 25000"/>
              </a:avLst>
            </a:prstGeom>
            <a:solidFill>
              <a:srgbClr val="BBE0E3"/>
            </a:solidFill>
            <a:ln w="9360">
              <a:solidFill>
                <a:srgbClr val="000000"/>
              </a:solidFill>
              <a:miter lim="800000"/>
              <a:headEnd/>
              <a:tailEnd/>
            </a:ln>
            <a:effectLst/>
          </p:spPr>
          <p:txBody>
            <a:bodyPr wrap="none" anchor="ctr"/>
            <a:lstStyle/>
            <a:p>
              <a:endParaRPr lang="fr-FR"/>
            </a:p>
          </p:txBody>
        </p:sp>
      </p:grpSp>
      <p:pic>
        <p:nvPicPr>
          <p:cNvPr id="19" name="Picture 13"/>
          <p:cNvPicPr>
            <a:picLocks noChangeAspect="1" noChangeArrowheads="1"/>
          </p:cNvPicPr>
          <p:nvPr/>
        </p:nvPicPr>
        <p:blipFill>
          <a:blip r:embed="rId5" cstate="print"/>
          <a:srcRect/>
          <a:stretch>
            <a:fillRect/>
          </a:stretch>
        </p:blipFill>
        <p:spPr bwMode="auto">
          <a:xfrm>
            <a:off x="185766" y="463488"/>
            <a:ext cx="1859699" cy="2227262"/>
          </a:xfrm>
          <a:prstGeom prst="rect">
            <a:avLst/>
          </a:prstGeom>
          <a:noFill/>
          <a:ln w="9525">
            <a:noFill/>
            <a:round/>
            <a:headEnd/>
            <a:tailEnd/>
          </a:ln>
          <a:effectLst/>
        </p:spPr>
      </p:pic>
      <p:sp>
        <p:nvSpPr>
          <p:cNvPr id="20" name="ZoneTexte 19"/>
          <p:cNvSpPr txBox="1"/>
          <p:nvPr/>
        </p:nvSpPr>
        <p:spPr>
          <a:xfrm>
            <a:off x="2208068" y="511477"/>
            <a:ext cx="6684412" cy="461665"/>
          </a:xfrm>
          <a:prstGeom prst="rect">
            <a:avLst/>
          </a:prstGeom>
          <a:noFill/>
        </p:spPr>
        <p:txBody>
          <a:bodyPr wrap="square" rtlCol="0">
            <a:spAutoFit/>
          </a:bodyPr>
          <a:lstStyle/>
          <a:p>
            <a:r>
              <a:rPr lang="fr-FR" sz="2400" b="1" dirty="0" smtClean="0">
                <a:solidFill>
                  <a:srgbClr val="3333FF"/>
                </a:solidFill>
              </a:rPr>
              <a:t>Paracelse (</a:t>
            </a:r>
            <a:r>
              <a:rPr lang="en-GB" sz="2400" b="1" dirty="0" smtClean="0">
                <a:solidFill>
                  <a:srgbClr val="3333FF"/>
                </a:solidFill>
                <a:ea typeface="MS Gothic" charset="0"/>
                <a:cs typeface="MS Gothic" charset="0"/>
              </a:rPr>
              <a:t>16ème siècle) </a:t>
            </a:r>
            <a:r>
              <a:rPr lang="fr-FR" sz="2400" b="1" dirty="0" smtClean="0">
                <a:solidFill>
                  <a:srgbClr val="3333FF"/>
                </a:solidFill>
              </a:rPr>
              <a:t>:</a:t>
            </a:r>
            <a:r>
              <a:rPr lang="en-GB" sz="2400" b="1" dirty="0" smtClean="0">
                <a:solidFill>
                  <a:srgbClr val="3333FF"/>
                </a:solidFill>
                <a:ea typeface="MS Gothic" charset="0"/>
                <a:cs typeface="MS Gothic" charset="0"/>
              </a:rPr>
              <a:t>“</a:t>
            </a:r>
            <a:r>
              <a:rPr lang="en-GB" sz="2400" b="1" dirty="0">
                <a:solidFill>
                  <a:srgbClr val="3333FF"/>
                </a:solidFill>
                <a:ea typeface="MS Gothic" charset="0"/>
                <a:cs typeface="MS Gothic" charset="0"/>
              </a:rPr>
              <a:t>La dose fait le poison </a:t>
            </a:r>
            <a:r>
              <a:rPr lang="en-GB" sz="2400" b="1" dirty="0" smtClean="0">
                <a:solidFill>
                  <a:srgbClr val="3333FF"/>
                </a:solidFill>
                <a:ea typeface="MS Gothic" charset="0"/>
                <a:cs typeface="MS Gothic" charset="0"/>
              </a:rPr>
              <a:t>“ </a:t>
            </a:r>
            <a:r>
              <a:rPr lang="fr-FR" sz="2400" b="1" dirty="0" smtClean="0"/>
              <a:t> </a:t>
            </a:r>
            <a:endParaRPr lang="fr-FR" sz="2400" b="1" dirty="0"/>
          </a:p>
        </p:txBody>
      </p:sp>
      <p:sp>
        <p:nvSpPr>
          <p:cNvPr id="4" name="Rectangle 3"/>
          <p:cNvSpPr/>
          <p:nvPr/>
        </p:nvSpPr>
        <p:spPr>
          <a:xfrm>
            <a:off x="6434884" y="3509747"/>
            <a:ext cx="2564607" cy="1815882"/>
          </a:xfrm>
          <a:prstGeom prst="rect">
            <a:avLst/>
          </a:prstGeom>
        </p:spPr>
        <p:txBody>
          <a:bodyPr wrap="square">
            <a:spAutoFit/>
          </a:bodyPr>
          <a:lstStyle/>
          <a:p>
            <a:pPr lvl="0"/>
            <a:r>
              <a:rPr lang="fr-FR" sz="2800" b="1" dirty="0">
                <a:solidFill>
                  <a:srgbClr val="FFC000"/>
                </a:solidFill>
              </a:rPr>
              <a:t>Effets chez l'homme et </a:t>
            </a:r>
          </a:p>
          <a:p>
            <a:pPr lvl="0"/>
            <a:r>
              <a:rPr lang="fr-FR" sz="2800" b="1" dirty="0" smtClean="0">
                <a:solidFill>
                  <a:srgbClr val="FFC000"/>
                </a:solidFill>
              </a:rPr>
              <a:t>sur </a:t>
            </a:r>
            <a:r>
              <a:rPr lang="fr-FR" sz="2800" b="1" dirty="0">
                <a:solidFill>
                  <a:srgbClr val="FFC000"/>
                </a:solidFill>
              </a:rPr>
              <a:t>la Biodiversité </a:t>
            </a:r>
          </a:p>
        </p:txBody>
      </p:sp>
    </p:spTree>
    <p:extLst>
      <p:ext uri="{BB962C8B-B14F-4D97-AF65-F5344CB8AC3E}">
        <p14:creationId xmlns:p14="http://schemas.microsoft.com/office/powerpoint/2010/main" val="29953067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additive="repl">
                                        <p:cTn id="6" dur="1" fill="hold">
                                          <p:stCondLst>
                                            <p:cond delay="0"/>
                                          </p:stCondLst>
                                        </p:cTn>
                                        <p:tgtEl>
                                          <p:spTgt spid="3"/>
                                        </p:tgtEl>
                                        <p:attrNameLst>
                                          <p:attrName>style.visibility</p:attrName>
                                        </p:attrNameLst>
                                      </p:cBhvr>
                                      <p:to>
                                        <p:strVal val="visible"/>
                                      </p:to>
                                    </p:set>
                                    <p:animEffect transition="in" filter="checkerboard(across)">
                                      <p:cBhvr additive="repl">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rotWithShape="1">
          <a:blip r:embed="rId2"/>
          <a:srcRect l="34950" t="26375" r="20250" b="54200"/>
          <a:stretch/>
        </p:blipFill>
        <p:spPr>
          <a:xfrm>
            <a:off x="3707904" y="67126"/>
            <a:ext cx="5580112" cy="1613001"/>
          </a:xfrm>
          <a:prstGeom prst="rect">
            <a:avLst/>
          </a:prstGeom>
        </p:spPr>
      </p:pic>
      <p:sp>
        <p:nvSpPr>
          <p:cNvPr id="3" name="Rectangle 2"/>
          <p:cNvSpPr/>
          <p:nvPr/>
        </p:nvSpPr>
        <p:spPr>
          <a:xfrm>
            <a:off x="0" y="1680127"/>
            <a:ext cx="8928992" cy="4524315"/>
          </a:xfrm>
          <a:prstGeom prst="rect">
            <a:avLst/>
          </a:prstGeom>
          <a:effectLst/>
        </p:spPr>
        <p:txBody>
          <a:bodyPr wrap="square">
            <a:spAutoFit/>
          </a:bodyPr>
          <a:lstStyle/>
          <a:p>
            <a:r>
              <a:rPr lang="en-US" dirty="0" smtClean="0"/>
              <a:t>- </a:t>
            </a:r>
            <a:r>
              <a:rPr lang="en-US" sz="2400" dirty="0" smtClean="0"/>
              <a:t>Il y a </a:t>
            </a:r>
            <a:r>
              <a:rPr lang="en-US" sz="2400" dirty="0" err="1" smtClean="0"/>
              <a:t>une</a:t>
            </a:r>
            <a:r>
              <a:rPr lang="en-US" sz="2400" dirty="0" smtClean="0"/>
              <a:t> forte </a:t>
            </a:r>
            <a:r>
              <a:rPr lang="en-US" sz="2400" dirty="0" err="1" smtClean="0"/>
              <a:t>évidence</a:t>
            </a:r>
            <a:r>
              <a:rPr lang="en-US" sz="2400" dirty="0" smtClean="0"/>
              <a:t> au plan </a:t>
            </a:r>
            <a:r>
              <a:rPr lang="en-US" sz="2400" dirty="0" err="1" smtClean="0"/>
              <a:t>mécanistique</a:t>
            </a:r>
            <a:r>
              <a:rPr lang="en-US" sz="2400" dirty="0"/>
              <a:t> </a:t>
            </a:r>
            <a:r>
              <a:rPr lang="en-US" sz="2400" dirty="0" smtClean="0"/>
              <a:t>et experimental chez </a:t>
            </a:r>
            <a:r>
              <a:rPr lang="en-US" sz="2400" dirty="0" err="1" smtClean="0"/>
              <a:t>l’animal</a:t>
            </a:r>
            <a:r>
              <a:rPr lang="en-US" sz="2400" dirty="0" smtClean="0"/>
              <a:t>, et </a:t>
            </a:r>
            <a:r>
              <a:rPr lang="en-US" sz="2400" dirty="0" err="1" smtClean="0"/>
              <a:t>épidémiologique</a:t>
            </a:r>
            <a:r>
              <a:rPr lang="en-US" sz="2400" dirty="0" smtClean="0"/>
              <a:t> chez </a:t>
            </a:r>
            <a:r>
              <a:rPr lang="en-US" sz="2400" dirty="0" err="1" smtClean="0"/>
              <a:t>l’humain</a:t>
            </a:r>
            <a:r>
              <a:rPr lang="en-US" sz="2400" dirty="0" smtClean="0"/>
              <a:t>, </a:t>
            </a:r>
            <a:r>
              <a:rPr lang="en-US" sz="2400" dirty="0" err="1" smtClean="0"/>
              <a:t>notamment</a:t>
            </a:r>
            <a:r>
              <a:rPr lang="en-US" sz="2400" dirty="0" smtClean="0"/>
              <a:t> pour les </a:t>
            </a:r>
            <a:r>
              <a:rPr lang="en-US" sz="2400" dirty="0" err="1" smtClean="0"/>
              <a:t>effets</a:t>
            </a:r>
            <a:r>
              <a:rPr lang="en-US" sz="2400" dirty="0" smtClean="0"/>
              <a:t> </a:t>
            </a:r>
            <a:r>
              <a:rPr lang="en-US" sz="2400" dirty="0" err="1" smtClean="0"/>
              <a:t>suivants</a:t>
            </a:r>
            <a:r>
              <a:rPr lang="en-US" sz="2400" dirty="0" smtClean="0"/>
              <a:t> : </a:t>
            </a:r>
            <a:r>
              <a:rPr lang="en-US" sz="2400" dirty="0" err="1" smtClean="0"/>
              <a:t>obésité</a:t>
            </a:r>
            <a:r>
              <a:rPr lang="en-US" sz="2400" dirty="0" smtClean="0"/>
              <a:t> et   </a:t>
            </a:r>
            <a:r>
              <a:rPr lang="en-US" sz="2400" dirty="0" err="1" smtClean="0"/>
              <a:t>diabète</a:t>
            </a:r>
            <a:r>
              <a:rPr lang="en-US" sz="2400" dirty="0" smtClean="0"/>
              <a:t>, reproduction  chez la femme et </a:t>
            </a:r>
            <a:r>
              <a:rPr lang="en-US" sz="2400" dirty="0" err="1" smtClean="0"/>
              <a:t>l’homme</a:t>
            </a:r>
            <a:r>
              <a:rPr lang="en-US" sz="2400" dirty="0" smtClean="0"/>
              <a:t>, cancers </a:t>
            </a:r>
            <a:r>
              <a:rPr lang="en-US" sz="2400" dirty="0" err="1" smtClean="0"/>
              <a:t>hormono-dépendants</a:t>
            </a:r>
            <a:r>
              <a:rPr lang="en-US" sz="2400" dirty="0" smtClean="0"/>
              <a:t> </a:t>
            </a:r>
            <a:r>
              <a:rPr lang="en-US" sz="2400" dirty="0" smtClean="0"/>
              <a:t>chez la femme, </a:t>
            </a:r>
            <a:r>
              <a:rPr lang="en-US" sz="2400" dirty="0" smtClean="0"/>
              <a:t>cancer</a:t>
            </a:r>
            <a:r>
              <a:rPr lang="en-US" sz="2400" dirty="0"/>
              <a:t> </a:t>
            </a:r>
            <a:r>
              <a:rPr lang="en-US" sz="2400" dirty="0" smtClean="0"/>
              <a:t>de la prostate,  </a:t>
            </a:r>
            <a:r>
              <a:rPr lang="en-US" sz="2400" dirty="0" err="1" smtClean="0"/>
              <a:t>effets</a:t>
            </a:r>
            <a:r>
              <a:rPr lang="en-US" sz="2400" dirty="0" smtClean="0"/>
              <a:t> </a:t>
            </a:r>
            <a:r>
              <a:rPr lang="en-US" sz="2400" dirty="0" err="1" smtClean="0"/>
              <a:t>thyroïdiens</a:t>
            </a:r>
            <a:r>
              <a:rPr lang="en-US" sz="2400" dirty="0" smtClean="0"/>
              <a:t>,  </a:t>
            </a:r>
            <a:r>
              <a:rPr lang="en-US" sz="2400" dirty="0" err="1" smtClean="0"/>
              <a:t>neurodéveloppementaux</a:t>
            </a:r>
            <a:r>
              <a:rPr lang="en-US" sz="2400" dirty="0" smtClean="0"/>
              <a:t> et  </a:t>
            </a:r>
            <a:r>
              <a:rPr lang="en-US" sz="2400" dirty="0" err="1" smtClean="0"/>
              <a:t>neuroendocriniens</a:t>
            </a:r>
            <a:r>
              <a:rPr lang="en-US" sz="2400" dirty="0" smtClean="0"/>
              <a:t>. </a:t>
            </a:r>
          </a:p>
          <a:p>
            <a:r>
              <a:rPr lang="en-US" sz="2400" dirty="0" smtClean="0"/>
              <a:t>- Les </a:t>
            </a:r>
            <a:r>
              <a:rPr lang="en-US" sz="2400" dirty="0" err="1" smtClean="0"/>
              <a:t>principaux</a:t>
            </a:r>
            <a:r>
              <a:rPr lang="en-US" sz="2400" dirty="0" smtClean="0"/>
              <a:t> PE </a:t>
            </a:r>
            <a:r>
              <a:rPr lang="en-US" sz="2400" dirty="0" err="1" smtClean="0"/>
              <a:t>sont</a:t>
            </a:r>
            <a:r>
              <a:rPr lang="en-US" sz="2400" dirty="0" smtClean="0"/>
              <a:t> : </a:t>
            </a:r>
            <a:r>
              <a:rPr lang="en-US" sz="2400" dirty="0" err="1" smtClean="0"/>
              <a:t>bisphénol</a:t>
            </a:r>
            <a:r>
              <a:rPr lang="en-US" sz="2400" dirty="0" smtClean="0"/>
              <a:t> </a:t>
            </a:r>
            <a:r>
              <a:rPr lang="en-US" sz="2400" dirty="0"/>
              <a:t>A, </a:t>
            </a:r>
            <a:r>
              <a:rPr lang="en-US" sz="2400" dirty="0" err="1" smtClean="0"/>
              <a:t>phtalates</a:t>
            </a:r>
            <a:r>
              <a:rPr lang="en-US" sz="2400" dirty="0"/>
              <a:t>, pesticides, </a:t>
            </a:r>
            <a:r>
              <a:rPr lang="en-US" sz="2400" dirty="0" err="1" smtClean="0"/>
              <a:t>polluants</a:t>
            </a:r>
            <a:r>
              <a:rPr lang="en-US" sz="2400" dirty="0" smtClean="0"/>
              <a:t> </a:t>
            </a:r>
            <a:r>
              <a:rPr lang="en-US" sz="2400" dirty="0" err="1" smtClean="0"/>
              <a:t>organiques</a:t>
            </a:r>
            <a:r>
              <a:rPr lang="en-US" sz="2400" dirty="0" smtClean="0"/>
              <a:t> </a:t>
            </a:r>
            <a:r>
              <a:rPr lang="en-US" sz="2400" dirty="0" err="1" smtClean="0"/>
              <a:t>persistants</a:t>
            </a:r>
            <a:r>
              <a:rPr lang="en-US" sz="2400" dirty="0" smtClean="0"/>
              <a:t> tells que PCB, </a:t>
            </a:r>
            <a:r>
              <a:rPr lang="en-US" sz="2400" dirty="0" err="1" smtClean="0"/>
              <a:t>polybromés</a:t>
            </a:r>
            <a:r>
              <a:rPr lang="en-US" sz="2400" dirty="0"/>
              <a:t> </a:t>
            </a:r>
            <a:r>
              <a:rPr lang="en-US" sz="2400" dirty="0" smtClean="0"/>
              <a:t>et </a:t>
            </a:r>
            <a:r>
              <a:rPr lang="en-US" sz="2400" dirty="0" err="1" smtClean="0"/>
              <a:t>dioxines</a:t>
            </a:r>
            <a:r>
              <a:rPr lang="en-US" sz="2400" dirty="0" smtClean="0"/>
              <a:t>. </a:t>
            </a:r>
          </a:p>
          <a:p>
            <a:pPr marL="285750" indent="-285750">
              <a:buFontTx/>
              <a:buChar char="-"/>
            </a:pPr>
            <a:r>
              <a:rPr lang="en-US" sz="2400" dirty="0" smtClean="0"/>
              <a:t>La </a:t>
            </a:r>
            <a:r>
              <a:rPr lang="en-US" sz="2400" dirty="0" err="1" smtClean="0"/>
              <a:t>période</a:t>
            </a:r>
            <a:r>
              <a:rPr lang="en-US" sz="2400" dirty="0" smtClean="0"/>
              <a:t> de la </a:t>
            </a:r>
            <a:r>
              <a:rPr lang="en-US" sz="2400" dirty="0" err="1" smtClean="0"/>
              <a:t>grossesse</a:t>
            </a:r>
            <a:r>
              <a:rPr lang="en-US" sz="2400" dirty="0" smtClean="0"/>
              <a:t> </a:t>
            </a:r>
            <a:r>
              <a:rPr lang="en-US" sz="2400" dirty="0" err="1" smtClean="0"/>
              <a:t>est</a:t>
            </a:r>
            <a:r>
              <a:rPr lang="en-US" sz="2400" dirty="0" smtClean="0"/>
              <a:t> la </a:t>
            </a:r>
            <a:r>
              <a:rPr lang="en-US" sz="2400" dirty="0" err="1" smtClean="0"/>
              <a:t>période</a:t>
            </a:r>
            <a:r>
              <a:rPr lang="en-US" sz="2400" dirty="0" smtClean="0"/>
              <a:t> critique </a:t>
            </a:r>
          </a:p>
          <a:p>
            <a:pPr marL="285750" indent="-285750">
              <a:buFontTx/>
              <a:buChar char="-"/>
            </a:pPr>
            <a:r>
              <a:rPr lang="en-US" sz="2400" dirty="0" smtClean="0"/>
              <a:t>Les PE </a:t>
            </a:r>
            <a:r>
              <a:rPr lang="en-US" sz="2400" dirty="0" err="1" smtClean="0"/>
              <a:t>agissent</a:t>
            </a:r>
            <a:r>
              <a:rPr lang="en-US" sz="2400" dirty="0" smtClean="0"/>
              <a:t> </a:t>
            </a:r>
            <a:r>
              <a:rPr lang="en-US" sz="2400" dirty="0" err="1" smtClean="0"/>
              <a:t>selon</a:t>
            </a:r>
            <a:r>
              <a:rPr lang="en-US" sz="2400" dirty="0" smtClean="0"/>
              <a:t> </a:t>
            </a:r>
            <a:r>
              <a:rPr lang="en-US" sz="2400" dirty="0" err="1" smtClean="0"/>
              <a:t>une</a:t>
            </a:r>
            <a:r>
              <a:rPr lang="en-US" sz="2400" dirty="0" smtClean="0"/>
              <a:t> relation dose-</a:t>
            </a:r>
            <a:r>
              <a:rPr lang="en-US" sz="2400" dirty="0" err="1" smtClean="0"/>
              <a:t>réponse</a:t>
            </a:r>
            <a:r>
              <a:rPr lang="en-US" sz="2400" dirty="0" smtClean="0"/>
              <a:t> non </a:t>
            </a:r>
            <a:r>
              <a:rPr lang="en-US" sz="2400" dirty="0" err="1" smtClean="0"/>
              <a:t>linéaire</a:t>
            </a:r>
            <a:r>
              <a:rPr lang="en-US" sz="2400" dirty="0" smtClean="0"/>
              <a:t>, avec des </a:t>
            </a:r>
            <a:r>
              <a:rPr lang="en-US" sz="2400" dirty="0" err="1" smtClean="0"/>
              <a:t>effets</a:t>
            </a:r>
            <a:r>
              <a:rPr lang="en-US" sz="2400" dirty="0" smtClean="0"/>
              <a:t> à </a:t>
            </a:r>
            <a:r>
              <a:rPr lang="en-US" sz="2400" dirty="0" err="1" smtClean="0"/>
              <a:t>faibles</a:t>
            </a:r>
            <a:r>
              <a:rPr lang="en-US" sz="2400" dirty="0" smtClean="0"/>
              <a:t> doses </a:t>
            </a:r>
            <a:r>
              <a:rPr lang="en-US" sz="2400" dirty="0" err="1" smtClean="0"/>
              <a:t>principalement</a:t>
            </a:r>
            <a:r>
              <a:rPr lang="en-US" sz="2400" dirty="0" smtClean="0"/>
              <a:t> pendant la phase de </a:t>
            </a:r>
            <a:r>
              <a:rPr lang="en-US" sz="2400" dirty="0" err="1" smtClean="0"/>
              <a:t>développement</a:t>
            </a:r>
            <a:r>
              <a:rPr lang="en-US" sz="2400" dirty="0" smtClean="0"/>
              <a:t> </a:t>
            </a:r>
          </a:p>
        </p:txBody>
      </p:sp>
      <p:pic>
        <p:nvPicPr>
          <p:cNvPr id="4" name="Image 3"/>
          <p:cNvPicPr>
            <a:picLocks noChangeAspect="1"/>
          </p:cNvPicPr>
          <p:nvPr/>
        </p:nvPicPr>
        <p:blipFill rotWithShape="1">
          <a:blip r:embed="rId3"/>
          <a:srcRect l="10100" t="14300" r="71000" b="74150"/>
          <a:stretch/>
        </p:blipFill>
        <p:spPr>
          <a:xfrm>
            <a:off x="-180528" y="67126"/>
            <a:ext cx="3888432" cy="1584176"/>
          </a:xfrm>
          <a:prstGeom prst="rect">
            <a:avLst/>
          </a:prstGeom>
        </p:spPr>
      </p:pic>
      <p:sp>
        <p:nvSpPr>
          <p:cNvPr id="5" name="ZoneTexte 4"/>
          <p:cNvSpPr txBox="1"/>
          <p:nvPr/>
        </p:nvSpPr>
        <p:spPr>
          <a:xfrm>
            <a:off x="539552" y="1170990"/>
            <a:ext cx="2376264" cy="369332"/>
          </a:xfrm>
          <a:prstGeom prst="rect">
            <a:avLst/>
          </a:prstGeom>
          <a:noFill/>
        </p:spPr>
        <p:txBody>
          <a:bodyPr wrap="square" rtlCol="0">
            <a:spAutoFit/>
          </a:bodyPr>
          <a:lstStyle/>
          <a:p>
            <a:r>
              <a:rPr lang="fr-FR" b="1" dirty="0" smtClean="0"/>
              <a:t>Octobre 2016</a:t>
            </a:r>
            <a:endParaRPr lang="fr-FR" b="1" dirty="0"/>
          </a:p>
        </p:txBody>
      </p:sp>
    </p:spTree>
    <p:extLst>
      <p:ext uri="{BB962C8B-B14F-4D97-AF65-F5344CB8AC3E}">
        <p14:creationId xmlns:p14="http://schemas.microsoft.com/office/powerpoint/2010/main" val="759419741"/>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p:cNvPicPr>
            <a:picLocks noChangeAspect="1"/>
          </p:cNvPicPr>
          <p:nvPr/>
        </p:nvPicPr>
        <p:blipFill rotWithShape="1">
          <a:blip r:embed="rId2"/>
          <a:srcRect l="23401" t="14825" r="66999" b="60500"/>
          <a:stretch/>
        </p:blipFill>
        <p:spPr>
          <a:xfrm>
            <a:off x="-108520" y="-243408"/>
            <a:ext cx="2522554" cy="4321682"/>
          </a:xfrm>
          <a:prstGeom prst="rect">
            <a:avLst/>
          </a:prstGeom>
        </p:spPr>
      </p:pic>
      <p:sp>
        <p:nvSpPr>
          <p:cNvPr id="4" name="Rectangle 3"/>
          <p:cNvSpPr/>
          <p:nvPr/>
        </p:nvSpPr>
        <p:spPr>
          <a:xfrm>
            <a:off x="2456344" y="101551"/>
            <a:ext cx="6840760" cy="1815882"/>
          </a:xfrm>
          <a:prstGeom prst="rect">
            <a:avLst/>
          </a:prstGeom>
        </p:spPr>
        <p:txBody>
          <a:bodyPr wrap="square">
            <a:spAutoFit/>
          </a:bodyPr>
          <a:lstStyle/>
          <a:p>
            <a:r>
              <a:rPr lang="fr-FR" sz="2800" b="1" dirty="0" smtClean="0"/>
              <a:t>La </a:t>
            </a:r>
            <a:r>
              <a:rPr lang="fr-FR" sz="2800" b="1" dirty="0"/>
              <a:t>Fédération internationale de gynécologues-obstétriciens appelle à davantage d’efforts pour prévenir l’exposition aux produits chimiques toxiques </a:t>
            </a:r>
          </a:p>
        </p:txBody>
      </p:sp>
      <p:sp>
        <p:nvSpPr>
          <p:cNvPr id="5" name="Rectangle 4"/>
          <p:cNvSpPr/>
          <p:nvPr/>
        </p:nvSpPr>
        <p:spPr>
          <a:xfrm>
            <a:off x="2843808" y="2132856"/>
            <a:ext cx="6120680" cy="2585323"/>
          </a:xfrm>
          <a:prstGeom prst="rect">
            <a:avLst/>
          </a:prstGeom>
        </p:spPr>
        <p:txBody>
          <a:bodyPr wrap="square">
            <a:spAutoFit/>
          </a:bodyPr>
          <a:lstStyle/>
          <a:p>
            <a:r>
              <a:rPr lang="fr-FR" dirty="0"/>
              <a:t>“L’accumulation de preuves des impacts sur la santé des produits chimiques toxiques, y compris d’effets </a:t>
            </a:r>
            <a:r>
              <a:rPr lang="fr-FR" dirty="0" err="1"/>
              <a:t>transgénérationnels</a:t>
            </a:r>
            <a:r>
              <a:rPr lang="fr-FR" dirty="0"/>
              <a:t>, amène aujourd’hui FIGO à adresser une série de recommandations aux professionnels de santé pour réduire l’impact des produits chimiques toxiques sur la santé des patients et des populations“, explique le Professeur Sir </a:t>
            </a:r>
            <a:r>
              <a:rPr lang="fr-FR" dirty="0" err="1"/>
              <a:t>Sabaratnam</a:t>
            </a:r>
            <a:r>
              <a:rPr lang="fr-FR" dirty="0"/>
              <a:t> </a:t>
            </a:r>
            <a:r>
              <a:rPr lang="fr-FR" dirty="0" err="1"/>
              <a:t>Arulkumaran</a:t>
            </a:r>
            <a:r>
              <a:rPr lang="fr-FR" dirty="0"/>
              <a:t>, président de FIGO, ancien président de la British </a:t>
            </a:r>
            <a:r>
              <a:rPr lang="fr-FR" dirty="0" err="1"/>
              <a:t>Medical</a:t>
            </a:r>
            <a:r>
              <a:rPr lang="fr-FR" dirty="0"/>
              <a:t> Association.  </a:t>
            </a:r>
          </a:p>
          <a:p>
            <a:r>
              <a:rPr lang="fr-FR" dirty="0" smtClean="0"/>
              <a:t>. </a:t>
            </a:r>
            <a:endParaRPr lang="fr-FR" dirty="0"/>
          </a:p>
        </p:txBody>
      </p:sp>
      <p:sp>
        <p:nvSpPr>
          <p:cNvPr id="6" name="Rectangle 5"/>
          <p:cNvSpPr/>
          <p:nvPr/>
        </p:nvSpPr>
        <p:spPr>
          <a:xfrm>
            <a:off x="539552" y="4437112"/>
            <a:ext cx="8064896" cy="1477328"/>
          </a:xfrm>
          <a:prstGeom prst="rect">
            <a:avLst/>
          </a:prstGeom>
        </p:spPr>
        <p:txBody>
          <a:bodyPr wrap="square">
            <a:spAutoFit/>
          </a:bodyPr>
          <a:lstStyle/>
          <a:p>
            <a:r>
              <a:rPr lang="fr-FR" dirty="0"/>
              <a:t>FIGO propose aux </a:t>
            </a:r>
            <a:r>
              <a:rPr lang="fr-FR" b="1" dirty="0"/>
              <a:t>médecins, les sages-femmes et d’autres professionnels de la santé </a:t>
            </a:r>
            <a:r>
              <a:rPr lang="fr-FR" dirty="0"/>
              <a:t>reproductive de plaider pour des politiques de prévention des expositions aux produits chimiques toxiques ; agit pour assurer une alimentation saine à tous ; intégrer la santé environnementale dans le système de santé  et défendre la justice environnementale</a:t>
            </a:r>
          </a:p>
        </p:txBody>
      </p:sp>
      <p:sp>
        <p:nvSpPr>
          <p:cNvPr id="7" name="Rectangle 6"/>
          <p:cNvSpPr/>
          <p:nvPr/>
        </p:nvSpPr>
        <p:spPr>
          <a:xfrm>
            <a:off x="395536" y="3861048"/>
            <a:ext cx="1885003" cy="369332"/>
          </a:xfrm>
          <a:prstGeom prst="rect">
            <a:avLst/>
          </a:prstGeom>
        </p:spPr>
        <p:txBody>
          <a:bodyPr wrap="none">
            <a:spAutoFit/>
          </a:bodyPr>
          <a:lstStyle/>
          <a:p>
            <a:r>
              <a:rPr lang="fr-FR" b="1" dirty="0"/>
              <a:t>1er Octobre 2015 </a:t>
            </a:r>
          </a:p>
        </p:txBody>
      </p:sp>
    </p:spTree>
    <p:extLst>
      <p:ext uri="{BB962C8B-B14F-4D97-AF65-F5344CB8AC3E}">
        <p14:creationId xmlns:p14="http://schemas.microsoft.com/office/powerpoint/2010/main" val="3166008325"/>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7544" y="770882"/>
            <a:ext cx="2116547" cy="2088232"/>
          </a:xfrm>
          <a:prstGeom prst="rect">
            <a:avLst/>
          </a:prstGeom>
        </p:spPr>
      </p:pic>
      <p:pic>
        <p:nvPicPr>
          <p:cNvPr id="3" name="Picture 4" descr="https://encrypted-tbn3.gstatic.com/images?q=tbn:ANd9GcTtC7bBD_Gx2od4Sv-PomCF94MfNDPuSB6t1PFyaM0K_U99qQKrPw"/>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852197">
            <a:off x="6933558" y="1001943"/>
            <a:ext cx="2279113" cy="19004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5"/>
          <p:cNvSpPr>
            <a:spLocks noChangeArrowheads="1"/>
          </p:cNvSpPr>
          <p:nvPr/>
        </p:nvSpPr>
        <p:spPr bwMode="auto">
          <a:xfrm>
            <a:off x="255588" y="133350"/>
            <a:ext cx="8888412" cy="5866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51" tIns="46659" rIns="90051" bIns="46659">
            <a:spAutoFit/>
          </a:bodyPr>
          <a:lstStyle>
            <a:lvl1pPr eaLnBrk="0" hangingPunct="0">
              <a:tabLst>
                <a:tab pos="0" algn="l"/>
                <a:tab pos="403225" algn="l"/>
                <a:tab pos="811213" algn="l"/>
                <a:tab pos="1217613" algn="l"/>
                <a:tab pos="1625600" algn="l"/>
                <a:tab pos="2033588" algn="l"/>
                <a:tab pos="2439988" algn="l"/>
                <a:tab pos="2847975" algn="l"/>
                <a:tab pos="3255963" algn="l"/>
                <a:tab pos="3660775" algn="l"/>
                <a:tab pos="4068763" algn="l"/>
                <a:tab pos="4475163" algn="l"/>
                <a:tab pos="4883150" algn="l"/>
                <a:tab pos="5291138" algn="l"/>
                <a:tab pos="5697538" algn="l"/>
                <a:tab pos="6105525" algn="l"/>
                <a:tab pos="6511925" algn="l"/>
                <a:tab pos="6919913" algn="l"/>
                <a:tab pos="7326313" algn="l"/>
                <a:tab pos="7732713" algn="l"/>
                <a:tab pos="8140700" algn="l"/>
                <a:tab pos="8528050" algn="l"/>
              </a:tabLst>
              <a:defRPr>
                <a:solidFill>
                  <a:schemeClr val="bg1"/>
                </a:solidFill>
                <a:latin typeface="Arial" pitchFamily="34" charset="0"/>
                <a:ea typeface="MS Gothic" pitchFamily="49" charset="-128"/>
              </a:defRPr>
            </a:lvl1pPr>
            <a:lvl2pPr eaLnBrk="0" hangingPunct="0">
              <a:tabLst>
                <a:tab pos="0" algn="l"/>
                <a:tab pos="403225" algn="l"/>
                <a:tab pos="811213" algn="l"/>
                <a:tab pos="1217613" algn="l"/>
                <a:tab pos="1625600" algn="l"/>
                <a:tab pos="2033588" algn="l"/>
                <a:tab pos="2439988" algn="l"/>
                <a:tab pos="2847975" algn="l"/>
                <a:tab pos="3255963" algn="l"/>
                <a:tab pos="3660775" algn="l"/>
                <a:tab pos="4068763" algn="l"/>
                <a:tab pos="4475163" algn="l"/>
                <a:tab pos="4883150" algn="l"/>
                <a:tab pos="5291138" algn="l"/>
                <a:tab pos="5697538" algn="l"/>
                <a:tab pos="6105525" algn="l"/>
                <a:tab pos="6511925" algn="l"/>
                <a:tab pos="6919913" algn="l"/>
                <a:tab pos="7326313" algn="l"/>
                <a:tab pos="7732713" algn="l"/>
                <a:tab pos="8140700" algn="l"/>
                <a:tab pos="8528050" algn="l"/>
              </a:tabLst>
              <a:defRPr>
                <a:solidFill>
                  <a:schemeClr val="bg1"/>
                </a:solidFill>
                <a:latin typeface="Arial" pitchFamily="34" charset="0"/>
                <a:ea typeface="MS Gothic" pitchFamily="49" charset="-128"/>
              </a:defRPr>
            </a:lvl2pPr>
            <a:lvl3pPr eaLnBrk="0" hangingPunct="0">
              <a:tabLst>
                <a:tab pos="0" algn="l"/>
                <a:tab pos="403225" algn="l"/>
                <a:tab pos="811213" algn="l"/>
                <a:tab pos="1217613" algn="l"/>
                <a:tab pos="1625600" algn="l"/>
                <a:tab pos="2033588" algn="l"/>
                <a:tab pos="2439988" algn="l"/>
                <a:tab pos="2847975" algn="l"/>
                <a:tab pos="3255963" algn="l"/>
                <a:tab pos="3660775" algn="l"/>
                <a:tab pos="4068763" algn="l"/>
                <a:tab pos="4475163" algn="l"/>
                <a:tab pos="4883150" algn="l"/>
                <a:tab pos="5291138" algn="l"/>
                <a:tab pos="5697538" algn="l"/>
                <a:tab pos="6105525" algn="l"/>
                <a:tab pos="6511925" algn="l"/>
                <a:tab pos="6919913" algn="l"/>
                <a:tab pos="7326313" algn="l"/>
                <a:tab pos="7732713" algn="l"/>
                <a:tab pos="8140700" algn="l"/>
                <a:tab pos="8528050" algn="l"/>
              </a:tabLst>
              <a:defRPr>
                <a:solidFill>
                  <a:schemeClr val="bg1"/>
                </a:solidFill>
                <a:latin typeface="Arial" pitchFamily="34" charset="0"/>
                <a:ea typeface="MS Gothic" pitchFamily="49" charset="-128"/>
              </a:defRPr>
            </a:lvl3pPr>
            <a:lvl4pPr eaLnBrk="0" hangingPunct="0">
              <a:tabLst>
                <a:tab pos="0" algn="l"/>
                <a:tab pos="403225" algn="l"/>
                <a:tab pos="811213" algn="l"/>
                <a:tab pos="1217613" algn="l"/>
                <a:tab pos="1625600" algn="l"/>
                <a:tab pos="2033588" algn="l"/>
                <a:tab pos="2439988" algn="l"/>
                <a:tab pos="2847975" algn="l"/>
                <a:tab pos="3255963" algn="l"/>
                <a:tab pos="3660775" algn="l"/>
                <a:tab pos="4068763" algn="l"/>
                <a:tab pos="4475163" algn="l"/>
                <a:tab pos="4883150" algn="l"/>
                <a:tab pos="5291138" algn="l"/>
                <a:tab pos="5697538" algn="l"/>
                <a:tab pos="6105525" algn="l"/>
                <a:tab pos="6511925" algn="l"/>
                <a:tab pos="6919913" algn="l"/>
                <a:tab pos="7326313" algn="l"/>
                <a:tab pos="7732713" algn="l"/>
                <a:tab pos="8140700" algn="l"/>
                <a:tab pos="8528050" algn="l"/>
              </a:tabLst>
              <a:defRPr>
                <a:solidFill>
                  <a:schemeClr val="bg1"/>
                </a:solidFill>
                <a:latin typeface="Arial" pitchFamily="34" charset="0"/>
                <a:ea typeface="MS Gothic" pitchFamily="49" charset="-128"/>
              </a:defRPr>
            </a:lvl4pPr>
            <a:lvl5pPr eaLnBrk="0" hangingPunct="0">
              <a:tabLst>
                <a:tab pos="0" algn="l"/>
                <a:tab pos="403225" algn="l"/>
                <a:tab pos="811213" algn="l"/>
                <a:tab pos="1217613" algn="l"/>
                <a:tab pos="1625600" algn="l"/>
                <a:tab pos="2033588" algn="l"/>
                <a:tab pos="2439988" algn="l"/>
                <a:tab pos="2847975" algn="l"/>
                <a:tab pos="3255963" algn="l"/>
                <a:tab pos="3660775" algn="l"/>
                <a:tab pos="4068763" algn="l"/>
                <a:tab pos="4475163" algn="l"/>
                <a:tab pos="4883150" algn="l"/>
                <a:tab pos="5291138" algn="l"/>
                <a:tab pos="5697538" algn="l"/>
                <a:tab pos="6105525" algn="l"/>
                <a:tab pos="6511925" algn="l"/>
                <a:tab pos="6919913" algn="l"/>
                <a:tab pos="7326313" algn="l"/>
                <a:tab pos="7732713" algn="l"/>
                <a:tab pos="8140700" algn="l"/>
                <a:tab pos="8528050" algn="l"/>
              </a:tabLst>
              <a:defRPr>
                <a:solidFill>
                  <a:schemeClr val="bg1"/>
                </a:solidFill>
                <a:latin typeface="Arial" pitchFamily="34" charset="0"/>
                <a:ea typeface="MS Gothic" pitchFamily="49" charset="-128"/>
              </a:defRPr>
            </a:lvl5pPr>
            <a:lvl6pPr marL="2514600" indent="-228600" defTabSz="449263" eaLnBrk="0" fontAlgn="base" hangingPunct="0">
              <a:lnSpc>
                <a:spcPct val="75000"/>
              </a:lnSpc>
              <a:spcBef>
                <a:spcPct val="0"/>
              </a:spcBef>
              <a:spcAft>
                <a:spcPct val="0"/>
              </a:spcAft>
              <a:buClr>
                <a:srgbClr val="000000"/>
              </a:buClr>
              <a:buSzPct val="100000"/>
              <a:buFont typeface="Times New Roman" pitchFamily="18" charset="0"/>
              <a:tabLst>
                <a:tab pos="0" algn="l"/>
                <a:tab pos="403225" algn="l"/>
                <a:tab pos="811213" algn="l"/>
                <a:tab pos="1217613" algn="l"/>
                <a:tab pos="1625600" algn="l"/>
                <a:tab pos="2033588" algn="l"/>
                <a:tab pos="2439988" algn="l"/>
                <a:tab pos="2847975" algn="l"/>
                <a:tab pos="3255963" algn="l"/>
                <a:tab pos="3660775" algn="l"/>
                <a:tab pos="4068763" algn="l"/>
                <a:tab pos="4475163" algn="l"/>
                <a:tab pos="4883150" algn="l"/>
                <a:tab pos="5291138" algn="l"/>
                <a:tab pos="5697538" algn="l"/>
                <a:tab pos="6105525" algn="l"/>
                <a:tab pos="6511925" algn="l"/>
                <a:tab pos="6919913" algn="l"/>
                <a:tab pos="7326313" algn="l"/>
                <a:tab pos="7732713" algn="l"/>
                <a:tab pos="8140700" algn="l"/>
                <a:tab pos="8528050" algn="l"/>
              </a:tabLst>
              <a:defRPr>
                <a:solidFill>
                  <a:schemeClr val="bg1"/>
                </a:solidFill>
                <a:latin typeface="Arial" pitchFamily="34" charset="0"/>
                <a:ea typeface="MS Gothic" pitchFamily="49" charset="-128"/>
              </a:defRPr>
            </a:lvl6pPr>
            <a:lvl7pPr marL="2971800" indent="-228600" defTabSz="449263" eaLnBrk="0" fontAlgn="base" hangingPunct="0">
              <a:lnSpc>
                <a:spcPct val="75000"/>
              </a:lnSpc>
              <a:spcBef>
                <a:spcPct val="0"/>
              </a:spcBef>
              <a:spcAft>
                <a:spcPct val="0"/>
              </a:spcAft>
              <a:buClr>
                <a:srgbClr val="000000"/>
              </a:buClr>
              <a:buSzPct val="100000"/>
              <a:buFont typeface="Times New Roman" pitchFamily="18" charset="0"/>
              <a:tabLst>
                <a:tab pos="0" algn="l"/>
                <a:tab pos="403225" algn="l"/>
                <a:tab pos="811213" algn="l"/>
                <a:tab pos="1217613" algn="l"/>
                <a:tab pos="1625600" algn="l"/>
                <a:tab pos="2033588" algn="l"/>
                <a:tab pos="2439988" algn="l"/>
                <a:tab pos="2847975" algn="l"/>
                <a:tab pos="3255963" algn="l"/>
                <a:tab pos="3660775" algn="l"/>
                <a:tab pos="4068763" algn="l"/>
                <a:tab pos="4475163" algn="l"/>
                <a:tab pos="4883150" algn="l"/>
                <a:tab pos="5291138" algn="l"/>
                <a:tab pos="5697538" algn="l"/>
                <a:tab pos="6105525" algn="l"/>
                <a:tab pos="6511925" algn="l"/>
                <a:tab pos="6919913" algn="l"/>
                <a:tab pos="7326313" algn="l"/>
                <a:tab pos="7732713" algn="l"/>
                <a:tab pos="8140700" algn="l"/>
                <a:tab pos="8528050" algn="l"/>
              </a:tabLst>
              <a:defRPr>
                <a:solidFill>
                  <a:schemeClr val="bg1"/>
                </a:solidFill>
                <a:latin typeface="Arial" pitchFamily="34" charset="0"/>
                <a:ea typeface="MS Gothic" pitchFamily="49" charset="-128"/>
              </a:defRPr>
            </a:lvl7pPr>
            <a:lvl8pPr marL="3429000" indent="-228600" defTabSz="449263" eaLnBrk="0" fontAlgn="base" hangingPunct="0">
              <a:lnSpc>
                <a:spcPct val="75000"/>
              </a:lnSpc>
              <a:spcBef>
                <a:spcPct val="0"/>
              </a:spcBef>
              <a:spcAft>
                <a:spcPct val="0"/>
              </a:spcAft>
              <a:buClr>
                <a:srgbClr val="000000"/>
              </a:buClr>
              <a:buSzPct val="100000"/>
              <a:buFont typeface="Times New Roman" pitchFamily="18" charset="0"/>
              <a:tabLst>
                <a:tab pos="0" algn="l"/>
                <a:tab pos="403225" algn="l"/>
                <a:tab pos="811213" algn="l"/>
                <a:tab pos="1217613" algn="l"/>
                <a:tab pos="1625600" algn="l"/>
                <a:tab pos="2033588" algn="l"/>
                <a:tab pos="2439988" algn="l"/>
                <a:tab pos="2847975" algn="l"/>
                <a:tab pos="3255963" algn="l"/>
                <a:tab pos="3660775" algn="l"/>
                <a:tab pos="4068763" algn="l"/>
                <a:tab pos="4475163" algn="l"/>
                <a:tab pos="4883150" algn="l"/>
                <a:tab pos="5291138" algn="l"/>
                <a:tab pos="5697538" algn="l"/>
                <a:tab pos="6105525" algn="l"/>
                <a:tab pos="6511925" algn="l"/>
                <a:tab pos="6919913" algn="l"/>
                <a:tab pos="7326313" algn="l"/>
                <a:tab pos="7732713" algn="l"/>
                <a:tab pos="8140700" algn="l"/>
                <a:tab pos="8528050" algn="l"/>
              </a:tabLst>
              <a:defRPr>
                <a:solidFill>
                  <a:schemeClr val="bg1"/>
                </a:solidFill>
                <a:latin typeface="Arial" pitchFamily="34" charset="0"/>
                <a:ea typeface="MS Gothic" pitchFamily="49" charset="-128"/>
              </a:defRPr>
            </a:lvl8pPr>
            <a:lvl9pPr marL="3886200" indent="-228600" defTabSz="449263" eaLnBrk="0" fontAlgn="base" hangingPunct="0">
              <a:lnSpc>
                <a:spcPct val="75000"/>
              </a:lnSpc>
              <a:spcBef>
                <a:spcPct val="0"/>
              </a:spcBef>
              <a:spcAft>
                <a:spcPct val="0"/>
              </a:spcAft>
              <a:buClr>
                <a:srgbClr val="000000"/>
              </a:buClr>
              <a:buSzPct val="100000"/>
              <a:buFont typeface="Times New Roman" pitchFamily="18" charset="0"/>
              <a:tabLst>
                <a:tab pos="0" algn="l"/>
                <a:tab pos="403225" algn="l"/>
                <a:tab pos="811213" algn="l"/>
                <a:tab pos="1217613" algn="l"/>
                <a:tab pos="1625600" algn="l"/>
                <a:tab pos="2033588" algn="l"/>
                <a:tab pos="2439988" algn="l"/>
                <a:tab pos="2847975" algn="l"/>
                <a:tab pos="3255963" algn="l"/>
                <a:tab pos="3660775" algn="l"/>
                <a:tab pos="4068763" algn="l"/>
                <a:tab pos="4475163" algn="l"/>
                <a:tab pos="4883150" algn="l"/>
                <a:tab pos="5291138" algn="l"/>
                <a:tab pos="5697538" algn="l"/>
                <a:tab pos="6105525" algn="l"/>
                <a:tab pos="6511925" algn="l"/>
                <a:tab pos="6919913" algn="l"/>
                <a:tab pos="7326313" algn="l"/>
                <a:tab pos="7732713" algn="l"/>
                <a:tab pos="8140700" algn="l"/>
                <a:tab pos="8528050" algn="l"/>
              </a:tabLst>
              <a:defRPr>
                <a:solidFill>
                  <a:schemeClr val="bg1"/>
                </a:solidFill>
                <a:latin typeface="Arial" pitchFamily="34" charset="0"/>
                <a:ea typeface="MS Gothic" pitchFamily="49" charset="-128"/>
              </a:defRPr>
            </a:lvl9pPr>
          </a:lstStyle>
          <a:p>
            <a:pPr eaLnBrk="1" hangingPunct="1"/>
            <a:r>
              <a:rPr lang="en-GB" altLang="fr-FR" sz="3200" b="1" dirty="0" err="1">
                <a:solidFill>
                  <a:schemeClr val="bg1">
                    <a:lumMod val="65000"/>
                  </a:schemeClr>
                </a:solidFill>
                <a:latin typeface="+mn-lt"/>
                <a:cs typeface="Arial" pitchFamily="34" charset="0"/>
              </a:rPr>
              <a:t>P</a:t>
            </a:r>
            <a:r>
              <a:rPr lang="en-GB" altLang="fr-FR" sz="3200" b="1" dirty="0" err="1" smtClean="0">
                <a:solidFill>
                  <a:schemeClr val="bg1">
                    <a:lumMod val="65000"/>
                  </a:schemeClr>
                </a:solidFill>
                <a:latin typeface="+mn-lt"/>
                <a:cs typeface="Arial" pitchFamily="34" charset="0"/>
              </a:rPr>
              <a:t>erturbateurs</a:t>
            </a:r>
            <a:r>
              <a:rPr lang="en-GB" altLang="fr-FR" sz="3200" b="1" dirty="0" smtClean="0">
                <a:solidFill>
                  <a:schemeClr val="bg1">
                    <a:lumMod val="65000"/>
                  </a:schemeClr>
                </a:solidFill>
                <a:latin typeface="+mn-lt"/>
                <a:cs typeface="Arial" pitchFamily="34" charset="0"/>
              </a:rPr>
              <a:t> </a:t>
            </a:r>
            <a:r>
              <a:rPr lang="en-GB" altLang="fr-FR" sz="3200" b="1" dirty="0" err="1">
                <a:solidFill>
                  <a:schemeClr val="bg1">
                    <a:lumMod val="65000"/>
                  </a:schemeClr>
                </a:solidFill>
                <a:latin typeface="+mn-lt"/>
                <a:cs typeface="Arial" pitchFamily="34" charset="0"/>
              </a:rPr>
              <a:t>endocriniens</a:t>
            </a:r>
            <a:r>
              <a:rPr lang="en-GB" altLang="fr-FR" sz="3200" b="1" dirty="0">
                <a:solidFill>
                  <a:schemeClr val="bg1">
                    <a:lumMod val="65000"/>
                  </a:schemeClr>
                </a:solidFill>
                <a:latin typeface="+mn-lt"/>
                <a:cs typeface="Arial" pitchFamily="34" charset="0"/>
              </a:rPr>
              <a:t> </a:t>
            </a:r>
            <a:r>
              <a:rPr lang="en-GB" altLang="fr-FR" sz="3200" b="1" dirty="0" smtClean="0">
                <a:solidFill>
                  <a:schemeClr val="bg1">
                    <a:lumMod val="65000"/>
                  </a:schemeClr>
                </a:solidFill>
                <a:latin typeface="+mn-lt"/>
                <a:cs typeface="Arial" pitchFamily="34" charset="0"/>
              </a:rPr>
              <a:t> : </a:t>
            </a:r>
            <a:r>
              <a:rPr lang="en-GB" altLang="fr-FR" sz="3200" b="1" dirty="0" err="1" smtClean="0">
                <a:solidFill>
                  <a:schemeClr val="bg1">
                    <a:lumMod val="65000"/>
                  </a:schemeClr>
                </a:solidFill>
                <a:latin typeface="+mn-lt"/>
                <a:cs typeface="Arial" pitchFamily="34" charset="0"/>
              </a:rPr>
              <a:t>où</a:t>
            </a:r>
            <a:r>
              <a:rPr lang="en-GB" altLang="fr-FR" sz="3200" b="1" dirty="0" smtClean="0">
                <a:solidFill>
                  <a:schemeClr val="bg1">
                    <a:lumMod val="65000"/>
                  </a:schemeClr>
                </a:solidFill>
                <a:latin typeface="+mn-lt"/>
                <a:cs typeface="Arial" pitchFamily="34" charset="0"/>
              </a:rPr>
              <a:t> les </a:t>
            </a:r>
            <a:r>
              <a:rPr lang="en-GB" altLang="fr-FR" sz="3200" b="1" dirty="0" err="1" smtClean="0">
                <a:solidFill>
                  <a:schemeClr val="bg1">
                    <a:lumMod val="65000"/>
                  </a:schemeClr>
                </a:solidFill>
                <a:latin typeface="+mn-lt"/>
                <a:cs typeface="Arial" pitchFamily="34" charset="0"/>
              </a:rPr>
              <a:t>trouve</a:t>
            </a:r>
            <a:r>
              <a:rPr lang="en-GB" altLang="fr-FR" sz="3200" b="1" dirty="0" smtClean="0">
                <a:solidFill>
                  <a:schemeClr val="bg1">
                    <a:lumMod val="65000"/>
                  </a:schemeClr>
                </a:solidFill>
                <a:latin typeface="+mn-lt"/>
                <a:cs typeface="Arial" pitchFamily="34" charset="0"/>
              </a:rPr>
              <a:t>-t-on  ?  </a:t>
            </a:r>
            <a:endParaRPr lang="en-GB" altLang="fr-FR" sz="3200" i="1" dirty="0">
              <a:solidFill>
                <a:schemeClr val="bg1">
                  <a:lumMod val="65000"/>
                </a:schemeClr>
              </a:solidFill>
              <a:latin typeface="+mn-lt"/>
              <a:cs typeface="Arial" pitchFamily="34" charset="0"/>
            </a:endParaRPr>
          </a:p>
        </p:txBody>
      </p:sp>
      <p:sp>
        <p:nvSpPr>
          <p:cNvPr id="5" name="ZoneTexte 4"/>
          <p:cNvSpPr txBox="1"/>
          <p:nvPr/>
        </p:nvSpPr>
        <p:spPr>
          <a:xfrm>
            <a:off x="71737" y="2972042"/>
            <a:ext cx="3276127" cy="923330"/>
          </a:xfrm>
          <a:prstGeom prst="rect">
            <a:avLst/>
          </a:prstGeom>
          <a:solidFill>
            <a:schemeClr val="bg1">
              <a:lumMod val="85000"/>
            </a:schemeClr>
          </a:solidFill>
          <a:ln>
            <a:solidFill>
              <a:schemeClr val="tx1"/>
            </a:solidFill>
          </a:ln>
        </p:spPr>
        <p:txBody>
          <a:bodyPr wrap="square">
            <a:spAutoFit/>
          </a:bodyPr>
          <a:lstStyle/>
          <a:p>
            <a:pPr>
              <a:defRPr/>
            </a:pPr>
            <a:r>
              <a:rPr lang="fr-FR" dirty="0" smtClean="0">
                <a:latin typeface="Comic Sans MS" panose="030F0702030302020204" pitchFamily="66" charset="0"/>
              </a:rPr>
              <a:t>…119 PE dans les additifs et matériaux à usage alimentaire</a:t>
            </a:r>
            <a:endParaRPr lang="fr-FR" dirty="0">
              <a:latin typeface="Comic Sans MS" panose="030F0702030302020204" pitchFamily="66" charset="0"/>
            </a:endParaRPr>
          </a:p>
        </p:txBody>
      </p:sp>
      <p:pic>
        <p:nvPicPr>
          <p:cNvPr id="7" name="Imag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17037" y="5795369"/>
            <a:ext cx="1364339" cy="1023254"/>
          </a:xfrm>
          <a:prstGeom prst="rect">
            <a:avLst/>
          </a:prstGeom>
        </p:spPr>
      </p:pic>
      <p:pic>
        <p:nvPicPr>
          <p:cNvPr id="9" name="Imag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52145" y="3766691"/>
            <a:ext cx="1422639" cy="1936008"/>
          </a:xfrm>
          <a:prstGeom prst="rect">
            <a:avLst/>
          </a:prstGeom>
        </p:spPr>
      </p:pic>
      <p:sp>
        <p:nvSpPr>
          <p:cNvPr id="10" name="ZoneTexte 9"/>
          <p:cNvSpPr txBox="1"/>
          <p:nvPr/>
        </p:nvSpPr>
        <p:spPr>
          <a:xfrm>
            <a:off x="56830" y="3935187"/>
            <a:ext cx="2156172" cy="369332"/>
          </a:xfrm>
          <a:prstGeom prst="rect">
            <a:avLst/>
          </a:prstGeom>
          <a:noFill/>
        </p:spPr>
        <p:txBody>
          <a:bodyPr wrap="square" rtlCol="0">
            <a:spAutoFit/>
          </a:bodyPr>
          <a:lstStyle/>
          <a:p>
            <a:r>
              <a:rPr lang="fr-FR" dirty="0" smtClean="0"/>
              <a:t>Bisphénol </a:t>
            </a:r>
            <a:endParaRPr lang="fr-FR" dirty="0"/>
          </a:p>
        </p:txBody>
      </p:sp>
      <p:pic>
        <p:nvPicPr>
          <p:cNvPr id="8" name="Imag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964028" y="593711"/>
            <a:ext cx="1893065" cy="1375317"/>
          </a:xfrm>
          <a:prstGeom prst="rect">
            <a:avLst/>
          </a:prstGeom>
        </p:spPr>
      </p:pic>
      <p:sp>
        <p:nvSpPr>
          <p:cNvPr id="11" name="ZoneTexte 10"/>
          <p:cNvSpPr txBox="1"/>
          <p:nvPr/>
        </p:nvSpPr>
        <p:spPr>
          <a:xfrm>
            <a:off x="7608455" y="813042"/>
            <a:ext cx="1368152" cy="369332"/>
          </a:xfrm>
          <a:prstGeom prst="rect">
            <a:avLst/>
          </a:prstGeom>
          <a:noFill/>
        </p:spPr>
        <p:txBody>
          <a:bodyPr wrap="square" rtlCol="0">
            <a:spAutoFit/>
          </a:bodyPr>
          <a:lstStyle/>
          <a:p>
            <a:r>
              <a:rPr lang="fr-FR" dirty="0" err="1" smtClean="0"/>
              <a:t>Perfluorés</a:t>
            </a:r>
            <a:endParaRPr lang="fr-FR" dirty="0"/>
          </a:p>
        </p:txBody>
      </p:sp>
      <p:pic>
        <p:nvPicPr>
          <p:cNvPr id="12" name="Image 1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782092" y="751386"/>
            <a:ext cx="3122529" cy="2127223"/>
          </a:xfrm>
          <a:prstGeom prst="rect">
            <a:avLst/>
          </a:prstGeom>
        </p:spPr>
      </p:pic>
      <p:sp>
        <p:nvSpPr>
          <p:cNvPr id="13" name="ZoneTexte 12"/>
          <p:cNvSpPr txBox="1"/>
          <p:nvPr/>
        </p:nvSpPr>
        <p:spPr>
          <a:xfrm>
            <a:off x="2841492" y="1048512"/>
            <a:ext cx="1858302" cy="1938992"/>
          </a:xfrm>
          <a:prstGeom prst="rect">
            <a:avLst/>
          </a:prstGeom>
          <a:noFill/>
        </p:spPr>
        <p:txBody>
          <a:bodyPr wrap="square" rtlCol="0">
            <a:spAutoFit/>
          </a:bodyPr>
          <a:lstStyle/>
          <a:p>
            <a:r>
              <a:rPr lang="fr-FR" sz="2000" b="1" dirty="0" smtClean="0"/>
              <a:t> 111 </a:t>
            </a:r>
            <a:r>
              <a:rPr lang="fr-FR" sz="2000" b="1" dirty="0"/>
              <a:t>Pesticides sur </a:t>
            </a:r>
            <a:r>
              <a:rPr lang="fr-FR" sz="2000" b="1" dirty="0" smtClean="0"/>
              <a:t>287 affectent les hormones thyroïdiennes (EFSA) </a:t>
            </a:r>
            <a:endParaRPr lang="fr-FR" sz="2000" b="1" dirty="0"/>
          </a:p>
        </p:txBody>
      </p:sp>
      <p:pic>
        <p:nvPicPr>
          <p:cNvPr id="14" name="Image 1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005372" y="4573131"/>
            <a:ext cx="1581809" cy="1369514"/>
          </a:xfrm>
          <a:prstGeom prst="rect">
            <a:avLst/>
          </a:prstGeom>
        </p:spPr>
      </p:pic>
      <p:sp>
        <p:nvSpPr>
          <p:cNvPr id="15" name="Rectangle 14"/>
          <p:cNvSpPr/>
          <p:nvPr/>
        </p:nvSpPr>
        <p:spPr>
          <a:xfrm rot="1562355">
            <a:off x="5713589" y="2538917"/>
            <a:ext cx="3571219" cy="1754326"/>
          </a:xfrm>
          <a:prstGeom prst="rect">
            <a:avLst/>
          </a:prstGeom>
        </p:spPr>
        <p:txBody>
          <a:bodyPr wrap="square">
            <a:spAutoFit/>
          </a:bodyPr>
          <a:lstStyle/>
          <a:p>
            <a:pPr>
              <a:spcBef>
                <a:spcPct val="0"/>
              </a:spcBef>
            </a:pPr>
            <a:r>
              <a:rPr lang="fr-FR" altLang="fr-FR" dirty="0"/>
              <a:t>71% des fonds de teint, 40% des rouges à lèvres, 38% des crèmes pour le visage, 36% des déodorants, 30% des dentifrices et 24% des shampooings contiennent au moins un PE.</a:t>
            </a:r>
          </a:p>
        </p:txBody>
      </p:sp>
      <p:sp>
        <p:nvSpPr>
          <p:cNvPr id="16" name="ZoneTexte 15"/>
          <p:cNvSpPr txBox="1"/>
          <p:nvPr/>
        </p:nvSpPr>
        <p:spPr>
          <a:xfrm>
            <a:off x="3892251" y="4526057"/>
            <a:ext cx="1533159" cy="923330"/>
          </a:xfrm>
          <a:prstGeom prst="rect">
            <a:avLst/>
          </a:prstGeom>
          <a:noFill/>
        </p:spPr>
        <p:txBody>
          <a:bodyPr wrap="square" rtlCol="0">
            <a:spAutoFit/>
          </a:bodyPr>
          <a:lstStyle/>
          <a:p>
            <a:r>
              <a:rPr lang="fr-FR" dirty="0" smtClean="0"/>
              <a:t>Retardateurs de flamme </a:t>
            </a:r>
            <a:r>
              <a:rPr lang="fr-FR" dirty="0" err="1" smtClean="0"/>
              <a:t>Polybromés</a:t>
            </a:r>
            <a:endParaRPr lang="fr-FR" dirty="0"/>
          </a:p>
        </p:txBody>
      </p:sp>
      <p:pic>
        <p:nvPicPr>
          <p:cNvPr id="17" name="Image 16"/>
          <p:cNvPicPr>
            <a:picLocks noChangeAspect="1"/>
          </p:cNvPicPr>
          <p:nvPr/>
        </p:nvPicPr>
        <p:blipFill rotWithShape="1">
          <a:blip r:embed="rId9">
            <a:extLst>
              <a:ext uri="{28A0092B-C50C-407E-A947-70E740481C1C}">
                <a14:useLocalDpi xmlns:a14="http://schemas.microsoft.com/office/drawing/2010/main" val="0"/>
              </a:ext>
            </a:extLst>
          </a:blip>
          <a:srcRect l="13369" t="7089"/>
          <a:stretch/>
        </p:blipFill>
        <p:spPr>
          <a:xfrm>
            <a:off x="6775497" y="4088071"/>
            <a:ext cx="1487277" cy="1595091"/>
          </a:xfrm>
          <a:prstGeom prst="rect">
            <a:avLst/>
          </a:prstGeom>
        </p:spPr>
      </p:pic>
      <p:pic>
        <p:nvPicPr>
          <p:cNvPr id="19" name="Image 18"/>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814" y="4381516"/>
            <a:ext cx="2110223" cy="1321183"/>
          </a:xfrm>
          <a:prstGeom prst="rect">
            <a:avLst/>
          </a:prstGeom>
        </p:spPr>
      </p:pic>
      <p:sp>
        <p:nvSpPr>
          <p:cNvPr id="6" name="Rectangle 5"/>
          <p:cNvSpPr/>
          <p:nvPr/>
        </p:nvSpPr>
        <p:spPr>
          <a:xfrm>
            <a:off x="7768156" y="5189741"/>
            <a:ext cx="1048749" cy="646331"/>
          </a:xfrm>
          <a:prstGeom prst="rect">
            <a:avLst/>
          </a:prstGeom>
        </p:spPr>
        <p:txBody>
          <a:bodyPr wrap="none">
            <a:spAutoFit/>
          </a:bodyPr>
          <a:lstStyle/>
          <a:p>
            <a:r>
              <a:rPr lang="fr-FR" dirty="0" smtClean="0"/>
              <a:t>BPA, </a:t>
            </a:r>
          </a:p>
          <a:p>
            <a:r>
              <a:rPr lang="fr-FR" dirty="0" err="1" smtClean="0"/>
              <a:t>Phtalates</a:t>
            </a:r>
            <a:endParaRPr lang="fr-FR" dirty="0"/>
          </a:p>
        </p:txBody>
      </p:sp>
      <p:pic>
        <p:nvPicPr>
          <p:cNvPr id="20" name="Image 19"/>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601364" y="3284826"/>
            <a:ext cx="984175" cy="747973"/>
          </a:xfrm>
          <a:prstGeom prst="rect">
            <a:avLst/>
          </a:prstGeom>
        </p:spPr>
      </p:pic>
      <p:sp>
        <p:nvSpPr>
          <p:cNvPr id="21" name="Rectangle 20"/>
          <p:cNvSpPr/>
          <p:nvPr/>
        </p:nvSpPr>
        <p:spPr>
          <a:xfrm>
            <a:off x="967204" y="5795977"/>
            <a:ext cx="1048749" cy="369332"/>
          </a:xfrm>
          <a:prstGeom prst="rect">
            <a:avLst/>
          </a:prstGeom>
        </p:spPr>
        <p:txBody>
          <a:bodyPr wrap="none">
            <a:spAutoFit/>
          </a:bodyPr>
          <a:lstStyle/>
          <a:p>
            <a:r>
              <a:rPr lang="fr-FR" dirty="0" err="1"/>
              <a:t>Phtalates</a:t>
            </a:r>
            <a:endParaRPr lang="fr-FR" dirty="0"/>
          </a:p>
        </p:txBody>
      </p:sp>
      <p:sp>
        <p:nvSpPr>
          <p:cNvPr id="23" name="Rectangle 22"/>
          <p:cNvSpPr/>
          <p:nvPr/>
        </p:nvSpPr>
        <p:spPr>
          <a:xfrm>
            <a:off x="1018336" y="3930533"/>
            <a:ext cx="1048749" cy="369332"/>
          </a:xfrm>
          <a:prstGeom prst="rect">
            <a:avLst/>
          </a:prstGeom>
        </p:spPr>
        <p:txBody>
          <a:bodyPr wrap="none">
            <a:spAutoFit/>
          </a:bodyPr>
          <a:lstStyle/>
          <a:p>
            <a:r>
              <a:rPr lang="fr-FR" dirty="0" err="1"/>
              <a:t>Phtalates</a:t>
            </a:r>
            <a:endParaRPr lang="fr-FR" dirty="0"/>
          </a:p>
        </p:txBody>
      </p:sp>
      <p:sp>
        <p:nvSpPr>
          <p:cNvPr id="24" name="Rectangle 23"/>
          <p:cNvSpPr/>
          <p:nvPr/>
        </p:nvSpPr>
        <p:spPr>
          <a:xfrm>
            <a:off x="3806622" y="3579795"/>
            <a:ext cx="1107996" cy="369332"/>
          </a:xfrm>
          <a:prstGeom prst="rect">
            <a:avLst/>
          </a:prstGeom>
        </p:spPr>
        <p:txBody>
          <a:bodyPr wrap="none">
            <a:spAutoFit/>
          </a:bodyPr>
          <a:lstStyle/>
          <a:p>
            <a:r>
              <a:rPr lang="fr-FR" dirty="0"/>
              <a:t>Bisphénol</a:t>
            </a:r>
          </a:p>
        </p:txBody>
      </p:sp>
      <p:pic>
        <p:nvPicPr>
          <p:cNvPr id="25" name="Image 24"/>
          <p:cNvPicPr>
            <a:picLocks noChangeAspect="1"/>
          </p:cNvPicPr>
          <p:nvPr/>
        </p:nvPicPr>
        <p:blipFill rotWithShape="1">
          <a:blip r:embed="rId12">
            <a:extLst>
              <a:ext uri="{28A0092B-C50C-407E-A947-70E740481C1C}">
                <a14:useLocalDpi xmlns:a14="http://schemas.microsoft.com/office/drawing/2010/main" val="0"/>
              </a:ext>
            </a:extLst>
          </a:blip>
          <a:srcRect l="18806" r="18844"/>
          <a:stretch/>
        </p:blipFill>
        <p:spPr>
          <a:xfrm>
            <a:off x="4851931" y="2903378"/>
            <a:ext cx="748288" cy="1428750"/>
          </a:xfrm>
          <a:prstGeom prst="rect">
            <a:avLst/>
          </a:prstGeom>
        </p:spPr>
      </p:pic>
      <p:pic>
        <p:nvPicPr>
          <p:cNvPr id="1026" name="Picture 2" descr="http://www.google.fr/url?source=imglanding&amp;ct=img&amp;q=http://www.bineau.fr/1538-2059-bineau_prod_zoom/canape-oural.jpg&amp;sa=X&amp;ei=p7Z0VceBAYXvUsuWgYAJ&amp;ved=0CAkQ8wc&amp;usg=AFQjCNE9AJ_sIV4IMsXXb3yEIXvVbvCI2g"/>
          <p:cNvPicPr>
            <a:picLocks noChangeAspect="1" noChangeArrowheads="1"/>
          </p:cNvPicPr>
          <p:nvPr/>
        </p:nvPicPr>
        <p:blipFill rotWithShape="1">
          <a:blip r:embed="rId13" cstate="print">
            <a:extLst>
              <a:ext uri="{28A0092B-C50C-407E-A947-70E740481C1C}">
                <a14:useLocalDpi xmlns:a14="http://schemas.microsoft.com/office/drawing/2010/main" val="0"/>
              </a:ext>
            </a:extLst>
          </a:blip>
          <a:srcRect t="20069" b="19790"/>
          <a:stretch/>
        </p:blipFill>
        <p:spPr bwMode="auto">
          <a:xfrm>
            <a:off x="3641033" y="5464175"/>
            <a:ext cx="1317053" cy="7920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67997715"/>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txBox="1">
            <a:spLocks/>
          </p:cNvSpPr>
          <p:nvPr/>
        </p:nvSpPr>
        <p:spPr>
          <a:xfrm>
            <a:off x="1115616" y="0"/>
            <a:ext cx="7920434" cy="9271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fr-FR" sz="3600" b="1" dirty="0">
                <a:solidFill>
                  <a:schemeClr val="bg1">
                    <a:lumMod val="50000"/>
                  </a:schemeClr>
                </a:solidFill>
                <a:ea typeface="MS Gothic" charset="0"/>
                <a:cs typeface="MS Gothic" charset="0"/>
              </a:rPr>
              <a:t>Bisphénol A: un PE emblématique</a:t>
            </a:r>
          </a:p>
        </p:txBody>
      </p:sp>
      <p:pic>
        <p:nvPicPr>
          <p:cNvPr id="25603" name="Imag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753350" y="0"/>
            <a:ext cx="1390650" cy="5516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a:xfrm>
            <a:off x="-46038" y="620713"/>
            <a:ext cx="9180513" cy="5878512"/>
          </a:xfrm>
          <a:prstGeom prst="rect">
            <a:avLst/>
          </a:prstGeom>
        </p:spPr>
        <p:txBody>
          <a:bodyPr>
            <a:spAutoFit/>
          </a:bodyPr>
          <a:lstStyle/>
          <a:p>
            <a:pPr marL="342900" indent="-342900">
              <a:buFont typeface="Wingdings" panose="05000000000000000000" pitchFamily="2" charset="2"/>
              <a:buChar char="q"/>
              <a:defRPr/>
            </a:pPr>
            <a:r>
              <a:rPr lang="fr-FR" sz="2400" b="1" dirty="0">
                <a:solidFill>
                  <a:srgbClr val="FF0000"/>
                </a:solidFill>
              </a:rPr>
              <a:t>Historique  </a:t>
            </a:r>
          </a:p>
          <a:p>
            <a:pPr marL="311045" indent="-311045">
              <a:defRPr/>
            </a:pPr>
            <a:r>
              <a:rPr lang="fr-FR" sz="2000" dirty="0"/>
              <a:t>1891 : Synthèse   </a:t>
            </a:r>
          </a:p>
          <a:p>
            <a:pPr marL="311045" indent="-311045">
              <a:defRPr/>
            </a:pPr>
            <a:r>
              <a:rPr lang="fr-FR" sz="3200" b="1" dirty="0">
                <a:solidFill>
                  <a:srgbClr val="C00000"/>
                </a:solidFill>
              </a:rPr>
              <a:t>1936 </a:t>
            </a:r>
            <a:r>
              <a:rPr lang="fr-FR" sz="2000" dirty="0"/>
              <a:t>: Testé  avec le </a:t>
            </a:r>
            <a:r>
              <a:rPr lang="fr-FR" sz="2000" dirty="0" err="1">
                <a:sym typeface="Wingdings" pitchFamily="2" charset="2"/>
              </a:rPr>
              <a:t>Distilbène</a:t>
            </a:r>
            <a:r>
              <a:rPr lang="fr-FR" sz="2000" dirty="0">
                <a:sym typeface="Wingdings" pitchFamily="2" charset="2"/>
              </a:rPr>
              <a:t> </a:t>
            </a:r>
            <a:r>
              <a:rPr lang="fr-FR" sz="2000" dirty="0"/>
              <a:t>comme hormone de synthèse pour prévenir les fausses couches </a:t>
            </a:r>
            <a:r>
              <a:rPr lang="fr-FR" sz="2000" dirty="0">
                <a:sym typeface="Wingdings" pitchFamily="2" charset="2"/>
              </a:rPr>
              <a:t> Choix du DES</a:t>
            </a:r>
          </a:p>
          <a:p>
            <a:pPr marL="342900" indent="-342900">
              <a:buFont typeface="Wingdings" panose="05000000000000000000" pitchFamily="2" charset="2"/>
              <a:buChar char="q"/>
              <a:defRPr/>
            </a:pPr>
            <a:r>
              <a:rPr lang="fr-FR" sz="2400" b="1" dirty="0">
                <a:solidFill>
                  <a:srgbClr val="E7511F"/>
                </a:solidFill>
              </a:rPr>
              <a:t>Constituant des plastique</a:t>
            </a:r>
            <a:r>
              <a:rPr lang="fr-FR" sz="2400" dirty="0">
                <a:solidFill>
                  <a:srgbClr val="E7511F"/>
                </a:solidFill>
              </a:rPr>
              <a:t>s </a:t>
            </a:r>
            <a:r>
              <a:rPr lang="fr-FR" sz="2400" dirty="0">
                <a:solidFill>
                  <a:srgbClr val="E7511F"/>
                </a:solidFill>
                <a:sym typeface="Wingdings" pitchFamily="2" charset="2"/>
              </a:rPr>
              <a:t> </a:t>
            </a:r>
            <a:r>
              <a:rPr lang="fr-FR" sz="2400" dirty="0"/>
              <a:t>Large utilisation</a:t>
            </a:r>
          </a:p>
          <a:p>
            <a:pPr marL="342900" indent="-342900">
              <a:buFont typeface="Arial" panose="020B0604020202020204" pitchFamily="34" charset="0"/>
              <a:buChar char="•"/>
              <a:defRPr/>
            </a:pPr>
            <a:r>
              <a:rPr lang="fr-FR" sz="3200" b="1" dirty="0">
                <a:solidFill>
                  <a:srgbClr val="C00000"/>
                </a:solidFill>
              </a:rPr>
              <a:t>1953 </a:t>
            </a:r>
            <a:r>
              <a:rPr lang="fr-FR" sz="2000" dirty="0"/>
              <a:t>: Polycarbonate (biberon, fontaine , électroménager)  </a:t>
            </a:r>
          </a:p>
          <a:p>
            <a:pPr marL="342900" indent="-342900">
              <a:buFont typeface="Arial" panose="020B0604020202020204" pitchFamily="34" charset="0"/>
              <a:buChar char="•"/>
              <a:defRPr/>
            </a:pPr>
            <a:r>
              <a:rPr lang="fr-FR" sz="3200" b="1" dirty="0">
                <a:solidFill>
                  <a:srgbClr val="C00000"/>
                </a:solidFill>
              </a:rPr>
              <a:t>&gt; 1970 </a:t>
            </a:r>
            <a:r>
              <a:rPr lang="fr-FR" sz="2000" dirty="0"/>
              <a:t>: </a:t>
            </a:r>
            <a:r>
              <a:rPr lang="fr-FR" sz="2000" dirty="0" err="1"/>
              <a:t>Polyépoxy</a:t>
            </a:r>
            <a:r>
              <a:rPr lang="fr-FR" sz="2000" dirty="0"/>
              <a:t> (Boîtes de conserve, canettes de boisson )</a:t>
            </a:r>
          </a:p>
          <a:p>
            <a:pPr>
              <a:defRPr/>
            </a:pPr>
            <a:r>
              <a:rPr lang="fr-FR" sz="2000" dirty="0"/>
              <a:t>       Dispositifs médicaux (résines dentaires BADGE)</a:t>
            </a:r>
          </a:p>
          <a:p>
            <a:pPr marL="342900" indent="-342900">
              <a:buFont typeface="Arial" panose="020B0604020202020204" pitchFamily="34" charset="0"/>
              <a:buChar char="•"/>
              <a:defRPr/>
            </a:pPr>
            <a:endParaRPr lang="fr-FR" sz="2000" dirty="0"/>
          </a:p>
          <a:p>
            <a:pPr marL="342900" indent="-342900">
              <a:buFont typeface="Wingdings" panose="05000000000000000000" pitchFamily="2" charset="2"/>
              <a:buChar char="q"/>
              <a:defRPr/>
            </a:pPr>
            <a:r>
              <a:rPr lang="fr-FR" sz="2400" b="1" dirty="0">
                <a:solidFill>
                  <a:srgbClr val="E7511F"/>
                </a:solidFill>
              </a:rPr>
              <a:t>Population imprégnée : &gt; 90 %</a:t>
            </a:r>
            <a:endParaRPr lang="fr-FR" sz="2400" dirty="0">
              <a:solidFill>
                <a:srgbClr val="E7511F"/>
              </a:solidFill>
            </a:endParaRPr>
          </a:p>
          <a:p>
            <a:pPr>
              <a:buFont typeface="Arial" pitchFamily="34" charset="0"/>
              <a:buChar char="•"/>
              <a:defRPr/>
            </a:pPr>
            <a:r>
              <a:rPr lang="fr-FR" sz="2000" dirty="0"/>
              <a:t> 93 % USA (CDC), 91 % Canada (Santé Canada) , 94,6% Asie (Chine, Inde, Japon, Corée, </a:t>
            </a:r>
            <a:r>
              <a:rPr lang="fr-FR" sz="2000" dirty="0" err="1"/>
              <a:t>Koweit</a:t>
            </a:r>
            <a:r>
              <a:rPr lang="fr-FR" sz="2000" dirty="0"/>
              <a:t>, Malaisie et Vietnam), France (Etude Elfe) : 96 % </a:t>
            </a:r>
          </a:p>
          <a:p>
            <a:pPr>
              <a:buFont typeface="Arial" pitchFamily="34" charset="0"/>
              <a:buChar char="•"/>
              <a:defRPr/>
            </a:pPr>
            <a:r>
              <a:rPr lang="fr-FR" sz="2000" dirty="0"/>
              <a:t> Niveaux d’imprégnation similaires à ceux induisant des effets chez l’animal</a:t>
            </a:r>
          </a:p>
          <a:p>
            <a:pPr>
              <a:buFont typeface="Arial" pitchFamily="34" charset="0"/>
              <a:buChar char="•"/>
              <a:defRPr/>
            </a:pPr>
            <a:endParaRPr lang="fr-FR" sz="2400" b="1" dirty="0">
              <a:solidFill>
                <a:srgbClr val="FF0000"/>
              </a:solidFill>
            </a:endParaRPr>
          </a:p>
          <a:p>
            <a:pPr marL="342900" indent="-342900">
              <a:buFont typeface="Wingdings" panose="05000000000000000000" pitchFamily="2" charset="2"/>
              <a:buChar char="q"/>
              <a:defRPr/>
            </a:pPr>
            <a:r>
              <a:rPr lang="fr-FR" sz="2400" b="1" dirty="0">
                <a:solidFill>
                  <a:srgbClr val="FF0000"/>
                </a:solidFill>
              </a:rPr>
              <a:t>Contamination de l’écosystème</a:t>
            </a:r>
          </a:p>
          <a:p>
            <a:pPr>
              <a:defRPr/>
            </a:pPr>
            <a:endParaRPr lang="fr-FR" sz="2000" dirty="0"/>
          </a:p>
        </p:txBody>
      </p:sp>
    </p:spTree>
    <p:extLst>
      <p:ext uri="{BB962C8B-B14F-4D97-AF65-F5344CB8AC3E}">
        <p14:creationId xmlns:p14="http://schemas.microsoft.com/office/powerpoint/2010/main" val="103618644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Text Box 1"/>
          <p:cNvSpPr txBox="1">
            <a:spLocks noChangeArrowheads="1"/>
          </p:cNvSpPr>
          <p:nvPr/>
        </p:nvSpPr>
        <p:spPr bwMode="auto">
          <a:xfrm>
            <a:off x="398344" y="290101"/>
            <a:ext cx="8428037" cy="792162"/>
          </a:xfrm>
          <a:prstGeom prst="rect">
            <a:avLst/>
          </a:prstGeom>
          <a:noFill/>
          <a:ln w="9525">
            <a:noFill/>
            <a:round/>
            <a:headEnd/>
            <a:tailEnd/>
          </a:ln>
          <a:effectLst/>
        </p:spPr>
        <p:txBody>
          <a:bodyPr lIns="0" tIns="0" rIns="0" bIns="0" anchor="ctr"/>
          <a:lstStyle/>
          <a:p>
            <a:pPr algn="ct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pPr>
            <a:r>
              <a:rPr lang="en-GB" sz="4000" b="1" dirty="0">
                <a:solidFill>
                  <a:schemeClr val="bg1">
                    <a:lumMod val="50000"/>
                  </a:schemeClr>
                </a:solidFill>
                <a:latin typeface="+mj-lt"/>
                <a:ea typeface="SimSun" charset="0"/>
                <a:cs typeface="SimSun" charset="0"/>
              </a:rPr>
              <a:t>BPA : Grande </a:t>
            </a:r>
            <a:r>
              <a:rPr lang="en-GB" sz="4000" b="1" dirty="0" err="1">
                <a:solidFill>
                  <a:schemeClr val="bg1">
                    <a:lumMod val="50000"/>
                  </a:schemeClr>
                </a:solidFill>
                <a:latin typeface="+mj-lt"/>
                <a:ea typeface="SimSun" charset="0"/>
                <a:cs typeface="SimSun" charset="0"/>
              </a:rPr>
              <a:t>variété</a:t>
            </a:r>
            <a:r>
              <a:rPr lang="en-GB" sz="4000" b="1" dirty="0">
                <a:solidFill>
                  <a:schemeClr val="bg1">
                    <a:lumMod val="50000"/>
                  </a:schemeClr>
                </a:solidFill>
                <a:latin typeface="+mj-lt"/>
                <a:ea typeface="SimSun" charset="0"/>
                <a:cs typeface="SimSun" charset="0"/>
              </a:rPr>
              <a:t> </a:t>
            </a:r>
            <a:r>
              <a:rPr lang="en-GB" sz="4000" b="1" dirty="0" err="1">
                <a:solidFill>
                  <a:schemeClr val="bg1">
                    <a:lumMod val="50000"/>
                  </a:schemeClr>
                </a:solidFill>
                <a:latin typeface="+mj-lt"/>
                <a:ea typeface="SimSun" charset="0"/>
                <a:cs typeface="SimSun" charset="0"/>
              </a:rPr>
              <a:t>d’effets</a:t>
            </a:r>
            <a:r>
              <a:rPr lang="en-GB" sz="4000" b="1" dirty="0">
                <a:solidFill>
                  <a:schemeClr val="bg1">
                    <a:lumMod val="50000"/>
                  </a:schemeClr>
                </a:solidFill>
                <a:latin typeface="+mj-lt"/>
                <a:ea typeface="SimSun" charset="0"/>
                <a:cs typeface="SimSun" charset="0"/>
              </a:rPr>
              <a:t> </a:t>
            </a:r>
            <a:r>
              <a:rPr lang="en-GB" sz="4000" b="1" dirty="0" err="1">
                <a:solidFill>
                  <a:schemeClr val="bg1">
                    <a:lumMod val="50000"/>
                  </a:schemeClr>
                </a:solidFill>
                <a:latin typeface="+mj-lt"/>
                <a:ea typeface="SimSun" charset="0"/>
                <a:cs typeface="SimSun" charset="0"/>
              </a:rPr>
              <a:t>sanitaires</a:t>
            </a:r>
            <a:endParaRPr lang="en-GB" i="1" dirty="0">
              <a:solidFill>
                <a:srgbClr val="0811C8"/>
              </a:solidFill>
              <a:latin typeface="+mj-lt"/>
              <a:ea typeface="SimSun" charset="0"/>
              <a:cs typeface="SimSun" charset="0"/>
            </a:endParaRPr>
          </a:p>
          <a:p>
            <a: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pPr>
            <a:endParaRPr lang="en-GB" i="1" dirty="0">
              <a:solidFill>
                <a:srgbClr val="0811C8"/>
              </a:solidFill>
              <a:latin typeface="Constantia" pitchFamily="16" charset="0"/>
              <a:ea typeface="SimSun" charset="0"/>
              <a:cs typeface="SimSun" charset="0"/>
            </a:endParaRPr>
          </a:p>
        </p:txBody>
      </p:sp>
      <p:sp>
        <p:nvSpPr>
          <p:cNvPr id="35842" name="Text Box 2"/>
          <p:cNvSpPr txBox="1">
            <a:spLocks noChangeArrowheads="1"/>
          </p:cNvSpPr>
          <p:nvPr/>
        </p:nvSpPr>
        <p:spPr bwMode="auto">
          <a:xfrm>
            <a:off x="142875" y="2252663"/>
            <a:ext cx="8683625" cy="1500187"/>
          </a:xfrm>
          <a:prstGeom prst="rect">
            <a:avLst/>
          </a:prstGeom>
          <a:noFill/>
          <a:ln w="9525">
            <a:noFill/>
            <a:round/>
            <a:headEnd/>
            <a:tailEnd/>
          </a:ln>
          <a:effectLst/>
        </p:spPr>
        <p:txBody>
          <a:bodyPr lIns="0" tIns="28080" rIns="0" bIns="0"/>
          <a:lstStyle/>
          <a:p>
            <a:pPr marL="328613" indent="-327025">
              <a:lnSpc>
                <a:spcPct val="93000"/>
              </a:lnSpc>
              <a:spcAft>
                <a:spcPts val="1425"/>
              </a:spcAft>
              <a:tabLst>
                <a:tab pos="328613" algn="l"/>
                <a:tab pos="776288" algn="l"/>
                <a:tab pos="1225550" algn="l"/>
                <a:tab pos="1674813" algn="l"/>
                <a:tab pos="2124075" algn="l"/>
                <a:tab pos="2573338" algn="l"/>
                <a:tab pos="3022600" algn="l"/>
                <a:tab pos="3471863" algn="l"/>
                <a:tab pos="3921125" algn="l"/>
                <a:tab pos="4370388" algn="l"/>
                <a:tab pos="4819650" algn="l"/>
                <a:tab pos="5268913" algn="l"/>
                <a:tab pos="5718175" algn="l"/>
                <a:tab pos="6167438" algn="l"/>
                <a:tab pos="6616700" algn="l"/>
                <a:tab pos="7065963" algn="l"/>
                <a:tab pos="7515225" algn="l"/>
                <a:tab pos="7964488" algn="l"/>
                <a:tab pos="8413750" algn="l"/>
                <a:tab pos="8863013" algn="l"/>
                <a:tab pos="9312275" algn="l"/>
              </a:tabLst>
              <a:defRPr/>
            </a:pPr>
            <a:endParaRPr lang="en-GB" sz="2800" b="1" dirty="0">
              <a:solidFill>
                <a:srgbClr val="FF6600"/>
              </a:solidFill>
              <a:latin typeface="Verdana" pitchFamily="32" charset="0"/>
              <a:ea typeface="SimSun" charset="0"/>
              <a:cs typeface="SimSun" charset="0"/>
            </a:endParaRPr>
          </a:p>
          <a:p>
            <a:pPr marL="328613" indent="-327025">
              <a:lnSpc>
                <a:spcPct val="93000"/>
              </a:lnSpc>
              <a:spcAft>
                <a:spcPts val="1425"/>
              </a:spcAft>
              <a:tabLst>
                <a:tab pos="328613" algn="l"/>
                <a:tab pos="776288" algn="l"/>
                <a:tab pos="1225550" algn="l"/>
                <a:tab pos="1674813" algn="l"/>
                <a:tab pos="2124075" algn="l"/>
                <a:tab pos="2573338" algn="l"/>
                <a:tab pos="3022600" algn="l"/>
                <a:tab pos="3471863" algn="l"/>
                <a:tab pos="3921125" algn="l"/>
                <a:tab pos="4370388" algn="l"/>
                <a:tab pos="4819650" algn="l"/>
                <a:tab pos="5268913" algn="l"/>
                <a:tab pos="5718175" algn="l"/>
                <a:tab pos="6167438" algn="l"/>
                <a:tab pos="6616700" algn="l"/>
                <a:tab pos="7065963" algn="l"/>
                <a:tab pos="7515225" algn="l"/>
                <a:tab pos="7964488" algn="l"/>
                <a:tab pos="8413750" algn="l"/>
                <a:tab pos="8863013" algn="l"/>
                <a:tab pos="9312275" algn="l"/>
              </a:tabLst>
              <a:defRPr/>
            </a:pPr>
            <a:r>
              <a:rPr lang="en-GB" sz="2800" dirty="0">
                <a:solidFill>
                  <a:srgbClr val="3333CC"/>
                </a:solidFill>
                <a:latin typeface="+mn-lt"/>
                <a:ea typeface="SimSun" charset="0"/>
                <a:cs typeface="SimSun" charset="0"/>
              </a:rPr>
              <a:t>« le BPA </a:t>
            </a:r>
            <a:r>
              <a:rPr lang="en-GB" sz="2800" dirty="0" err="1">
                <a:solidFill>
                  <a:srgbClr val="3333CC"/>
                </a:solidFill>
                <a:latin typeface="+mn-lt"/>
                <a:ea typeface="SimSun" charset="0"/>
                <a:cs typeface="SimSun" charset="0"/>
              </a:rPr>
              <a:t>est</a:t>
            </a:r>
            <a:r>
              <a:rPr lang="en-GB" sz="2800" dirty="0">
                <a:solidFill>
                  <a:srgbClr val="3333CC"/>
                </a:solidFill>
                <a:latin typeface="+mn-lt"/>
                <a:ea typeface="SimSun" charset="0"/>
                <a:cs typeface="SimSun" charset="0"/>
              </a:rPr>
              <a:t> </a:t>
            </a:r>
            <a:r>
              <a:rPr lang="en-GB" sz="2800" dirty="0" err="1">
                <a:solidFill>
                  <a:srgbClr val="3333CC"/>
                </a:solidFill>
                <a:latin typeface="+mn-lt"/>
                <a:ea typeface="SimSun" charset="0"/>
                <a:cs typeface="SimSun" charset="0"/>
              </a:rPr>
              <a:t>suspecté</a:t>
            </a:r>
            <a:r>
              <a:rPr lang="en-GB" sz="2800" dirty="0">
                <a:solidFill>
                  <a:srgbClr val="3333CC"/>
                </a:solidFill>
                <a:latin typeface="+mn-lt"/>
                <a:ea typeface="SimSun" charset="0"/>
                <a:cs typeface="SimSun" charset="0"/>
              </a:rPr>
              <a:t> d’être </a:t>
            </a:r>
            <a:r>
              <a:rPr lang="en-GB" sz="2800" dirty="0" err="1">
                <a:solidFill>
                  <a:srgbClr val="3333CC"/>
                </a:solidFill>
                <a:latin typeface="+mn-lt"/>
                <a:ea typeface="SimSun" charset="0"/>
                <a:cs typeface="SimSun" charset="0"/>
              </a:rPr>
              <a:t>impliqué</a:t>
            </a:r>
            <a:r>
              <a:rPr lang="en-GB" sz="2800" dirty="0">
                <a:solidFill>
                  <a:srgbClr val="3333CC"/>
                </a:solidFill>
                <a:latin typeface="+mn-lt"/>
                <a:ea typeface="SimSun" charset="0"/>
                <a:cs typeface="SimSun" charset="0"/>
              </a:rPr>
              <a:t> </a:t>
            </a:r>
            <a:r>
              <a:rPr lang="en-GB" sz="2800" dirty="0" err="1">
                <a:solidFill>
                  <a:srgbClr val="3333CC"/>
                </a:solidFill>
                <a:latin typeface="+mn-lt"/>
                <a:ea typeface="SimSun" charset="0"/>
                <a:cs typeface="SimSun" charset="0"/>
              </a:rPr>
              <a:t>dans</a:t>
            </a:r>
            <a:r>
              <a:rPr lang="en-GB" sz="2800" dirty="0">
                <a:solidFill>
                  <a:srgbClr val="3333CC"/>
                </a:solidFill>
                <a:latin typeface="+mn-lt"/>
                <a:ea typeface="SimSun" charset="0"/>
                <a:cs typeface="SimSun" charset="0"/>
              </a:rPr>
              <a:t> les </a:t>
            </a:r>
            <a:r>
              <a:rPr lang="en-GB" sz="2800" dirty="0" err="1">
                <a:solidFill>
                  <a:srgbClr val="3333CC"/>
                </a:solidFill>
                <a:latin typeface="+mn-lt"/>
                <a:ea typeface="SimSun" charset="0"/>
                <a:cs typeface="SimSun" charset="0"/>
              </a:rPr>
              <a:t>grands</a:t>
            </a:r>
            <a:r>
              <a:rPr lang="en-GB" sz="2800" dirty="0">
                <a:solidFill>
                  <a:srgbClr val="3333CC"/>
                </a:solidFill>
                <a:latin typeface="+mn-lt"/>
                <a:ea typeface="SimSun" charset="0"/>
                <a:cs typeface="SimSun" charset="0"/>
              </a:rPr>
              <a:t> </a:t>
            </a:r>
            <a:r>
              <a:rPr lang="en-GB" sz="2800" dirty="0" err="1">
                <a:solidFill>
                  <a:srgbClr val="3333CC"/>
                </a:solidFill>
                <a:latin typeface="+mn-lt"/>
                <a:ea typeface="SimSun" charset="0"/>
                <a:cs typeface="SimSun" charset="0"/>
              </a:rPr>
              <a:t>problèmes</a:t>
            </a:r>
            <a:r>
              <a:rPr lang="en-GB" sz="2800" dirty="0">
                <a:solidFill>
                  <a:srgbClr val="3333CC"/>
                </a:solidFill>
                <a:latin typeface="+mn-lt"/>
                <a:ea typeface="SimSun" charset="0"/>
                <a:cs typeface="SimSun" charset="0"/>
              </a:rPr>
              <a:t> de santé </a:t>
            </a:r>
            <a:r>
              <a:rPr lang="en-GB" sz="2800" dirty="0" err="1">
                <a:solidFill>
                  <a:srgbClr val="3333CC"/>
                </a:solidFill>
                <a:latin typeface="+mn-lt"/>
                <a:ea typeface="SimSun" charset="0"/>
                <a:cs typeface="SimSun" charset="0"/>
              </a:rPr>
              <a:t>actuels</a:t>
            </a:r>
            <a:r>
              <a:rPr lang="en-GB" sz="2800" dirty="0">
                <a:solidFill>
                  <a:srgbClr val="3333CC"/>
                </a:solidFill>
                <a:latin typeface="+mn-lt"/>
                <a:ea typeface="SimSun" charset="0"/>
                <a:cs typeface="SimSun" charset="0"/>
              </a:rPr>
              <a:t> : cancer du </a:t>
            </a:r>
            <a:r>
              <a:rPr lang="en-GB" sz="2800" dirty="0" err="1">
                <a:solidFill>
                  <a:srgbClr val="3333CC"/>
                </a:solidFill>
                <a:latin typeface="+mn-lt"/>
                <a:ea typeface="SimSun" charset="0"/>
                <a:cs typeface="SimSun" charset="0"/>
              </a:rPr>
              <a:t>sein</a:t>
            </a:r>
            <a:r>
              <a:rPr lang="en-GB" sz="2800" dirty="0">
                <a:solidFill>
                  <a:srgbClr val="3333CC"/>
                </a:solidFill>
                <a:latin typeface="+mn-lt"/>
                <a:ea typeface="SimSun" charset="0"/>
                <a:cs typeface="SimSun" charset="0"/>
              </a:rPr>
              <a:t>, cancer de la prostate, </a:t>
            </a:r>
            <a:r>
              <a:rPr lang="en-GB" sz="2800" dirty="0" err="1">
                <a:solidFill>
                  <a:srgbClr val="3333CC"/>
                </a:solidFill>
                <a:latin typeface="+mn-lt"/>
                <a:ea typeface="SimSun" charset="0"/>
                <a:cs typeface="SimSun" charset="0"/>
              </a:rPr>
              <a:t>diabète</a:t>
            </a:r>
            <a:r>
              <a:rPr lang="en-GB" sz="2800" dirty="0">
                <a:solidFill>
                  <a:srgbClr val="3333CC"/>
                </a:solidFill>
                <a:latin typeface="+mn-lt"/>
                <a:ea typeface="SimSun" charset="0"/>
                <a:cs typeface="SimSun" charset="0"/>
              </a:rPr>
              <a:t> de type 2 et </a:t>
            </a:r>
            <a:r>
              <a:rPr lang="en-GB" sz="2800" dirty="0" err="1">
                <a:solidFill>
                  <a:srgbClr val="3333CC"/>
                </a:solidFill>
                <a:latin typeface="+mn-lt"/>
                <a:ea typeface="SimSun" charset="0"/>
                <a:cs typeface="SimSun" charset="0"/>
              </a:rPr>
              <a:t>obésité</a:t>
            </a:r>
            <a:r>
              <a:rPr lang="en-GB" sz="2800" dirty="0">
                <a:solidFill>
                  <a:srgbClr val="3333CC"/>
                </a:solidFill>
                <a:latin typeface="+mn-lt"/>
                <a:ea typeface="SimSun" charset="0"/>
                <a:cs typeface="SimSun" charset="0"/>
              </a:rPr>
              <a:t>, </a:t>
            </a:r>
            <a:r>
              <a:rPr lang="en-GB" sz="2800" dirty="0" err="1">
                <a:solidFill>
                  <a:srgbClr val="3333CC"/>
                </a:solidFill>
                <a:latin typeface="+mn-lt"/>
                <a:ea typeface="SimSun" charset="0"/>
                <a:cs typeface="SimSun" charset="0"/>
              </a:rPr>
              <a:t>atteinte</a:t>
            </a:r>
            <a:r>
              <a:rPr lang="en-GB" sz="2800" dirty="0">
                <a:solidFill>
                  <a:srgbClr val="3333CC"/>
                </a:solidFill>
                <a:latin typeface="+mn-lt"/>
                <a:ea typeface="SimSun" charset="0"/>
                <a:cs typeface="SimSun" charset="0"/>
              </a:rPr>
              <a:t> de la reproduction, </a:t>
            </a:r>
            <a:r>
              <a:rPr lang="en-GB" sz="2800" dirty="0" err="1">
                <a:solidFill>
                  <a:srgbClr val="3333CC"/>
                </a:solidFill>
                <a:latin typeface="+mn-lt"/>
                <a:ea typeface="SimSun" charset="0"/>
                <a:cs typeface="SimSun" charset="0"/>
              </a:rPr>
              <a:t>problèmes</a:t>
            </a:r>
            <a:r>
              <a:rPr lang="en-GB" sz="2800" dirty="0">
                <a:solidFill>
                  <a:srgbClr val="3333CC"/>
                </a:solidFill>
                <a:latin typeface="+mn-lt"/>
                <a:ea typeface="SimSun" charset="0"/>
                <a:cs typeface="SimSun" charset="0"/>
              </a:rPr>
              <a:t> </a:t>
            </a:r>
            <a:r>
              <a:rPr lang="en-GB" sz="2800" dirty="0" err="1">
                <a:solidFill>
                  <a:srgbClr val="3333CC"/>
                </a:solidFill>
                <a:latin typeface="+mn-lt"/>
                <a:ea typeface="SimSun" charset="0"/>
                <a:cs typeface="SimSun" charset="0"/>
              </a:rPr>
              <a:t>neuro-comportementaux</a:t>
            </a:r>
            <a:r>
              <a:rPr lang="en-GB" sz="2800" dirty="0">
                <a:solidFill>
                  <a:srgbClr val="3333CC"/>
                </a:solidFill>
                <a:latin typeface="+mn-lt"/>
                <a:ea typeface="SimSun" charset="0"/>
                <a:cs typeface="SimSun" charset="0"/>
              </a:rPr>
              <a:t>,  maladies cardio-</a:t>
            </a:r>
            <a:r>
              <a:rPr lang="en-GB" sz="2800" dirty="0" err="1">
                <a:solidFill>
                  <a:srgbClr val="3333CC"/>
                </a:solidFill>
                <a:latin typeface="+mn-lt"/>
                <a:ea typeface="SimSun" charset="0"/>
                <a:cs typeface="SimSun" charset="0"/>
              </a:rPr>
              <a:t>vasculaires</a:t>
            </a:r>
            <a:r>
              <a:rPr lang="en-GB" sz="2800" dirty="0">
                <a:solidFill>
                  <a:srgbClr val="3333CC"/>
                </a:solidFill>
                <a:latin typeface="+mn-lt"/>
                <a:ea typeface="SimSun" charset="0"/>
                <a:cs typeface="SimSun" charset="0"/>
              </a:rPr>
              <a:t>…. »</a:t>
            </a:r>
          </a:p>
          <a:p>
            <a:pPr marL="328613" indent="-327025">
              <a:lnSpc>
                <a:spcPct val="93000"/>
              </a:lnSpc>
              <a:spcAft>
                <a:spcPts val="1425"/>
              </a:spcAft>
              <a:tabLst>
                <a:tab pos="328613" algn="l"/>
                <a:tab pos="776288" algn="l"/>
                <a:tab pos="1225550" algn="l"/>
                <a:tab pos="1674813" algn="l"/>
                <a:tab pos="2124075" algn="l"/>
                <a:tab pos="2573338" algn="l"/>
                <a:tab pos="3022600" algn="l"/>
                <a:tab pos="3471863" algn="l"/>
                <a:tab pos="3921125" algn="l"/>
                <a:tab pos="4370388" algn="l"/>
                <a:tab pos="4819650" algn="l"/>
                <a:tab pos="5268913" algn="l"/>
                <a:tab pos="5718175" algn="l"/>
                <a:tab pos="6167438" algn="l"/>
                <a:tab pos="6616700" algn="l"/>
                <a:tab pos="7065963" algn="l"/>
                <a:tab pos="7515225" algn="l"/>
                <a:tab pos="7964488" algn="l"/>
                <a:tab pos="8413750" algn="l"/>
                <a:tab pos="8863013" algn="l"/>
                <a:tab pos="9312275" algn="l"/>
              </a:tabLst>
              <a:defRPr/>
            </a:pPr>
            <a:endParaRPr lang="en-GB" sz="2800" dirty="0">
              <a:solidFill>
                <a:srgbClr val="3333CC"/>
              </a:solidFill>
              <a:latin typeface="Constantia" pitchFamily="16" charset="0"/>
              <a:ea typeface="SimSun" charset="0"/>
              <a:cs typeface="SimSun" charset="0"/>
            </a:endParaRPr>
          </a:p>
          <a:p>
            <a:pPr marL="328613" indent="-327025">
              <a:lnSpc>
                <a:spcPct val="93000"/>
              </a:lnSpc>
              <a:spcAft>
                <a:spcPts val="1425"/>
              </a:spcAft>
              <a:tabLst>
                <a:tab pos="328613" algn="l"/>
                <a:tab pos="776288" algn="l"/>
                <a:tab pos="1225550" algn="l"/>
                <a:tab pos="1674813" algn="l"/>
                <a:tab pos="2124075" algn="l"/>
                <a:tab pos="2573338" algn="l"/>
                <a:tab pos="3022600" algn="l"/>
                <a:tab pos="3471863" algn="l"/>
                <a:tab pos="3921125" algn="l"/>
                <a:tab pos="4370388" algn="l"/>
                <a:tab pos="4819650" algn="l"/>
                <a:tab pos="5268913" algn="l"/>
                <a:tab pos="5718175" algn="l"/>
                <a:tab pos="6167438" algn="l"/>
                <a:tab pos="6616700" algn="l"/>
                <a:tab pos="7065963" algn="l"/>
                <a:tab pos="7515225" algn="l"/>
                <a:tab pos="7964488" algn="l"/>
                <a:tab pos="8413750" algn="l"/>
                <a:tab pos="8863013" algn="l"/>
                <a:tab pos="9312275" algn="l"/>
              </a:tabLst>
              <a:defRPr/>
            </a:pPr>
            <a:endParaRPr lang="en-GB" sz="2800" dirty="0">
              <a:solidFill>
                <a:srgbClr val="3333CC"/>
              </a:solidFill>
              <a:latin typeface="Constantia" pitchFamily="16" charset="0"/>
              <a:ea typeface="SimSun" charset="0"/>
              <a:cs typeface="SimSun" charset="0"/>
            </a:endParaRPr>
          </a:p>
        </p:txBody>
      </p:sp>
      <p:sp>
        <p:nvSpPr>
          <p:cNvPr id="31748" name="Text Box 3"/>
          <p:cNvSpPr txBox="1">
            <a:spLocks noChangeArrowheads="1"/>
          </p:cNvSpPr>
          <p:nvPr/>
        </p:nvSpPr>
        <p:spPr bwMode="auto">
          <a:xfrm>
            <a:off x="635000" y="4714875"/>
            <a:ext cx="8364538" cy="1643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5000" rIns="90000" bIns="45000"/>
          <a:lstStyle>
            <a:lvl1pPr>
              <a:spcBef>
                <a:spcPct val="20000"/>
              </a:spcBef>
              <a:buClr>
                <a:srgbClr val="F6C518"/>
              </a:buClr>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sz="3200">
                <a:solidFill>
                  <a:schemeClr val="tx1"/>
                </a:solidFill>
                <a:latin typeface="Helvetica" panose="020B0604020202020204" pitchFamily="34" charset="0"/>
              </a:defRPr>
            </a:lvl1pPr>
            <a:lvl2pPr marL="742950" indent="-285750">
              <a:spcBef>
                <a:spcPct val="20000"/>
              </a:spcBef>
              <a:buClr>
                <a:srgbClr val="0061A7"/>
              </a:buClr>
              <a:buFont typeface="Wingdings" panose="05000000000000000000" pitchFamily="2" charset="2"/>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sz="2800">
                <a:solidFill>
                  <a:schemeClr val="tx1"/>
                </a:solidFill>
                <a:latin typeface="Helvetica" panose="020B0604020202020204" pitchFamily="34" charset="0"/>
              </a:defRPr>
            </a:lvl2pPr>
            <a:lvl3pPr marL="1143000" indent="-228600">
              <a:spcBef>
                <a:spcPct val="20000"/>
              </a:spcBef>
              <a:buClr>
                <a:srgbClr val="F6C518"/>
              </a:buClr>
              <a:buFont typeface="Courier New" panose="02070309020205020404" pitchFamily="49" charset="0"/>
              <a:buChar char="o"/>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sz="2400">
                <a:solidFill>
                  <a:schemeClr val="tx1"/>
                </a:solidFill>
                <a:latin typeface="Helvetica" panose="020B0604020202020204" pitchFamily="34" charset="0"/>
              </a:defRPr>
            </a:lvl3pPr>
            <a:lvl4pPr marL="1600200" indent="-228600">
              <a:spcBef>
                <a:spcPct val="20000"/>
              </a:spcBef>
              <a:buClr>
                <a:srgbClr val="0061A7"/>
              </a:buClr>
              <a:buFont typeface="Helvetica"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sz="2000">
                <a:solidFill>
                  <a:schemeClr val="tx1"/>
                </a:solidFill>
                <a:latin typeface="Helvetica" panose="020B0604020202020204" pitchFamily="34" charset="0"/>
              </a:defRPr>
            </a:lvl9pPr>
          </a:lstStyle>
          <a:p>
            <a:pPr>
              <a:spcBef>
                <a:spcPct val="0"/>
              </a:spcBef>
              <a:spcAft>
                <a:spcPts val="1425"/>
              </a:spcAft>
              <a:buClrTx/>
              <a:buFontTx/>
              <a:buNone/>
            </a:pPr>
            <a:endParaRPr lang="en-GB" altLang="fr-FR" sz="2800" b="1">
              <a:solidFill>
                <a:srgbClr val="FF6600"/>
              </a:solidFill>
              <a:latin typeface="Tahoma" panose="020B0604030504040204" pitchFamily="34" charset="0"/>
              <a:ea typeface="SimSun" panose="02010600030101010101" pitchFamily="2" charset="-122"/>
            </a:endParaRPr>
          </a:p>
          <a:p>
            <a:pPr>
              <a:spcBef>
                <a:spcPct val="0"/>
              </a:spcBef>
              <a:spcAft>
                <a:spcPts val="1425"/>
              </a:spcAft>
              <a:buClrTx/>
              <a:buFontTx/>
              <a:buNone/>
            </a:pPr>
            <a:endParaRPr lang="en-GB" altLang="fr-FR" sz="2800" b="1">
              <a:solidFill>
                <a:srgbClr val="FF6600"/>
              </a:solidFill>
              <a:latin typeface="Tahoma" panose="020B0604030504040204" pitchFamily="34" charset="0"/>
              <a:ea typeface="SimSun" panose="02010600030101010101" pitchFamily="2" charset="-122"/>
            </a:endParaRPr>
          </a:p>
          <a:p>
            <a:pPr>
              <a:spcBef>
                <a:spcPct val="0"/>
              </a:spcBef>
              <a:spcAft>
                <a:spcPts val="1425"/>
              </a:spcAft>
              <a:buClrTx/>
              <a:buFontTx/>
              <a:buNone/>
            </a:pPr>
            <a:r>
              <a:rPr lang="en-GB" altLang="fr-FR" sz="2800" b="1">
                <a:solidFill>
                  <a:srgbClr val="FF6600"/>
                </a:solidFill>
                <a:latin typeface="Tahoma" panose="020B0604030504040204" pitchFamily="34" charset="0"/>
                <a:ea typeface="SimSun" panose="02010600030101010101" pitchFamily="2" charset="-122"/>
              </a:rPr>
              <a:t>  </a:t>
            </a:r>
          </a:p>
        </p:txBody>
      </p:sp>
      <p:sp>
        <p:nvSpPr>
          <p:cNvPr id="35844" name="Rectangle 4"/>
          <p:cNvSpPr>
            <a:spLocks noChangeArrowheads="1"/>
          </p:cNvSpPr>
          <p:nvPr/>
        </p:nvSpPr>
        <p:spPr bwMode="auto">
          <a:xfrm>
            <a:off x="452438" y="4868863"/>
            <a:ext cx="8339137" cy="957262"/>
          </a:xfrm>
          <a:prstGeom prst="rect">
            <a:avLst/>
          </a:prstGeom>
          <a:noFill/>
          <a:ln w="9525">
            <a:noFill/>
            <a:round/>
            <a:headEnd/>
            <a:tailEnd/>
          </a:ln>
          <a:effectLst/>
        </p:spPr>
        <p:txBody>
          <a:bodyPr lIns="90000" tIns="46800" rIns="90000" bIns="46800">
            <a:spAutoFit/>
          </a:bodyPr>
          <a:lstStyle/>
          <a:p>
            <a: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n-GB" sz="2800" dirty="0">
                <a:solidFill>
                  <a:srgbClr val="FF6600"/>
                </a:solidFill>
                <a:latin typeface="+mn-lt"/>
                <a:ea typeface="SimSun" charset="0"/>
                <a:cs typeface="SimSun" charset="0"/>
              </a:rPr>
              <a:t>2013 : 91 </a:t>
            </a:r>
            <a:r>
              <a:rPr lang="en-GB" sz="2800" dirty="0" err="1">
                <a:solidFill>
                  <a:srgbClr val="FF6600"/>
                </a:solidFill>
                <a:latin typeface="+mn-lt"/>
                <a:ea typeface="SimSun" charset="0"/>
                <a:cs typeface="SimSun" charset="0"/>
              </a:rPr>
              <a:t>études</a:t>
            </a:r>
            <a:r>
              <a:rPr lang="en-GB" sz="2800" dirty="0">
                <a:solidFill>
                  <a:srgbClr val="FF6600"/>
                </a:solidFill>
                <a:latin typeface="+mn-lt"/>
                <a:ea typeface="SimSun" charset="0"/>
                <a:cs typeface="SimSun" charset="0"/>
              </a:rPr>
              <a:t> chez </a:t>
            </a:r>
            <a:r>
              <a:rPr lang="en-GB" sz="2800" dirty="0" err="1">
                <a:solidFill>
                  <a:srgbClr val="FF6600"/>
                </a:solidFill>
                <a:latin typeface="+mn-lt"/>
                <a:ea typeface="SimSun" charset="0"/>
                <a:cs typeface="SimSun" charset="0"/>
              </a:rPr>
              <a:t>l’humain</a:t>
            </a:r>
            <a:r>
              <a:rPr lang="en-GB" sz="2800" dirty="0">
                <a:solidFill>
                  <a:srgbClr val="FF6600"/>
                </a:solidFill>
                <a:latin typeface="+mn-lt"/>
                <a:ea typeface="SimSun" charset="0"/>
                <a:cs typeface="SimSun" charset="0"/>
              </a:rPr>
              <a:t> </a:t>
            </a:r>
            <a:r>
              <a:rPr lang="en-GB" sz="2800" dirty="0" err="1">
                <a:solidFill>
                  <a:srgbClr val="FF6600"/>
                </a:solidFill>
                <a:latin typeface="+mn-lt"/>
                <a:ea typeface="SimSun" charset="0"/>
                <a:cs typeface="SimSun" charset="0"/>
              </a:rPr>
              <a:t>confirment</a:t>
            </a:r>
            <a:r>
              <a:rPr lang="en-GB" sz="2800" dirty="0">
                <a:solidFill>
                  <a:srgbClr val="FF6600"/>
                </a:solidFill>
                <a:latin typeface="+mn-lt"/>
                <a:ea typeface="SimSun" charset="0"/>
                <a:cs typeface="SimSun" charset="0"/>
              </a:rPr>
              <a:t> les </a:t>
            </a:r>
            <a:r>
              <a:rPr lang="en-GB" sz="2800" dirty="0" err="1">
                <a:solidFill>
                  <a:srgbClr val="FF6600"/>
                </a:solidFill>
                <a:latin typeface="+mn-lt"/>
                <a:ea typeface="SimSun" charset="0"/>
                <a:cs typeface="SimSun" charset="0"/>
              </a:rPr>
              <a:t>données</a:t>
            </a:r>
            <a:r>
              <a:rPr lang="en-GB" sz="2800" dirty="0">
                <a:solidFill>
                  <a:srgbClr val="FF6600"/>
                </a:solidFill>
                <a:latin typeface="+mn-lt"/>
                <a:ea typeface="SimSun" charset="0"/>
                <a:cs typeface="SimSun" charset="0"/>
              </a:rPr>
              <a:t> </a:t>
            </a:r>
            <a:r>
              <a:rPr lang="en-GB" sz="2800" dirty="0" err="1">
                <a:solidFill>
                  <a:srgbClr val="FF6600"/>
                </a:solidFill>
                <a:latin typeface="+mn-lt"/>
                <a:ea typeface="SimSun" charset="0"/>
                <a:cs typeface="SimSun" charset="0"/>
              </a:rPr>
              <a:t>animales</a:t>
            </a:r>
            <a:endParaRPr lang="en-GB" sz="2800" dirty="0">
              <a:solidFill>
                <a:srgbClr val="FF6600"/>
              </a:solidFill>
              <a:latin typeface="+mn-lt"/>
              <a:ea typeface="SimSun" charset="0"/>
              <a:cs typeface="SimSun" charset="0"/>
            </a:endParaRPr>
          </a:p>
        </p:txBody>
      </p:sp>
      <p:sp>
        <p:nvSpPr>
          <p:cNvPr id="31750" name="Rectangle 5"/>
          <p:cNvSpPr>
            <a:spLocks noChangeArrowheads="1"/>
          </p:cNvSpPr>
          <p:nvPr/>
        </p:nvSpPr>
        <p:spPr bwMode="auto">
          <a:xfrm>
            <a:off x="508000" y="1285875"/>
            <a:ext cx="75199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F6C518"/>
              </a:buClr>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Clr>
                <a:srgbClr val="0061A7"/>
              </a:buClr>
              <a:buFont typeface="Wingdings" panose="05000000000000000000" pitchFamily="2" charset="2"/>
              <a:buChar char="§"/>
              <a:defRPr sz="2800">
                <a:solidFill>
                  <a:schemeClr val="tx1"/>
                </a:solidFill>
                <a:latin typeface="Helvetica" panose="020B0604020202020204" pitchFamily="34" charset="0"/>
              </a:defRPr>
            </a:lvl2pPr>
            <a:lvl3pPr marL="1143000" indent="-228600">
              <a:spcBef>
                <a:spcPct val="20000"/>
              </a:spcBef>
              <a:buClr>
                <a:srgbClr val="F6C518"/>
              </a:buClr>
              <a:buFont typeface="Courier New" panose="02070309020205020404" pitchFamily="49" charset="0"/>
              <a:buChar char="o"/>
              <a:defRPr sz="2400">
                <a:solidFill>
                  <a:schemeClr val="tx1"/>
                </a:solidFill>
                <a:latin typeface="Helvetica" panose="020B0604020202020204" pitchFamily="34" charset="0"/>
              </a:defRPr>
            </a:lvl3pPr>
            <a:lvl4pPr marL="1600200" indent="-228600">
              <a:spcBef>
                <a:spcPct val="20000"/>
              </a:spcBef>
              <a:buClr>
                <a:srgbClr val="0061A7"/>
              </a:buClr>
              <a:buFont typeface="Helvetica"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spcBef>
                <a:spcPct val="0"/>
              </a:spcBef>
              <a:buClrTx/>
              <a:buFontTx/>
              <a:buNone/>
            </a:pPr>
            <a:r>
              <a:rPr lang="en-GB" altLang="fr-FR" sz="1800" i="1">
                <a:solidFill>
                  <a:srgbClr val="0811C8"/>
                </a:solidFill>
                <a:latin typeface="Arial" panose="020B0604020202020204" pitchFamily="34" charset="0"/>
                <a:ea typeface="SimSun" panose="02010600030101010101" pitchFamily="2" charset="-122"/>
              </a:rPr>
              <a:t>Vom Saal et al    RepToxicology 24 (2007) 131–138</a:t>
            </a:r>
            <a:endParaRPr lang="fr-FR" altLang="fr-FR" sz="1800">
              <a:latin typeface="Arial" panose="020B0604020202020204" pitchFamily="34" charset="0"/>
            </a:endParaRPr>
          </a:p>
        </p:txBody>
      </p:sp>
      <p:sp>
        <p:nvSpPr>
          <p:cNvPr id="31751" name="Rectangle 1"/>
          <p:cNvSpPr>
            <a:spLocks noChangeArrowheads="1"/>
          </p:cNvSpPr>
          <p:nvPr/>
        </p:nvSpPr>
        <p:spPr bwMode="auto">
          <a:xfrm>
            <a:off x="539750" y="1847850"/>
            <a:ext cx="8459788" cy="80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F6C518"/>
              </a:buClr>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chemeClr val="tx1"/>
                </a:solidFill>
                <a:latin typeface="Helvetica" panose="020B0604020202020204" pitchFamily="34" charset="0"/>
              </a:defRPr>
            </a:lvl1pPr>
            <a:lvl2pPr marL="742950" indent="-285750">
              <a:spcBef>
                <a:spcPct val="20000"/>
              </a:spcBef>
              <a:buClr>
                <a:srgbClr val="0061A7"/>
              </a:buClr>
              <a:buFont typeface="Wingdings" panose="05000000000000000000" pitchFamily="2" charset="2"/>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chemeClr val="tx1"/>
                </a:solidFill>
                <a:latin typeface="Helvetica" panose="020B0604020202020204" pitchFamily="34" charset="0"/>
              </a:defRPr>
            </a:lvl2pPr>
            <a:lvl3pPr marL="1143000" indent="-228600">
              <a:spcBef>
                <a:spcPct val="20000"/>
              </a:spcBef>
              <a:buClr>
                <a:srgbClr val="F6C518"/>
              </a:buClr>
              <a:buFont typeface="Courier New" panose="02070309020205020404" pitchFamily="49" charset="0"/>
              <a:buChar char="o"/>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Helvetica" panose="020B0604020202020204" pitchFamily="34" charset="0"/>
              </a:defRPr>
            </a:lvl3pPr>
            <a:lvl4pPr marL="1600200" indent="-228600">
              <a:spcBef>
                <a:spcPct val="20000"/>
              </a:spcBef>
              <a:buClr>
                <a:srgbClr val="0061A7"/>
              </a:buClr>
              <a:buFont typeface="Helvetica"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Helvetica" panose="020B0604020202020204" pitchFamily="34" charset="0"/>
              </a:defRPr>
            </a:lvl9pPr>
          </a:lstStyle>
          <a:p>
            <a:pPr>
              <a:spcBef>
                <a:spcPct val="0"/>
              </a:spcBef>
              <a:buClrTx/>
              <a:buFontTx/>
              <a:buNone/>
            </a:pPr>
            <a:r>
              <a:rPr lang="en-GB" altLang="fr-FR" sz="2800" b="1">
                <a:solidFill>
                  <a:srgbClr val="C00000"/>
                </a:solidFill>
                <a:latin typeface="Arial" panose="020B0604020202020204" pitchFamily="34" charset="0"/>
                <a:ea typeface="SimSun" panose="02010600030101010101" pitchFamily="2" charset="-122"/>
              </a:rPr>
              <a:t>2006 : Déclaration  de Chapel Hill </a:t>
            </a:r>
            <a:endParaRPr lang="en-GB" altLang="fr-FR" sz="1800">
              <a:solidFill>
                <a:srgbClr val="FF6600"/>
              </a:solidFill>
              <a:latin typeface="Arial" panose="020B0604020202020204" pitchFamily="34" charset="0"/>
              <a:ea typeface="SimSun" panose="02010600030101010101" pitchFamily="2" charset="-122"/>
            </a:endParaRPr>
          </a:p>
          <a:p>
            <a:pPr>
              <a:spcBef>
                <a:spcPct val="0"/>
              </a:spcBef>
              <a:buClrTx/>
              <a:buFontTx/>
              <a:buNone/>
            </a:pPr>
            <a:r>
              <a:rPr lang="en-GB" altLang="fr-FR" sz="1800">
                <a:solidFill>
                  <a:srgbClr val="FF6600"/>
                </a:solidFill>
                <a:latin typeface="Arial" panose="020B0604020202020204" pitchFamily="34" charset="0"/>
                <a:ea typeface="SimSun" panose="02010600030101010101" pitchFamily="2" charset="-122"/>
              </a:rPr>
              <a:t>38 scientifiques  (USA, Japon,  Allemagne, Espagne, GB, Italie) </a:t>
            </a:r>
          </a:p>
        </p:txBody>
      </p:sp>
    </p:spTree>
    <p:extLst>
      <p:ext uri="{BB962C8B-B14F-4D97-AF65-F5344CB8AC3E}">
        <p14:creationId xmlns:p14="http://schemas.microsoft.com/office/powerpoint/2010/main" val="4139128252"/>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rotWithShape="1">
          <a:blip r:embed="rId3" cstate="print">
            <a:extLst>
              <a:ext uri="{28A0092B-C50C-407E-A947-70E740481C1C}">
                <a14:useLocalDpi xmlns:a14="http://schemas.microsoft.com/office/drawing/2010/main" val="0"/>
              </a:ext>
            </a:extLst>
          </a:blip>
          <a:srcRect l="8170" t="48003" r="8170" b="30394"/>
          <a:stretch/>
        </p:blipFill>
        <p:spPr>
          <a:xfrm>
            <a:off x="395536" y="3645024"/>
            <a:ext cx="6249176" cy="2088232"/>
          </a:xfrm>
          <a:prstGeom prst="rect">
            <a:avLst/>
          </a:prstGeom>
        </p:spPr>
      </p:pic>
      <p:sp>
        <p:nvSpPr>
          <p:cNvPr id="4" name="Rectangle 3"/>
          <p:cNvSpPr/>
          <p:nvPr/>
        </p:nvSpPr>
        <p:spPr>
          <a:xfrm>
            <a:off x="395536" y="44624"/>
            <a:ext cx="8748464" cy="769441"/>
          </a:xfrm>
          <a:prstGeom prst="rect">
            <a:avLst/>
          </a:prstGeom>
        </p:spPr>
        <p:txBody>
          <a:bodyPr wrap="square">
            <a:spAutoFit/>
          </a:bodyPr>
          <a:lstStyle/>
          <a:p>
            <a:r>
              <a:rPr lang="fr-FR" sz="4400" b="1" dirty="0" smtClean="0">
                <a:solidFill>
                  <a:schemeClr val="bg1">
                    <a:lumMod val="50000"/>
                  </a:schemeClr>
                </a:solidFill>
              </a:rPr>
              <a:t>Comment faire un repas au BPA ? </a:t>
            </a:r>
            <a:endParaRPr lang="fr-FR" sz="4400" b="1" dirty="0">
              <a:solidFill>
                <a:schemeClr val="bg1">
                  <a:lumMod val="50000"/>
                </a:schemeClr>
              </a:solidFill>
            </a:endParaRPr>
          </a:p>
        </p:txBody>
      </p:sp>
      <p:sp>
        <p:nvSpPr>
          <p:cNvPr id="8" name="Rectangle 7"/>
          <p:cNvSpPr/>
          <p:nvPr/>
        </p:nvSpPr>
        <p:spPr>
          <a:xfrm>
            <a:off x="5531749" y="5348535"/>
            <a:ext cx="3020570" cy="769441"/>
          </a:xfrm>
          <a:prstGeom prst="rect">
            <a:avLst/>
          </a:prstGeom>
          <a:solidFill>
            <a:schemeClr val="accent2"/>
          </a:solidFill>
        </p:spPr>
        <p:txBody>
          <a:bodyPr wrap="none">
            <a:spAutoFit/>
          </a:bodyPr>
          <a:lstStyle/>
          <a:p>
            <a:r>
              <a:rPr lang="fr-FR" sz="4400" dirty="0">
                <a:solidFill>
                  <a:schemeClr val="bg1"/>
                </a:solidFill>
              </a:rPr>
              <a:t>1,06 µg/kg/j</a:t>
            </a:r>
          </a:p>
        </p:txBody>
      </p:sp>
      <p:pic>
        <p:nvPicPr>
          <p:cNvPr id="163842" name="Picture 2" descr="http://t3.gstatic.com/images?q=tbn:ANd9GcQMuW6Qx4aCE98-Jq4--hWYlD5d83M_gJOHJYwsR_PbigUDnqnRcA"/>
          <p:cNvPicPr>
            <a:picLocks noChangeAspect="1" noChangeArrowheads="1"/>
          </p:cNvPicPr>
          <p:nvPr/>
        </p:nvPicPr>
        <p:blipFill>
          <a:blip r:embed="rId4" cstate="print"/>
          <a:srcRect/>
          <a:stretch>
            <a:fillRect/>
          </a:stretch>
        </p:blipFill>
        <p:spPr bwMode="auto">
          <a:xfrm>
            <a:off x="2051720" y="1484784"/>
            <a:ext cx="2016224" cy="2016224"/>
          </a:xfrm>
          <a:prstGeom prst="rect">
            <a:avLst/>
          </a:prstGeom>
          <a:noFill/>
        </p:spPr>
      </p:pic>
      <p:pic>
        <p:nvPicPr>
          <p:cNvPr id="163844" name="Picture 4" descr="http://img.alibaba.com/photo/244706793/Canned_peaches_halves_peach_canned_fruit.jpg"/>
          <p:cNvPicPr>
            <a:picLocks noChangeAspect="1" noChangeArrowheads="1"/>
          </p:cNvPicPr>
          <p:nvPr/>
        </p:nvPicPr>
        <p:blipFill>
          <a:blip r:embed="rId5" cstate="print"/>
          <a:srcRect/>
          <a:stretch>
            <a:fillRect/>
          </a:stretch>
        </p:blipFill>
        <p:spPr bwMode="auto">
          <a:xfrm>
            <a:off x="0" y="1196752"/>
            <a:ext cx="1656184" cy="2210945"/>
          </a:xfrm>
          <a:prstGeom prst="rect">
            <a:avLst/>
          </a:prstGeom>
          <a:noFill/>
        </p:spPr>
      </p:pic>
      <p:pic>
        <p:nvPicPr>
          <p:cNvPr id="163846" name="Picture 6" descr="http://2.bp.blogspot.com/_9AiLkklaDLQ/S7tbXhniSJI/AAAAAAAAAEs/7lO8zGBKoV0/s1600/chicken+noodle+soup.jpg"/>
          <p:cNvPicPr>
            <a:picLocks noChangeAspect="1" noChangeArrowheads="1"/>
          </p:cNvPicPr>
          <p:nvPr/>
        </p:nvPicPr>
        <p:blipFill>
          <a:blip r:embed="rId6" cstate="print"/>
          <a:srcRect/>
          <a:stretch>
            <a:fillRect/>
          </a:stretch>
        </p:blipFill>
        <p:spPr bwMode="auto">
          <a:xfrm>
            <a:off x="4427984" y="1628800"/>
            <a:ext cx="2299710" cy="1580768"/>
          </a:xfrm>
          <a:prstGeom prst="rect">
            <a:avLst/>
          </a:prstGeom>
          <a:noFill/>
        </p:spPr>
      </p:pic>
      <p:pic>
        <p:nvPicPr>
          <p:cNvPr id="163848" name="Picture 8" descr="http://t2.gstatic.com/images?q=tbn:ANd9GcScZpWfd4zqg5mE7in3z_uBgr8UEBhV1U-cwuSU0dWcdRZhEK7K"/>
          <p:cNvPicPr>
            <a:picLocks noChangeAspect="1" noChangeArrowheads="1"/>
          </p:cNvPicPr>
          <p:nvPr/>
        </p:nvPicPr>
        <p:blipFill>
          <a:blip r:embed="rId7" cstate="print"/>
          <a:srcRect r="47544"/>
          <a:stretch>
            <a:fillRect/>
          </a:stretch>
        </p:blipFill>
        <p:spPr bwMode="auto">
          <a:xfrm>
            <a:off x="7308304" y="1340768"/>
            <a:ext cx="1224136" cy="1962150"/>
          </a:xfrm>
          <a:prstGeom prst="rect">
            <a:avLst/>
          </a:prstGeom>
          <a:noFill/>
        </p:spPr>
      </p:pic>
    </p:spTree>
    <p:extLst>
      <p:ext uri="{BB962C8B-B14F-4D97-AF65-F5344CB8AC3E}">
        <p14:creationId xmlns:p14="http://schemas.microsoft.com/office/powerpoint/2010/main" val="1045049384"/>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a:grpSpLocks/>
          </p:cNvGrpSpPr>
          <p:nvPr/>
        </p:nvGrpSpPr>
        <p:grpSpPr bwMode="auto">
          <a:xfrm>
            <a:off x="179512" y="2492896"/>
            <a:ext cx="3361289" cy="3747194"/>
            <a:chOff x="-2" y="0"/>
            <a:chExt cx="2384" cy="2267"/>
          </a:xfrm>
        </p:grpSpPr>
        <p:pic>
          <p:nvPicPr>
            <p:cNvPr id="8090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 y="20"/>
              <a:ext cx="2270" cy="2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80907" name="Text Box 3"/>
            <p:cNvSpPr txBox="1">
              <a:spLocks noChangeArrowheads="1"/>
            </p:cNvSpPr>
            <p:nvPr/>
          </p:nvSpPr>
          <p:spPr bwMode="auto">
            <a:xfrm>
              <a:off x="0" y="0"/>
              <a:ext cx="2383" cy="2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fr-FR"/>
            </a:p>
          </p:txBody>
        </p:sp>
      </p:grpSp>
      <p:pic>
        <p:nvPicPr>
          <p:cNvPr id="80899"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508104" y="2564904"/>
            <a:ext cx="3385527" cy="29289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80902" name="Text Box 7"/>
          <p:cNvSpPr txBox="1">
            <a:spLocks noChangeArrowheads="1"/>
          </p:cNvSpPr>
          <p:nvPr/>
        </p:nvSpPr>
        <p:spPr bwMode="auto">
          <a:xfrm>
            <a:off x="5508104" y="5589240"/>
            <a:ext cx="2874046" cy="8331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square" lIns="89991" tIns="46795" rIns="89991" bIns="46795">
            <a:spAutoFit/>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S Gothic" charset="-128"/>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S Gothic" charset="-128"/>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S Gothic" charset="-128"/>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S Gothic" charset="-128"/>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S Gothic" charset="-128"/>
              </a:defRPr>
            </a:lvl5pPr>
            <a:lvl6pPr marL="2514600" indent="-228600" defTabSz="449263" eaLnBrk="0" fontAlgn="base" hangingPunct="0">
              <a:lnSpc>
                <a:spcPct val="81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S Gothic" charset="-128"/>
              </a:defRPr>
            </a:lvl6pPr>
            <a:lvl7pPr marL="2971800" indent="-228600" defTabSz="449263" eaLnBrk="0" fontAlgn="base" hangingPunct="0">
              <a:lnSpc>
                <a:spcPct val="81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S Gothic" charset="-128"/>
              </a:defRPr>
            </a:lvl7pPr>
            <a:lvl8pPr marL="3429000" indent="-228600" defTabSz="449263" eaLnBrk="0" fontAlgn="base" hangingPunct="0">
              <a:lnSpc>
                <a:spcPct val="81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S Gothic" charset="-128"/>
              </a:defRPr>
            </a:lvl8pPr>
            <a:lvl9pPr marL="3886200" indent="-228600" defTabSz="449263" eaLnBrk="0" fontAlgn="base" hangingPunct="0">
              <a:lnSpc>
                <a:spcPct val="81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S Gothic" charset="-128"/>
              </a:defRPr>
            </a:lvl9pPr>
          </a:lstStyle>
          <a:p>
            <a:pPr eaLnBrk="1" hangingPunct="1">
              <a:buClrTx/>
              <a:buFontTx/>
              <a:buNone/>
            </a:pPr>
            <a:r>
              <a:rPr lang="fr-FR" sz="2000" b="1" dirty="0" smtClean="0">
                <a:solidFill>
                  <a:srgbClr val="008000"/>
                </a:solidFill>
                <a:latin typeface="Calibri" pitchFamily="32" charset="0"/>
              </a:rPr>
              <a:t> </a:t>
            </a:r>
            <a:r>
              <a:rPr lang="fr-FR" sz="2400" b="1" dirty="0">
                <a:solidFill>
                  <a:srgbClr val="008000"/>
                </a:solidFill>
                <a:latin typeface="Calibri" pitchFamily="32" charset="0"/>
              </a:rPr>
              <a:t>F</a:t>
            </a:r>
            <a:r>
              <a:rPr lang="fr-FR" sz="2400" b="1" dirty="0" smtClean="0">
                <a:solidFill>
                  <a:srgbClr val="008000"/>
                </a:solidFill>
                <a:latin typeface="Calibri" pitchFamily="32" charset="0"/>
              </a:rPr>
              <a:t>ertilité </a:t>
            </a:r>
            <a:r>
              <a:rPr lang="fr-FR" sz="2400" b="1" dirty="0">
                <a:solidFill>
                  <a:srgbClr val="008000"/>
                </a:solidFill>
                <a:latin typeface="Calibri" pitchFamily="32" charset="0"/>
              </a:rPr>
              <a:t>F1, F2, </a:t>
            </a:r>
            <a:r>
              <a:rPr lang="fr-FR" sz="2400" b="1" dirty="0" smtClean="0">
                <a:solidFill>
                  <a:srgbClr val="008000"/>
                </a:solidFill>
                <a:latin typeface="Calibri" pitchFamily="32" charset="0"/>
              </a:rPr>
              <a:t>F3 </a:t>
            </a:r>
            <a:endParaRPr lang="fr-FR" sz="2400" b="1" dirty="0">
              <a:solidFill>
                <a:srgbClr val="008000"/>
              </a:solidFill>
              <a:latin typeface="Calibri" pitchFamily="32" charset="0"/>
            </a:endParaRPr>
          </a:p>
          <a:p>
            <a:pPr eaLnBrk="1" hangingPunct="1">
              <a:buClrTx/>
              <a:buFontTx/>
              <a:buNone/>
            </a:pPr>
            <a:endParaRPr lang="fr-FR" sz="2400" b="1" dirty="0">
              <a:solidFill>
                <a:srgbClr val="008000"/>
              </a:solidFill>
              <a:latin typeface="Calibri" pitchFamily="32" charset="0"/>
            </a:endParaRPr>
          </a:p>
        </p:txBody>
      </p:sp>
      <p:sp>
        <p:nvSpPr>
          <p:cNvPr id="80903" name="Text Box 8"/>
          <p:cNvSpPr txBox="1">
            <a:spLocks noChangeArrowheads="1"/>
          </p:cNvSpPr>
          <p:nvPr/>
        </p:nvSpPr>
        <p:spPr bwMode="auto">
          <a:xfrm>
            <a:off x="467544" y="149090"/>
            <a:ext cx="8676456" cy="19719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square" lIns="89991" tIns="46795" rIns="89991" bIns="46795">
            <a:spAutoFit/>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S Gothic" charset="-128"/>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S Gothic" charset="-128"/>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S Gothic" charset="-128"/>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S Gothic" charset="-128"/>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S Gothic" charset="-128"/>
              </a:defRPr>
            </a:lvl5pPr>
            <a:lvl6pPr marL="2514600" indent="-228600" defTabSz="449263" eaLnBrk="0" fontAlgn="base" hangingPunct="0">
              <a:lnSpc>
                <a:spcPct val="81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S Gothic" charset="-128"/>
              </a:defRPr>
            </a:lvl6pPr>
            <a:lvl7pPr marL="2971800" indent="-228600" defTabSz="449263" eaLnBrk="0" fontAlgn="base" hangingPunct="0">
              <a:lnSpc>
                <a:spcPct val="81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S Gothic" charset="-128"/>
              </a:defRPr>
            </a:lvl7pPr>
            <a:lvl8pPr marL="3429000" indent="-228600" defTabSz="449263" eaLnBrk="0" fontAlgn="base" hangingPunct="0">
              <a:lnSpc>
                <a:spcPct val="81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S Gothic" charset="-128"/>
              </a:defRPr>
            </a:lvl8pPr>
            <a:lvl9pPr marL="3886200" indent="-228600" defTabSz="449263" eaLnBrk="0" fontAlgn="base" hangingPunct="0">
              <a:lnSpc>
                <a:spcPct val="81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S Gothic" charset="-128"/>
              </a:defRPr>
            </a:lvl9pPr>
          </a:lstStyle>
          <a:p>
            <a:pPr eaLnBrk="1" hangingPunct="1">
              <a:buClrTx/>
              <a:buFontTx/>
              <a:buNone/>
            </a:pPr>
            <a:r>
              <a:rPr lang="fr-FR" sz="4800" b="1" dirty="0">
                <a:solidFill>
                  <a:schemeClr val="bg1">
                    <a:lumMod val="50000"/>
                  </a:schemeClr>
                </a:solidFill>
                <a:latin typeface="Calibri" pitchFamily="32" charset="0"/>
              </a:rPr>
              <a:t>Effets </a:t>
            </a:r>
            <a:r>
              <a:rPr lang="fr-FR" sz="4800" b="1" dirty="0" err="1">
                <a:solidFill>
                  <a:schemeClr val="bg1">
                    <a:lumMod val="50000"/>
                  </a:schemeClr>
                </a:solidFill>
                <a:latin typeface="Calibri" pitchFamily="32" charset="0"/>
              </a:rPr>
              <a:t>transgénérationnels</a:t>
            </a:r>
            <a:r>
              <a:rPr lang="fr-FR" sz="4800" b="1" dirty="0">
                <a:solidFill>
                  <a:schemeClr val="bg1">
                    <a:lumMod val="50000"/>
                  </a:schemeClr>
                </a:solidFill>
                <a:latin typeface="Calibri" pitchFamily="32" charset="0"/>
              </a:rPr>
              <a:t> </a:t>
            </a:r>
            <a:r>
              <a:rPr lang="fr-FR" sz="4800" b="1" dirty="0" smtClean="0">
                <a:solidFill>
                  <a:schemeClr val="bg1">
                    <a:lumMod val="50000"/>
                  </a:schemeClr>
                </a:solidFill>
                <a:latin typeface="Calibri" pitchFamily="32" charset="0"/>
              </a:rPr>
              <a:t> </a:t>
            </a:r>
          </a:p>
          <a:p>
            <a:pPr eaLnBrk="1" hangingPunct="1">
              <a:buClrTx/>
              <a:buFontTx/>
              <a:buNone/>
            </a:pPr>
            <a:r>
              <a:rPr lang="fr-FR" sz="4800" b="1" dirty="0" smtClean="0">
                <a:solidFill>
                  <a:schemeClr val="bg1">
                    <a:lumMod val="50000"/>
                  </a:schemeClr>
                </a:solidFill>
                <a:latin typeface="Calibri" pitchFamily="32" charset="0"/>
              </a:rPr>
              <a:t>Bisphénol A /</a:t>
            </a:r>
            <a:r>
              <a:rPr lang="fr-FR" sz="4800" b="1" dirty="0" err="1" smtClean="0">
                <a:solidFill>
                  <a:schemeClr val="bg1">
                    <a:lumMod val="50000"/>
                  </a:schemeClr>
                </a:solidFill>
                <a:latin typeface="Calibri" pitchFamily="32" charset="0"/>
              </a:rPr>
              <a:t>Distilbène</a:t>
            </a:r>
            <a:endParaRPr lang="fr-FR" sz="4800" b="1" dirty="0" smtClean="0">
              <a:solidFill>
                <a:schemeClr val="bg1">
                  <a:lumMod val="50000"/>
                </a:schemeClr>
              </a:solidFill>
              <a:latin typeface="Calibri" pitchFamily="32" charset="0"/>
            </a:endParaRPr>
          </a:p>
          <a:p>
            <a:pPr eaLnBrk="1" hangingPunct="1">
              <a:buClrTx/>
              <a:buFontTx/>
              <a:buNone/>
            </a:pPr>
            <a:endParaRPr lang="fr-FR" sz="2600" b="1" dirty="0">
              <a:solidFill>
                <a:srgbClr val="008000"/>
              </a:solidFill>
              <a:latin typeface="Calibri" pitchFamily="32" charset="0"/>
            </a:endParaRPr>
          </a:p>
        </p:txBody>
      </p:sp>
      <p:sp>
        <p:nvSpPr>
          <p:cNvPr id="80904" name="Text Box 9"/>
          <p:cNvSpPr txBox="1">
            <a:spLocks noChangeArrowheads="1"/>
          </p:cNvSpPr>
          <p:nvPr/>
        </p:nvSpPr>
        <p:spPr bwMode="auto">
          <a:xfrm>
            <a:off x="323528" y="1700808"/>
            <a:ext cx="8820472" cy="6177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square" lIns="89991" tIns="46795" rIns="89991" bIns="46795">
            <a:spAutoFit/>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S Gothic" charset="-128"/>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S Gothic" charset="-128"/>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S Gothic" charset="-128"/>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S Gothic" charset="-128"/>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S Gothic" charset="-128"/>
              </a:defRPr>
            </a:lvl5pPr>
            <a:lvl6pPr marL="2514600" indent="-228600" defTabSz="449263" eaLnBrk="0" fontAlgn="base" hangingPunct="0">
              <a:lnSpc>
                <a:spcPct val="81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S Gothic" charset="-128"/>
              </a:defRPr>
            </a:lvl6pPr>
            <a:lvl7pPr marL="2971800" indent="-228600" defTabSz="449263" eaLnBrk="0" fontAlgn="base" hangingPunct="0">
              <a:lnSpc>
                <a:spcPct val="81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S Gothic" charset="-128"/>
              </a:defRPr>
            </a:lvl7pPr>
            <a:lvl8pPr marL="3429000" indent="-228600" defTabSz="449263" eaLnBrk="0" fontAlgn="base" hangingPunct="0">
              <a:lnSpc>
                <a:spcPct val="81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S Gothic" charset="-128"/>
              </a:defRPr>
            </a:lvl8pPr>
            <a:lvl9pPr marL="3886200" indent="-228600" defTabSz="449263" eaLnBrk="0" fontAlgn="base" hangingPunct="0">
              <a:lnSpc>
                <a:spcPct val="81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S Gothic" charset="-128"/>
              </a:defRPr>
            </a:lvl9pPr>
          </a:lstStyle>
          <a:p>
            <a:pPr eaLnBrk="1" hangingPunct="1">
              <a:buClrTx/>
              <a:buFontTx/>
              <a:buNone/>
            </a:pPr>
            <a:r>
              <a:rPr lang="en-US" sz="1600" i="1" dirty="0" err="1">
                <a:solidFill>
                  <a:schemeClr val="tx1"/>
                </a:solidFill>
                <a:latin typeface="Calibri" pitchFamily="32" charset="0"/>
              </a:rPr>
              <a:t>Salian</a:t>
            </a:r>
            <a:r>
              <a:rPr lang="en-US" sz="1600" i="1" dirty="0">
                <a:solidFill>
                  <a:schemeClr val="tx1"/>
                </a:solidFill>
                <a:latin typeface="Calibri" pitchFamily="32" charset="0"/>
              </a:rPr>
              <a:t> S et al Perinatal exposure of rats to </a:t>
            </a:r>
            <a:r>
              <a:rPr lang="en-US" sz="1600" i="1" dirty="0" err="1">
                <a:solidFill>
                  <a:schemeClr val="tx1"/>
                </a:solidFill>
                <a:latin typeface="Calibri" pitchFamily="32" charset="0"/>
              </a:rPr>
              <a:t>Bisphenol</a:t>
            </a:r>
            <a:r>
              <a:rPr lang="en-US" sz="1600" i="1" dirty="0">
                <a:solidFill>
                  <a:schemeClr val="tx1"/>
                </a:solidFill>
                <a:latin typeface="Calibri" pitchFamily="32" charset="0"/>
              </a:rPr>
              <a:t> A affects the fertility of male offspring.  Life </a:t>
            </a:r>
            <a:r>
              <a:rPr lang="en-US" sz="1600" i="1" dirty="0" err="1">
                <a:solidFill>
                  <a:schemeClr val="tx1"/>
                </a:solidFill>
                <a:latin typeface="Calibri" pitchFamily="32" charset="0"/>
              </a:rPr>
              <a:t>Sci</a:t>
            </a:r>
            <a:r>
              <a:rPr lang="en-US" sz="1600" i="1" dirty="0">
                <a:solidFill>
                  <a:schemeClr val="tx1"/>
                </a:solidFill>
                <a:latin typeface="Calibri" pitchFamily="32" charset="0"/>
              </a:rPr>
              <a:t> 2009 </a:t>
            </a:r>
          </a:p>
          <a:p>
            <a:pPr eaLnBrk="1" hangingPunct="1">
              <a:buClrTx/>
              <a:buFontTx/>
              <a:buNone/>
            </a:pPr>
            <a:endParaRPr lang="en-US" i="1" dirty="0">
              <a:solidFill>
                <a:schemeClr val="tx1"/>
              </a:solidFill>
              <a:latin typeface="Calibri" pitchFamily="32" charset="0"/>
            </a:endParaRPr>
          </a:p>
        </p:txBody>
      </p:sp>
      <p:sp>
        <p:nvSpPr>
          <p:cNvPr id="80905" name="Text Box 10"/>
          <p:cNvSpPr txBox="1">
            <a:spLocks noChangeArrowheads="1"/>
          </p:cNvSpPr>
          <p:nvPr/>
        </p:nvSpPr>
        <p:spPr bwMode="auto">
          <a:xfrm>
            <a:off x="3491880" y="3933056"/>
            <a:ext cx="2592288" cy="59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89991" tIns="44996" rIns="89991" bIns="44996"/>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S Gothic" charset="-128"/>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S Gothic" charset="-128"/>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S Gothic" charset="-128"/>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S Gothic" charset="-128"/>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S Gothic" charset="-128"/>
              </a:defRPr>
            </a:lvl5pPr>
            <a:lvl6pPr marL="2514600" indent="-228600" defTabSz="449263" eaLnBrk="0" fontAlgn="base" hangingPunct="0">
              <a:lnSpc>
                <a:spcPct val="81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S Gothic" charset="-128"/>
              </a:defRPr>
            </a:lvl6pPr>
            <a:lvl7pPr marL="2971800" indent="-228600" defTabSz="449263" eaLnBrk="0" fontAlgn="base" hangingPunct="0">
              <a:lnSpc>
                <a:spcPct val="81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S Gothic" charset="-128"/>
              </a:defRPr>
            </a:lvl7pPr>
            <a:lvl8pPr marL="3429000" indent="-228600" defTabSz="449263" eaLnBrk="0" fontAlgn="base" hangingPunct="0">
              <a:lnSpc>
                <a:spcPct val="81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S Gothic" charset="-128"/>
              </a:defRPr>
            </a:lvl8pPr>
            <a:lvl9pPr marL="3886200" indent="-228600" defTabSz="449263" eaLnBrk="0" fontAlgn="base" hangingPunct="0">
              <a:lnSpc>
                <a:spcPct val="81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S Gothic" charset="-128"/>
              </a:defRPr>
            </a:lvl9pPr>
          </a:lstStyle>
          <a:p>
            <a:pPr eaLnBrk="1" hangingPunct="1">
              <a:buClrTx/>
              <a:buFontTx/>
              <a:buNone/>
            </a:pPr>
            <a:r>
              <a:rPr lang="fr-FR" sz="2400" b="1" dirty="0" smtClean="0">
                <a:solidFill>
                  <a:srgbClr val="008000"/>
                </a:solidFill>
                <a:latin typeface="Calibri" pitchFamily="32" charset="0"/>
              </a:rPr>
              <a:t>BPA (1,2  ou  2,4 µg/kg/j)</a:t>
            </a:r>
          </a:p>
          <a:p>
            <a:pPr eaLnBrk="1" hangingPunct="1">
              <a:buClrTx/>
              <a:buFontTx/>
              <a:buNone/>
            </a:pPr>
            <a:r>
              <a:rPr lang="fr-FR" sz="2400" b="1" dirty="0" smtClean="0">
                <a:solidFill>
                  <a:srgbClr val="008000"/>
                </a:solidFill>
                <a:latin typeface="Calibri" pitchFamily="32" charset="0"/>
              </a:rPr>
              <a:t> + DES </a:t>
            </a:r>
          </a:p>
          <a:p>
            <a:pPr eaLnBrk="1" hangingPunct="1">
              <a:buClrTx/>
              <a:buFontTx/>
              <a:buNone/>
            </a:pPr>
            <a:r>
              <a:rPr lang="fr-FR" sz="2400" b="1" dirty="0" smtClean="0">
                <a:solidFill>
                  <a:srgbClr val="008000"/>
                </a:solidFill>
                <a:latin typeface="Calibri" pitchFamily="32" charset="0"/>
              </a:rPr>
              <a:t>(10 µg/kg/j)</a:t>
            </a:r>
            <a:endParaRPr lang="fr-FR" sz="2400" b="1" dirty="0">
              <a:solidFill>
                <a:srgbClr val="008000"/>
              </a:solidFill>
              <a:latin typeface="Calibri" pitchFamily="32" charset="0"/>
            </a:endParaRPr>
          </a:p>
        </p:txBody>
      </p:sp>
      <p:sp>
        <p:nvSpPr>
          <p:cNvPr id="12" name="Rectangle 11"/>
          <p:cNvSpPr/>
          <p:nvPr/>
        </p:nvSpPr>
        <p:spPr>
          <a:xfrm>
            <a:off x="2771800" y="2420888"/>
            <a:ext cx="3790846" cy="461665"/>
          </a:xfrm>
          <a:prstGeom prst="rect">
            <a:avLst/>
          </a:prstGeom>
        </p:spPr>
        <p:txBody>
          <a:bodyPr wrap="none">
            <a:spAutoFit/>
          </a:bodyPr>
          <a:lstStyle/>
          <a:p>
            <a:r>
              <a:rPr lang="fr-FR" b="1" dirty="0" smtClean="0">
                <a:solidFill>
                  <a:srgbClr val="008000"/>
                </a:solidFill>
                <a:latin typeface="Calibri" pitchFamily="32" charset="0"/>
              </a:rPr>
              <a:t> </a:t>
            </a:r>
            <a:r>
              <a:rPr lang="fr-FR" sz="2400" b="1" dirty="0" smtClean="0">
                <a:solidFill>
                  <a:srgbClr val="008000"/>
                </a:solidFill>
                <a:latin typeface="Calibri" pitchFamily="32" charset="0"/>
              </a:rPr>
              <a:t>Qualité du sperme  F1,F2,F3</a:t>
            </a:r>
            <a:endParaRPr lang="fr-FR" sz="2400" b="1" dirty="0">
              <a:solidFill>
                <a:srgbClr val="008000"/>
              </a:solidFill>
              <a:latin typeface="Calibri" pitchFamily="32" charset="0"/>
            </a:endParaRPr>
          </a:p>
        </p:txBody>
      </p:sp>
    </p:spTree>
    <p:extLst>
      <p:ext uri="{BB962C8B-B14F-4D97-AF65-F5344CB8AC3E}">
        <p14:creationId xmlns:p14="http://schemas.microsoft.com/office/powerpoint/2010/main" val="902926685"/>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2"/>
          <p:cNvSpPr txBox="1">
            <a:spLocks noChangeArrowheads="1"/>
          </p:cNvSpPr>
          <p:nvPr/>
        </p:nvSpPr>
        <p:spPr bwMode="auto">
          <a:xfrm>
            <a:off x="639763" y="1619250"/>
            <a:ext cx="7997825" cy="568325"/>
          </a:xfrm>
          <a:prstGeom prst="rect">
            <a:avLst/>
          </a:prstGeom>
          <a:noFill/>
          <a:ln w="9525">
            <a:noFill/>
            <a:round/>
            <a:headEnd/>
            <a:tailEnd/>
          </a:ln>
        </p:spPr>
        <p:txBody>
          <a:bodyPr wrap="none" anchor="ctr"/>
          <a:lstStyle/>
          <a:p>
            <a:endParaRPr lang="fr-FR"/>
          </a:p>
        </p:txBody>
      </p:sp>
      <p:sp>
        <p:nvSpPr>
          <p:cNvPr id="5" name="Text Box 4"/>
          <p:cNvSpPr txBox="1">
            <a:spLocks noChangeArrowheads="1"/>
          </p:cNvSpPr>
          <p:nvPr/>
        </p:nvSpPr>
        <p:spPr bwMode="auto">
          <a:xfrm>
            <a:off x="355601" y="842962"/>
            <a:ext cx="8281987" cy="1552575"/>
          </a:xfrm>
          <a:prstGeom prst="rect">
            <a:avLst/>
          </a:prstGeom>
          <a:noFill/>
          <a:ln w="9525">
            <a:noFill/>
            <a:round/>
            <a:headEnd/>
            <a:tailEnd/>
          </a:ln>
        </p:spPr>
        <p:txBody>
          <a:bodyPr lIns="90000" tIns="45000" rIns="90000" bIns="45000"/>
          <a:lstStyle/>
          <a:p>
            <a:pPr>
              <a:lnSpc>
                <a:spcPct val="97000"/>
              </a:lnSpc>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z="2000" b="1" dirty="0">
                <a:solidFill>
                  <a:srgbClr val="E7511F"/>
                </a:solidFill>
              </a:rPr>
              <a:t>Transformation </a:t>
            </a:r>
            <a:r>
              <a:rPr lang="en-GB" sz="2000" b="1" dirty="0" err="1">
                <a:solidFill>
                  <a:srgbClr val="E7511F"/>
                </a:solidFill>
              </a:rPr>
              <a:t>précancéreuse</a:t>
            </a:r>
            <a:r>
              <a:rPr lang="en-GB" sz="2000" b="1" dirty="0">
                <a:solidFill>
                  <a:srgbClr val="E7511F"/>
                </a:solidFill>
              </a:rPr>
              <a:t> des cellules  </a:t>
            </a:r>
            <a:r>
              <a:rPr lang="en-GB" sz="2000" b="1" dirty="0" err="1">
                <a:solidFill>
                  <a:srgbClr val="E7511F"/>
                </a:solidFill>
              </a:rPr>
              <a:t>mammaires</a:t>
            </a:r>
            <a:r>
              <a:rPr lang="en-GB" sz="2000" b="1" dirty="0">
                <a:solidFill>
                  <a:srgbClr val="E7511F"/>
                </a:solidFill>
              </a:rPr>
              <a:t> de </a:t>
            </a:r>
            <a:r>
              <a:rPr lang="en-GB" sz="2000" b="1" dirty="0" err="1">
                <a:solidFill>
                  <a:srgbClr val="E7511F"/>
                </a:solidFill>
              </a:rPr>
              <a:t>souris</a:t>
            </a:r>
            <a:r>
              <a:rPr lang="en-GB" sz="2000" b="1" dirty="0">
                <a:solidFill>
                  <a:srgbClr val="E7511F"/>
                </a:solidFill>
              </a:rPr>
              <a:t> de 4 </a:t>
            </a:r>
            <a:r>
              <a:rPr lang="en-GB" sz="2000" b="1" dirty="0" err="1">
                <a:solidFill>
                  <a:srgbClr val="E7511F"/>
                </a:solidFill>
              </a:rPr>
              <a:t>mois</a:t>
            </a:r>
            <a:r>
              <a:rPr lang="en-GB" sz="2000" b="1" dirty="0">
                <a:solidFill>
                  <a:srgbClr val="E7511F"/>
                </a:solidFill>
              </a:rPr>
              <a:t> ; exposition </a:t>
            </a:r>
            <a:r>
              <a:rPr lang="en-GB" sz="2000" b="1" dirty="0" err="1">
                <a:solidFill>
                  <a:srgbClr val="E7511F"/>
                </a:solidFill>
              </a:rPr>
              <a:t>périnatale</a:t>
            </a:r>
            <a:r>
              <a:rPr lang="en-GB" sz="2000" b="1" dirty="0">
                <a:solidFill>
                  <a:srgbClr val="E7511F"/>
                </a:solidFill>
              </a:rPr>
              <a:t>  25 and 250 </a:t>
            </a:r>
            <a:r>
              <a:rPr lang="en-GB" sz="2000" b="1" dirty="0" err="1">
                <a:solidFill>
                  <a:srgbClr val="E7511F"/>
                </a:solidFill>
              </a:rPr>
              <a:t>ng</a:t>
            </a:r>
            <a:r>
              <a:rPr lang="en-GB" sz="2000" b="1" dirty="0">
                <a:solidFill>
                  <a:srgbClr val="E7511F"/>
                </a:solidFill>
              </a:rPr>
              <a:t> BPA/ kg </a:t>
            </a:r>
            <a:endParaRPr lang="en-GB" sz="2000" b="1" dirty="0" smtClean="0">
              <a:solidFill>
                <a:srgbClr val="E7511F"/>
              </a:solidFill>
            </a:endParaRPr>
          </a:p>
          <a:p>
            <a:pPr>
              <a:lnSpc>
                <a:spcPct val="97000"/>
              </a:lnSpc>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z="2000" b="1" dirty="0" smtClean="0">
                <a:solidFill>
                  <a:srgbClr val="E7511F"/>
                </a:solidFill>
              </a:rPr>
              <a:t>→ </a:t>
            </a:r>
            <a:r>
              <a:rPr lang="en-GB" sz="2000" b="1" dirty="0" err="1">
                <a:solidFill>
                  <a:srgbClr val="E7511F"/>
                </a:solidFill>
              </a:rPr>
              <a:t>effets</a:t>
            </a:r>
            <a:r>
              <a:rPr lang="en-GB" sz="2000" b="1" dirty="0">
                <a:solidFill>
                  <a:srgbClr val="E7511F"/>
                </a:solidFill>
              </a:rPr>
              <a:t> plus forts à </a:t>
            </a:r>
            <a:r>
              <a:rPr lang="en-GB" sz="2000" b="1" dirty="0" err="1">
                <a:solidFill>
                  <a:srgbClr val="E7511F"/>
                </a:solidFill>
              </a:rPr>
              <a:t>faible</a:t>
            </a:r>
            <a:r>
              <a:rPr lang="en-GB" sz="2000" b="1" dirty="0">
                <a:solidFill>
                  <a:srgbClr val="E7511F"/>
                </a:solidFill>
              </a:rPr>
              <a:t> dose </a:t>
            </a:r>
            <a:r>
              <a:rPr lang="en-GB" sz="2000" b="1" dirty="0" err="1">
                <a:solidFill>
                  <a:srgbClr val="E7511F"/>
                </a:solidFill>
              </a:rPr>
              <a:t>qu'à</a:t>
            </a:r>
            <a:r>
              <a:rPr lang="en-GB" sz="2000" b="1" dirty="0">
                <a:solidFill>
                  <a:srgbClr val="E7511F"/>
                </a:solidFill>
              </a:rPr>
              <a:t> forte </a:t>
            </a:r>
            <a:r>
              <a:rPr lang="en-GB" sz="2000" b="1" dirty="0" smtClean="0">
                <a:solidFill>
                  <a:srgbClr val="E7511F"/>
                </a:solidFill>
              </a:rPr>
              <a:t>dose</a:t>
            </a:r>
            <a:endParaRPr lang="en-GB" sz="2000" b="1" dirty="0">
              <a:solidFill>
                <a:srgbClr val="E7511F"/>
              </a:solidFill>
            </a:endParaRPr>
          </a:p>
          <a:p>
            <a:pPr>
              <a:lnSpc>
                <a:spcPct val="97000"/>
              </a:lnSpc>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en-GB" sz="2000" dirty="0">
              <a:solidFill>
                <a:srgbClr val="3333CC"/>
              </a:solidFill>
              <a:latin typeface="Verdana" pitchFamily="34" charset="0"/>
            </a:endParaRPr>
          </a:p>
        </p:txBody>
      </p:sp>
      <p:pic>
        <p:nvPicPr>
          <p:cNvPr id="6" name="Picture 5"/>
          <p:cNvPicPr>
            <a:picLocks noChangeAspect="1" noChangeArrowheads="1"/>
          </p:cNvPicPr>
          <p:nvPr/>
        </p:nvPicPr>
        <p:blipFill>
          <a:blip r:embed="rId3" cstate="print"/>
          <a:srcRect/>
          <a:stretch>
            <a:fillRect/>
          </a:stretch>
        </p:blipFill>
        <p:spPr bwMode="auto">
          <a:xfrm>
            <a:off x="2411760" y="2071688"/>
            <a:ext cx="3863975" cy="3863975"/>
          </a:xfrm>
          <a:prstGeom prst="rect">
            <a:avLst/>
          </a:prstGeom>
          <a:noFill/>
          <a:ln w="9525">
            <a:noFill/>
            <a:round/>
            <a:headEnd/>
            <a:tailEnd/>
          </a:ln>
        </p:spPr>
      </p:pic>
      <p:sp>
        <p:nvSpPr>
          <p:cNvPr id="8" name="Text Box 7"/>
          <p:cNvSpPr txBox="1">
            <a:spLocks noChangeArrowheads="1"/>
          </p:cNvSpPr>
          <p:nvPr/>
        </p:nvSpPr>
        <p:spPr bwMode="auto">
          <a:xfrm>
            <a:off x="7572375" y="5025993"/>
            <a:ext cx="1571625" cy="710067"/>
          </a:xfrm>
          <a:prstGeom prst="rect">
            <a:avLst/>
          </a:prstGeom>
          <a:noFill/>
          <a:ln w="9525">
            <a:noFill/>
            <a:round/>
            <a:headEnd/>
            <a:tailEnd/>
          </a:ln>
        </p:spPr>
        <p:txBody>
          <a:bodyPr lIns="90000" tIns="46800" rIns="90000" bIns="46800">
            <a:spAutoFit/>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fr-FR" sz="2000" b="1" dirty="0">
                <a:solidFill>
                  <a:srgbClr val="E7511F"/>
                </a:solidFill>
              </a:rPr>
              <a:t>Exposées in utero</a:t>
            </a:r>
          </a:p>
        </p:txBody>
      </p:sp>
      <p:sp>
        <p:nvSpPr>
          <p:cNvPr id="9" name="AutoShape 8"/>
          <p:cNvSpPr>
            <a:spLocks noChangeArrowheads="1"/>
          </p:cNvSpPr>
          <p:nvPr/>
        </p:nvSpPr>
        <p:spPr bwMode="auto">
          <a:xfrm>
            <a:off x="1259632" y="5201294"/>
            <a:ext cx="871474" cy="359469"/>
          </a:xfrm>
          <a:prstGeom prst="rightArrow">
            <a:avLst>
              <a:gd name="adj1" fmla="val 50000"/>
              <a:gd name="adj2" fmla="val 50000"/>
            </a:avLst>
          </a:prstGeom>
          <a:ln>
            <a:headEnd/>
            <a:tailEnd/>
          </a:ln>
        </p:spPr>
        <p:style>
          <a:lnRef idx="2">
            <a:schemeClr val="accent6">
              <a:shade val="50000"/>
            </a:schemeClr>
          </a:lnRef>
          <a:fillRef idx="1">
            <a:schemeClr val="accent6"/>
          </a:fillRef>
          <a:effectRef idx="0">
            <a:schemeClr val="accent6"/>
          </a:effectRef>
          <a:fontRef idx="minor">
            <a:schemeClr val="lt1"/>
          </a:fontRef>
        </p:style>
        <p:txBody>
          <a:bodyPr wrap="none" anchor="ctr"/>
          <a:lstStyle/>
          <a:p>
            <a:endParaRPr lang="fr-FR"/>
          </a:p>
        </p:txBody>
      </p:sp>
      <p:sp>
        <p:nvSpPr>
          <p:cNvPr id="10" name="Text Box 9"/>
          <p:cNvSpPr txBox="1">
            <a:spLocks noChangeArrowheads="1"/>
          </p:cNvSpPr>
          <p:nvPr/>
        </p:nvSpPr>
        <p:spPr bwMode="auto">
          <a:xfrm>
            <a:off x="107504" y="5179882"/>
            <a:ext cx="1285875" cy="402291"/>
          </a:xfrm>
          <a:prstGeom prst="rect">
            <a:avLst/>
          </a:prstGeom>
          <a:noFill/>
          <a:ln w="9525">
            <a:noFill/>
            <a:round/>
            <a:headEnd/>
            <a:tailEnd/>
          </a:ln>
        </p:spPr>
        <p:txBody>
          <a:bodyPr lIns="90000" tIns="46800" rIns="90000" bIns="46800">
            <a:spAutoFit/>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fr-FR" sz="2000" b="1" dirty="0">
                <a:solidFill>
                  <a:srgbClr val="E7511F"/>
                </a:solidFill>
              </a:rPr>
              <a:t>Témoins </a:t>
            </a:r>
          </a:p>
        </p:txBody>
      </p:sp>
      <p:sp>
        <p:nvSpPr>
          <p:cNvPr id="11" name="Text Box 10"/>
          <p:cNvSpPr txBox="1">
            <a:spLocks noChangeArrowheads="1"/>
          </p:cNvSpPr>
          <p:nvPr/>
        </p:nvSpPr>
        <p:spPr bwMode="auto">
          <a:xfrm>
            <a:off x="6275735" y="1972138"/>
            <a:ext cx="2754428" cy="2341283"/>
          </a:xfrm>
          <a:prstGeom prst="rect">
            <a:avLst/>
          </a:prstGeom>
          <a:noFill/>
          <a:ln w="9525">
            <a:noFill/>
            <a:round/>
            <a:headEnd/>
            <a:tailEnd/>
          </a:ln>
        </p:spPr>
        <p:txBody>
          <a:bodyPr wrap="square" lIns="90000" tIns="46800" rIns="90000" bIns="46800">
            <a:spAutoFit/>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z="2000" dirty="0"/>
              <a:t>la DJA </a:t>
            </a:r>
            <a:r>
              <a:rPr lang="en-GB" sz="2000" dirty="0" err="1"/>
              <a:t>actuelle</a:t>
            </a:r>
            <a:r>
              <a:rPr lang="en-GB" sz="2000" dirty="0"/>
              <a:t> de </a:t>
            </a:r>
            <a:r>
              <a:rPr lang="en-GB" sz="2000" dirty="0" err="1"/>
              <a:t>l’agence</a:t>
            </a:r>
            <a:r>
              <a:rPr lang="en-GB" sz="2000" dirty="0"/>
              <a:t> </a:t>
            </a:r>
            <a:r>
              <a:rPr lang="en-GB" sz="2000" dirty="0" err="1"/>
              <a:t>européenne</a:t>
            </a:r>
            <a:r>
              <a:rPr lang="en-GB" sz="2000" dirty="0"/>
              <a:t> EFSA</a:t>
            </a:r>
          </a:p>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en-GB" sz="2000" dirty="0"/>
          </a:p>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z="2200" dirty="0">
                <a:solidFill>
                  <a:srgbClr val="00892F"/>
                </a:solidFill>
              </a:rPr>
              <a:t> </a:t>
            </a:r>
            <a:r>
              <a:rPr lang="en-GB" sz="2200" b="1" dirty="0">
                <a:solidFill>
                  <a:srgbClr val="00892F"/>
                </a:solidFill>
              </a:rPr>
              <a:t>50 µg/kg/j </a:t>
            </a:r>
            <a:r>
              <a:rPr lang="en-GB" sz="2200" dirty="0">
                <a:solidFill>
                  <a:srgbClr val="00892F"/>
                </a:solidFill>
              </a:rPr>
              <a:t> </a:t>
            </a:r>
          </a:p>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en-GB" sz="2200" dirty="0">
              <a:solidFill>
                <a:srgbClr val="00892F"/>
              </a:solidFill>
            </a:endParaRPr>
          </a:p>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z="2200" b="1" dirty="0">
                <a:solidFill>
                  <a:srgbClr val="00892F"/>
                </a:solidFill>
              </a:rPr>
              <a:t>2000 </a:t>
            </a:r>
            <a:r>
              <a:rPr lang="en-GB" sz="2200" b="1" dirty="0" err="1">
                <a:solidFill>
                  <a:srgbClr val="00892F"/>
                </a:solidFill>
              </a:rPr>
              <a:t>fois</a:t>
            </a:r>
            <a:r>
              <a:rPr lang="en-GB" sz="2200" b="1" dirty="0">
                <a:solidFill>
                  <a:srgbClr val="00892F"/>
                </a:solidFill>
              </a:rPr>
              <a:t> plus </a:t>
            </a:r>
            <a:r>
              <a:rPr lang="en-GB" sz="2200" b="1" dirty="0" err="1">
                <a:solidFill>
                  <a:srgbClr val="00892F"/>
                </a:solidFill>
              </a:rPr>
              <a:t>élevée</a:t>
            </a:r>
            <a:endParaRPr lang="en-GB" sz="2200" b="1" dirty="0">
              <a:solidFill>
                <a:srgbClr val="00892F"/>
              </a:solidFill>
            </a:endParaRPr>
          </a:p>
        </p:txBody>
      </p:sp>
      <p:sp>
        <p:nvSpPr>
          <p:cNvPr id="12" name="Text Box 11"/>
          <p:cNvSpPr txBox="1">
            <a:spLocks noChangeArrowheads="1"/>
          </p:cNvSpPr>
          <p:nvPr/>
        </p:nvSpPr>
        <p:spPr bwMode="auto">
          <a:xfrm>
            <a:off x="622548" y="2232471"/>
            <a:ext cx="1789212" cy="1052513"/>
          </a:xfrm>
          <a:prstGeom prst="rect">
            <a:avLst/>
          </a:prstGeom>
          <a:noFill/>
          <a:ln w="9525">
            <a:noFill/>
            <a:round/>
            <a:headEnd/>
            <a:tailEnd/>
          </a:ln>
        </p:spPr>
        <p:txBody>
          <a:bodyPr lIns="90000" tIns="45000" rIns="90000" bIns="45000"/>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fr-FR" sz="2200" b="1" dirty="0">
                <a:solidFill>
                  <a:srgbClr val="008000"/>
                </a:solidFill>
              </a:rPr>
              <a:t>Dose </a:t>
            </a:r>
            <a:endParaRPr lang="fr-FR" sz="2200" b="1" dirty="0" smtClean="0">
              <a:solidFill>
                <a:srgbClr val="008000"/>
              </a:solidFill>
            </a:endParaRPr>
          </a:p>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fr-FR" sz="2200" b="1" dirty="0" smtClean="0">
                <a:solidFill>
                  <a:srgbClr val="008000"/>
                </a:solidFill>
              </a:rPr>
              <a:t>0,025 </a:t>
            </a:r>
            <a:r>
              <a:rPr lang="fr-FR" sz="2200" b="1" dirty="0">
                <a:solidFill>
                  <a:srgbClr val="008000"/>
                </a:solidFill>
              </a:rPr>
              <a:t>µg/kg/j</a:t>
            </a:r>
          </a:p>
        </p:txBody>
      </p:sp>
      <p:sp>
        <p:nvSpPr>
          <p:cNvPr id="13" name="Line 12"/>
          <p:cNvSpPr>
            <a:spLocks noChangeShapeType="1"/>
          </p:cNvSpPr>
          <p:nvPr/>
        </p:nvSpPr>
        <p:spPr bwMode="auto">
          <a:xfrm>
            <a:off x="1835696" y="2424062"/>
            <a:ext cx="2660898" cy="0"/>
          </a:xfrm>
          <a:prstGeom prst="line">
            <a:avLst/>
          </a:prstGeom>
          <a:noFill/>
          <a:ln w="38100">
            <a:solidFill>
              <a:srgbClr val="00892F"/>
            </a:solidFill>
            <a:miter lim="800000"/>
            <a:headEnd/>
            <a:tailEnd type="triangle" w="med" len="med"/>
          </a:ln>
        </p:spPr>
        <p:txBody>
          <a:bodyPr/>
          <a:lstStyle/>
          <a:p>
            <a:endParaRPr lang="fr-FR"/>
          </a:p>
        </p:txBody>
      </p:sp>
      <p:sp>
        <p:nvSpPr>
          <p:cNvPr id="14" name="Titre 1"/>
          <p:cNvSpPr txBox="1">
            <a:spLocks/>
          </p:cNvSpPr>
          <p:nvPr/>
        </p:nvSpPr>
        <p:spPr>
          <a:xfrm>
            <a:off x="107504" y="125760"/>
            <a:ext cx="8928992" cy="926976"/>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fr-FR" sz="4800" b="1" dirty="0">
                <a:solidFill>
                  <a:schemeClr val="bg1">
                    <a:lumMod val="50000"/>
                  </a:schemeClr>
                </a:solidFill>
                <a:latin typeface="Calibri" pitchFamily="32" charset="0"/>
                <a:ea typeface="MS Gothic" charset="0"/>
                <a:cs typeface="MS Gothic" charset="0"/>
              </a:rPr>
              <a:t>Cancer du sein et </a:t>
            </a:r>
            <a:r>
              <a:rPr lang="fr-FR" sz="4800" b="1" dirty="0" smtClean="0">
                <a:solidFill>
                  <a:schemeClr val="bg1">
                    <a:lumMod val="50000"/>
                  </a:schemeClr>
                </a:solidFill>
                <a:latin typeface="Calibri" pitchFamily="32" charset="0"/>
                <a:ea typeface="MS Gothic" charset="0"/>
                <a:cs typeface="MS Gothic" charset="0"/>
              </a:rPr>
              <a:t>BPA</a:t>
            </a:r>
            <a:r>
              <a:rPr lang="fr-FR" sz="2800" b="1" dirty="0" smtClean="0">
                <a:solidFill>
                  <a:schemeClr val="bg1">
                    <a:lumMod val="50000"/>
                  </a:schemeClr>
                </a:solidFill>
                <a:latin typeface="Calibri" pitchFamily="32" charset="0"/>
                <a:ea typeface="MS Gothic" charset="0"/>
                <a:cs typeface="MS Gothic" charset="0"/>
              </a:rPr>
              <a:t> </a:t>
            </a:r>
            <a:r>
              <a:rPr lang="fr-FR" sz="2000" i="1" dirty="0">
                <a:solidFill>
                  <a:schemeClr val="bg1">
                    <a:lumMod val="50000"/>
                  </a:schemeClr>
                </a:solidFill>
                <a:latin typeface="Calibri" pitchFamily="32" charset="0"/>
                <a:ea typeface="MS Gothic" charset="0"/>
                <a:cs typeface="MS Gothic" charset="0"/>
              </a:rPr>
              <a:t>Munoz de </a:t>
            </a:r>
            <a:r>
              <a:rPr lang="fr-FR" sz="2000" i="1" dirty="0" err="1">
                <a:solidFill>
                  <a:schemeClr val="bg1">
                    <a:lumMod val="50000"/>
                  </a:schemeClr>
                </a:solidFill>
                <a:latin typeface="Calibri" pitchFamily="32" charset="0"/>
                <a:ea typeface="MS Gothic" charset="0"/>
                <a:cs typeface="MS Gothic" charset="0"/>
              </a:rPr>
              <a:t>Toro</a:t>
            </a:r>
            <a:r>
              <a:rPr lang="fr-FR" sz="2000" i="1" dirty="0">
                <a:solidFill>
                  <a:schemeClr val="bg1">
                    <a:lumMod val="50000"/>
                  </a:schemeClr>
                </a:solidFill>
                <a:latin typeface="Calibri" pitchFamily="32" charset="0"/>
                <a:ea typeface="MS Gothic" charset="0"/>
                <a:cs typeface="MS Gothic" charset="0"/>
              </a:rPr>
              <a:t>, 2005 </a:t>
            </a:r>
          </a:p>
        </p:txBody>
      </p:sp>
      <p:sp>
        <p:nvSpPr>
          <p:cNvPr id="15" name="AutoShape 8"/>
          <p:cNvSpPr>
            <a:spLocks noChangeArrowheads="1"/>
          </p:cNvSpPr>
          <p:nvPr/>
        </p:nvSpPr>
        <p:spPr bwMode="auto">
          <a:xfrm rot="10800000">
            <a:off x="6572250" y="5201294"/>
            <a:ext cx="871474" cy="359469"/>
          </a:xfrm>
          <a:prstGeom prst="rightArrow">
            <a:avLst>
              <a:gd name="adj1" fmla="val 50000"/>
              <a:gd name="adj2" fmla="val 50000"/>
            </a:avLst>
          </a:prstGeom>
          <a:ln>
            <a:headEnd/>
            <a:tailEnd/>
          </a:ln>
        </p:spPr>
        <p:style>
          <a:lnRef idx="2">
            <a:schemeClr val="accent6">
              <a:shade val="50000"/>
            </a:schemeClr>
          </a:lnRef>
          <a:fillRef idx="1">
            <a:schemeClr val="accent6"/>
          </a:fillRef>
          <a:effectRef idx="0">
            <a:schemeClr val="accent6"/>
          </a:effectRef>
          <a:fontRef idx="minor">
            <a:schemeClr val="lt1"/>
          </a:fontRef>
        </p:style>
        <p:txBody>
          <a:bodyPr wrap="none" anchor="ctr"/>
          <a:lstStyle/>
          <a:p>
            <a:endParaRPr lang="fr-FR"/>
          </a:p>
        </p:txBody>
      </p:sp>
    </p:spTree>
    <p:extLst>
      <p:ext uri="{BB962C8B-B14F-4D97-AF65-F5344CB8AC3E}">
        <p14:creationId xmlns:p14="http://schemas.microsoft.com/office/powerpoint/2010/main" val="1033847637"/>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7" name="Picture 1"/>
          <p:cNvPicPr>
            <a:picLocks noChangeAspect="1" noChangeArrowheads="1"/>
          </p:cNvPicPr>
          <p:nvPr/>
        </p:nvPicPr>
        <p:blipFill>
          <a:blip r:embed="rId3" cstate="print"/>
          <a:srcRect/>
          <a:stretch>
            <a:fillRect/>
          </a:stretch>
        </p:blipFill>
        <p:spPr bwMode="auto">
          <a:xfrm>
            <a:off x="0" y="1643063"/>
            <a:ext cx="3851920" cy="3180752"/>
          </a:xfrm>
          <a:prstGeom prst="rect">
            <a:avLst/>
          </a:prstGeom>
          <a:noFill/>
          <a:ln w="9525">
            <a:noFill/>
            <a:round/>
            <a:headEnd/>
            <a:tailEnd/>
          </a:ln>
          <a:effectLst/>
        </p:spPr>
      </p:pic>
      <p:sp>
        <p:nvSpPr>
          <p:cNvPr id="24578" name="Text Box 2"/>
          <p:cNvSpPr txBox="1">
            <a:spLocks noChangeArrowheads="1"/>
          </p:cNvSpPr>
          <p:nvPr/>
        </p:nvSpPr>
        <p:spPr bwMode="auto">
          <a:xfrm>
            <a:off x="273050" y="179388"/>
            <a:ext cx="8870950" cy="1202510"/>
          </a:xfrm>
          <a:prstGeom prst="rect">
            <a:avLst/>
          </a:prstGeom>
          <a:noFill/>
          <a:ln w="9525">
            <a:noFill/>
            <a:round/>
            <a:headEnd/>
            <a:tailEnd/>
          </a:ln>
          <a:effectLst/>
        </p:spPr>
        <p:txBody>
          <a:bodyPr lIns="90000" tIns="46800" rIns="90000" bIns="46800">
            <a:spAutoFit/>
          </a:bodyPr>
          <a:lstStyle/>
          <a:p>
            <a:pPr>
              <a:lnSpc>
                <a:spcPct val="100000"/>
              </a:lnSpc>
              <a:spcBef>
                <a:spcPts val="1750"/>
              </a:spcBef>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z="4400" b="1" dirty="0">
                <a:solidFill>
                  <a:schemeClr val="bg1">
                    <a:lumMod val="50000"/>
                  </a:schemeClr>
                </a:solidFill>
                <a:latin typeface="Tahoma" pitchFamily="32" charset="0"/>
                <a:ea typeface="MS Gothic" charset="0"/>
                <a:cs typeface="MS Gothic" charset="0"/>
              </a:rPr>
              <a:t>DISTILBENE: </a:t>
            </a:r>
            <a:r>
              <a:rPr lang="en-GB" sz="2800" b="1" dirty="0">
                <a:solidFill>
                  <a:schemeClr val="bg1">
                    <a:lumMod val="50000"/>
                  </a:schemeClr>
                </a:solidFill>
                <a:latin typeface="Tahoma" pitchFamily="32" charset="0"/>
                <a:ea typeface="MS Gothic" charset="0"/>
                <a:cs typeface="MS Gothic" charset="0"/>
              </a:rPr>
              <a:t>1948 : </a:t>
            </a:r>
            <a:r>
              <a:rPr lang="en-GB" sz="2800" b="1" dirty="0" err="1">
                <a:solidFill>
                  <a:schemeClr val="bg1">
                    <a:lumMod val="50000"/>
                  </a:schemeClr>
                </a:solidFill>
                <a:latin typeface="Tahoma" pitchFamily="32" charset="0"/>
                <a:ea typeface="MS Gothic" charset="0"/>
                <a:cs typeface="MS Gothic" charset="0"/>
              </a:rPr>
              <a:t>mise</a:t>
            </a:r>
            <a:r>
              <a:rPr lang="en-GB" sz="2800" b="1" dirty="0">
                <a:solidFill>
                  <a:schemeClr val="bg1">
                    <a:lumMod val="50000"/>
                  </a:schemeClr>
                </a:solidFill>
                <a:latin typeface="Tahoma" pitchFamily="32" charset="0"/>
                <a:ea typeface="MS Gothic" charset="0"/>
                <a:cs typeface="MS Gothic" charset="0"/>
              </a:rPr>
              <a:t> </a:t>
            </a:r>
            <a:r>
              <a:rPr lang="en-GB" sz="2800" b="1" dirty="0" err="1">
                <a:solidFill>
                  <a:schemeClr val="bg1">
                    <a:lumMod val="50000"/>
                  </a:schemeClr>
                </a:solidFill>
                <a:latin typeface="Tahoma" pitchFamily="32" charset="0"/>
                <a:ea typeface="MS Gothic" charset="0"/>
                <a:cs typeface="MS Gothic" charset="0"/>
              </a:rPr>
              <a:t>sur</a:t>
            </a:r>
            <a:r>
              <a:rPr lang="en-GB" sz="2800" b="1" dirty="0">
                <a:solidFill>
                  <a:schemeClr val="bg1">
                    <a:lumMod val="50000"/>
                  </a:schemeClr>
                </a:solidFill>
                <a:latin typeface="Tahoma" pitchFamily="32" charset="0"/>
                <a:ea typeface="MS Gothic" charset="0"/>
                <a:cs typeface="MS Gothic" charset="0"/>
              </a:rPr>
              <a:t> le </a:t>
            </a:r>
            <a:r>
              <a:rPr lang="en-GB" sz="2800" b="1" dirty="0" err="1">
                <a:solidFill>
                  <a:schemeClr val="bg1">
                    <a:lumMod val="50000"/>
                  </a:schemeClr>
                </a:solidFill>
                <a:latin typeface="Tahoma" pitchFamily="32" charset="0"/>
                <a:ea typeface="MS Gothic" charset="0"/>
                <a:cs typeface="MS Gothic" charset="0"/>
              </a:rPr>
              <a:t>marché</a:t>
            </a:r>
            <a:r>
              <a:rPr lang="en-GB" sz="2800" b="1" dirty="0">
                <a:solidFill>
                  <a:schemeClr val="bg1">
                    <a:lumMod val="50000"/>
                  </a:schemeClr>
                </a:solidFill>
                <a:latin typeface="Tahoma" pitchFamily="32" charset="0"/>
                <a:ea typeface="MS Gothic" charset="0"/>
                <a:cs typeface="MS Gothic" charset="0"/>
              </a:rPr>
              <a:t>, 1971: </a:t>
            </a:r>
            <a:r>
              <a:rPr lang="en-GB" sz="2800" b="1" dirty="0" err="1">
                <a:solidFill>
                  <a:schemeClr val="bg1">
                    <a:lumMod val="50000"/>
                  </a:schemeClr>
                </a:solidFill>
                <a:latin typeface="Tahoma" pitchFamily="32" charset="0"/>
                <a:ea typeface="MS Gothic" charset="0"/>
                <a:cs typeface="MS Gothic" charset="0"/>
              </a:rPr>
              <a:t>retrait</a:t>
            </a:r>
            <a:r>
              <a:rPr lang="en-GB" sz="2800" b="1" dirty="0">
                <a:solidFill>
                  <a:schemeClr val="bg1">
                    <a:lumMod val="50000"/>
                  </a:schemeClr>
                </a:solidFill>
                <a:latin typeface="Tahoma" pitchFamily="32" charset="0"/>
                <a:ea typeface="MS Gothic" charset="0"/>
                <a:cs typeface="MS Gothic" charset="0"/>
              </a:rPr>
              <a:t> aux USA; 1977: </a:t>
            </a:r>
            <a:r>
              <a:rPr lang="en-GB" sz="2800" b="1" dirty="0" err="1">
                <a:solidFill>
                  <a:schemeClr val="bg1">
                    <a:lumMod val="50000"/>
                  </a:schemeClr>
                </a:solidFill>
                <a:latin typeface="Tahoma" pitchFamily="32" charset="0"/>
                <a:ea typeface="MS Gothic" charset="0"/>
                <a:cs typeface="MS Gothic" charset="0"/>
              </a:rPr>
              <a:t>retrait</a:t>
            </a:r>
            <a:r>
              <a:rPr lang="en-GB" sz="2800" b="1" dirty="0">
                <a:solidFill>
                  <a:schemeClr val="bg1">
                    <a:lumMod val="50000"/>
                  </a:schemeClr>
                </a:solidFill>
                <a:latin typeface="Tahoma" pitchFamily="32" charset="0"/>
                <a:ea typeface="MS Gothic" charset="0"/>
                <a:cs typeface="MS Gothic" charset="0"/>
              </a:rPr>
              <a:t> en France</a:t>
            </a:r>
          </a:p>
        </p:txBody>
      </p:sp>
      <p:sp>
        <p:nvSpPr>
          <p:cNvPr id="24579" name="Text Box 3"/>
          <p:cNvSpPr txBox="1">
            <a:spLocks noChangeArrowheads="1"/>
          </p:cNvSpPr>
          <p:nvPr/>
        </p:nvSpPr>
        <p:spPr bwMode="auto">
          <a:xfrm>
            <a:off x="146050" y="4956175"/>
            <a:ext cx="8674100" cy="940900"/>
          </a:xfrm>
          <a:prstGeom prst="rect">
            <a:avLst/>
          </a:prstGeom>
          <a:noFill/>
          <a:ln w="9525">
            <a:noFill/>
            <a:round/>
            <a:headEnd/>
            <a:tailEnd/>
          </a:ln>
          <a:effectLst/>
        </p:spPr>
        <p:txBody>
          <a:bodyPr lIns="90000" tIns="46800" rIns="90000" bIns="46800">
            <a:spAutoFit/>
          </a:bodyPr>
          <a:lstStyle/>
          <a:p>
            <a:pPr>
              <a:lnSpc>
                <a:spcPct val="100000"/>
              </a:lnSpc>
              <a:spcBef>
                <a:spcPts val="1750"/>
              </a:spcBef>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z="2000" dirty="0" smtClean="0">
                <a:solidFill>
                  <a:srgbClr val="000000"/>
                </a:solidFill>
                <a:latin typeface="Tahoma" pitchFamily="32" charset="0"/>
                <a:ea typeface="MS Gothic" charset="0"/>
                <a:cs typeface="MS Gothic" charset="0"/>
              </a:rPr>
              <a:t>Cancer du </a:t>
            </a:r>
            <a:r>
              <a:rPr lang="en-GB" sz="2000" dirty="0" err="1" smtClean="0">
                <a:solidFill>
                  <a:srgbClr val="000000"/>
                </a:solidFill>
                <a:latin typeface="Tahoma" pitchFamily="32" charset="0"/>
                <a:ea typeface="MS Gothic" charset="0"/>
                <a:cs typeface="MS Gothic" charset="0"/>
              </a:rPr>
              <a:t>sein</a:t>
            </a:r>
            <a:r>
              <a:rPr lang="en-GB" sz="2000" dirty="0" smtClean="0">
                <a:solidFill>
                  <a:srgbClr val="000000"/>
                </a:solidFill>
                <a:latin typeface="Tahoma" pitchFamily="32" charset="0"/>
                <a:ea typeface="MS Gothic" charset="0"/>
                <a:cs typeface="MS Gothic" charset="0"/>
              </a:rPr>
              <a:t>  x 1,8  (1</a:t>
            </a:r>
            <a:r>
              <a:rPr lang="en-GB" sz="2000" baseline="30000" dirty="0" smtClean="0">
                <a:solidFill>
                  <a:srgbClr val="000000"/>
                </a:solidFill>
                <a:latin typeface="Tahoma" pitchFamily="32" charset="0"/>
                <a:ea typeface="MS Gothic" charset="0"/>
                <a:cs typeface="MS Gothic" charset="0"/>
              </a:rPr>
              <a:t>ère</a:t>
            </a:r>
            <a:r>
              <a:rPr lang="en-GB" sz="2000" dirty="0" smtClean="0">
                <a:solidFill>
                  <a:srgbClr val="000000"/>
                </a:solidFill>
                <a:latin typeface="Tahoma" pitchFamily="32" charset="0"/>
                <a:ea typeface="MS Gothic" charset="0"/>
                <a:cs typeface="MS Gothic" charset="0"/>
              </a:rPr>
              <a:t>génération)</a:t>
            </a:r>
            <a:endParaRPr lang="en-GB" sz="2000" dirty="0">
              <a:solidFill>
                <a:srgbClr val="000000"/>
              </a:solidFill>
              <a:latin typeface="Tahoma" pitchFamily="32" charset="0"/>
              <a:ea typeface="MS Gothic" charset="0"/>
              <a:cs typeface="MS Gothic" charset="0"/>
            </a:endParaRPr>
          </a:p>
          <a:p>
            <a:pPr>
              <a:lnSpc>
                <a:spcPct val="100000"/>
              </a:lnSpc>
              <a:spcBef>
                <a:spcPts val="1750"/>
              </a:spcBef>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z="2000" dirty="0" smtClean="0">
                <a:solidFill>
                  <a:srgbClr val="000000"/>
                </a:solidFill>
                <a:latin typeface="Tahoma" pitchFamily="32" charset="0"/>
                <a:ea typeface="MS Gothic" charset="0"/>
                <a:cs typeface="MS Gothic" charset="0"/>
              </a:rPr>
              <a:t>Malformations </a:t>
            </a:r>
            <a:r>
              <a:rPr lang="en-GB" sz="2000" dirty="0" err="1" smtClean="0">
                <a:solidFill>
                  <a:srgbClr val="000000"/>
                </a:solidFill>
                <a:latin typeface="Tahoma" pitchFamily="32" charset="0"/>
                <a:ea typeface="MS Gothic" charset="0"/>
                <a:cs typeface="MS Gothic" charset="0"/>
              </a:rPr>
              <a:t>génitales</a:t>
            </a:r>
            <a:r>
              <a:rPr lang="en-GB" sz="2000" dirty="0" smtClean="0">
                <a:solidFill>
                  <a:srgbClr val="000000"/>
                </a:solidFill>
                <a:latin typeface="Tahoma" pitchFamily="32" charset="0"/>
                <a:ea typeface="MS Gothic" charset="0"/>
                <a:cs typeface="MS Gothic" charset="0"/>
              </a:rPr>
              <a:t> 1ère + 2</a:t>
            </a:r>
            <a:r>
              <a:rPr lang="en-GB" sz="2000" baseline="30000" dirty="0" smtClean="0">
                <a:solidFill>
                  <a:srgbClr val="000000"/>
                </a:solidFill>
                <a:latin typeface="Tahoma" pitchFamily="32" charset="0"/>
                <a:ea typeface="MS Gothic" charset="0"/>
                <a:cs typeface="MS Gothic" charset="0"/>
              </a:rPr>
              <a:t>ème</a:t>
            </a:r>
            <a:r>
              <a:rPr lang="en-GB" sz="2000" dirty="0" smtClean="0">
                <a:solidFill>
                  <a:srgbClr val="000000"/>
                </a:solidFill>
                <a:latin typeface="Tahoma" pitchFamily="32" charset="0"/>
                <a:ea typeface="MS Gothic" charset="0"/>
                <a:cs typeface="MS Gothic" charset="0"/>
              </a:rPr>
              <a:t> </a:t>
            </a:r>
            <a:r>
              <a:rPr lang="en-GB" sz="2000" dirty="0" err="1">
                <a:solidFill>
                  <a:srgbClr val="000000"/>
                </a:solidFill>
                <a:latin typeface="Tahoma" pitchFamily="32" charset="0"/>
                <a:ea typeface="MS Gothic" charset="0"/>
                <a:cs typeface="MS Gothic" charset="0"/>
              </a:rPr>
              <a:t>génération</a:t>
            </a:r>
            <a:r>
              <a:rPr lang="en-GB" sz="2000" dirty="0">
                <a:solidFill>
                  <a:srgbClr val="000000"/>
                </a:solidFill>
                <a:latin typeface="Tahoma" pitchFamily="32" charset="0"/>
                <a:ea typeface="MS Gothic" charset="0"/>
                <a:cs typeface="MS Gothic" charset="0"/>
              </a:rPr>
              <a:t> </a:t>
            </a:r>
            <a:r>
              <a:rPr lang="en-GB" sz="2000" dirty="0" smtClean="0">
                <a:solidFill>
                  <a:srgbClr val="000000"/>
                </a:solidFill>
                <a:latin typeface="Tahoma" pitchFamily="32" charset="0"/>
                <a:ea typeface="MS Gothic" charset="0"/>
                <a:cs typeface="MS Gothic" charset="0"/>
              </a:rPr>
              <a:t>(</a:t>
            </a:r>
            <a:r>
              <a:rPr lang="en-GB" sz="2000" dirty="0" err="1" smtClean="0">
                <a:solidFill>
                  <a:srgbClr val="000000"/>
                </a:solidFill>
                <a:latin typeface="Tahoma" pitchFamily="32" charset="0"/>
                <a:ea typeface="MS Gothic" charset="0"/>
                <a:cs typeface="MS Gothic" charset="0"/>
              </a:rPr>
              <a:t>Kalfa</a:t>
            </a:r>
            <a:r>
              <a:rPr lang="en-GB" sz="2000" dirty="0" smtClean="0">
                <a:solidFill>
                  <a:srgbClr val="000000"/>
                </a:solidFill>
                <a:latin typeface="Tahoma" pitchFamily="32" charset="0"/>
                <a:ea typeface="MS Gothic" charset="0"/>
                <a:cs typeface="MS Gothic" charset="0"/>
              </a:rPr>
              <a:t>, Sultan</a:t>
            </a:r>
            <a:r>
              <a:rPr lang="en-GB" sz="2000" dirty="0">
                <a:solidFill>
                  <a:srgbClr val="000000"/>
                </a:solidFill>
                <a:latin typeface="Tahoma" pitchFamily="32" charset="0"/>
                <a:ea typeface="MS Gothic" charset="0"/>
                <a:cs typeface="MS Gothic" charset="0"/>
              </a:rPr>
              <a:t>, 2011)</a:t>
            </a:r>
          </a:p>
        </p:txBody>
      </p:sp>
      <p:pic>
        <p:nvPicPr>
          <p:cNvPr id="24580" name="Picture 4"/>
          <p:cNvPicPr>
            <a:picLocks noChangeAspect="1" noChangeArrowheads="1"/>
          </p:cNvPicPr>
          <p:nvPr/>
        </p:nvPicPr>
        <p:blipFill>
          <a:blip r:embed="rId4" cstate="print"/>
          <a:srcRect/>
          <a:stretch>
            <a:fillRect/>
          </a:stretch>
        </p:blipFill>
        <p:spPr bwMode="auto">
          <a:xfrm>
            <a:off x="4932040" y="1412776"/>
            <a:ext cx="3914996" cy="3528392"/>
          </a:xfrm>
          <a:prstGeom prst="rect">
            <a:avLst/>
          </a:prstGeom>
          <a:noFill/>
          <a:ln w="9525">
            <a:noFill/>
            <a:round/>
            <a:headEnd/>
            <a:tailEnd/>
          </a:ln>
          <a:effectLst/>
        </p:spPr>
      </p:pic>
      <p:sp>
        <p:nvSpPr>
          <p:cNvPr id="24581" name="Text Box 5"/>
          <p:cNvSpPr txBox="1">
            <a:spLocks noChangeArrowheads="1"/>
          </p:cNvSpPr>
          <p:nvPr/>
        </p:nvSpPr>
        <p:spPr bwMode="auto">
          <a:xfrm>
            <a:off x="6156176" y="5085184"/>
            <a:ext cx="3201988" cy="336550"/>
          </a:xfrm>
          <a:prstGeom prst="rect">
            <a:avLst/>
          </a:prstGeom>
          <a:noFill/>
          <a:ln w="9525">
            <a:noFill/>
            <a:round/>
            <a:headEnd/>
            <a:tailEnd/>
          </a:ln>
          <a:effectLst/>
        </p:spPr>
        <p:txBody>
          <a:bodyPr lIns="90000" tIns="46800" rIns="90000" bIns="46800">
            <a:spAutoFit/>
          </a:bodyPr>
          <a:lstStyle/>
          <a:p>
            <a:pPr>
              <a:lnSpc>
                <a:spcPct val="100000"/>
              </a:lnSpc>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z="1600" i="1" dirty="0" err="1">
                <a:solidFill>
                  <a:srgbClr val="000000"/>
                </a:solidFill>
                <a:latin typeface="Constantia" pitchFamily="16" charset="0"/>
                <a:ea typeface="MS Gothic" charset="0"/>
                <a:cs typeface="MS Gothic" charset="0"/>
              </a:rPr>
              <a:t>D’après</a:t>
            </a:r>
            <a:r>
              <a:rPr lang="en-GB" sz="1600" i="1" dirty="0">
                <a:solidFill>
                  <a:srgbClr val="000000"/>
                </a:solidFill>
                <a:latin typeface="Constantia" pitchFamily="16" charset="0"/>
                <a:ea typeface="MS Gothic" charset="0"/>
                <a:cs typeface="MS Gothic" charset="0"/>
              </a:rPr>
              <a:t> </a:t>
            </a:r>
            <a:r>
              <a:rPr lang="en-GB" sz="1600" i="1" dirty="0" err="1">
                <a:solidFill>
                  <a:srgbClr val="000000"/>
                </a:solidFill>
                <a:latin typeface="Constantia" pitchFamily="16" charset="0"/>
                <a:ea typeface="MS Gothic" charset="0"/>
                <a:cs typeface="MS Gothic" charset="0"/>
              </a:rPr>
              <a:t>Cravedi</a:t>
            </a:r>
            <a:r>
              <a:rPr lang="en-GB" sz="1600" i="1" dirty="0">
                <a:solidFill>
                  <a:srgbClr val="000000"/>
                </a:solidFill>
                <a:latin typeface="Constantia" pitchFamily="16" charset="0"/>
                <a:ea typeface="MS Gothic" charset="0"/>
                <a:cs typeface="MS Gothic" charset="0"/>
              </a:rPr>
              <a:t> </a:t>
            </a:r>
            <a:r>
              <a:rPr lang="en-GB" sz="1600" i="1" dirty="0" err="1">
                <a:solidFill>
                  <a:srgbClr val="000000"/>
                </a:solidFill>
                <a:latin typeface="Constantia" pitchFamily="16" charset="0"/>
                <a:ea typeface="MS Gothic" charset="0"/>
                <a:cs typeface="MS Gothic" charset="0"/>
              </a:rPr>
              <a:t>Méd</a:t>
            </a:r>
            <a:r>
              <a:rPr lang="en-GB" sz="1600" i="1" dirty="0">
                <a:solidFill>
                  <a:srgbClr val="000000"/>
                </a:solidFill>
                <a:latin typeface="Constantia" pitchFamily="16" charset="0"/>
                <a:ea typeface="MS Gothic" charset="0"/>
                <a:cs typeface="MS Gothic" charset="0"/>
              </a:rPr>
              <a:t> Sc 2007</a:t>
            </a:r>
          </a:p>
        </p:txBody>
      </p:sp>
    </p:spTree>
    <p:extLst>
      <p:ext uri="{BB962C8B-B14F-4D97-AF65-F5344CB8AC3E}">
        <p14:creationId xmlns:p14="http://schemas.microsoft.com/office/powerpoint/2010/main" val="3873246906"/>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4644008" y="188640"/>
            <a:ext cx="4392488" cy="4675534"/>
          </a:xfrm>
        </p:spPr>
        <p:txBody>
          <a:bodyPr>
            <a:normAutofit fontScale="92500"/>
          </a:bodyPr>
          <a:lstStyle/>
          <a:p>
            <a:pPr marL="0" indent="0">
              <a:buNone/>
            </a:pPr>
            <a:r>
              <a:rPr lang="en-US" sz="4000" b="1" dirty="0" err="1" smtClean="0">
                <a:solidFill>
                  <a:srgbClr val="C00000"/>
                </a:solidFill>
              </a:rPr>
              <a:t>Objectifs</a:t>
            </a:r>
            <a:r>
              <a:rPr lang="en-US" sz="4000" b="1" dirty="0" smtClean="0">
                <a:solidFill>
                  <a:srgbClr val="C00000"/>
                </a:solidFill>
              </a:rPr>
              <a:t> </a:t>
            </a:r>
            <a:r>
              <a:rPr lang="en-US" sz="4000" b="1" dirty="0" err="1">
                <a:solidFill>
                  <a:srgbClr val="C00000"/>
                </a:solidFill>
              </a:rPr>
              <a:t>d’ici</a:t>
            </a:r>
            <a:r>
              <a:rPr lang="en-US" sz="4000" b="1" dirty="0">
                <a:solidFill>
                  <a:srgbClr val="C00000"/>
                </a:solidFill>
              </a:rPr>
              <a:t> 2025 : </a:t>
            </a:r>
            <a:endParaRPr lang="en-US" sz="4000" b="1" dirty="0" smtClean="0">
              <a:solidFill>
                <a:srgbClr val="C00000"/>
              </a:solidFill>
            </a:endParaRPr>
          </a:p>
          <a:p>
            <a:pPr>
              <a:buFont typeface="Wingdings" panose="05000000000000000000" pitchFamily="2" charset="2"/>
              <a:buChar char="q"/>
            </a:pPr>
            <a:r>
              <a:rPr lang="en-US" b="1" dirty="0" smtClean="0"/>
              <a:t>25 % de  </a:t>
            </a:r>
            <a:r>
              <a:rPr lang="en-US" b="1" dirty="0" err="1" smtClean="0"/>
              <a:t>mortalité</a:t>
            </a:r>
            <a:r>
              <a:rPr lang="en-US" b="1" dirty="0" smtClean="0"/>
              <a:t> pour </a:t>
            </a:r>
            <a:endParaRPr lang="en-US" dirty="0" smtClean="0"/>
          </a:p>
          <a:p>
            <a:pPr>
              <a:buFontTx/>
              <a:buChar char="-"/>
            </a:pPr>
            <a:r>
              <a:rPr lang="en-US" sz="2600" dirty="0" smtClean="0"/>
              <a:t>les maladies </a:t>
            </a:r>
            <a:r>
              <a:rPr lang="en-US" sz="2600" dirty="0" err="1" smtClean="0"/>
              <a:t>cardiovasculaires</a:t>
            </a:r>
            <a:r>
              <a:rPr lang="en-US" sz="2600" dirty="0" smtClean="0"/>
              <a:t> </a:t>
            </a:r>
          </a:p>
          <a:p>
            <a:pPr>
              <a:buFontTx/>
              <a:buChar char="-"/>
            </a:pPr>
            <a:r>
              <a:rPr lang="en-US" sz="2600" dirty="0" smtClean="0"/>
              <a:t>les cancers</a:t>
            </a:r>
          </a:p>
          <a:p>
            <a:pPr>
              <a:buFontTx/>
              <a:buChar char="-"/>
            </a:pPr>
            <a:r>
              <a:rPr lang="en-US" sz="2600" dirty="0"/>
              <a:t>les maladies </a:t>
            </a:r>
            <a:r>
              <a:rPr lang="en-US" sz="2600" dirty="0" err="1"/>
              <a:t>respiratoires</a:t>
            </a:r>
            <a:r>
              <a:rPr lang="en-US" sz="2600" dirty="0"/>
              <a:t> </a:t>
            </a:r>
            <a:r>
              <a:rPr lang="en-US" sz="2600" dirty="0" err="1"/>
              <a:t>chroniques</a:t>
            </a:r>
            <a:endParaRPr lang="en-US" sz="2600" dirty="0"/>
          </a:p>
          <a:p>
            <a:pPr>
              <a:buFontTx/>
              <a:buChar char="-"/>
            </a:pPr>
            <a:r>
              <a:rPr lang="en-US" sz="2600" dirty="0" smtClean="0"/>
              <a:t>le </a:t>
            </a:r>
            <a:r>
              <a:rPr lang="en-US" sz="2600" dirty="0" err="1" smtClean="0"/>
              <a:t>diabète</a:t>
            </a:r>
            <a:r>
              <a:rPr lang="en-US" sz="2600" dirty="0" smtClean="0"/>
              <a:t> </a:t>
            </a:r>
            <a:endParaRPr lang="en-US" sz="2600" dirty="0"/>
          </a:p>
          <a:p>
            <a:pPr>
              <a:buFont typeface="Wingdings" panose="05000000000000000000" pitchFamily="2" charset="2"/>
              <a:buChar char="q"/>
            </a:pPr>
            <a:r>
              <a:rPr lang="fr-FR" b="1" dirty="0" smtClean="0"/>
              <a:t>Arrêt </a:t>
            </a:r>
            <a:r>
              <a:rPr lang="fr-FR" b="1" dirty="0" err="1"/>
              <a:t>O</a:t>
            </a:r>
            <a:r>
              <a:rPr lang="fr-FR" b="1" dirty="0" err="1" smtClean="0"/>
              <a:t>bésité+Diabète</a:t>
            </a:r>
            <a:endParaRPr lang="fr-FR" b="1" dirty="0"/>
          </a:p>
        </p:txBody>
      </p:sp>
      <p:pic>
        <p:nvPicPr>
          <p:cNvPr id="4" name="Image 3"/>
          <p:cNvPicPr>
            <a:picLocks noChangeAspect="1"/>
          </p:cNvPicPr>
          <p:nvPr/>
        </p:nvPicPr>
        <p:blipFill rotWithShape="1">
          <a:blip r:embed="rId3"/>
          <a:srcRect l="50725" t="-1761" r="3623" b="1761"/>
          <a:stretch/>
        </p:blipFill>
        <p:spPr>
          <a:xfrm>
            <a:off x="84806" y="-99392"/>
            <a:ext cx="4240646" cy="6192688"/>
          </a:xfrm>
          <a:prstGeom prst="rect">
            <a:avLst/>
          </a:prstGeom>
        </p:spPr>
      </p:pic>
      <p:sp>
        <p:nvSpPr>
          <p:cNvPr id="5" name="ZoneTexte 4"/>
          <p:cNvSpPr txBox="1"/>
          <p:nvPr/>
        </p:nvSpPr>
        <p:spPr>
          <a:xfrm>
            <a:off x="4325452" y="4509120"/>
            <a:ext cx="4564287" cy="1384995"/>
          </a:xfrm>
          <a:prstGeom prst="rect">
            <a:avLst/>
          </a:prstGeom>
          <a:noFill/>
        </p:spPr>
        <p:txBody>
          <a:bodyPr wrap="square" rtlCol="0">
            <a:spAutoFit/>
          </a:bodyPr>
          <a:lstStyle/>
          <a:p>
            <a:r>
              <a:rPr lang="fr-FR" sz="2800" b="1" dirty="0" smtClean="0">
                <a:solidFill>
                  <a:srgbClr val="FF0000"/>
                </a:solidFill>
              </a:rPr>
              <a:t>"Les pays développés peuvent se donner des objectifs plus contraignants »</a:t>
            </a:r>
            <a:endParaRPr lang="fr-FR" sz="2800" b="1" dirty="0">
              <a:solidFill>
                <a:srgbClr val="FF0000"/>
              </a:solidFill>
            </a:endParaRPr>
          </a:p>
        </p:txBody>
      </p:sp>
    </p:spTree>
    <p:extLst>
      <p:ext uri="{BB962C8B-B14F-4D97-AF65-F5344CB8AC3E}">
        <p14:creationId xmlns:p14="http://schemas.microsoft.com/office/powerpoint/2010/main" val="2115442941"/>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rotWithShape="1">
          <a:blip r:embed="rId2"/>
          <a:srcRect l="29481" t="18952" r="18295" b="7765"/>
          <a:stretch/>
        </p:blipFill>
        <p:spPr>
          <a:xfrm>
            <a:off x="107504" y="80298"/>
            <a:ext cx="6083434" cy="5690955"/>
          </a:xfrm>
          <a:prstGeom prst="rect">
            <a:avLst/>
          </a:prstGeom>
        </p:spPr>
      </p:pic>
      <p:pic>
        <p:nvPicPr>
          <p:cNvPr id="3" name="Picture 2" descr="ELEPHANT NEOCIDE DD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08104" y="476672"/>
            <a:ext cx="3771951" cy="50399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70229313"/>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ELEPHANT NEOCIDE DD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0034"/>
            <a:ext cx="1008111" cy="1440160"/>
          </a:xfrm>
          <a:prstGeom prst="rect">
            <a:avLst/>
          </a:prstGeom>
          <a:noFill/>
          <a:extLst>
            <a:ext uri="{909E8E84-426E-40DD-AFC4-6F175D3DCCD1}">
              <a14:hiddenFill xmlns:a14="http://schemas.microsoft.com/office/drawing/2010/main">
                <a:solidFill>
                  <a:srgbClr val="FFFFFF"/>
                </a:solidFill>
              </a14:hiddenFill>
            </a:ext>
          </a:extLst>
        </p:spPr>
      </p:pic>
      <p:pic>
        <p:nvPicPr>
          <p:cNvPr id="4" name="Image 3"/>
          <p:cNvPicPr>
            <a:picLocks noChangeAspect="1"/>
          </p:cNvPicPr>
          <p:nvPr/>
        </p:nvPicPr>
        <p:blipFill rotWithShape="1">
          <a:blip r:embed="rId3"/>
          <a:srcRect l="36938" t="9234" r="26125" b="69341"/>
          <a:stretch/>
        </p:blipFill>
        <p:spPr>
          <a:xfrm>
            <a:off x="1187624" y="-24428"/>
            <a:ext cx="5400600" cy="2088232"/>
          </a:xfrm>
          <a:prstGeom prst="rect">
            <a:avLst/>
          </a:prstGeom>
        </p:spPr>
      </p:pic>
      <p:sp>
        <p:nvSpPr>
          <p:cNvPr id="5" name="Rectangle 4"/>
          <p:cNvSpPr/>
          <p:nvPr/>
        </p:nvSpPr>
        <p:spPr>
          <a:xfrm>
            <a:off x="383757" y="3645024"/>
            <a:ext cx="7848872" cy="2062103"/>
          </a:xfrm>
          <a:prstGeom prst="rect">
            <a:avLst/>
          </a:prstGeom>
        </p:spPr>
        <p:txBody>
          <a:bodyPr wrap="square">
            <a:spAutoFit/>
          </a:bodyPr>
          <a:lstStyle/>
          <a:p>
            <a:r>
              <a:rPr lang="fr-FR" sz="3200" b="1" dirty="0" smtClean="0"/>
              <a:t>Résultats:</a:t>
            </a:r>
          </a:p>
          <a:p>
            <a:r>
              <a:rPr lang="fr-FR" sz="2400" dirty="0"/>
              <a:t>L</a:t>
            </a:r>
            <a:r>
              <a:rPr lang="fr-FR" sz="2400" dirty="0" smtClean="0"/>
              <a:t>’imprégnation maternelle en DDT prédit le risque de cancer chez leur fille  </a:t>
            </a:r>
            <a:r>
              <a:rPr lang="fr-FR" sz="2400" dirty="0" smtClean="0">
                <a:sym typeface="Wingdings" panose="05000000000000000000" pitchFamily="2" charset="2"/>
              </a:rPr>
              <a:t> </a:t>
            </a:r>
            <a:r>
              <a:rPr lang="fr-FR" sz="2400" dirty="0" smtClean="0"/>
              <a:t>Risque x 3.7 (IC 95% = 1.5-9.0).</a:t>
            </a:r>
          </a:p>
          <a:p>
            <a:r>
              <a:rPr lang="fr-FR" sz="2400" dirty="0" smtClean="0"/>
              <a:t>Pas de lien avec les lipides, le poids , la</a:t>
            </a:r>
            <a:r>
              <a:rPr lang="fr-FR" sz="2400" dirty="0"/>
              <a:t> </a:t>
            </a:r>
            <a:r>
              <a:rPr lang="fr-FR" sz="2400" dirty="0" smtClean="0"/>
              <a:t>« race », l’âge et l’histoire du cancer du sein.</a:t>
            </a:r>
            <a:endParaRPr lang="fr-FR" sz="2400" dirty="0"/>
          </a:p>
        </p:txBody>
      </p:sp>
      <p:sp>
        <p:nvSpPr>
          <p:cNvPr id="6" name="Rectangle 5"/>
          <p:cNvSpPr/>
          <p:nvPr/>
        </p:nvSpPr>
        <p:spPr>
          <a:xfrm>
            <a:off x="395536" y="2063804"/>
            <a:ext cx="7488832" cy="1200329"/>
          </a:xfrm>
          <a:prstGeom prst="rect">
            <a:avLst/>
          </a:prstGeom>
        </p:spPr>
        <p:txBody>
          <a:bodyPr wrap="square">
            <a:spAutoFit/>
          </a:bodyPr>
          <a:lstStyle/>
          <a:p>
            <a:r>
              <a:rPr lang="en-US" sz="2400" dirty="0" smtClean="0"/>
              <a:t>Etude </a:t>
            </a:r>
            <a:r>
              <a:rPr lang="en-US" sz="2400" dirty="0" err="1" smtClean="0"/>
              <a:t>cas-témoins</a:t>
            </a:r>
            <a:r>
              <a:rPr lang="en-US" sz="2400" dirty="0" smtClean="0"/>
              <a:t> </a:t>
            </a:r>
            <a:r>
              <a:rPr lang="en-US" sz="2400" dirty="0" err="1" smtClean="0"/>
              <a:t>suivi</a:t>
            </a:r>
            <a:r>
              <a:rPr lang="en-US" sz="2400" dirty="0" smtClean="0"/>
              <a:t> pendant 54 </a:t>
            </a:r>
            <a:r>
              <a:rPr lang="en-US" sz="2400" dirty="0" err="1" smtClean="0"/>
              <a:t>ans</a:t>
            </a:r>
            <a:r>
              <a:rPr lang="en-US" sz="2400" dirty="0" smtClean="0"/>
              <a:t> de 9300 </a:t>
            </a:r>
            <a:r>
              <a:rPr lang="en-US" sz="2400" dirty="0" err="1" smtClean="0"/>
              <a:t>filles</a:t>
            </a:r>
            <a:r>
              <a:rPr lang="en-US" sz="2400" dirty="0" smtClean="0"/>
              <a:t> : </a:t>
            </a:r>
          </a:p>
          <a:p>
            <a:r>
              <a:rPr lang="en-US" sz="2400" dirty="0" smtClean="0"/>
              <a:t>118 </a:t>
            </a:r>
            <a:r>
              <a:rPr lang="en-US" sz="2400" dirty="0" err="1" smtClean="0"/>
              <a:t>cas</a:t>
            </a:r>
            <a:r>
              <a:rPr lang="en-US" sz="2400" dirty="0" smtClean="0"/>
              <a:t> de cancers du sein </a:t>
            </a:r>
            <a:r>
              <a:rPr lang="en-US" sz="2400" dirty="0" err="1" smtClean="0"/>
              <a:t>diagnostiqués</a:t>
            </a:r>
            <a:r>
              <a:rPr lang="en-US" sz="2400" dirty="0" smtClean="0"/>
              <a:t> à </a:t>
            </a:r>
            <a:r>
              <a:rPr lang="en-US" sz="2400" dirty="0" err="1" smtClean="0"/>
              <a:t>l’âge</a:t>
            </a:r>
            <a:r>
              <a:rPr lang="en-US" sz="2400" dirty="0" smtClean="0"/>
              <a:t> de 52 </a:t>
            </a:r>
            <a:r>
              <a:rPr lang="en-US" sz="2400" dirty="0" err="1" smtClean="0"/>
              <a:t>ans</a:t>
            </a:r>
            <a:r>
              <a:rPr lang="en-US" sz="2400" dirty="0" smtClean="0"/>
              <a:t> et  </a:t>
            </a:r>
            <a:r>
              <a:rPr lang="en-US" sz="2400" dirty="0"/>
              <a:t>354 </a:t>
            </a:r>
            <a:r>
              <a:rPr lang="en-US" sz="2400" dirty="0" err="1" smtClean="0"/>
              <a:t>témoins</a:t>
            </a:r>
            <a:r>
              <a:rPr lang="en-US" sz="2400" dirty="0" smtClean="0"/>
              <a:t> </a:t>
            </a:r>
            <a:r>
              <a:rPr lang="en-US" sz="2400" dirty="0" err="1" smtClean="0"/>
              <a:t>appariés</a:t>
            </a:r>
            <a:r>
              <a:rPr lang="en-US" sz="2400" dirty="0" smtClean="0"/>
              <a:t> </a:t>
            </a:r>
            <a:r>
              <a:rPr lang="en-US" sz="2400" dirty="0" err="1" smtClean="0"/>
              <a:t>sur</a:t>
            </a:r>
            <a:r>
              <a:rPr lang="en-US" sz="2400" dirty="0" smtClean="0"/>
              <a:t> </a:t>
            </a:r>
            <a:r>
              <a:rPr lang="en-US" sz="2400" dirty="0" err="1" smtClean="0"/>
              <a:t>l’année</a:t>
            </a:r>
            <a:r>
              <a:rPr lang="en-US" sz="2400" dirty="0" smtClean="0"/>
              <a:t> de naissance</a:t>
            </a:r>
            <a:endParaRPr lang="en-US" sz="2400" dirty="0"/>
          </a:p>
        </p:txBody>
      </p:sp>
      <p:sp>
        <p:nvSpPr>
          <p:cNvPr id="2" name="ZoneTexte 1"/>
          <p:cNvSpPr txBox="1"/>
          <p:nvPr/>
        </p:nvSpPr>
        <p:spPr>
          <a:xfrm>
            <a:off x="6804248" y="620688"/>
            <a:ext cx="1462944" cy="369332"/>
          </a:xfrm>
          <a:prstGeom prst="rect">
            <a:avLst/>
          </a:prstGeom>
          <a:noFill/>
        </p:spPr>
        <p:txBody>
          <a:bodyPr wrap="square" rtlCol="0">
            <a:spAutoFit/>
          </a:bodyPr>
          <a:lstStyle/>
          <a:p>
            <a:r>
              <a:rPr lang="fr-FR" dirty="0" smtClean="0"/>
              <a:t>Cohn, 2015</a:t>
            </a:r>
            <a:endParaRPr lang="fr-FR" dirty="0"/>
          </a:p>
        </p:txBody>
      </p:sp>
    </p:spTree>
    <p:extLst>
      <p:ext uri="{BB962C8B-B14F-4D97-AF65-F5344CB8AC3E}">
        <p14:creationId xmlns:p14="http://schemas.microsoft.com/office/powerpoint/2010/main" val="2387466190"/>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descr="http://www.france-images.com/518-518-large/neocide-1950.jpg"/>
          <p:cNvPicPr>
            <a:picLocks noChangeAspect="1" noChangeArrowheads="1"/>
          </p:cNvPicPr>
          <p:nvPr/>
        </p:nvPicPr>
        <p:blipFill>
          <a:blip r:embed="rId2" cstate="print">
            <a:extLst>
              <a:ext uri="{28A0092B-C50C-407E-A947-70E740481C1C}">
                <a14:useLocalDpi xmlns:a14="http://schemas.microsoft.com/office/drawing/2010/main" val="0"/>
              </a:ext>
            </a:extLst>
          </a:blip>
          <a:srcRect l="15120" r="14320"/>
          <a:stretch>
            <a:fillRect/>
          </a:stretch>
        </p:blipFill>
        <p:spPr bwMode="auto">
          <a:xfrm>
            <a:off x="0" y="44624"/>
            <a:ext cx="1162366" cy="1647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79"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l="5531" t="18329" r="6250" b="6250"/>
          <a:stretch>
            <a:fillRect/>
          </a:stretch>
        </p:blipFill>
        <p:spPr bwMode="auto">
          <a:xfrm>
            <a:off x="1835696" y="404664"/>
            <a:ext cx="6516688" cy="417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0" name="Rectangle 3"/>
          <p:cNvSpPr>
            <a:spLocks noChangeArrowheads="1"/>
          </p:cNvSpPr>
          <p:nvPr/>
        </p:nvSpPr>
        <p:spPr bwMode="auto">
          <a:xfrm>
            <a:off x="179512" y="4653136"/>
            <a:ext cx="8713787" cy="16619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fr-FR" sz="2400" b="1" dirty="0">
                <a:solidFill>
                  <a:schemeClr val="tx1"/>
                </a:solidFill>
              </a:rPr>
              <a:t> </a:t>
            </a:r>
            <a:r>
              <a:rPr lang="en-US" altLang="fr-FR" sz="2800" b="1" dirty="0">
                <a:solidFill>
                  <a:schemeClr val="tx1"/>
                </a:solidFill>
              </a:rPr>
              <a:t>Relation DDT Cancer du sein chez des femmes </a:t>
            </a:r>
            <a:r>
              <a:rPr lang="en-US" altLang="fr-FR" sz="2800" b="1" dirty="0" smtClean="0">
                <a:solidFill>
                  <a:schemeClr val="tx1"/>
                </a:solidFill>
              </a:rPr>
              <a:t>  </a:t>
            </a:r>
            <a:r>
              <a:rPr lang="en-US" altLang="fr-FR" sz="2800" b="1" dirty="0" err="1">
                <a:solidFill>
                  <a:schemeClr val="tx1"/>
                </a:solidFill>
              </a:rPr>
              <a:t>selon</a:t>
            </a:r>
            <a:r>
              <a:rPr lang="en-US" altLang="fr-FR" sz="2800" b="1" dirty="0">
                <a:solidFill>
                  <a:schemeClr val="tx1"/>
                </a:solidFill>
              </a:rPr>
              <a:t> </a:t>
            </a:r>
            <a:r>
              <a:rPr lang="en-US" altLang="fr-FR" sz="2800" b="1" dirty="0" err="1">
                <a:solidFill>
                  <a:schemeClr val="tx1"/>
                </a:solidFill>
              </a:rPr>
              <a:t>leur</a:t>
            </a:r>
            <a:r>
              <a:rPr lang="en-US" altLang="fr-FR" sz="2800" b="1" dirty="0">
                <a:solidFill>
                  <a:schemeClr val="tx1"/>
                </a:solidFill>
              </a:rPr>
              <a:t> </a:t>
            </a:r>
            <a:r>
              <a:rPr lang="en-US" altLang="fr-FR" sz="2800" b="1" dirty="0" err="1">
                <a:solidFill>
                  <a:schemeClr val="tx1"/>
                </a:solidFill>
              </a:rPr>
              <a:t>âge</a:t>
            </a:r>
            <a:r>
              <a:rPr lang="en-US" altLang="fr-FR" sz="2800" b="1" dirty="0">
                <a:solidFill>
                  <a:schemeClr val="tx1"/>
                </a:solidFill>
              </a:rPr>
              <a:t> </a:t>
            </a:r>
            <a:r>
              <a:rPr lang="en-US" altLang="fr-FR" sz="2800" b="1" dirty="0" err="1">
                <a:solidFill>
                  <a:schemeClr val="tx1"/>
                </a:solidFill>
              </a:rPr>
              <a:t>en</a:t>
            </a:r>
            <a:r>
              <a:rPr lang="en-US" altLang="fr-FR" sz="2800" b="1" dirty="0">
                <a:solidFill>
                  <a:schemeClr val="tx1"/>
                </a:solidFill>
              </a:rPr>
              <a:t> </a:t>
            </a:r>
            <a:r>
              <a:rPr lang="en-US" altLang="fr-FR" sz="2800" b="1" dirty="0" smtClean="0">
                <a:solidFill>
                  <a:schemeClr val="tx1"/>
                </a:solidFill>
              </a:rPr>
              <a:t>1945</a:t>
            </a:r>
            <a:r>
              <a:rPr lang="en-US" altLang="fr-FR" sz="2800" b="1" dirty="0"/>
              <a:t> </a:t>
            </a:r>
            <a:r>
              <a:rPr lang="en-US" altLang="fr-FR" sz="2800" b="1" dirty="0" smtClean="0"/>
              <a:t> et </a:t>
            </a:r>
            <a:r>
              <a:rPr lang="en-US" altLang="fr-FR" sz="2800" b="1" dirty="0" err="1" smtClean="0"/>
              <a:t>leur</a:t>
            </a:r>
            <a:r>
              <a:rPr lang="en-US" altLang="fr-FR" sz="2800" b="1" dirty="0" smtClean="0"/>
              <a:t> </a:t>
            </a:r>
            <a:r>
              <a:rPr lang="en-US" altLang="fr-FR" sz="2800" b="1" dirty="0" err="1" smtClean="0"/>
              <a:t>degré</a:t>
            </a:r>
            <a:r>
              <a:rPr lang="en-US" altLang="fr-FR" sz="2800" b="1" dirty="0" smtClean="0"/>
              <a:t> </a:t>
            </a:r>
            <a:r>
              <a:rPr lang="en-US" altLang="fr-FR" sz="2800" b="1" dirty="0" err="1" smtClean="0"/>
              <a:t>d’imprégnation</a:t>
            </a:r>
            <a:r>
              <a:rPr lang="en-US" altLang="fr-FR" sz="2800" b="1" dirty="0" smtClean="0"/>
              <a:t> au DDT</a:t>
            </a:r>
          </a:p>
          <a:p>
            <a:r>
              <a:rPr lang="en-US" altLang="fr-FR" sz="2800" b="1" dirty="0" smtClean="0"/>
              <a:t> </a:t>
            </a:r>
            <a:r>
              <a:rPr lang="en-US" altLang="fr-FR" sz="2800" b="1" dirty="0" smtClean="0">
                <a:solidFill>
                  <a:schemeClr val="tx1"/>
                </a:solidFill>
                <a:sym typeface="Wingdings" pitchFamily="2" charset="2"/>
              </a:rPr>
              <a:t></a:t>
            </a:r>
            <a:r>
              <a:rPr lang="en-US" altLang="fr-FR" sz="2800" b="1" dirty="0" smtClean="0">
                <a:solidFill>
                  <a:schemeClr val="tx1"/>
                </a:solidFill>
              </a:rPr>
              <a:t> </a:t>
            </a:r>
            <a:r>
              <a:rPr lang="en-US" altLang="fr-FR" sz="2800" b="1" dirty="0" err="1">
                <a:solidFill>
                  <a:schemeClr val="tx1"/>
                </a:solidFill>
              </a:rPr>
              <a:t>Fenêtre</a:t>
            </a:r>
            <a:r>
              <a:rPr lang="en-US" altLang="fr-FR" sz="2800" b="1" dirty="0">
                <a:solidFill>
                  <a:schemeClr val="tx1"/>
                </a:solidFill>
              </a:rPr>
              <a:t> </a:t>
            </a:r>
            <a:r>
              <a:rPr lang="en-US" altLang="fr-FR" sz="2800" b="1" dirty="0" err="1" smtClean="0">
                <a:solidFill>
                  <a:schemeClr val="tx1"/>
                </a:solidFill>
              </a:rPr>
              <a:t>d’exposition</a:t>
            </a:r>
            <a:endParaRPr lang="en-US" altLang="fr-FR" sz="2800" b="1" dirty="0"/>
          </a:p>
          <a:p>
            <a:endParaRPr lang="fr-FR" altLang="fr-FR" dirty="0"/>
          </a:p>
        </p:txBody>
      </p:sp>
      <p:sp>
        <p:nvSpPr>
          <p:cNvPr id="24581" name="ZoneTexte 4"/>
          <p:cNvSpPr txBox="1">
            <a:spLocks noChangeArrowheads="1"/>
          </p:cNvSpPr>
          <p:nvPr/>
        </p:nvSpPr>
        <p:spPr bwMode="auto">
          <a:xfrm>
            <a:off x="6948264" y="2780928"/>
            <a:ext cx="1439863"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fr-FR" altLang="fr-FR" b="1" dirty="0">
                <a:solidFill>
                  <a:srgbClr val="C00000"/>
                </a:solidFill>
              </a:rPr>
              <a:t>3 groupes de niveaux en DDT </a:t>
            </a:r>
          </a:p>
        </p:txBody>
      </p:sp>
      <p:sp>
        <p:nvSpPr>
          <p:cNvPr id="6" name="ZoneTexte 5"/>
          <p:cNvSpPr txBox="1"/>
          <p:nvPr/>
        </p:nvSpPr>
        <p:spPr>
          <a:xfrm>
            <a:off x="6804248" y="255791"/>
            <a:ext cx="1462944" cy="369332"/>
          </a:xfrm>
          <a:prstGeom prst="rect">
            <a:avLst/>
          </a:prstGeom>
          <a:noFill/>
        </p:spPr>
        <p:txBody>
          <a:bodyPr wrap="square" rtlCol="0">
            <a:spAutoFit/>
          </a:bodyPr>
          <a:lstStyle/>
          <a:p>
            <a:r>
              <a:rPr lang="fr-FR" dirty="0" smtClean="0"/>
              <a:t>Cohn, 2015</a:t>
            </a:r>
            <a:endParaRPr lang="fr-FR" dirty="0"/>
          </a:p>
        </p:txBody>
      </p:sp>
    </p:spTree>
    <p:extLst>
      <p:ext uri="{BB962C8B-B14F-4D97-AF65-F5344CB8AC3E}">
        <p14:creationId xmlns:p14="http://schemas.microsoft.com/office/powerpoint/2010/main" val="3287809687"/>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1" name="Picture 5" descr="ShawRee Mouse.jpg"/>
          <p:cNvPicPr>
            <a:picLocks noChangeAspect="1"/>
          </p:cNvPicPr>
          <p:nvPr/>
        </p:nvPicPr>
        <p:blipFill>
          <a:blip r:embed="rId3" cstate="print">
            <a:clrChange>
              <a:clrFrom>
                <a:srgbClr val="8E7375"/>
              </a:clrFrom>
              <a:clrTo>
                <a:srgbClr val="8E7375">
                  <a:alpha val="0"/>
                </a:srgbClr>
              </a:clrTo>
            </a:clrChange>
            <a:extLst>
              <a:ext uri="{28A0092B-C50C-407E-A947-70E740481C1C}">
                <a14:useLocalDpi xmlns:a14="http://schemas.microsoft.com/office/drawing/2010/main" val="0"/>
              </a:ext>
            </a:extLst>
          </a:blip>
          <a:srcRect/>
          <a:stretch>
            <a:fillRect/>
          </a:stretch>
        </p:blipFill>
        <p:spPr bwMode="auto">
          <a:xfrm>
            <a:off x="7515426" y="1619578"/>
            <a:ext cx="1628574" cy="12939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132" name="TextBox 23"/>
          <p:cNvSpPr txBox="1">
            <a:spLocks noChangeArrowheads="1"/>
          </p:cNvSpPr>
          <p:nvPr/>
        </p:nvSpPr>
        <p:spPr bwMode="auto">
          <a:xfrm>
            <a:off x="2181206" y="932146"/>
            <a:ext cx="1296144"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600" dirty="0" err="1" smtClean="0"/>
              <a:t>Mère</a:t>
            </a:r>
            <a:r>
              <a:rPr lang="en-US" sz="1600" dirty="0" smtClean="0"/>
              <a:t> non </a:t>
            </a:r>
            <a:r>
              <a:rPr lang="en-US" sz="1600" dirty="0" err="1" smtClean="0"/>
              <a:t>exposée</a:t>
            </a:r>
            <a:r>
              <a:rPr lang="en-US" sz="1600" dirty="0" smtClean="0"/>
              <a:t> </a:t>
            </a:r>
            <a:endParaRPr lang="en-US" sz="1600" dirty="0"/>
          </a:p>
        </p:txBody>
      </p:sp>
      <p:pic>
        <p:nvPicPr>
          <p:cNvPr id="6" name="Picture 18" descr="DEHP Modified Testosterone Chart.jpg"/>
          <p:cNvPicPr>
            <a:picLocks noChangeAspect="1"/>
          </p:cNvPicPr>
          <p:nvPr/>
        </p:nvPicPr>
        <p:blipFill>
          <a:blip r:embed="rId4" cstate="print">
            <a:clrChange>
              <a:clrFrom>
                <a:srgbClr val="FEFFF9"/>
              </a:clrFrom>
              <a:clrTo>
                <a:srgbClr val="FEFFF9">
                  <a:alpha val="0"/>
                </a:srgbClr>
              </a:clrTo>
            </a:clrChange>
            <a:alphaModFix amt="76000"/>
            <a:extLst>
              <a:ext uri="{28A0092B-C50C-407E-A947-70E740481C1C}">
                <a14:useLocalDpi xmlns:a14="http://schemas.microsoft.com/office/drawing/2010/main" val="0"/>
              </a:ext>
            </a:extLst>
          </a:blip>
          <a:srcRect l="23334"/>
          <a:stretch>
            <a:fillRect/>
          </a:stretch>
        </p:blipFill>
        <p:spPr bwMode="auto">
          <a:xfrm>
            <a:off x="197591" y="461443"/>
            <a:ext cx="3485346" cy="2664296"/>
          </a:xfrm>
          <a:prstGeom prst="rect">
            <a:avLst/>
          </a:prstGeom>
          <a:noFill/>
          <a:ln>
            <a:noFill/>
          </a:ln>
          <a:extLst>
            <a:ext uri="{909E8E84-426E-40DD-AFC4-6F175D3DCCD1}">
              <a14:hiddenFill xmlns:a14="http://schemas.microsoft.com/office/drawing/2010/main">
                <a:solidFill>
                  <a:srgbClr val="FFFFFF">
                    <a:alpha val="76077"/>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5" descr="ShawRee Mouse.jpg"/>
          <p:cNvPicPr>
            <a:picLocks noChangeAspect="1"/>
          </p:cNvPicPr>
          <p:nvPr/>
        </p:nvPicPr>
        <p:blipFill>
          <a:blip r:embed="rId3" cstate="print">
            <a:clrChange>
              <a:clrFrom>
                <a:srgbClr val="8E7375"/>
              </a:clrFrom>
              <a:clrTo>
                <a:srgbClr val="8E7375">
                  <a:alpha val="0"/>
                </a:srgbClr>
              </a:clrTo>
            </a:clrChange>
            <a:extLst>
              <a:ext uri="{28A0092B-C50C-407E-A947-70E740481C1C}">
                <a14:useLocalDpi xmlns:a14="http://schemas.microsoft.com/office/drawing/2010/main" val="0"/>
              </a:ext>
            </a:extLst>
          </a:blip>
          <a:srcRect/>
          <a:stretch>
            <a:fillRect/>
          </a:stretch>
        </p:blipFill>
        <p:spPr bwMode="auto">
          <a:xfrm>
            <a:off x="145790" y="65626"/>
            <a:ext cx="1137056" cy="903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23"/>
          <p:cNvSpPr txBox="1">
            <a:spLocks noChangeArrowheads="1"/>
          </p:cNvSpPr>
          <p:nvPr/>
        </p:nvSpPr>
        <p:spPr bwMode="auto">
          <a:xfrm>
            <a:off x="1282846" y="1700808"/>
            <a:ext cx="154241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600" dirty="0" err="1" smtClean="0"/>
              <a:t>Mère</a:t>
            </a:r>
            <a:r>
              <a:rPr lang="en-US" sz="1600" dirty="0" smtClean="0"/>
              <a:t>  </a:t>
            </a:r>
            <a:r>
              <a:rPr lang="en-US" sz="1600" dirty="0" err="1" smtClean="0"/>
              <a:t>exposée</a:t>
            </a:r>
            <a:endParaRPr lang="en-US" sz="1600" dirty="0" smtClean="0"/>
          </a:p>
          <a:p>
            <a:pPr eaLnBrk="1" hangingPunct="1"/>
            <a:r>
              <a:rPr lang="en-US" sz="1600" dirty="0" smtClean="0"/>
              <a:t> </a:t>
            </a:r>
            <a:endParaRPr lang="en-US" sz="1600" dirty="0"/>
          </a:p>
        </p:txBody>
      </p:sp>
      <p:pic>
        <p:nvPicPr>
          <p:cNvPr id="12" name="Picture 7" descr="DEHP AGD Graph.jpg"/>
          <p:cNvPicPr>
            <a:picLocks noChangeAspect="1"/>
          </p:cNvPicPr>
          <p:nvPr/>
        </p:nvPicPr>
        <p:blipFill>
          <a:blip r:embed="rId5" cstate="print">
            <a:extLst>
              <a:ext uri="{28A0092B-C50C-407E-A947-70E740481C1C}">
                <a14:useLocalDpi xmlns:a14="http://schemas.microsoft.com/office/drawing/2010/main" val="0"/>
              </a:ext>
            </a:extLst>
          </a:blip>
          <a:srcRect l="8299" b="8444"/>
          <a:stretch>
            <a:fillRect/>
          </a:stretch>
        </p:blipFill>
        <p:spPr bwMode="auto">
          <a:xfrm>
            <a:off x="6199021" y="2844159"/>
            <a:ext cx="3063026" cy="24724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4024243" y="1174723"/>
            <a:ext cx="4909357" cy="400110"/>
          </a:xfrm>
          <a:prstGeom prst="rect">
            <a:avLst/>
          </a:prstGeom>
        </p:spPr>
        <p:txBody>
          <a:bodyPr wrap="none">
            <a:spAutoFit/>
          </a:bodyPr>
          <a:lstStyle/>
          <a:p>
            <a: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z="2000" b="1" dirty="0" smtClean="0">
                <a:solidFill>
                  <a:srgbClr val="C00000"/>
                </a:solidFill>
                <a:cs typeface="Tahoma" pitchFamily="32" charset="0"/>
              </a:rPr>
              <a:t>Diminution de la Distance </a:t>
            </a:r>
            <a:r>
              <a:rPr lang="en-GB" sz="2000" b="1" dirty="0" err="1" smtClean="0">
                <a:solidFill>
                  <a:srgbClr val="C00000"/>
                </a:solidFill>
                <a:cs typeface="Tahoma" pitchFamily="32" charset="0"/>
              </a:rPr>
              <a:t>ano-génitale</a:t>
            </a:r>
            <a:r>
              <a:rPr lang="en-GB" sz="2000" b="1" dirty="0" smtClean="0">
                <a:solidFill>
                  <a:srgbClr val="C00000"/>
                </a:solidFill>
                <a:cs typeface="Tahoma" pitchFamily="32" charset="0"/>
              </a:rPr>
              <a:t> AGD </a:t>
            </a:r>
            <a:endParaRPr lang="en-GB" sz="2000" b="1" dirty="0">
              <a:solidFill>
                <a:srgbClr val="C00000"/>
              </a:solidFill>
              <a:cs typeface="Tahoma" pitchFamily="32" charset="0"/>
            </a:endParaRPr>
          </a:p>
        </p:txBody>
      </p:sp>
      <p:pic>
        <p:nvPicPr>
          <p:cNvPr id="13" name="Picture 3"/>
          <p:cNvPicPr>
            <a:picLocks noChangeAspect="1"/>
          </p:cNvPicPr>
          <p:nvPr/>
        </p:nvPicPr>
        <p:blipFill>
          <a:blip r:embed="rId6" cstate="print">
            <a:alphaModFix/>
            <a:lum/>
          </a:blip>
          <a:srcRect/>
          <a:stretch>
            <a:fillRect/>
          </a:stretch>
        </p:blipFill>
        <p:spPr>
          <a:xfrm>
            <a:off x="355313" y="3359737"/>
            <a:ext cx="3226030" cy="3240728"/>
          </a:xfrm>
          <a:prstGeom prst="rect">
            <a:avLst/>
          </a:prstGeom>
          <a:noFill/>
          <a:ln>
            <a:noFill/>
          </a:ln>
        </p:spPr>
      </p:pic>
      <p:sp>
        <p:nvSpPr>
          <p:cNvPr id="15" name="TextBox 4"/>
          <p:cNvSpPr txBox="1">
            <a:spLocks noChangeArrowheads="1"/>
          </p:cNvSpPr>
          <p:nvPr/>
        </p:nvSpPr>
        <p:spPr bwMode="auto">
          <a:xfrm>
            <a:off x="7020272" y="5229200"/>
            <a:ext cx="1749082"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dirty="0" smtClean="0"/>
              <a:t>Concentration DEHP </a:t>
            </a:r>
            <a:endParaRPr lang="en-US" sz="1800" dirty="0"/>
          </a:p>
        </p:txBody>
      </p:sp>
      <p:pic>
        <p:nvPicPr>
          <p:cNvPr id="16" name="Picture 2"/>
          <p:cNvPicPr>
            <a:picLocks noChangeAspect="1" noChangeArrowheads="1"/>
          </p:cNvPicPr>
          <p:nvPr/>
        </p:nvPicPr>
        <p:blipFill>
          <a:blip r:embed="rId7" cstate="print"/>
          <a:srcRect/>
          <a:stretch>
            <a:fillRect/>
          </a:stretch>
        </p:blipFill>
        <p:spPr bwMode="auto">
          <a:xfrm>
            <a:off x="3632602" y="1821297"/>
            <a:ext cx="2342933" cy="2184401"/>
          </a:xfrm>
          <a:prstGeom prst="rect">
            <a:avLst/>
          </a:prstGeom>
          <a:noFill/>
          <a:ln w="9525">
            <a:noFill/>
            <a:round/>
            <a:headEnd/>
            <a:tailEnd/>
          </a:ln>
        </p:spPr>
      </p:pic>
      <p:sp>
        <p:nvSpPr>
          <p:cNvPr id="4" name="Rectangle 3"/>
          <p:cNvSpPr/>
          <p:nvPr/>
        </p:nvSpPr>
        <p:spPr>
          <a:xfrm>
            <a:off x="2087187" y="63971"/>
            <a:ext cx="7187720" cy="954107"/>
          </a:xfrm>
          <a:prstGeom prst="rect">
            <a:avLst/>
          </a:prstGeom>
        </p:spPr>
        <p:txBody>
          <a:bodyPr wrap="square">
            <a:spAutoFit/>
          </a:bodyPr>
          <a:lstStyle/>
          <a:p>
            <a:pPr>
              <a:defRPr/>
            </a:pPr>
            <a:r>
              <a:rPr lang="en-US" sz="2800" b="1" dirty="0">
                <a:solidFill>
                  <a:schemeClr val="bg1">
                    <a:lumMod val="50000"/>
                  </a:schemeClr>
                </a:solidFill>
                <a:ea typeface="ＭＳ Ｐゴシック" charset="-128"/>
                <a:cs typeface="ＭＳ Ｐゴシック" charset="-128"/>
              </a:rPr>
              <a:t>Le Syndrome  des </a:t>
            </a:r>
            <a:r>
              <a:rPr lang="en-US" sz="2800" b="1" dirty="0" err="1" smtClean="0">
                <a:solidFill>
                  <a:schemeClr val="bg1">
                    <a:lumMod val="50000"/>
                  </a:schemeClr>
                </a:solidFill>
                <a:ea typeface="ＭＳ Ｐゴシック" charset="-128"/>
                <a:cs typeface="ＭＳ Ｐゴシック" charset="-128"/>
              </a:rPr>
              <a:t>Phtalates</a:t>
            </a:r>
            <a:r>
              <a:rPr lang="en-US" sz="2800" b="1" dirty="0" smtClean="0">
                <a:solidFill>
                  <a:schemeClr val="bg1">
                    <a:lumMod val="50000"/>
                  </a:schemeClr>
                </a:solidFill>
                <a:ea typeface="ＭＳ Ｐゴシック" charset="-128"/>
                <a:cs typeface="ＭＳ Ｐゴシック" charset="-128"/>
              </a:rPr>
              <a:t> : </a:t>
            </a:r>
            <a:r>
              <a:rPr lang="en-US" sz="2800" b="1" dirty="0" err="1" smtClean="0">
                <a:solidFill>
                  <a:schemeClr val="bg1">
                    <a:lumMod val="50000"/>
                  </a:schemeClr>
                </a:solidFill>
                <a:ea typeface="ＭＳ Ｐゴシック" charset="-128"/>
                <a:cs typeface="ＭＳ Ｐゴシック" charset="-128"/>
              </a:rPr>
              <a:t>micropénis</a:t>
            </a:r>
            <a:r>
              <a:rPr lang="en-US" sz="2800" b="1" dirty="0" smtClean="0">
                <a:solidFill>
                  <a:schemeClr val="bg1">
                    <a:lumMod val="50000"/>
                  </a:schemeClr>
                </a:solidFill>
                <a:ea typeface="ＭＳ Ｐゴシック" charset="-128"/>
                <a:cs typeface="ＭＳ Ｐゴシック" charset="-128"/>
              </a:rPr>
              <a:t>, malformation </a:t>
            </a:r>
            <a:r>
              <a:rPr lang="en-US" sz="2800" b="1" dirty="0" err="1" smtClean="0">
                <a:solidFill>
                  <a:schemeClr val="bg1">
                    <a:lumMod val="50000"/>
                  </a:schemeClr>
                </a:solidFill>
                <a:ea typeface="ＭＳ Ｐゴシック" charset="-128"/>
                <a:cs typeface="ＭＳ Ｐゴシック" charset="-128"/>
              </a:rPr>
              <a:t>genitale</a:t>
            </a:r>
            <a:r>
              <a:rPr lang="en-US" sz="2800" b="1" dirty="0" smtClean="0">
                <a:solidFill>
                  <a:schemeClr val="bg1">
                    <a:lumMod val="50000"/>
                  </a:schemeClr>
                </a:solidFill>
                <a:ea typeface="ＭＳ Ｐゴシック" charset="-128"/>
                <a:cs typeface="ＭＳ Ｐゴシック" charset="-128"/>
              </a:rPr>
              <a:t>, </a:t>
            </a:r>
            <a:r>
              <a:rPr lang="en-US" sz="2800" b="1" dirty="0" err="1" smtClean="0">
                <a:solidFill>
                  <a:schemeClr val="bg1">
                    <a:lumMod val="50000"/>
                  </a:schemeClr>
                </a:solidFill>
                <a:ea typeface="ＭＳ Ｐゴシック" charset="-128"/>
                <a:cs typeface="ＭＳ Ｐゴシック" charset="-128"/>
              </a:rPr>
              <a:t>féminisation</a:t>
            </a:r>
            <a:r>
              <a:rPr lang="en-US" sz="2800" b="1" dirty="0" smtClean="0">
                <a:solidFill>
                  <a:schemeClr val="bg1">
                    <a:lumMod val="50000"/>
                  </a:schemeClr>
                </a:solidFill>
                <a:ea typeface="ＭＳ Ｐゴシック" charset="-128"/>
                <a:cs typeface="ＭＳ Ｐゴシック" charset="-128"/>
              </a:rPr>
              <a:t> des </a:t>
            </a:r>
            <a:r>
              <a:rPr lang="en-US" sz="2800" b="1" dirty="0" err="1" smtClean="0">
                <a:solidFill>
                  <a:schemeClr val="bg1">
                    <a:lumMod val="50000"/>
                  </a:schemeClr>
                </a:solidFill>
                <a:ea typeface="ＭＳ Ｐゴシック" charset="-128"/>
                <a:cs typeface="ＭＳ Ｐゴシック" charset="-128"/>
              </a:rPr>
              <a:t>mâles</a:t>
            </a:r>
            <a:r>
              <a:rPr lang="en-US" sz="2800" b="1" dirty="0" smtClean="0">
                <a:solidFill>
                  <a:schemeClr val="bg1">
                    <a:lumMod val="50000"/>
                  </a:schemeClr>
                </a:solidFill>
                <a:ea typeface="ＭＳ Ｐゴシック" charset="-128"/>
                <a:cs typeface="ＭＳ Ｐゴシック" charset="-128"/>
              </a:rPr>
              <a:t> </a:t>
            </a:r>
            <a:endParaRPr lang="en-US" sz="2800" b="1" dirty="0">
              <a:solidFill>
                <a:schemeClr val="bg1">
                  <a:lumMod val="50000"/>
                </a:schemeClr>
              </a:solidFill>
              <a:ea typeface="ＭＳ Ｐゴシック" charset="-128"/>
              <a:cs typeface="ＭＳ Ｐゴシック" charset="-128"/>
            </a:endParaRPr>
          </a:p>
        </p:txBody>
      </p:sp>
      <p:sp>
        <p:nvSpPr>
          <p:cNvPr id="17" name="ZoneTexte 16"/>
          <p:cNvSpPr txBox="1"/>
          <p:nvPr/>
        </p:nvSpPr>
        <p:spPr>
          <a:xfrm>
            <a:off x="1246822" y="489691"/>
            <a:ext cx="1128914" cy="369332"/>
          </a:xfrm>
          <a:prstGeom prst="rect">
            <a:avLst/>
          </a:prstGeom>
          <a:noFill/>
        </p:spPr>
        <p:txBody>
          <a:bodyPr wrap="square" rtlCol="0">
            <a:spAutoFit/>
          </a:bodyPr>
          <a:lstStyle/>
          <a:p>
            <a:r>
              <a:rPr lang="fr-FR" dirty="0" smtClean="0"/>
              <a:t>DEHP</a:t>
            </a:r>
            <a:endParaRPr lang="fr-FR" dirty="0"/>
          </a:p>
        </p:txBody>
      </p:sp>
      <p:sp>
        <p:nvSpPr>
          <p:cNvPr id="18" name="ZoneTexte 17"/>
          <p:cNvSpPr txBox="1"/>
          <p:nvPr/>
        </p:nvSpPr>
        <p:spPr>
          <a:xfrm>
            <a:off x="156744" y="2986460"/>
            <a:ext cx="3623168" cy="369332"/>
          </a:xfrm>
          <a:prstGeom prst="rect">
            <a:avLst/>
          </a:prstGeom>
          <a:noFill/>
        </p:spPr>
        <p:txBody>
          <a:bodyPr wrap="square" rtlCol="0">
            <a:spAutoFit/>
          </a:bodyPr>
          <a:lstStyle/>
          <a:p>
            <a:r>
              <a:rPr lang="fr-FR" b="1" dirty="0" smtClean="0">
                <a:solidFill>
                  <a:srgbClr val="C00000"/>
                </a:solidFill>
              </a:rPr>
              <a:t>Suppression du pic de testostérone</a:t>
            </a:r>
            <a:endParaRPr lang="fr-FR" b="1" dirty="0">
              <a:solidFill>
                <a:srgbClr val="C00000"/>
              </a:solidFill>
            </a:endParaRPr>
          </a:p>
        </p:txBody>
      </p:sp>
      <p:pic>
        <p:nvPicPr>
          <p:cNvPr id="20" name="Image 1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945833" y="4080394"/>
            <a:ext cx="2137420" cy="2023424"/>
          </a:xfrm>
          <a:prstGeom prst="rect">
            <a:avLst/>
          </a:prstGeom>
        </p:spPr>
      </p:pic>
    </p:spTree>
    <p:extLst>
      <p:ext uri="{BB962C8B-B14F-4D97-AF65-F5344CB8AC3E}">
        <p14:creationId xmlns:p14="http://schemas.microsoft.com/office/powerpoint/2010/main" val="128778573"/>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Text Box 1"/>
          <p:cNvSpPr txBox="1">
            <a:spLocks noChangeArrowheads="1"/>
          </p:cNvSpPr>
          <p:nvPr/>
        </p:nvSpPr>
        <p:spPr bwMode="auto">
          <a:xfrm>
            <a:off x="179388" y="-174625"/>
            <a:ext cx="8686800" cy="867321"/>
          </a:xfrm>
          <a:prstGeom prst="rect">
            <a:avLst/>
          </a:prstGeom>
          <a:noFill/>
          <a:ln w="9525">
            <a:noFill/>
            <a:round/>
            <a:headEnd/>
            <a:tailEnd/>
          </a:ln>
          <a:effectLst/>
        </p:spPr>
        <p:txBody>
          <a:bodyPr lIns="0" tIns="46800" rIns="0" bIns="0" anchor="b"/>
          <a:lstStyle/>
          <a:p>
            <a:pPr>
              <a:lnSpc>
                <a:spcPct val="102000"/>
              </a:lnSpc>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z="3200" b="1" dirty="0" smtClean="0">
                <a:solidFill>
                  <a:schemeClr val="bg1">
                    <a:lumMod val="65000"/>
                  </a:schemeClr>
                </a:solidFill>
                <a:latin typeface="Calibri" pitchFamily="32" charset="0"/>
                <a:ea typeface="MS Gothic" charset="0"/>
                <a:cs typeface="MS Gothic" charset="0"/>
              </a:rPr>
              <a:t>PCB </a:t>
            </a:r>
            <a:r>
              <a:rPr lang="en-GB" sz="3200" b="1" dirty="0">
                <a:solidFill>
                  <a:schemeClr val="bg1">
                    <a:lumMod val="65000"/>
                  </a:schemeClr>
                </a:solidFill>
                <a:latin typeface="Calibri" pitchFamily="32" charset="0"/>
                <a:ea typeface="MS Gothic" charset="0"/>
                <a:cs typeface="MS Gothic" charset="0"/>
              </a:rPr>
              <a:t>et troubles du </a:t>
            </a:r>
            <a:r>
              <a:rPr lang="en-GB" sz="3200" b="1" dirty="0" err="1">
                <a:solidFill>
                  <a:schemeClr val="bg1">
                    <a:lumMod val="65000"/>
                  </a:schemeClr>
                </a:solidFill>
                <a:latin typeface="Calibri" pitchFamily="32" charset="0"/>
                <a:ea typeface="MS Gothic" charset="0"/>
                <a:cs typeface="MS Gothic" charset="0"/>
              </a:rPr>
              <a:t>comportement</a:t>
            </a:r>
            <a:r>
              <a:rPr lang="en-GB" sz="5000" b="1" dirty="0">
                <a:solidFill>
                  <a:schemeClr val="bg1">
                    <a:lumMod val="65000"/>
                  </a:schemeClr>
                </a:solidFill>
                <a:latin typeface="Calibri" pitchFamily="32" charset="0"/>
                <a:ea typeface="MS Gothic" charset="0"/>
                <a:cs typeface="MS Gothic" charset="0"/>
              </a:rPr>
              <a:t> </a:t>
            </a:r>
            <a:r>
              <a:rPr lang="en-GB" b="1" i="1" dirty="0">
                <a:solidFill>
                  <a:schemeClr val="bg1">
                    <a:lumMod val="65000"/>
                  </a:schemeClr>
                </a:solidFill>
                <a:latin typeface="Calibri" pitchFamily="32" charset="0"/>
                <a:ea typeface="MS Gothic" charset="0"/>
                <a:cs typeface="MS Gothic" charset="0"/>
              </a:rPr>
              <a:t>Jacobson et Jacobson 1996</a:t>
            </a:r>
          </a:p>
        </p:txBody>
      </p:sp>
      <p:grpSp>
        <p:nvGrpSpPr>
          <p:cNvPr id="2" name="Group 2"/>
          <p:cNvGrpSpPr>
            <a:grpSpLocks/>
          </p:cNvGrpSpPr>
          <p:nvPr/>
        </p:nvGrpSpPr>
        <p:grpSpPr bwMode="auto">
          <a:xfrm>
            <a:off x="5508104" y="836712"/>
            <a:ext cx="3274888" cy="2260848"/>
            <a:chOff x="3584" y="1008"/>
            <a:chExt cx="2302" cy="1487"/>
          </a:xfrm>
        </p:grpSpPr>
        <p:pic>
          <p:nvPicPr>
            <p:cNvPr id="26627" name="Picture 3"/>
            <p:cNvPicPr>
              <a:picLocks noChangeAspect="1" noChangeArrowheads="1"/>
            </p:cNvPicPr>
            <p:nvPr/>
          </p:nvPicPr>
          <p:blipFill>
            <a:blip r:embed="rId3" cstate="print"/>
            <a:srcRect/>
            <a:stretch>
              <a:fillRect/>
            </a:stretch>
          </p:blipFill>
          <p:spPr bwMode="auto">
            <a:xfrm>
              <a:off x="3584" y="1008"/>
              <a:ext cx="2303" cy="1487"/>
            </a:xfrm>
            <a:prstGeom prst="rect">
              <a:avLst/>
            </a:prstGeom>
            <a:noFill/>
            <a:ln w="9525">
              <a:noFill/>
              <a:round/>
              <a:headEnd/>
              <a:tailEnd/>
            </a:ln>
            <a:effectLst/>
          </p:spPr>
        </p:pic>
        <p:sp>
          <p:nvSpPr>
            <p:cNvPr id="26628" name="Text Box 4"/>
            <p:cNvSpPr txBox="1">
              <a:spLocks noChangeArrowheads="1"/>
            </p:cNvSpPr>
            <p:nvPr/>
          </p:nvSpPr>
          <p:spPr bwMode="auto">
            <a:xfrm>
              <a:off x="3584" y="1008"/>
              <a:ext cx="2303" cy="1488"/>
            </a:xfrm>
            <a:prstGeom prst="rect">
              <a:avLst/>
            </a:prstGeom>
            <a:noFill/>
            <a:ln w="9525">
              <a:noFill/>
              <a:round/>
              <a:headEnd/>
              <a:tailEnd/>
            </a:ln>
            <a:effectLst/>
          </p:spPr>
          <p:txBody>
            <a:bodyPr wrap="none" anchor="ctr"/>
            <a:lstStyle/>
            <a:p>
              <a:endParaRPr lang="fr-FR"/>
            </a:p>
          </p:txBody>
        </p:sp>
      </p:grpSp>
      <p:sp>
        <p:nvSpPr>
          <p:cNvPr id="26629" name="Text Box 5"/>
          <p:cNvSpPr txBox="1">
            <a:spLocks noChangeArrowheads="1"/>
          </p:cNvSpPr>
          <p:nvPr/>
        </p:nvSpPr>
        <p:spPr bwMode="auto">
          <a:xfrm>
            <a:off x="3454400" y="914400"/>
            <a:ext cx="184150" cy="315913"/>
          </a:xfrm>
          <a:prstGeom prst="rect">
            <a:avLst/>
          </a:prstGeom>
          <a:noFill/>
          <a:ln w="9525">
            <a:noFill/>
            <a:round/>
            <a:headEnd/>
            <a:tailEnd/>
          </a:ln>
          <a:effectLst/>
        </p:spPr>
        <p:txBody>
          <a:bodyPr wrap="none" anchor="ctr"/>
          <a:lstStyle/>
          <a:p>
            <a:endParaRPr lang="fr-FR"/>
          </a:p>
        </p:txBody>
      </p:sp>
      <p:sp>
        <p:nvSpPr>
          <p:cNvPr id="26630" name="Text Box 6"/>
          <p:cNvSpPr txBox="1">
            <a:spLocks noChangeArrowheads="1"/>
          </p:cNvSpPr>
          <p:nvPr/>
        </p:nvSpPr>
        <p:spPr bwMode="auto">
          <a:xfrm>
            <a:off x="323528" y="764704"/>
            <a:ext cx="5283200" cy="5035739"/>
          </a:xfrm>
          <a:prstGeom prst="rect">
            <a:avLst/>
          </a:prstGeom>
          <a:noFill/>
          <a:ln w="9525">
            <a:noFill/>
            <a:round/>
            <a:headEnd/>
            <a:tailEnd/>
          </a:ln>
          <a:effectLst/>
        </p:spPr>
        <p:txBody>
          <a:bodyPr lIns="90000" tIns="46800" rIns="90000" bIns="46800">
            <a:spAutoFit/>
          </a:bodyPr>
          <a:lstStyle/>
          <a:p>
            <a:pPr>
              <a:lnSpc>
                <a:spcPct val="90000"/>
              </a:lnSpc>
              <a:buFont typeface="Monotype Sorts" charset="2"/>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z="2400" dirty="0">
                <a:ea typeface="MS Gothic" charset="0"/>
                <a:cs typeface="Arial" pitchFamily="34" charset="0"/>
              </a:rPr>
              <a:t>24 </a:t>
            </a:r>
            <a:r>
              <a:rPr lang="en-GB" sz="2400" dirty="0" err="1">
                <a:ea typeface="MS Gothic" charset="0"/>
                <a:cs typeface="Arial" pitchFamily="34" charset="0"/>
              </a:rPr>
              <a:t>heures</a:t>
            </a:r>
            <a:r>
              <a:rPr lang="en-GB" sz="2400" dirty="0">
                <a:ea typeface="MS Gothic" charset="0"/>
                <a:cs typeface="Arial" pitchFamily="34" charset="0"/>
              </a:rPr>
              <a:t> après la naissance: </a:t>
            </a:r>
            <a:r>
              <a:rPr lang="en-GB" sz="2400" dirty="0" err="1">
                <a:ea typeface="MS Gothic" charset="0"/>
                <a:cs typeface="Arial" pitchFamily="34" charset="0"/>
              </a:rPr>
              <a:t>atteintes</a:t>
            </a:r>
            <a:r>
              <a:rPr lang="en-GB" sz="2400" dirty="0">
                <a:ea typeface="MS Gothic" charset="0"/>
                <a:cs typeface="Arial" pitchFamily="34" charset="0"/>
              </a:rPr>
              <a:t> </a:t>
            </a:r>
            <a:r>
              <a:rPr lang="en-GB" sz="2400" b="1" dirty="0" err="1">
                <a:ea typeface="MS Gothic" charset="0"/>
                <a:cs typeface="Arial" pitchFamily="34" charset="0"/>
              </a:rPr>
              <a:t>neurologiques</a:t>
            </a:r>
            <a:r>
              <a:rPr lang="en-GB" sz="2400" dirty="0">
                <a:ea typeface="MS Gothic" charset="0"/>
                <a:cs typeface="Arial" pitchFamily="34" charset="0"/>
              </a:rPr>
              <a:t> chez les nouveau-</a:t>
            </a:r>
            <a:r>
              <a:rPr lang="en-GB" sz="2400" dirty="0" err="1">
                <a:ea typeface="MS Gothic" charset="0"/>
                <a:cs typeface="Arial" pitchFamily="34" charset="0"/>
              </a:rPr>
              <a:t>nés</a:t>
            </a:r>
            <a:r>
              <a:rPr lang="en-GB" sz="2400" dirty="0">
                <a:ea typeface="MS Gothic" charset="0"/>
                <a:cs typeface="Arial" pitchFamily="34" charset="0"/>
              </a:rPr>
              <a:t> </a:t>
            </a:r>
            <a:r>
              <a:rPr lang="en-GB" sz="2400" dirty="0" err="1">
                <a:ea typeface="MS Gothic" charset="0"/>
                <a:cs typeface="Arial" pitchFamily="34" charset="0"/>
              </a:rPr>
              <a:t>dont</a:t>
            </a:r>
            <a:r>
              <a:rPr lang="en-GB" sz="2400" dirty="0">
                <a:ea typeface="MS Gothic" charset="0"/>
                <a:cs typeface="Arial" pitchFamily="34" charset="0"/>
              </a:rPr>
              <a:t> la </a:t>
            </a:r>
            <a:r>
              <a:rPr lang="en-GB" sz="2400" dirty="0" err="1">
                <a:ea typeface="MS Gothic" charset="0"/>
                <a:cs typeface="Arial" pitchFamily="34" charset="0"/>
              </a:rPr>
              <a:t>mère</a:t>
            </a:r>
            <a:r>
              <a:rPr lang="en-GB" sz="2400" dirty="0">
                <a:ea typeface="MS Gothic" charset="0"/>
                <a:cs typeface="Arial" pitchFamily="34" charset="0"/>
              </a:rPr>
              <a:t> </a:t>
            </a:r>
            <a:r>
              <a:rPr lang="en-GB" sz="2400" dirty="0" err="1">
                <a:ea typeface="MS Gothic" charset="0"/>
                <a:cs typeface="Arial" pitchFamily="34" charset="0"/>
              </a:rPr>
              <a:t>avait</a:t>
            </a:r>
            <a:r>
              <a:rPr lang="en-GB" sz="2400" dirty="0">
                <a:ea typeface="MS Gothic" charset="0"/>
                <a:cs typeface="Arial" pitchFamily="34" charset="0"/>
              </a:rPr>
              <a:t> consommé le plus des </a:t>
            </a:r>
            <a:r>
              <a:rPr lang="en-GB" sz="2400" dirty="0" err="1">
                <a:ea typeface="MS Gothic" charset="0"/>
                <a:cs typeface="Arial" pitchFamily="34" charset="0"/>
              </a:rPr>
              <a:t>poissons</a:t>
            </a:r>
            <a:r>
              <a:rPr lang="en-GB" sz="2400" dirty="0">
                <a:ea typeface="MS Gothic" charset="0"/>
                <a:cs typeface="Arial" pitchFamily="34" charset="0"/>
              </a:rPr>
              <a:t> </a:t>
            </a:r>
            <a:r>
              <a:rPr lang="en-GB" sz="2400" dirty="0" err="1">
                <a:ea typeface="MS Gothic" charset="0"/>
                <a:cs typeface="Arial" pitchFamily="34" charset="0"/>
              </a:rPr>
              <a:t>contaminés</a:t>
            </a:r>
            <a:r>
              <a:rPr lang="en-GB" sz="2400" dirty="0">
                <a:ea typeface="MS Gothic" charset="0"/>
                <a:cs typeface="Arial" pitchFamily="34" charset="0"/>
              </a:rPr>
              <a:t> en PCB. </a:t>
            </a:r>
          </a:p>
          <a:p>
            <a:pPr>
              <a:lnSpc>
                <a:spcPct val="81000"/>
              </a:lnSpc>
              <a:spcBef>
                <a:spcPts val="500"/>
              </a:spcBef>
              <a:spcAft>
                <a:spcPts val="500"/>
              </a:spcAft>
              <a:buFont typeface="Monotype Sorts" charset="2"/>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z="2400" dirty="0">
                <a:ea typeface="MS Gothic" charset="0"/>
                <a:cs typeface="Arial" pitchFamily="34" charset="0"/>
              </a:rPr>
              <a:t> 4 </a:t>
            </a:r>
            <a:r>
              <a:rPr lang="en-GB" sz="2400" dirty="0" err="1">
                <a:ea typeface="MS Gothic" charset="0"/>
                <a:cs typeface="Arial" pitchFamily="34" charset="0"/>
              </a:rPr>
              <a:t>ans</a:t>
            </a:r>
            <a:r>
              <a:rPr lang="en-GB" sz="2400" dirty="0">
                <a:ea typeface="MS Gothic" charset="0"/>
                <a:cs typeface="Arial" pitchFamily="34" charset="0"/>
              </a:rPr>
              <a:t> : relation </a:t>
            </a:r>
            <a:r>
              <a:rPr lang="en-GB" sz="2400" dirty="0" err="1">
                <a:ea typeface="MS Gothic" charset="0"/>
                <a:cs typeface="Arial" pitchFamily="34" charset="0"/>
              </a:rPr>
              <a:t>problèmes</a:t>
            </a:r>
            <a:r>
              <a:rPr lang="en-GB" sz="2400" dirty="0">
                <a:ea typeface="MS Gothic" charset="0"/>
                <a:cs typeface="Arial" pitchFamily="34" charset="0"/>
              </a:rPr>
              <a:t> de </a:t>
            </a:r>
            <a:r>
              <a:rPr lang="en-GB" sz="2400" dirty="0" err="1">
                <a:ea typeface="MS Gothic" charset="0"/>
                <a:cs typeface="Arial" pitchFamily="34" charset="0"/>
              </a:rPr>
              <a:t>mémoire</a:t>
            </a:r>
            <a:r>
              <a:rPr lang="en-GB" sz="2400" dirty="0">
                <a:ea typeface="MS Gothic" charset="0"/>
                <a:cs typeface="Arial" pitchFamily="34" charset="0"/>
              </a:rPr>
              <a:t> à court </a:t>
            </a:r>
            <a:r>
              <a:rPr lang="en-GB" sz="2400" dirty="0" err="1">
                <a:ea typeface="MS Gothic" charset="0"/>
                <a:cs typeface="Arial" pitchFamily="34" charset="0"/>
              </a:rPr>
              <a:t>terme</a:t>
            </a:r>
            <a:r>
              <a:rPr lang="en-GB" sz="2400" dirty="0">
                <a:ea typeface="MS Gothic" charset="0"/>
                <a:cs typeface="Arial" pitchFamily="34" charset="0"/>
              </a:rPr>
              <a:t> chez </a:t>
            </a:r>
            <a:r>
              <a:rPr lang="en-GB" sz="2400" dirty="0" err="1">
                <a:ea typeface="MS Gothic" charset="0"/>
                <a:cs typeface="Arial" pitchFamily="34" charset="0"/>
              </a:rPr>
              <a:t>l’enfant</a:t>
            </a:r>
            <a:r>
              <a:rPr lang="en-GB" sz="2400" dirty="0">
                <a:ea typeface="MS Gothic" charset="0"/>
                <a:cs typeface="Arial" pitchFamily="34" charset="0"/>
              </a:rPr>
              <a:t> et </a:t>
            </a:r>
            <a:r>
              <a:rPr lang="en-GB" sz="2400" dirty="0" err="1">
                <a:ea typeface="MS Gothic" charset="0"/>
                <a:cs typeface="Arial" pitchFamily="34" charset="0"/>
              </a:rPr>
              <a:t>quantité</a:t>
            </a:r>
            <a:r>
              <a:rPr lang="en-GB" sz="2400" dirty="0">
                <a:ea typeface="MS Gothic" charset="0"/>
                <a:cs typeface="Arial" pitchFamily="34" charset="0"/>
              </a:rPr>
              <a:t> de PCB </a:t>
            </a:r>
            <a:r>
              <a:rPr lang="en-GB" sz="2400" dirty="0" err="1">
                <a:ea typeface="MS Gothic" charset="0"/>
                <a:cs typeface="Arial" pitchFamily="34" charset="0"/>
              </a:rPr>
              <a:t>dans</a:t>
            </a:r>
            <a:r>
              <a:rPr lang="en-GB" sz="2400" dirty="0">
                <a:ea typeface="MS Gothic" charset="0"/>
                <a:cs typeface="Arial" pitchFamily="34" charset="0"/>
              </a:rPr>
              <a:t> le sang de cordon </a:t>
            </a:r>
            <a:r>
              <a:rPr lang="en-GB" sz="2400" dirty="0" err="1">
                <a:ea typeface="MS Gothic" charset="0"/>
                <a:cs typeface="Arial" pitchFamily="34" charset="0"/>
              </a:rPr>
              <a:t>ombilical</a:t>
            </a:r>
            <a:endParaRPr lang="en-GB" sz="2400" dirty="0">
              <a:ea typeface="MS Gothic" charset="0"/>
              <a:cs typeface="Arial" pitchFamily="34" charset="0"/>
            </a:endParaRPr>
          </a:p>
          <a:p>
            <a:pPr>
              <a:lnSpc>
                <a:spcPct val="81000"/>
              </a:lnSpc>
              <a:spcBef>
                <a:spcPts val="500"/>
              </a:spcBef>
              <a:spcAft>
                <a:spcPts val="500"/>
              </a:spcAft>
              <a:buFont typeface="Monotype Sorts" charset="2"/>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z="2400" dirty="0">
                <a:ea typeface="MS Gothic" charset="0"/>
                <a:cs typeface="Arial" pitchFamily="34" charset="0"/>
              </a:rPr>
              <a:t>11 </a:t>
            </a:r>
            <a:r>
              <a:rPr lang="en-GB" sz="2400" dirty="0" err="1">
                <a:ea typeface="MS Gothic" charset="0"/>
                <a:cs typeface="Arial" pitchFamily="34" charset="0"/>
              </a:rPr>
              <a:t>ans</a:t>
            </a:r>
            <a:r>
              <a:rPr lang="en-GB" sz="2400" dirty="0">
                <a:ea typeface="MS Gothic" charset="0"/>
                <a:cs typeface="Arial" pitchFamily="34" charset="0"/>
              </a:rPr>
              <a:t> : </a:t>
            </a:r>
            <a:r>
              <a:rPr lang="en-GB" sz="2400" dirty="0" err="1">
                <a:ea typeface="MS Gothic" charset="0"/>
                <a:cs typeface="Arial" pitchFamily="34" charset="0"/>
              </a:rPr>
              <a:t>baisse</a:t>
            </a:r>
            <a:r>
              <a:rPr lang="en-GB" sz="2400" dirty="0">
                <a:ea typeface="MS Gothic" charset="0"/>
                <a:cs typeface="Arial" pitchFamily="34" charset="0"/>
              </a:rPr>
              <a:t> de QI de 6,2 points en </a:t>
            </a:r>
            <a:r>
              <a:rPr lang="en-GB" sz="2400" dirty="0" err="1">
                <a:ea typeface="MS Gothic" charset="0"/>
                <a:cs typeface="Arial" pitchFamily="34" charset="0"/>
              </a:rPr>
              <a:t>moyenne</a:t>
            </a:r>
            <a:r>
              <a:rPr lang="en-GB" sz="2400" dirty="0">
                <a:ea typeface="MS Gothic" charset="0"/>
                <a:cs typeface="Arial" pitchFamily="34" charset="0"/>
              </a:rPr>
              <a:t>, </a:t>
            </a:r>
            <a:r>
              <a:rPr lang="en-GB" sz="2400" dirty="0" err="1">
                <a:ea typeface="MS Gothic" charset="0"/>
                <a:cs typeface="Arial" pitchFamily="34" charset="0"/>
              </a:rPr>
              <a:t>associée</a:t>
            </a:r>
            <a:r>
              <a:rPr lang="en-GB" sz="2400" dirty="0">
                <a:ea typeface="MS Gothic" charset="0"/>
                <a:cs typeface="Arial" pitchFamily="34" charset="0"/>
              </a:rPr>
              <a:t>  avec  exposition </a:t>
            </a:r>
            <a:r>
              <a:rPr lang="en-GB" sz="2400" dirty="0" err="1">
                <a:ea typeface="MS Gothic" charset="0"/>
                <a:cs typeface="Arial" pitchFamily="34" charset="0"/>
              </a:rPr>
              <a:t>prénatale</a:t>
            </a:r>
            <a:r>
              <a:rPr lang="en-GB" sz="2400" dirty="0">
                <a:ea typeface="MS Gothic" charset="0"/>
                <a:cs typeface="Arial" pitchFamily="34" charset="0"/>
              </a:rPr>
              <a:t>, </a:t>
            </a:r>
            <a:r>
              <a:rPr lang="en-GB" sz="2400" dirty="0" err="1">
                <a:ea typeface="MS Gothic" charset="0"/>
                <a:cs typeface="Arial" pitchFamily="34" charset="0"/>
              </a:rPr>
              <a:t>mais</a:t>
            </a:r>
            <a:r>
              <a:rPr lang="en-GB" sz="2400" dirty="0">
                <a:ea typeface="MS Gothic" charset="0"/>
                <a:cs typeface="Arial" pitchFamily="34" charset="0"/>
              </a:rPr>
              <a:t> pas avec </a:t>
            </a:r>
            <a:r>
              <a:rPr lang="en-GB" sz="2400" dirty="0" err="1">
                <a:ea typeface="MS Gothic" charset="0"/>
                <a:cs typeface="Arial" pitchFamily="34" charset="0"/>
              </a:rPr>
              <a:t>leur</a:t>
            </a:r>
            <a:r>
              <a:rPr lang="en-GB" sz="2400" dirty="0">
                <a:ea typeface="MS Gothic" charset="0"/>
                <a:cs typeface="Arial" pitchFamily="34" charset="0"/>
              </a:rPr>
              <a:t> </a:t>
            </a:r>
            <a:r>
              <a:rPr lang="en-GB" sz="2400" dirty="0" err="1">
                <a:ea typeface="MS Gothic" charset="0"/>
                <a:cs typeface="Arial" pitchFamily="34" charset="0"/>
              </a:rPr>
              <a:t>propre</a:t>
            </a:r>
            <a:r>
              <a:rPr lang="en-GB" sz="2400" dirty="0">
                <a:ea typeface="MS Gothic" charset="0"/>
                <a:cs typeface="Arial" pitchFamily="34" charset="0"/>
              </a:rPr>
              <a:t> </a:t>
            </a:r>
            <a:r>
              <a:rPr lang="en-GB" sz="2400" dirty="0" err="1">
                <a:ea typeface="MS Gothic" charset="0"/>
                <a:cs typeface="Arial" pitchFamily="34" charset="0"/>
              </a:rPr>
              <a:t>imprégnation</a:t>
            </a:r>
            <a:r>
              <a:rPr lang="en-GB" sz="2400" dirty="0">
                <a:ea typeface="MS Gothic" charset="0"/>
                <a:cs typeface="Arial" pitchFamily="34" charset="0"/>
              </a:rPr>
              <a:t> sanguine. </a:t>
            </a:r>
            <a:r>
              <a:rPr lang="en-GB" sz="2400" dirty="0" err="1">
                <a:ea typeface="MS Gothic" charset="0"/>
                <a:cs typeface="Arial" pitchFamily="34" charset="0"/>
              </a:rPr>
              <a:t>Problèmes</a:t>
            </a:r>
            <a:r>
              <a:rPr lang="en-GB" sz="2400" dirty="0">
                <a:ea typeface="MS Gothic" charset="0"/>
                <a:cs typeface="Arial" pitchFamily="34" charset="0"/>
              </a:rPr>
              <a:t> </a:t>
            </a:r>
            <a:r>
              <a:rPr lang="en-GB" sz="2400" dirty="0" err="1">
                <a:ea typeface="MS Gothic" charset="0"/>
                <a:cs typeface="Arial" pitchFamily="34" charset="0"/>
              </a:rPr>
              <a:t>audiovisuels</a:t>
            </a:r>
            <a:r>
              <a:rPr lang="en-GB" sz="2400" dirty="0" smtClean="0">
                <a:ea typeface="MS Gothic" charset="0"/>
                <a:cs typeface="Arial" pitchFamily="34" charset="0"/>
              </a:rPr>
              <a:t>.</a:t>
            </a:r>
          </a:p>
          <a:p>
            <a:pPr>
              <a:lnSpc>
                <a:spcPct val="81000"/>
              </a:lnSpc>
              <a:spcBef>
                <a:spcPts val="500"/>
              </a:spcBef>
              <a:spcAft>
                <a:spcPts val="500"/>
              </a:spcAft>
              <a:buFont typeface="Monotype Sorts" charset="2"/>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z="2400" dirty="0" smtClean="0">
                <a:ea typeface="MS Gothic" charset="0"/>
                <a:cs typeface="Arial" pitchFamily="34" charset="0"/>
              </a:rPr>
              <a:t> </a:t>
            </a:r>
            <a:r>
              <a:rPr lang="en-GB" sz="2400" dirty="0" err="1">
                <a:ea typeface="MS Gothic" charset="0"/>
                <a:cs typeface="Arial" pitchFamily="34" charset="0"/>
              </a:rPr>
              <a:t>Jusqu’à</a:t>
            </a:r>
            <a:r>
              <a:rPr lang="en-GB" sz="2400" dirty="0">
                <a:ea typeface="MS Gothic" charset="0"/>
                <a:cs typeface="Arial" pitchFamily="34" charset="0"/>
              </a:rPr>
              <a:t> 2 </a:t>
            </a:r>
            <a:r>
              <a:rPr lang="en-GB" sz="2400" dirty="0" err="1">
                <a:ea typeface="MS Gothic" charset="0"/>
                <a:cs typeface="Arial" pitchFamily="34" charset="0"/>
              </a:rPr>
              <a:t>ans</a:t>
            </a:r>
            <a:r>
              <a:rPr lang="en-GB" sz="2400" dirty="0">
                <a:ea typeface="MS Gothic" charset="0"/>
                <a:cs typeface="Arial" pitchFamily="34" charset="0"/>
              </a:rPr>
              <a:t> de retard </a:t>
            </a:r>
            <a:r>
              <a:rPr lang="en-GB" sz="2400" dirty="0" err="1">
                <a:ea typeface="MS Gothic" charset="0"/>
                <a:cs typeface="Arial" pitchFamily="34" charset="0"/>
              </a:rPr>
              <a:t>scolaire</a:t>
            </a:r>
            <a:r>
              <a:rPr lang="en-GB" sz="2400" dirty="0">
                <a:ea typeface="MS Gothic" charset="0"/>
                <a:cs typeface="Arial" pitchFamily="34" charset="0"/>
              </a:rPr>
              <a:t>, </a:t>
            </a:r>
            <a:r>
              <a:rPr lang="en-GB" sz="2400" dirty="0" err="1">
                <a:ea typeface="MS Gothic" charset="0"/>
                <a:cs typeface="Arial" pitchFamily="34" charset="0"/>
              </a:rPr>
              <a:t>hyperactivité</a:t>
            </a:r>
            <a:r>
              <a:rPr lang="en-GB" sz="2400" dirty="0">
                <a:ea typeface="MS Gothic" charset="0"/>
                <a:cs typeface="Arial" pitchFamily="34" charset="0"/>
              </a:rPr>
              <a:t>, </a:t>
            </a:r>
            <a:r>
              <a:rPr lang="en-GB" sz="2400" dirty="0" smtClean="0">
                <a:ea typeface="MS Gothic" charset="0"/>
                <a:cs typeface="Arial" pitchFamily="34" charset="0"/>
              </a:rPr>
              <a:t>deficit </a:t>
            </a:r>
            <a:r>
              <a:rPr lang="en-GB" sz="2400" dirty="0" err="1" smtClean="0">
                <a:ea typeface="MS Gothic" charset="0"/>
                <a:cs typeface="Arial" pitchFamily="34" charset="0"/>
              </a:rPr>
              <a:t>d’attention</a:t>
            </a:r>
            <a:r>
              <a:rPr lang="en-GB" sz="2400" dirty="0" smtClean="0">
                <a:ea typeface="MS Gothic" charset="0"/>
                <a:cs typeface="Arial" pitchFamily="34" charset="0"/>
              </a:rPr>
              <a:t>.</a:t>
            </a:r>
          </a:p>
        </p:txBody>
      </p:sp>
      <p:pic>
        <p:nvPicPr>
          <p:cNvPr id="26631" name="Picture 7"/>
          <p:cNvPicPr>
            <a:picLocks noChangeAspect="1" noChangeArrowheads="1"/>
          </p:cNvPicPr>
          <p:nvPr/>
        </p:nvPicPr>
        <p:blipFill>
          <a:blip r:embed="rId4" cstate="print"/>
          <a:srcRect/>
          <a:stretch>
            <a:fillRect/>
          </a:stretch>
        </p:blipFill>
        <p:spPr bwMode="auto">
          <a:xfrm>
            <a:off x="5868144" y="3284984"/>
            <a:ext cx="2592288" cy="2424383"/>
          </a:xfrm>
          <a:prstGeom prst="rect">
            <a:avLst/>
          </a:prstGeom>
          <a:noFill/>
          <a:ln w="9525">
            <a:noFill/>
            <a:round/>
            <a:headEnd/>
            <a:tailEnd/>
          </a:ln>
          <a:effectLst/>
        </p:spPr>
      </p:pic>
      <p:sp>
        <p:nvSpPr>
          <p:cNvPr id="3" name="Rectangle 2"/>
          <p:cNvSpPr/>
          <p:nvPr/>
        </p:nvSpPr>
        <p:spPr>
          <a:xfrm>
            <a:off x="179388" y="5800066"/>
            <a:ext cx="7632971" cy="448905"/>
          </a:xfrm>
          <a:prstGeom prst="rect">
            <a:avLst/>
          </a:prstGeom>
        </p:spPr>
        <p:txBody>
          <a:bodyPr wrap="square">
            <a:spAutoFit/>
          </a:bodyPr>
          <a:lstStyle/>
          <a:p>
            <a:pPr>
              <a:lnSpc>
                <a:spcPct val="81000"/>
              </a:lnSpc>
              <a:spcBef>
                <a:spcPts val="500"/>
              </a:spcBef>
              <a:spcAft>
                <a:spcPts val="500"/>
              </a:spcAft>
              <a:buFont typeface="Monotype Sorts" charset="2"/>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z="2800" b="1" dirty="0">
                <a:solidFill>
                  <a:srgbClr val="FF0000"/>
                </a:solidFill>
                <a:ea typeface="MS Gothic" charset="0"/>
                <a:cs typeface="Arial" pitchFamily="34" charset="0"/>
              </a:rPr>
              <a:t>PCB </a:t>
            </a:r>
            <a:r>
              <a:rPr lang="en-GB" sz="2800" b="1" dirty="0" err="1">
                <a:solidFill>
                  <a:srgbClr val="FF0000"/>
                </a:solidFill>
                <a:ea typeface="MS Gothic" charset="0"/>
                <a:cs typeface="Arial" pitchFamily="34" charset="0"/>
              </a:rPr>
              <a:t>remplacés</a:t>
            </a:r>
            <a:r>
              <a:rPr lang="en-GB" sz="2800" b="1" dirty="0">
                <a:solidFill>
                  <a:srgbClr val="FF0000"/>
                </a:solidFill>
                <a:ea typeface="MS Gothic" charset="0"/>
                <a:cs typeface="Arial" pitchFamily="34" charset="0"/>
              </a:rPr>
              <a:t> par </a:t>
            </a:r>
            <a:r>
              <a:rPr lang="en-GB" sz="2800" b="1" dirty="0" err="1">
                <a:solidFill>
                  <a:srgbClr val="FF0000"/>
                </a:solidFill>
                <a:ea typeface="MS Gothic" charset="0"/>
                <a:cs typeface="Arial" pitchFamily="34" charset="0"/>
              </a:rPr>
              <a:t>Polybromés</a:t>
            </a:r>
            <a:r>
              <a:rPr lang="en-GB" sz="2800" b="1" dirty="0">
                <a:solidFill>
                  <a:srgbClr val="FF0000"/>
                </a:solidFill>
                <a:ea typeface="MS Gothic" charset="0"/>
                <a:cs typeface="Arial" pitchFamily="34" charset="0"/>
              </a:rPr>
              <a:t> (</a:t>
            </a:r>
            <a:r>
              <a:rPr lang="en-GB" sz="2800" b="1" dirty="0" err="1">
                <a:solidFill>
                  <a:srgbClr val="FF0000"/>
                </a:solidFill>
                <a:ea typeface="MS Gothic" charset="0"/>
                <a:cs typeface="Arial" pitchFamily="34" charset="0"/>
              </a:rPr>
              <a:t>mêmes</a:t>
            </a:r>
            <a:r>
              <a:rPr lang="en-GB" sz="2800" b="1" dirty="0">
                <a:solidFill>
                  <a:srgbClr val="FF0000"/>
                </a:solidFill>
                <a:ea typeface="MS Gothic" charset="0"/>
                <a:cs typeface="Arial" pitchFamily="34" charset="0"/>
              </a:rPr>
              <a:t> </a:t>
            </a:r>
            <a:r>
              <a:rPr lang="en-GB" sz="2800" b="1" dirty="0" err="1">
                <a:solidFill>
                  <a:srgbClr val="FF0000"/>
                </a:solidFill>
                <a:ea typeface="MS Gothic" charset="0"/>
                <a:cs typeface="Arial" pitchFamily="34" charset="0"/>
              </a:rPr>
              <a:t>effets</a:t>
            </a:r>
            <a:r>
              <a:rPr lang="en-GB" sz="2800" b="1" dirty="0">
                <a:solidFill>
                  <a:srgbClr val="FF0000"/>
                </a:solidFill>
                <a:ea typeface="MS Gothic" charset="0"/>
                <a:cs typeface="Arial" pitchFamily="34" charset="0"/>
              </a:rPr>
              <a:t>)</a:t>
            </a:r>
          </a:p>
        </p:txBody>
      </p:sp>
    </p:spTree>
    <p:extLst>
      <p:ext uri="{BB962C8B-B14F-4D97-AF65-F5344CB8AC3E}">
        <p14:creationId xmlns:p14="http://schemas.microsoft.com/office/powerpoint/2010/main" val="1170441908"/>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1"/>
          <p:cNvPicPr>
            <a:picLocks noChangeAspect="1" noChangeArrowheads="1"/>
          </p:cNvPicPr>
          <p:nvPr/>
        </p:nvPicPr>
        <p:blipFill>
          <a:blip r:embed="rId2" cstate="print">
            <a:extLst>
              <a:ext uri="{28A0092B-C50C-407E-A947-70E740481C1C}">
                <a14:useLocalDpi xmlns:a14="http://schemas.microsoft.com/office/drawing/2010/main" val="0"/>
              </a:ext>
            </a:extLst>
          </a:blip>
          <a:srcRect l="14293" b="59856"/>
          <a:stretch>
            <a:fillRect/>
          </a:stretch>
        </p:blipFill>
        <p:spPr bwMode="auto">
          <a:xfrm>
            <a:off x="810282" y="2596470"/>
            <a:ext cx="4070350" cy="275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25603" name="Text Box 2"/>
          <p:cNvSpPr txBox="1">
            <a:spLocks noChangeArrowheads="1"/>
          </p:cNvSpPr>
          <p:nvPr/>
        </p:nvSpPr>
        <p:spPr bwMode="auto">
          <a:xfrm>
            <a:off x="2106413" y="1603374"/>
            <a:ext cx="3740150" cy="100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5000" rIns="90000" bIns="45000"/>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MS Gothic" pitchFamily="49" charset="-128"/>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MS Gothic" pitchFamily="49" charset="-128"/>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MS Gothic" pitchFamily="49" charset="-128"/>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MS Gothic" pitchFamily="49" charset="-128"/>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MS Gothic" pitchFamily="49" charset="-128"/>
              </a:defRPr>
            </a:lvl5pPr>
            <a:lvl6pPr marL="2514600" indent="-228600" defTabSz="449263" eaLnBrk="0" fontAlgn="base" hangingPunct="0">
              <a:lnSpc>
                <a:spcPct val="75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MS Gothic" pitchFamily="49" charset="-128"/>
              </a:defRPr>
            </a:lvl6pPr>
            <a:lvl7pPr marL="2971800" indent="-228600" defTabSz="449263" eaLnBrk="0" fontAlgn="base" hangingPunct="0">
              <a:lnSpc>
                <a:spcPct val="75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MS Gothic" pitchFamily="49" charset="-128"/>
              </a:defRPr>
            </a:lvl7pPr>
            <a:lvl8pPr marL="3429000" indent="-228600" defTabSz="449263" eaLnBrk="0" fontAlgn="base" hangingPunct="0">
              <a:lnSpc>
                <a:spcPct val="75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MS Gothic" pitchFamily="49" charset="-128"/>
              </a:defRPr>
            </a:lvl8pPr>
            <a:lvl9pPr marL="3886200" indent="-228600" defTabSz="449263" eaLnBrk="0" fontAlgn="base" hangingPunct="0">
              <a:lnSpc>
                <a:spcPct val="75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MS Gothic" pitchFamily="49" charset="-128"/>
              </a:defRPr>
            </a:lvl9pPr>
          </a:lstStyle>
          <a:p>
            <a:pPr eaLnBrk="1" hangingPunct="1">
              <a:buClrTx/>
              <a:buFontTx/>
              <a:buNone/>
            </a:pPr>
            <a:r>
              <a:rPr lang="fr-FR" altLang="fr-FR" sz="2400" b="1" dirty="0">
                <a:solidFill>
                  <a:srgbClr val="E7511F"/>
                </a:solidFill>
                <a:latin typeface="Calibri" pitchFamily="34" charset="0"/>
              </a:rPr>
              <a:t>Souris à 6 mois d’âge Exposée in utero au DES  </a:t>
            </a:r>
          </a:p>
          <a:p>
            <a:pPr eaLnBrk="1" hangingPunct="1">
              <a:buClrTx/>
              <a:buFontTx/>
              <a:buNone/>
            </a:pPr>
            <a:endParaRPr lang="fr-FR" altLang="fr-FR" sz="2400" b="1" dirty="0">
              <a:solidFill>
                <a:srgbClr val="E7511F"/>
              </a:solidFill>
              <a:latin typeface="Calibri" pitchFamily="34" charset="0"/>
            </a:endParaRPr>
          </a:p>
        </p:txBody>
      </p:sp>
      <p:sp>
        <p:nvSpPr>
          <p:cNvPr id="25604" name="Text Box 3"/>
          <p:cNvSpPr txBox="1">
            <a:spLocks noChangeArrowheads="1"/>
          </p:cNvSpPr>
          <p:nvPr/>
        </p:nvSpPr>
        <p:spPr bwMode="auto">
          <a:xfrm>
            <a:off x="373063" y="1257300"/>
            <a:ext cx="3429000" cy="31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MS Gothic" pitchFamily="49" charset="-128"/>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MS Gothic" pitchFamily="49" charset="-128"/>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MS Gothic" pitchFamily="49" charset="-128"/>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MS Gothic" pitchFamily="49" charset="-128"/>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MS Gothic" pitchFamily="49" charset="-128"/>
              </a:defRPr>
            </a:lvl5pPr>
            <a:lvl6pPr marL="2514600" indent="-228600" defTabSz="449263" eaLnBrk="0" fontAlgn="base" hangingPunct="0">
              <a:lnSpc>
                <a:spcPct val="75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MS Gothic" pitchFamily="49" charset="-128"/>
              </a:defRPr>
            </a:lvl6pPr>
            <a:lvl7pPr marL="2971800" indent="-228600" defTabSz="449263" eaLnBrk="0" fontAlgn="base" hangingPunct="0">
              <a:lnSpc>
                <a:spcPct val="75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MS Gothic" pitchFamily="49" charset="-128"/>
              </a:defRPr>
            </a:lvl7pPr>
            <a:lvl8pPr marL="3429000" indent="-228600" defTabSz="449263" eaLnBrk="0" fontAlgn="base" hangingPunct="0">
              <a:lnSpc>
                <a:spcPct val="75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MS Gothic" pitchFamily="49" charset="-128"/>
              </a:defRPr>
            </a:lvl8pPr>
            <a:lvl9pPr marL="3886200" indent="-228600" defTabSz="449263" eaLnBrk="0" fontAlgn="base" hangingPunct="0">
              <a:lnSpc>
                <a:spcPct val="75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MS Gothic" pitchFamily="49" charset="-128"/>
              </a:defRPr>
            </a:lvl9pPr>
          </a:lstStyle>
          <a:p>
            <a:pPr eaLnBrk="1" hangingPunct="1">
              <a:buClrTx/>
              <a:buFontTx/>
              <a:buNone/>
            </a:pPr>
            <a:r>
              <a:rPr lang="fr-FR" altLang="fr-FR" b="1">
                <a:solidFill>
                  <a:schemeClr val="tx1"/>
                </a:solidFill>
                <a:latin typeface="Calibri" pitchFamily="34" charset="0"/>
              </a:rPr>
              <a:t>Distilbène  </a:t>
            </a:r>
            <a:r>
              <a:rPr lang="fr-FR" altLang="fr-FR" b="1" i="1">
                <a:solidFill>
                  <a:schemeClr val="tx1"/>
                </a:solidFill>
                <a:latin typeface="Calibri" pitchFamily="34" charset="0"/>
              </a:rPr>
              <a:t>Newbold, 2009 </a:t>
            </a:r>
          </a:p>
        </p:txBody>
      </p:sp>
      <p:sp>
        <p:nvSpPr>
          <p:cNvPr id="25605" name="Line 6"/>
          <p:cNvSpPr>
            <a:spLocks noChangeShapeType="1"/>
          </p:cNvSpPr>
          <p:nvPr/>
        </p:nvSpPr>
        <p:spPr bwMode="auto">
          <a:xfrm flipH="1">
            <a:off x="3131840" y="2103437"/>
            <a:ext cx="0" cy="1231901"/>
          </a:xfrm>
          <a:prstGeom prst="line">
            <a:avLst/>
          </a:prstGeom>
          <a:noFill/>
          <a:ln w="9360">
            <a:solidFill>
              <a:srgbClr val="000000"/>
            </a:solidFill>
            <a:miter lim="800000"/>
            <a:headEnd/>
            <a:tailEnd type="triangle" w="med" len="med"/>
          </a:ln>
          <a:extLst>
            <a:ext uri="{909E8E84-426E-40DD-AFC4-6F175D3DCCD1}">
              <a14:hiddenFill xmlns:a14="http://schemas.microsoft.com/office/drawing/2010/main">
                <a:noFill/>
              </a14:hiddenFill>
            </a:ext>
          </a:extLst>
        </p:spPr>
        <p:txBody>
          <a:bodyPr/>
          <a:lstStyle/>
          <a:p>
            <a:endParaRPr lang="fr-FR"/>
          </a:p>
        </p:txBody>
      </p:sp>
      <p:sp>
        <p:nvSpPr>
          <p:cNvPr id="25606" name="Text Box 7"/>
          <p:cNvSpPr txBox="1">
            <a:spLocks noChangeArrowheads="1"/>
          </p:cNvSpPr>
          <p:nvPr/>
        </p:nvSpPr>
        <p:spPr bwMode="auto">
          <a:xfrm>
            <a:off x="184150" y="1844675"/>
            <a:ext cx="989013" cy="411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5000" rIns="90000" bIns="45000"/>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MS Gothic" pitchFamily="49" charset="-128"/>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MS Gothic" pitchFamily="49" charset="-128"/>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MS Gothic" pitchFamily="49" charset="-128"/>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MS Gothic" pitchFamily="49" charset="-128"/>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MS Gothic" pitchFamily="49" charset="-128"/>
              </a:defRPr>
            </a:lvl5pPr>
            <a:lvl6pPr marL="2514600" indent="-228600" defTabSz="449263" eaLnBrk="0" fontAlgn="base" hangingPunct="0">
              <a:lnSpc>
                <a:spcPct val="75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MS Gothic" pitchFamily="49" charset="-128"/>
              </a:defRPr>
            </a:lvl6pPr>
            <a:lvl7pPr marL="2971800" indent="-228600" defTabSz="449263" eaLnBrk="0" fontAlgn="base" hangingPunct="0">
              <a:lnSpc>
                <a:spcPct val="75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MS Gothic" pitchFamily="49" charset="-128"/>
              </a:defRPr>
            </a:lvl7pPr>
            <a:lvl8pPr marL="3429000" indent="-228600" defTabSz="449263" eaLnBrk="0" fontAlgn="base" hangingPunct="0">
              <a:lnSpc>
                <a:spcPct val="75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MS Gothic" pitchFamily="49" charset="-128"/>
              </a:defRPr>
            </a:lvl8pPr>
            <a:lvl9pPr marL="3886200" indent="-228600" defTabSz="449263" eaLnBrk="0" fontAlgn="base" hangingPunct="0">
              <a:lnSpc>
                <a:spcPct val="75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MS Gothic" pitchFamily="49" charset="-128"/>
              </a:defRPr>
            </a:lvl9pPr>
          </a:lstStyle>
          <a:p>
            <a:pPr eaLnBrk="1" hangingPunct="1">
              <a:buClrTx/>
              <a:buFontTx/>
              <a:buNone/>
            </a:pPr>
            <a:r>
              <a:rPr lang="fr-FR" altLang="fr-FR" sz="2000" b="1">
                <a:solidFill>
                  <a:schemeClr val="tx1"/>
                </a:solidFill>
                <a:latin typeface="Calibri" pitchFamily="34" charset="0"/>
              </a:rPr>
              <a:t>Témoin</a:t>
            </a:r>
          </a:p>
        </p:txBody>
      </p:sp>
      <p:sp>
        <p:nvSpPr>
          <p:cNvPr id="25607" name="Line 8"/>
          <p:cNvSpPr>
            <a:spLocks noChangeShapeType="1"/>
          </p:cNvSpPr>
          <p:nvPr/>
        </p:nvSpPr>
        <p:spPr bwMode="auto">
          <a:xfrm>
            <a:off x="917913" y="2255838"/>
            <a:ext cx="1138895" cy="1326469"/>
          </a:xfrm>
          <a:prstGeom prst="line">
            <a:avLst/>
          </a:prstGeom>
          <a:noFill/>
          <a:ln w="9360">
            <a:solidFill>
              <a:srgbClr val="000000"/>
            </a:solidFill>
            <a:miter lim="800000"/>
            <a:headEnd/>
            <a:tailEnd type="triangle" w="med" len="med"/>
          </a:ln>
          <a:extLst>
            <a:ext uri="{909E8E84-426E-40DD-AFC4-6F175D3DCCD1}">
              <a14:hiddenFill xmlns:a14="http://schemas.microsoft.com/office/drawing/2010/main">
                <a:noFill/>
              </a14:hiddenFill>
            </a:ext>
          </a:extLst>
        </p:spPr>
        <p:txBody>
          <a:bodyPr/>
          <a:lstStyle/>
          <a:p>
            <a:endParaRPr lang="fr-FR"/>
          </a:p>
        </p:txBody>
      </p:sp>
      <p:sp>
        <p:nvSpPr>
          <p:cNvPr id="25608" name="Titre 1"/>
          <p:cNvSpPr txBox="1">
            <a:spLocks/>
          </p:cNvSpPr>
          <p:nvPr/>
        </p:nvSpPr>
        <p:spPr bwMode="auto">
          <a:xfrm>
            <a:off x="373063" y="125413"/>
            <a:ext cx="8770937" cy="927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MS Gothic" pitchFamily="49" charset="-128"/>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MS Gothic" pitchFamily="49" charset="-128"/>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MS Gothic" pitchFamily="49" charset="-128"/>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MS Gothic" pitchFamily="49" charset="-128"/>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MS Gothic" pitchFamily="49" charset="-128"/>
              </a:defRPr>
            </a:lvl5pPr>
            <a:lvl6pPr marL="2514600" indent="-228600" eaLnBrk="0" fontAlgn="base" hangingPunct="0">
              <a:lnSpc>
                <a:spcPct val="75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MS Gothic" pitchFamily="49" charset="-128"/>
              </a:defRPr>
            </a:lvl6pPr>
            <a:lvl7pPr marL="2971800" indent="-228600" eaLnBrk="0" fontAlgn="base" hangingPunct="0">
              <a:lnSpc>
                <a:spcPct val="75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MS Gothic" pitchFamily="49" charset="-128"/>
              </a:defRPr>
            </a:lvl7pPr>
            <a:lvl8pPr marL="3429000" indent="-228600" eaLnBrk="0" fontAlgn="base" hangingPunct="0">
              <a:lnSpc>
                <a:spcPct val="75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MS Gothic" pitchFamily="49" charset="-128"/>
              </a:defRPr>
            </a:lvl8pPr>
            <a:lvl9pPr marL="3886200" indent="-228600" eaLnBrk="0" fontAlgn="base" hangingPunct="0">
              <a:lnSpc>
                <a:spcPct val="75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MS Gothic" pitchFamily="49" charset="-128"/>
              </a:defRPr>
            </a:lvl9pPr>
          </a:lstStyle>
          <a:p>
            <a:pPr defTabSz="914400" eaLnBrk="1" hangingPunct="1"/>
            <a:r>
              <a:rPr lang="fr-FR" altLang="fr-FR" sz="4000" b="1" dirty="0" smtClean="0">
                <a:solidFill>
                  <a:schemeClr val="bg1">
                    <a:lumMod val="50000"/>
                  </a:schemeClr>
                </a:solidFill>
                <a:latin typeface="+mn-lt"/>
                <a:cs typeface="Arial" pitchFamily="34" charset="0"/>
              </a:rPr>
              <a:t>Obésité, Diabète  </a:t>
            </a:r>
            <a:r>
              <a:rPr lang="fr-FR" altLang="fr-FR" sz="4000" b="1" dirty="0">
                <a:solidFill>
                  <a:schemeClr val="bg1">
                    <a:lumMod val="50000"/>
                  </a:schemeClr>
                </a:solidFill>
                <a:latin typeface="+mn-lt"/>
                <a:cs typeface="Arial" pitchFamily="34" charset="0"/>
              </a:rPr>
              <a:t>et </a:t>
            </a:r>
            <a:r>
              <a:rPr lang="fr-FR" altLang="fr-FR" sz="4000" b="1" dirty="0" smtClean="0">
                <a:solidFill>
                  <a:schemeClr val="bg1">
                    <a:lumMod val="50000"/>
                  </a:schemeClr>
                </a:solidFill>
                <a:latin typeface="+mn-lt"/>
                <a:cs typeface="Arial" pitchFamily="34" charset="0"/>
              </a:rPr>
              <a:t>Perturbateurs </a:t>
            </a:r>
            <a:r>
              <a:rPr lang="fr-FR" altLang="fr-FR" sz="4000" b="1" dirty="0">
                <a:solidFill>
                  <a:schemeClr val="bg1">
                    <a:lumMod val="50000"/>
                  </a:schemeClr>
                </a:solidFill>
                <a:latin typeface="+mn-lt"/>
                <a:cs typeface="Arial" pitchFamily="34" charset="0"/>
              </a:rPr>
              <a:t>Endocriniens </a:t>
            </a:r>
          </a:p>
          <a:p>
            <a:pPr algn="r" defTabSz="914400" eaLnBrk="1" hangingPunct="1"/>
            <a:endParaRPr lang="fr-FR" altLang="fr-FR" sz="2000" i="1" dirty="0">
              <a:solidFill>
                <a:schemeClr val="tx2"/>
              </a:solidFill>
              <a:latin typeface="Calibri" pitchFamily="34" charset="0"/>
            </a:endParaRPr>
          </a:p>
          <a:p>
            <a:pPr algn="ctr" defTabSz="914400" eaLnBrk="1" hangingPunct="1"/>
            <a:endParaRPr lang="fr-FR" altLang="fr-FR" sz="2800" b="1" dirty="0">
              <a:solidFill>
                <a:schemeClr val="tx2"/>
              </a:solidFill>
              <a:latin typeface="Calibri" pitchFamily="34" charset="0"/>
            </a:endParaRPr>
          </a:p>
        </p:txBody>
      </p:sp>
      <p:pic>
        <p:nvPicPr>
          <p:cNvPr id="25609"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58919" t="12339" r="7413" b="10260"/>
          <a:stretch/>
        </p:blipFill>
        <p:spPr bwMode="auto">
          <a:xfrm>
            <a:off x="6156176" y="693995"/>
            <a:ext cx="2880320" cy="4968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10" name="ZoneTexte 1"/>
          <p:cNvSpPr txBox="1">
            <a:spLocks noChangeArrowheads="1"/>
          </p:cNvSpPr>
          <p:nvPr/>
        </p:nvSpPr>
        <p:spPr bwMode="auto">
          <a:xfrm>
            <a:off x="0" y="5349195"/>
            <a:ext cx="5690914"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fr-FR" altLang="fr-FR" sz="2400" b="1" dirty="0">
                <a:solidFill>
                  <a:srgbClr val="C00000"/>
                </a:solidFill>
              </a:rPr>
              <a:t>Obésité chez les filles exposées in utero  au Danemark au PFOA (</a:t>
            </a:r>
            <a:r>
              <a:rPr lang="fr-FR" altLang="fr-FR" sz="2400" b="1" dirty="0" err="1">
                <a:solidFill>
                  <a:srgbClr val="C00000"/>
                </a:solidFill>
              </a:rPr>
              <a:t>perfluoré</a:t>
            </a:r>
            <a:r>
              <a:rPr lang="fr-FR" altLang="fr-FR" sz="2000" b="1" dirty="0" smtClean="0">
                <a:solidFill>
                  <a:srgbClr val="C00000"/>
                </a:solidFill>
              </a:rPr>
              <a:t>)</a:t>
            </a:r>
            <a:r>
              <a:rPr lang="fr-FR" altLang="fr-FR" b="1" i="1" dirty="0" smtClean="0">
                <a:solidFill>
                  <a:srgbClr val="C00000"/>
                </a:solidFill>
              </a:rPr>
              <a:t>(Jensen, 2012)</a:t>
            </a:r>
            <a:endParaRPr lang="fr-FR" altLang="fr-FR" b="1" i="1" dirty="0">
              <a:solidFill>
                <a:srgbClr val="C00000"/>
              </a:solidFill>
            </a:endParaRPr>
          </a:p>
        </p:txBody>
      </p:sp>
    </p:spTree>
    <p:extLst>
      <p:ext uri="{BB962C8B-B14F-4D97-AF65-F5344CB8AC3E}">
        <p14:creationId xmlns:p14="http://schemas.microsoft.com/office/powerpoint/2010/main" val="1889603850"/>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23" name="Picture 3"/>
          <p:cNvPicPr>
            <a:picLocks noChangeAspect="1" noChangeArrowheads="1"/>
          </p:cNvPicPr>
          <p:nvPr/>
        </p:nvPicPr>
        <p:blipFill rotWithShape="1">
          <a:blip r:embed="rId3" cstate="print"/>
          <a:srcRect l="4559" t="46081" r="73245" b="32189"/>
          <a:stretch/>
        </p:blipFill>
        <p:spPr bwMode="auto">
          <a:xfrm>
            <a:off x="-103836" y="1366420"/>
            <a:ext cx="1979460" cy="1408111"/>
          </a:xfrm>
          <a:prstGeom prst="rect">
            <a:avLst/>
          </a:prstGeom>
          <a:noFill/>
          <a:ln w="9525">
            <a:noFill/>
            <a:miter lim="800000"/>
            <a:headEnd/>
            <a:tailEnd/>
          </a:ln>
        </p:spPr>
      </p:pic>
      <p:sp>
        <p:nvSpPr>
          <p:cNvPr id="4" name="ZoneTexte 3"/>
          <p:cNvSpPr txBox="1"/>
          <p:nvPr/>
        </p:nvSpPr>
        <p:spPr>
          <a:xfrm>
            <a:off x="-24122" y="44624"/>
            <a:ext cx="6828370" cy="523220"/>
          </a:xfrm>
          <a:prstGeom prst="rect">
            <a:avLst/>
          </a:prstGeom>
          <a:noFill/>
        </p:spPr>
        <p:txBody>
          <a:bodyPr wrap="square" rtlCol="0">
            <a:spAutoFit/>
          </a:bodyPr>
          <a:lstStyle/>
          <a:p>
            <a:r>
              <a:rPr lang="fr-FR" sz="2800" b="1" dirty="0" smtClean="0">
                <a:solidFill>
                  <a:schemeClr val="bg1">
                    <a:lumMod val="50000"/>
                  </a:schemeClr>
                </a:solidFill>
              </a:rPr>
              <a:t>Maladies métaboliques et BPA  </a:t>
            </a:r>
            <a:r>
              <a:rPr lang="fr-FR" sz="2000" b="1" i="1" dirty="0" smtClean="0">
                <a:solidFill>
                  <a:schemeClr val="bg1">
                    <a:lumMod val="50000"/>
                  </a:schemeClr>
                </a:solidFill>
              </a:rPr>
              <a:t>Shankar et al 2012</a:t>
            </a:r>
            <a:endParaRPr lang="fr-FR" sz="2000" b="1" i="1" dirty="0">
              <a:solidFill>
                <a:schemeClr val="bg1">
                  <a:lumMod val="50000"/>
                </a:schemeClr>
              </a:solidFill>
            </a:endParaRPr>
          </a:p>
        </p:txBody>
      </p:sp>
      <p:pic>
        <p:nvPicPr>
          <p:cNvPr id="6" name="Picture 2"/>
          <p:cNvPicPr>
            <a:picLocks noChangeAspect="1" noChangeArrowheads="1"/>
          </p:cNvPicPr>
          <p:nvPr/>
        </p:nvPicPr>
        <p:blipFill rotWithShape="1">
          <a:blip r:embed="rId4" cstate="print"/>
          <a:srcRect l="8226" t="57278" r="72665" b="24993"/>
          <a:stretch/>
        </p:blipFill>
        <p:spPr bwMode="auto">
          <a:xfrm>
            <a:off x="-234449" y="2541524"/>
            <a:ext cx="1908010" cy="1548665"/>
          </a:xfrm>
          <a:prstGeom prst="rect">
            <a:avLst/>
          </a:prstGeom>
          <a:noFill/>
          <a:ln w="9525">
            <a:noFill/>
            <a:miter lim="800000"/>
            <a:headEnd/>
            <a:tailEnd/>
          </a:ln>
        </p:spPr>
      </p:pic>
      <p:pic>
        <p:nvPicPr>
          <p:cNvPr id="8" name="Picture 2"/>
          <p:cNvPicPr>
            <a:picLocks noChangeAspect="1" noChangeArrowheads="1"/>
          </p:cNvPicPr>
          <p:nvPr/>
        </p:nvPicPr>
        <p:blipFill rotWithShape="1">
          <a:blip r:embed="rId5" cstate="print"/>
          <a:srcRect l="4348" t="45088" r="76083" b="34558"/>
          <a:stretch/>
        </p:blipFill>
        <p:spPr bwMode="auto">
          <a:xfrm>
            <a:off x="207311" y="4511732"/>
            <a:ext cx="1388833" cy="1507121"/>
          </a:xfrm>
          <a:prstGeom prst="rect">
            <a:avLst/>
          </a:prstGeom>
          <a:noFill/>
          <a:ln w="9525">
            <a:noFill/>
            <a:miter lim="800000"/>
            <a:headEnd/>
            <a:tailEnd/>
          </a:ln>
        </p:spPr>
      </p:pic>
      <p:pic>
        <p:nvPicPr>
          <p:cNvPr id="9" name="Picture 3"/>
          <p:cNvPicPr>
            <a:picLocks noChangeAspect="1" noChangeArrowheads="1"/>
          </p:cNvPicPr>
          <p:nvPr/>
        </p:nvPicPr>
        <p:blipFill>
          <a:blip r:embed="rId6" cstate="print"/>
          <a:srcRect l="6970" t="48031" r="25848" b="23250"/>
          <a:stretch>
            <a:fillRect/>
          </a:stretch>
        </p:blipFill>
        <p:spPr bwMode="auto">
          <a:xfrm>
            <a:off x="4175384" y="869537"/>
            <a:ext cx="4710862" cy="1699356"/>
          </a:xfrm>
          <a:prstGeom prst="rect">
            <a:avLst/>
          </a:prstGeom>
          <a:noFill/>
          <a:ln w="9525">
            <a:noFill/>
            <a:miter lim="800000"/>
            <a:headEnd/>
            <a:tailEnd/>
          </a:ln>
        </p:spPr>
      </p:pic>
      <p:pic>
        <p:nvPicPr>
          <p:cNvPr id="10" name="Picture 3"/>
          <p:cNvPicPr>
            <a:picLocks noChangeAspect="1" noChangeArrowheads="1"/>
          </p:cNvPicPr>
          <p:nvPr/>
        </p:nvPicPr>
        <p:blipFill rotWithShape="1">
          <a:blip r:embed="rId3" cstate="print"/>
          <a:srcRect l="72954" t="53259" r="14709" b="32189"/>
          <a:stretch/>
        </p:blipFill>
        <p:spPr bwMode="auto">
          <a:xfrm>
            <a:off x="1838410" y="1495026"/>
            <a:ext cx="1303973" cy="1217683"/>
          </a:xfrm>
          <a:prstGeom prst="rect">
            <a:avLst/>
          </a:prstGeom>
          <a:noFill/>
          <a:ln w="9525">
            <a:noFill/>
            <a:miter lim="800000"/>
            <a:headEnd/>
            <a:tailEnd/>
          </a:ln>
        </p:spPr>
      </p:pic>
      <p:pic>
        <p:nvPicPr>
          <p:cNvPr id="11" name="Picture 2"/>
          <p:cNvPicPr>
            <a:picLocks noChangeAspect="1" noChangeArrowheads="1"/>
          </p:cNvPicPr>
          <p:nvPr/>
        </p:nvPicPr>
        <p:blipFill rotWithShape="1">
          <a:blip r:embed="rId4" cstate="print"/>
          <a:srcRect l="76992" t="64441" r="11395" b="24207"/>
          <a:stretch/>
        </p:blipFill>
        <p:spPr bwMode="auto">
          <a:xfrm>
            <a:off x="1445063" y="3265274"/>
            <a:ext cx="1256215" cy="984550"/>
          </a:xfrm>
          <a:prstGeom prst="rect">
            <a:avLst/>
          </a:prstGeom>
          <a:noFill/>
          <a:ln w="9525">
            <a:noFill/>
            <a:miter lim="800000"/>
            <a:headEnd/>
            <a:tailEnd/>
          </a:ln>
        </p:spPr>
      </p:pic>
      <p:pic>
        <p:nvPicPr>
          <p:cNvPr id="14" name="Picture 2"/>
          <p:cNvPicPr>
            <a:picLocks noChangeAspect="1" noChangeArrowheads="1"/>
          </p:cNvPicPr>
          <p:nvPr/>
        </p:nvPicPr>
        <p:blipFill rotWithShape="1">
          <a:blip r:embed="rId5" cstate="print"/>
          <a:srcRect l="66314" t="51531" r="16292" b="35586"/>
          <a:stretch/>
        </p:blipFill>
        <p:spPr bwMode="auto">
          <a:xfrm>
            <a:off x="2009904" y="5079369"/>
            <a:ext cx="1728192" cy="1080120"/>
          </a:xfrm>
          <a:prstGeom prst="rect">
            <a:avLst/>
          </a:prstGeom>
          <a:noFill/>
          <a:ln w="9525">
            <a:noFill/>
            <a:miter lim="800000"/>
            <a:headEnd/>
            <a:tailEnd/>
          </a:ln>
        </p:spPr>
      </p:pic>
      <p:pic>
        <p:nvPicPr>
          <p:cNvPr id="16" name="Picture 2"/>
          <p:cNvPicPr>
            <a:picLocks noChangeAspect="1" noChangeArrowheads="1"/>
          </p:cNvPicPr>
          <p:nvPr/>
        </p:nvPicPr>
        <p:blipFill rotWithShape="1">
          <a:blip r:embed="rId7" cstate="print"/>
          <a:srcRect l="3497" t="45891" r="77484" b="18672"/>
          <a:stretch/>
        </p:blipFill>
        <p:spPr bwMode="auto">
          <a:xfrm>
            <a:off x="4447923" y="3021548"/>
            <a:ext cx="1720682" cy="2705510"/>
          </a:xfrm>
          <a:prstGeom prst="rect">
            <a:avLst/>
          </a:prstGeom>
          <a:noFill/>
          <a:ln w="9525">
            <a:noFill/>
            <a:miter lim="800000"/>
            <a:headEnd/>
            <a:tailEnd/>
          </a:ln>
        </p:spPr>
      </p:pic>
      <p:pic>
        <p:nvPicPr>
          <p:cNvPr id="17" name="Picture 2"/>
          <p:cNvPicPr>
            <a:picLocks noChangeAspect="1" noChangeArrowheads="1"/>
          </p:cNvPicPr>
          <p:nvPr/>
        </p:nvPicPr>
        <p:blipFill rotWithShape="1">
          <a:blip r:embed="rId7" cstate="print"/>
          <a:srcRect l="74106" t="52250" r="3480" b="19204"/>
          <a:stretch/>
        </p:blipFill>
        <p:spPr bwMode="auto">
          <a:xfrm>
            <a:off x="6135343" y="3452695"/>
            <a:ext cx="2130623" cy="2289913"/>
          </a:xfrm>
          <a:prstGeom prst="rect">
            <a:avLst/>
          </a:prstGeom>
          <a:noFill/>
          <a:ln w="9525">
            <a:noFill/>
            <a:miter lim="800000"/>
            <a:headEnd/>
            <a:tailEnd/>
          </a:ln>
        </p:spPr>
      </p:pic>
      <p:sp>
        <p:nvSpPr>
          <p:cNvPr id="2" name="Ellipse 1"/>
          <p:cNvSpPr/>
          <p:nvPr/>
        </p:nvSpPr>
        <p:spPr>
          <a:xfrm>
            <a:off x="7092280" y="93457"/>
            <a:ext cx="1835696" cy="914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400" b="1" dirty="0">
                <a:solidFill>
                  <a:srgbClr val="FFFF00"/>
                </a:solidFill>
              </a:rPr>
              <a:t>Diabète</a:t>
            </a:r>
          </a:p>
        </p:txBody>
      </p:sp>
      <p:sp>
        <p:nvSpPr>
          <p:cNvPr id="19" name="Ellipse 18"/>
          <p:cNvSpPr/>
          <p:nvPr/>
        </p:nvSpPr>
        <p:spPr>
          <a:xfrm>
            <a:off x="1905949" y="886829"/>
            <a:ext cx="1657939" cy="73234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400" b="1" dirty="0" smtClean="0">
                <a:solidFill>
                  <a:srgbClr val="FFFF00"/>
                </a:solidFill>
              </a:rPr>
              <a:t>Obésité</a:t>
            </a:r>
            <a:endParaRPr lang="fr-FR" sz="2400" b="1" dirty="0">
              <a:solidFill>
                <a:srgbClr val="FFFF00"/>
              </a:solidFill>
            </a:endParaRPr>
          </a:p>
        </p:txBody>
      </p:sp>
      <p:sp>
        <p:nvSpPr>
          <p:cNvPr id="20" name="Ellipse 19"/>
          <p:cNvSpPr/>
          <p:nvPr/>
        </p:nvSpPr>
        <p:spPr>
          <a:xfrm>
            <a:off x="6284169" y="2568893"/>
            <a:ext cx="2841354" cy="914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400" b="1" dirty="0">
                <a:solidFill>
                  <a:srgbClr val="FFFF00"/>
                </a:solidFill>
              </a:rPr>
              <a:t>Artérite périphérique</a:t>
            </a:r>
          </a:p>
        </p:txBody>
      </p:sp>
      <p:sp>
        <p:nvSpPr>
          <p:cNvPr id="21" name="Ellipse 20"/>
          <p:cNvSpPr/>
          <p:nvPr/>
        </p:nvSpPr>
        <p:spPr>
          <a:xfrm>
            <a:off x="2073171" y="2602861"/>
            <a:ext cx="2694331" cy="914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400" b="1" dirty="0">
                <a:solidFill>
                  <a:srgbClr val="FFFF00"/>
                </a:solidFill>
              </a:rPr>
              <a:t>Syndrome métabolique</a:t>
            </a:r>
          </a:p>
        </p:txBody>
      </p:sp>
      <p:sp>
        <p:nvSpPr>
          <p:cNvPr id="23" name="Ellipse 22"/>
          <p:cNvSpPr/>
          <p:nvPr/>
        </p:nvSpPr>
        <p:spPr>
          <a:xfrm>
            <a:off x="1874508" y="4208108"/>
            <a:ext cx="2682548" cy="73234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400" dirty="0">
                <a:solidFill>
                  <a:srgbClr val="FFFF00"/>
                </a:solidFill>
              </a:rPr>
              <a:t>Hypertension</a:t>
            </a:r>
          </a:p>
        </p:txBody>
      </p:sp>
    </p:spTree>
    <p:extLst>
      <p:ext uri="{BB962C8B-B14F-4D97-AF65-F5344CB8AC3E}">
        <p14:creationId xmlns:p14="http://schemas.microsoft.com/office/powerpoint/2010/main" val="2139540591"/>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02" name="Picture 2"/>
          <p:cNvPicPr>
            <a:picLocks noChangeAspect="1" noChangeArrowheads="1"/>
          </p:cNvPicPr>
          <p:nvPr/>
        </p:nvPicPr>
        <p:blipFill>
          <a:blip r:embed="rId2" cstate="print"/>
          <a:srcRect/>
          <a:stretch>
            <a:fillRect/>
          </a:stretch>
        </p:blipFill>
        <p:spPr bwMode="auto">
          <a:xfrm>
            <a:off x="63500" y="1097103"/>
            <a:ext cx="5780698" cy="2863832"/>
          </a:xfrm>
          <a:prstGeom prst="rect">
            <a:avLst/>
          </a:prstGeom>
          <a:noFill/>
          <a:ln w="9525">
            <a:noFill/>
            <a:miter lim="800000"/>
            <a:headEnd/>
            <a:tailEnd/>
          </a:ln>
        </p:spPr>
      </p:pic>
      <p:sp>
        <p:nvSpPr>
          <p:cNvPr id="5" name="Rectangle 4"/>
          <p:cNvSpPr/>
          <p:nvPr/>
        </p:nvSpPr>
        <p:spPr>
          <a:xfrm>
            <a:off x="596794" y="4790355"/>
            <a:ext cx="8208912" cy="1323439"/>
          </a:xfrm>
          <a:prstGeom prst="rect">
            <a:avLst/>
          </a:prstGeom>
        </p:spPr>
        <p:txBody>
          <a:bodyPr wrap="square">
            <a:spAutoFit/>
          </a:bodyPr>
          <a:lstStyle/>
          <a:p>
            <a:r>
              <a:rPr lang="fr-FR" sz="2000" dirty="0" smtClean="0">
                <a:solidFill>
                  <a:schemeClr val="tx1"/>
                </a:solidFill>
              </a:rPr>
              <a:t>Une exposition néonatale, chez le rat, à 3 insecticides organophosphorés </a:t>
            </a:r>
            <a:r>
              <a:rPr lang="fr-FR" sz="2000" b="1" dirty="0" smtClean="0">
                <a:solidFill>
                  <a:schemeClr val="tx1"/>
                </a:solidFill>
              </a:rPr>
              <a:t>(</a:t>
            </a:r>
            <a:r>
              <a:rPr lang="fr-FR" sz="2000" b="1" dirty="0" err="1" smtClean="0">
                <a:solidFill>
                  <a:schemeClr val="tx1"/>
                </a:solidFill>
              </a:rPr>
              <a:t>chlorpyrifos</a:t>
            </a:r>
            <a:r>
              <a:rPr lang="fr-FR" sz="2000" b="1" dirty="0" smtClean="0">
                <a:solidFill>
                  <a:schemeClr val="tx1"/>
                </a:solidFill>
              </a:rPr>
              <a:t>, </a:t>
            </a:r>
            <a:r>
              <a:rPr lang="fr-FR" sz="2000" b="1" dirty="0" err="1" smtClean="0">
                <a:solidFill>
                  <a:schemeClr val="tx1"/>
                </a:solidFill>
              </a:rPr>
              <a:t>diazinon</a:t>
            </a:r>
            <a:r>
              <a:rPr lang="fr-FR" sz="2000" b="1" dirty="0" smtClean="0">
                <a:solidFill>
                  <a:schemeClr val="tx1"/>
                </a:solidFill>
              </a:rPr>
              <a:t> ou </a:t>
            </a:r>
            <a:r>
              <a:rPr lang="fr-FR" sz="2000" b="1" dirty="0" err="1" smtClean="0">
                <a:solidFill>
                  <a:schemeClr val="tx1"/>
                </a:solidFill>
              </a:rPr>
              <a:t>parathion</a:t>
            </a:r>
            <a:r>
              <a:rPr lang="fr-FR" sz="2000" b="1" dirty="0" smtClean="0">
                <a:solidFill>
                  <a:schemeClr val="tx1"/>
                </a:solidFill>
              </a:rPr>
              <a:t>) </a:t>
            </a:r>
            <a:r>
              <a:rPr lang="fr-FR" sz="2000" dirty="0" smtClean="0">
                <a:solidFill>
                  <a:schemeClr val="tx1"/>
                </a:solidFill>
              </a:rPr>
              <a:t>à des doses n’induisant pas d’effet aigu et de l’ordre du seuil d’inhibition des cholinestérases influence  </a:t>
            </a:r>
            <a:r>
              <a:rPr lang="fr-FR" sz="2000" b="1" dirty="0" smtClean="0">
                <a:solidFill>
                  <a:schemeClr val="tx1"/>
                </a:solidFill>
              </a:rPr>
              <a:t>le choix d’une alimentation riche en graisses.</a:t>
            </a:r>
            <a:endParaRPr lang="fr-FR" sz="2000" dirty="0">
              <a:solidFill>
                <a:schemeClr val="tx1"/>
              </a:solidFill>
            </a:endParaRPr>
          </a:p>
        </p:txBody>
      </p:sp>
      <p:sp>
        <p:nvSpPr>
          <p:cNvPr id="2" name="ZoneTexte 1"/>
          <p:cNvSpPr txBox="1"/>
          <p:nvPr/>
        </p:nvSpPr>
        <p:spPr>
          <a:xfrm>
            <a:off x="683568" y="260648"/>
            <a:ext cx="7992888" cy="707886"/>
          </a:xfrm>
          <a:prstGeom prst="rect">
            <a:avLst/>
          </a:prstGeom>
          <a:noFill/>
        </p:spPr>
        <p:txBody>
          <a:bodyPr wrap="square" rtlCol="0">
            <a:spAutoFit/>
          </a:bodyPr>
          <a:lstStyle/>
          <a:p>
            <a:r>
              <a:rPr lang="fr-FR" sz="4000" b="1" dirty="0" smtClean="0">
                <a:solidFill>
                  <a:schemeClr val="bg1">
                    <a:lumMod val="50000"/>
                  </a:schemeClr>
                </a:solidFill>
              </a:rPr>
              <a:t>Modification du goût </a:t>
            </a:r>
            <a:endParaRPr lang="fr-FR" sz="2000" b="1" i="1" dirty="0">
              <a:solidFill>
                <a:schemeClr val="bg1">
                  <a:lumMod val="50000"/>
                </a:schemeClr>
              </a:solidFill>
            </a:endParaRPr>
          </a:p>
        </p:txBody>
      </p:sp>
      <p:pic>
        <p:nvPicPr>
          <p:cNvPr id="8" name="Image 7"/>
          <p:cNvPicPr>
            <a:picLocks noChangeAspect="1"/>
          </p:cNvPicPr>
          <p:nvPr/>
        </p:nvPicPr>
        <p:blipFill rotWithShape="1">
          <a:blip r:embed="rId3"/>
          <a:srcRect l="6588" t="6918" r="16326" b="21039"/>
          <a:stretch/>
        </p:blipFill>
        <p:spPr>
          <a:xfrm>
            <a:off x="6252635" y="3383085"/>
            <a:ext cx="2096917" cy="1306481"/>
          </a:xfrm>
          <a:prstGeom prst="rect">
            <a:avLst/>
          </a:prstGeom>
        </p:spPr>
      </p:pic>
      <p:sp>
        <p:nvSpPr>
          <p:cNvPr id="3" name="AutoShape 2" descr="http://fr.stockfresh.com/thumbs/givaga/304910_burger-frites-hamburger-blanche-fond-alimentaire.jpg"/>
          <p:cNvSpPr>
            <a:spLocks noChangeAspect="1" noChangeArrowheads="1"/>
          </p:cNvSpPr>
          <p:nvPr/>
        </p:nvSpPr>
        <p:spPr bwMode="auto">
          <a:xfrm>
            <a:off x="63500" y="-1812925"/>
            <a:ext cx="5715000" cy="378142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pic>
        <p:nvPicPr>
          <p:cNvPr id="9" name="Imag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81483" y="132079"/>
            <a:ext cx="3063776" cy="2496977"/>
          </a:xfrm>
          <a:prstGeom prst="rect">
            <a:avLst/>
          </a:prstGeom>
        </p:spPr>
      </p:pic>
      <p:sp>
        <p:nvSpPr>
          <p:cNvPr id="4" name="Rectangle 3"/>
          <p:cNvSpPr/>
          <p:nvPr/>
        </p:nvSpPr>
        <p:spPr>
          <a:xfrm>
            <a:off x="4083719" y="5744462"/>
            <a:ext cx="1391728" cy="369332"/>
          </a:xfrm>
          <a:prstGeom prst="rect">
            <a:avLst/>
          </a:prstGeom>
        </p:spPr>
        <p:txBody>
          <a:bodyPr wrap="none">
            <a:spAutoFit/>
          </a:bodyPr>
          <a:lstStyle/>
          <a:p>
            <a:r>
              <a:rPr lang="fr-FR" i="1" dirty="0" err="1">
                <a:solidFill>
                  <a:schemeClr val="bg1">
                    <a:lumMod val="50000"/>
                  </a:schemeClr>
                </a:solidFill>
              </a:rPr>
              <a:t>Slotkin</a:t>
            </a:r>
            <a:r>
              <a:rPr lang="fr-FR" i="1" dirty="0">
                <a:solidFill>
                  <a:schemeClr val="bg1">
                    <a:lumMod val="50000"/>
                  </a:schemeClr>
                </a:solidFill>
              </a:rPr>
              <a:t>, 2011</a:t>
            </a:r>
            <a:endParaRPr lang="fr-FR" b="1" i="1" dirty="0">
              <a:solidFill>
                <a:schemeClr val="bg1">
                  <a:lumMod val="50000"/>
                </a:schemeClr>
              </a:solidFill>
            </a:endParaRPr>
          </a:p>
        </p:txBody>
      </p:sp>
      <p:sp>
        <p:nvSpPr>
          <p:cNvPr id="6" name="Ellipse 5"/>
          <p:cNvSpPr/>
          <p:nvPr/>
        </p:nvSpPr>
        <p:spPr>
          <a:xfrm>
            <a:off x="7157077" y="3138009"/>
            <a:ext cx="288032" cy="19468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Ellipse 9"/>
          <p:cNvSpPr/>
          <p:nvPr/>
        </p:nvSpPr>
        <p:spPr>
          <a:xfrm>
            <a:off x="7020272" y="2492896"/>
            <a:ext cx="731656" cy="51516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367966226"/>
      </p:ext>
    </p:extLst>
  </p:cSld>
  <p:clrMapOvr>
    <a:masterClrMapping/>
  </p:clrMapOvr>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re 1"/>
          <p:cNvSpPr>
            <a:spLocks noGrp="1"/>
          </p:cNvSpPr>
          <p:nvPr>
            <p:ph type="title"/>
          </p:nvPr>
        </p:nvSpPr>
        <p:spPr>
          <a:xfrm>
            <a:off x="0" y="152530"/>
            <a:ext cx="8147050" cy="793750"/>
          </a:xfrm>
        </p:spPr>
        <p:txBody>
          <a:bodyPr>
            <a:normAutofit fontScale="90000"/>
          </a:bodyPr>
          <a:lstStyle/>
          <a:p>
            <a:pPr algn="l"/>
            <a:r>
              <a:rPr lang="fr-FR" altLang="fr-FR" sz="4000" b="1" dirty="0" smtClean="0">
                <a:solidFill>
                  <a:schemeClr val="bg1">
                    <a:lumMod val="50000"/>
                  </a:schemeClr>
                </a:solidFill>
                <a:latin typeface="+mn-lt"/>
                <a:cs typeface="Arial" pitchFamily="34" charset="0"/>
              </a:rPr>
              <a:t>Modification du comportement sexuel    </a:t>
            </a:r>
          </a:p>
        </p:txBody>
      </p:sp>
      <p:pic>
        <p:nvPicPr>
          <p:cNvPr id="28675"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l="28125" t="23878" r="30038" b="25146"/>
          <a:stretch>
            <a:fillRect/>
          </a:stretch>
        </p:blipFill>
        <p:spPr bwMode="auto">
          <a:xfrm>
            <a:off x="617537" y="1716091"/>
            <a:ext cx="3810000" cy="3024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67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t="24252" r="47327" b="62100"/>
          <a:stretch>
            <a:fillRect/>
          </a:stretch>
        </p:blipFill>
        <p:spPr bwMode="auto">
          <a:xfrm>
            <a:off x="0" y="764704"/>
            <a:ext cx="4427537" cy="793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8679" name="Rectangle 2"/>
          <p:cNvSpPr>
            <a:spLocks noChangeArrowheads="1"/>
          </p:cNvSpPr>
          <p:nvPr/>
        </p:nvSpPr>
        <p:spPr bwMode="auto">
          <a:xfrm>
            <a:off x="323528" y="5085184"/>
            <a:ext cx="8494712"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fr-FR" altLang="fr-FR" sz="2800" b="1" dirty="0">
                <a:solidFill>
                  <a:srgbClr val="C00000"/>
                </a:solidFill>
                <a:cs typeface="Arial" pitchFamily="34" charset="0"/>
              </a:rPr>
              <a:t>Choix du partenaire par les femelles selon l’exposition de l’arrière grand-mère au fongicide  </a:t>
            </a:r>
            <a:r>
              <a:rPr lang="fr-FR" altLang="fr-FR" sz="2800" b="1" dirty="0" err="1">
                <a:solidFill>
                  <a:srgbClr val="C00000"/>
                </a:solidFill>
                <a:cs typeface="Arial" pitchFamily="34" charset="0"/>
              </a:rPr>
              <a:t>vinclozoline</a:t>
            </a:r>
            <a:r>
              <a:rPr lang="fr-FR" altLang="fr-FR" sz="2800" b="1" dirty="0">
                <a:solidFill>
                  <a:srgbClr val="C00000"/>
                </a:solidFill>
                <a:cs typeface="Arial" pitchFamily="34" charset="0"/>
              </a:rPr>
              <a:t> </a:t>
            </a:r>
          </a:p>
        </p:txBody>
      </p:sp>
      <p:pic>
        <p:nvPicPr>
          <p:cNvPr id="2" name="Image 1"/>
          <p:cNvPicPr>
            <a:picLocks noChangeAspect="1"/>
          </p:cNvPicPr>
          <p:nvPr/>
        </p:nvPicPr>
        <p:blipFill rotWithShape="1">
          <a:blip r:embed="rId5">
            <a:extLst>
              <a:ext uri="{28A0092B-C50C-407E-A947-70E740481C1C}">
                <a14:useLocalDpi xmlns:a14="http://schemas.microsoft.com/office/drawing/2010/main" val="0"/>
              </a:ext>
            </a:extLst>
          </a:blip>
          <a:srcRect l="16736" r="13712"/>
          <a:stretch/>
        </p:blipFill>
        <p:spPr>
          <a:xfrm>
            <a:off x="6084167" y="764704"/>
            <a:ext cx="2170233" cy="1872208"/>
          </a:xfrm>
          <a:prstGeom prst="rect">
            <a:avLst/>
          </a:prstGeom>
        </p:spPr>
      </p:pic>
      <p:pic>
        <p:nvPicPr>
          <p:cNvPr id="8" name="Image 7"/>
          <p:cNvPicPr>
            <a:picLocks noChangeAspect="1"/>
          </p:cNvPicPr>
          <p:nvPr/>
        </p:nvPicPr>
        <p:blipFill rotWithShape="1">
          <a:blip r:embed="rId6"/>
          <a:srcRect l="6588" t="6918" r="16326" b="21039"/>
          <a:stretch/>
        </p:blipFill>
        <p:spPr>
          <a:xfrm>
            <a:off x="6264840" y="3817291"/>
            <a:ext cx="2096917" cy="1306481"/>
          </a:xfrm>
          <a:prstGeom prst="rect">
            <a:avLst/>
          </a:prstGeom>
        </p:spPr>
      </p:pic>
      <p:sp>
        <p:nvSpPr>
          <p:cNvPr id="10" name="Ellipse 9"/>
          <p:cNvSpPr/>
          <p:nvPr/>
        </p:nvSpPr>
        <p:spPr>
          <a:xfrm>
            <a:off x="6948264" y="3270858"/>
            <a:ext cx="432047" cy="25739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 name="Ellipse 2"/>
          <p:cNvSpPr/>
          <p:nvPr/>
        </p:nvSpPr>
        <p:spPr>
          <a:xfrm>
            <a:off x="6125445" y="2315230"/>
            <a:ext cx="1939445" cy="79622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smtClean="0">
                <a:solidFill>
                  <a:schemeClr val="bg1"/>
                </a:solidFill>
              </a:rPr>
              <a:t>Sans </a:t>
            </a:r>
            <a:r>
              <a:rPr lang="fr-FR" dirty="0" err="1" smtClean="0">
                <a:solidFill>
                  <a:schemeClr val="bg1"/>
                </a:solidFill>
              </a:rPr>
              <a:t>vinclozoline</a:t>
            </a:r>
            <a:endParaRPr lang="fr-FR" dirty="0">
              <a:solidFill>
                <a:schemeClr val="bg1"/>
              </a:solidFill>
            </a:endParaRPr>
          </a:p>
        </p:txBody>
      </p:sp>
      <p:sp>
        <p:nvSpPr>
          <p:cNvPr id="12" name="Ellipse 11"/>
          <p:cNvSpPr/>
          <p:nvPr/>
        </p:nvSpPr>
        <p:spPr>
          <a:xfrm>
            <a:off x="7025267" y="3604682"/>
            <a:ext cx="288032" cy="19468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672659698"/>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3" name="Text Box 1"/>
          <p:cNvSpPr txBox="1">
            <a:spLocks noChangeArrowheads="1"/>
          </p:cNvSpPr>
          <p:nvPr/>
        </p:nvSpPr>
        <p:spPr bwMode="auto">
          <a:xfrm>
            <a:off x="325441" y="381961"/>
            <a:ext cx="8493120" cy="61488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charset="0"/>
                <a:cs typeface="msgothic" charset="0"/>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charset="0"/>
                <a:cs typeface="msgothic" charset="0"/>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charset="0"/>
                <a:cs typeface="msgothic" charset="0"/>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charset="0"/>
                <a:cs typeface="msgothic" charset="0"/>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charset="0"/>
                <a:cs typeface="msgothic" charset="0"/>
              </a:defRPr>
            </a:lvl5pPr>
            <a:lvl6pPr marL="15367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charset="0"/>
                <a:cs typeface="msgothic" charset="0"/>
              </a:defRPr>
            </a:lvl6pPr>
            <a:lvl7pPr marL="19939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charset="0"/>
                <a:cs typeface="msgothic" charset="0"/>
              </a:defRPr>
            </a:lvl7pPr>
            <a:lvl8pPr marL="24511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charset="0"/>
                <a:cs typeface="msgothic" charset="0"/>
              </a:defRPr>
            </a:lvl8pPr>
            <a:lvl9pPr marL="29083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charset="0"/>
                <a:cs typeface="msgothic" charset="0"/>
              </a:defRPr>
            </a:lvl9pPr>
          </a:lstStyle>
          <a:p>
            <a:pPr algn="ctr"/>
            <a:r>
              <a:rPr lang="en-GB" altLang="fr-FR" sz="1451" b="1">
                <a:latin typeface="Arial" panose="020B0604020202020204" pitchFamily="34" charset="0"/>
              </a:rPr>
              <a:t>Median concentrations of DEHP metabolites in 6 critically ill neonates, in 328 children between 6 and 11 years of age from the 1999-2000 National Health and Nutrition Examination Survey,35,36 and in a demographically diverse group of 62 children and adults....</a:t>
            </a: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51201" y="6107401"/>
            <a:ext cx="3591360" cy="65232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075"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46178" y="1256124"/>
            <a:ext cx="5751645" cy="4249639"/>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076" name="Text Box 4"/>
          <p:cNvSpPr txBox="1">
            <a:spLocks noChangeArrowheads="1"/>
          </p:cNvSpPr>
          <p:nvPr/>
        </p:nvSpPr>
        <p:spPr bwMode="auto">
          <a:xfrm>
            <a:off x="1262881" y="5972041"/>
            <a:ext cx="3918240" cy="23184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1pPr>
            <a:lvl2pPr>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2pPr>
            <a:lvl3pPr>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3pPr>
            <a:lvl4pPr>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4pPr>
            <a:lvl5pPr>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5pPr>
            <a:lvl6pPr marL="15367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6pPr>
            <a:lvl7pPr marL="19939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7pPr>
            <a:lvl8pPr marL="24511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8pPr>
            <a:lvl9pPr marL="29083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9pPr>
          </a:lstStyle>
          <a:p>
            <a:r>
              <a:rPr lang="en-GB" altLang="fr-FR" sz="1089" b="1">
                <a:latin typeface="Arial" panose="020B0604020202020204" pitchFamily="34" charset="0"/>
              </a:rPr>
              <a:t>Antonia M. Calafat et al. Pediatrics 2004;113:e429-e434</a:t>
            </a:r>
          </a:p>
        </p:txBody>
      </p:sp>
      <p:sp>
        <p:nvSpPr>
          <p:cNvPr id="3077" name="Text Box 5"/>
          <p:cNvSpPr txBox="1">
            <a:spLocks noChangeArrowheads="1"/>
          </p:cNvSpPr>
          <p:nvPr/>
        </p:nvSpPr>
        <p:spPr bwMode="auto">
          <a:xfrm>
            <a:off x="424801" y="6612841"/>
            <a:ext cx="4930560" cy="3470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marL="85725" indent="-85725">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ea typeface="msgothic" charset="0"/>
                <a:cs typeface="msgothic" charset="0"/>
              </a:defRPr>
            </a:lvl1pPr>
            <a:lvl2pPr>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ea typeface="msgothic" charset="0"/>
                <a:cs typeface="msgothic" charset="0"/>
              </a:defRPr>
            </a:lvl2pPr>
            <a:lvl3pPr>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ea typeface="msgothic" charset="0"/>
                <a:cs typeface="msgothic" charset="0"/>
              </a:defRPr>
            </a:lvl3pPr>
            <a:lvl4pPr>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ea typeface="msgothic" charset="0"/>
                <a:cs typeface="msgothic" charset="0"/>
              </a:defRPr>
            </a:lvl4pPr>
            <a:lvl5pPr>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ea typeface="msgothic" charset="0"/>
                <a:cs typeface="msgothic" charset="0"/>
              </a:defRPr>
            </a:lvl5pPr>
            <a:lvl6pPr marL="15367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ea typeface="msgothic" charset="0"/>
                <a:cs typeface="msgothic" charset="0"/>
              </a:defRPr>
            </a:lvl6pPr>
            <a:lvl7pPr marL="19939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ea typeface="msgothic" charset="0"/>
                <a:cs typeface="msgothic" charset="0"/>
              </a:defRPr>
            </a:lvl7pPr>
            <a:lvl8pPr marL="24511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ea typeface="msgothic" charset="0"/>
                <a:cs typeface="msgothic" charset="0"/>
              </a:defRPr>
            </a:lvl8pPr>
            <a:lvl9pPr marL="29083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ea typeface="msgothic" charset="0"/>
                <a:cs typeface="msgothic" charset="0"/>
              </a:defRPr>
            </a:lvl9pPr>
          </a:lstStyle>
          <a:p>
            <a:r>
              <a:rPr lang="en-GB" altLang="fr-FR" sz="907">
                <a:latin typeface="Arial" panose="020B0604020202020204" pitchFamily="34" charset="0"/>
              </a:rPr>
              <a:t>©2004 by American Academy of Pediatrics</a:t>
            </a:r>
          </a:p>
        </p:txBody>
      </p:sp>
      <p:pic>
        <p:nvPicPr>
          <p:cNvPr id="7" name="Picture 3" descr="ben-nicu-snugli.jpg"/>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444208" y="1148222"/>
            <a:ext cx="2104704" cy="28090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ZoneTexte 7"/>
          <p:cNvSpPr txBox="1"/>
          <p:nvPr/>
        </p:nvSpPr>
        <p:spPr>
          <a:xfrm>
            <a:off x="5124945" y="4216507"/>
            <a:ext cx="4017616" cy="1815882"/>
          </a:xfrm>
          <a:prstGeom prst="rect">
            <a:avLst/>
          </a:prstGeom>
          <a:noFill/>
        </p:spPr>
        <p:txBody>
          <a:bodyPr wrap="square" rtlCol="0">
            <a:spAutoFit/>
          </a:bodyPr>
          <a:lstStyle/>
          <a:p>
            <a:r>
              <a:rPr lang="fr-FR" sz="2800" b="1" dirty="0" smtClean="0">
                <a:solidFill>
                  <a:srgbClr val="FF0000"/>
                </a:solidFill>
              </a:rPr>
              <a:t>France : Interdiction du DEHP dans les dispositifs médicaux à partir du 1/7/15</a:t>
            </a:r>
            <a:endParaRPr lang="fr-FR" sz="2800" b="1" dirty="0">
              <a:solidFill>
                <a:srgbClr val="FF0000"/>
              </a:solidFill>
            </a:endParaRPr>
          </a:p>
        </p:txBody>
      </p:sp>
    </p:spTree>
    <p:extLst>
      <p:ext uri="{BB962C8B-B14F-4D97-AF65-F5344CB8AC3E}">
        <p14:creationId xmlns:p14="http://schemas.microsoft.com/office/powerpoint/2010/main" val="242627090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Espace réservé de la date 1"/>
          <p:cNvSpPr>
            <a:spLocks noGrp="1"/>
          </p:cNvSpPr>
          <p:nvPr>
            <p:ph type="dt" sz="half" idx="10"/>
          </p:nvPr>
        </p:nvSpPr>
        <p:spPr bwMode="auto">
          <a:xfrm>
            <a:off x="455885" y="6357187"/>
            <a:ext cx="2135308" cy="36395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200">
                <a:solidFill>
                  <a:schemeClr val="bg1"/>
                </a:solidFill>
                <a:latin typeface="Times New Roman" pitchFamily="16" charset="0"/>
                <a:ea typeface="Lucida Sans Unicode" pitchFamily="32" charset="0"/>
                <a:cs typeface="Lucida Sans Unicode" pitchFamily="32" charset="0"/>
              </a:defRPr>
            </a:lvl1pPr>
            <a:lvl2pPr marL="671107" indent="-258118">
              <a:defRPr sz="2200">
                <a:solidFill>
                  <a:schemeClr val="bg1"/>
                </a:solidFill>
                <a:latin typeface="Times New Roman" pitchFamily="16" charset="0"/>
                <a:ea typeface="Lucida Sans Unicode" pitchFamily="32" charset="0"/>
                <a:cs typeface="Lucida Sans Unicode" pitchFamily="32" charset="0"/>
              </a:defRPr>
            </a:lvl2pPr>
            <a:lvl3pPr marL="1032472" indent="-206494">
              <a:defRPr sz="2200">
                <a:solidFill>
                  <a:schemeClr val="bg1"/>
                </a:solidFill>
                <a:latin typeface="Times New Roman" pitchFamily="16" charset="0"/>
                <a:ea typeface="Lucida Sans Unicode" pitchFamily="32" charset="0"/>
                <a:cs typeface="Lucida Sans Unicode" pitchFamily="32" charset="0"/>
              </a:defRPr>
            </a:lvl3pPr>
            <a:lvl4pPr marL="1445461" indent="-206494">
              <a:defRPr sz="2200">
                <a:solidFill>
                  <a:schemeClr val="bg1"/>
                </a:solidFill>
                <a:latin typeface="Times New Roman" pitchFamily="16" charset="0"/>
                <a:ea typeface="Lucida Sans Unicode" pitchFamily="32" charset="0"/>
                <a:cs typeface="Lucida Sans Unicode" pitchFamily="32" charset="0"/>
              </a:defRPr>
            </a:lvl4pPr>
            <a:lvl5pPr marL="1858449" indent="-206494">
              <a:defRPr sz="2200">
                <a:solidFill>
                  <a:schemeClr val="bg1"/>
                </a:solidFill>
                <a:latin typeface="Times New Roman" pitchFamily="16" charset="0"/>
                <a:ea typeface="Lucida Sans Unicode" pitchFamily="32" charset="0"/>
                <a:cs typeface="Lucida Sans Unicode" pitchFamily="32" charset="0"/>
              </a:defRPr>
            </a:lvl5pPr>
            <a:lvl6pPr marL="2271438" indent="-206494" defTabSz="405819" eaLnBrk="0" fontAlgn="base" hangingPunct="0">
              <a:lnSpc>
                <a:spcPct val="96000"/>
              </a:lnSpc>
              <a:spcBef>
                <a:spcPct val="0"/>
              </a:spcBef>
              <a:spcAft>
                <a:spcPct val="0"/>
              </a:spcAft>
              <a:buClr>
                <a:srgbClr val="000000"/>
              </a:buClr>
              <a:buSzPct val="100000"/>
              <a:buFont typeface="Times New Roman" pitchFamily="16" charset="0"/>
              <a:defRPr sz="2200">
                <a:solidFill>
                  <a:schemeClr val="bg1"/>
                </a:solidFill>
                <a:latin typeface="Times New Roman" pitchFamily="16" charset="0"/>
                <a:ea typeface="Lucida Sans Unicode" pitchFamily="32" charset="0"/>
                <a:cs typeface="Lucida Sans Unicode" pitchFamily="32" charset="0"/>
              </a:defRPr>
            </a:lvl6pPr>
            <a:lvl7pPr marL="2684427" indent="-206494" defTabSz="405819" eaLnBrk="0" fontAlgn="base" hangingPunct="0">
              <a:lnSpc>
                <a:spcPct val="96000"/>
              </a:lnSpc>
              <a:spcBef>
                <a:spcPct val="0"/>
              </a:spcBef>
              <a:spcAft>
                <a:spcPct val="0"/>
              </a:spcAft>
              <a:buClr>
                <a:srgbClr val="000000"/>
              </a:buClr>
              <a:buSzPct val="100000"/>
              <a:buFont typeface="Times New Roman" pitchFamily="16" charset="0"/>
              <a:defRPr sz="2200">
                <a:solidFill>
                  <a:schemeClr val="bg1"/>
                </a:solidFill>
                <a:latin typeface="Times New Roman" pitchFamily="16" charset="0"/>
                <a:ea typeface="Lucida Sans Unicode" pitchFamily="32" charset="0"/>
                <a:cs typeface="Lucida Sans Unicode" pitchFamily="32" charset="0"/>
              </a:defRPr>
            </a:lvl7pPr>
            <a:lvl8pPr marL="3097416" indent="-206494" defTabSz="405819" eaLnBrk="0" fontAlgn="base" hangingPunct="0">
              <a:lnSpc>
                <a:spcPct val="96000"/>
              </a:lnSpc>
              <a:spcBef>
                <a:spcPct val="0"/>
              </a:spcBef>
              <a:spcAft>
                <a:spcPct val="0"/>
              </a:spcAft>
              <a:buClr>
                <a:srgbClr val="000000"/>
              </a:buClr>
              <a:buSzPct val="100000"/>
              <a:buFont typeface="Times New Roman" pitchFamily="16" charset="0"/>
              <a:defRPr sz="2200">
                <a:solidFill>
                  <a:schemeClr val="bg1"/>
                </a:solidFill>
                <a:latin typeface="Times New Roman" pitchFamily="16" charset="0"/>
                <a:ea typeface="Lucida Sans Unicode" pitchFamily="32" charset="0"/>
                <a:cs typeface="Lucida Sans Unicode" pitchFamily="32" charset="0"/>
              </a:defRPr>
            </a:lvl8pPr>
            <a:lvl9pPr marL="3510404" indent="-206494" defTabSz="405819" eaLnBrk="0" fontAlgn="base" hangingPunct="0">
              <a:lnSpc>
                <a:spcPct val="96000"/>
              </a:lnSpc>
              <a:spcBef>
                <a:spcPct val="0"/>
              </a:spcBef>
              <a:spcAft>
                <a:spcPct val="0"/>
              </a:spcAft>
              <a:buClr>
                <a:srgbClr val="000000"/>
              </a:buClr>
              <a:buSzPct val="100000"/>
              <a:buFont typeface="Times New Roman" pitchFamily="16" charset="0"/>
              <a:defRPr sz="2200">
                <a:solidFill>
                  <a:schemeClr val="bg1"/>
                </a:solidFill>
                <a:latin typeface="Times New Roman" pitchFamily="16" charset="0"/>
                <a:ea typeface="Lucida Sans Unicode" pitchFamily="32" charset="0"/>
                <a:cs typeface="Lucida Sans Unicode" pitchFamily="32" charset="0"/>
              </a:defRPr>
            </a:lvl9pPr>
          </a:lstStyle>
          <a:p>
            <a:r>
              <a:rPr lang="fr-FR"/>
              <a:t>02/10/2011</a:t>
            </a:r>
          </a:p>
        </p:txBody>
      </p:sp>
      <p:pic>
        <p:nvPicPr>
          <p:cNvPr id="77827"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007" y="0"/>
            <a:ext cx="4697402" cy="40380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77828"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97402" y="0"/>
            <a:ext cx="4240133" cy="39704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77829" name="ZoneTexte 6"/>
          <p:cNvSpPr txBox="1">
            <a:spLocks noChangeArrowheads="1"/>
          </p:cNvSpPr>
          <p:nvPr/>
        </p:nvSpPr>
        <p:spPr bwMode="auto">
          <a:xfrm>
            <a:off x="34206" y="5013176"/>
            <a:ext cx="8710287" cy="14310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2598" tIns="41299" rIns="82598" bIns="41299">
            <a:spAutoFit/>
          </a:bodyPr>
          <a:lstStyle>
            <a:lvl1pPr>
              <a:defRPr sz="2400">
                <a:solidFill>
                  <a:schemeClr val="bg1"/>
                </a:solidFill>
                <a:latin typeface="Times New Roman" pitchFamily="16" charset="0"/>
                <a:ea typeface="Lucida Sans Unicode" pitchFamily="32" charset="0"/>
                <a:cs typeface="Lucida Sans Unicode" pitchFamily="32" charset="0"/>
              </a:defRPr>
            </a:lvl1pPr>
            <a:lvl2pPr marL="742950" indent="-285750">
              <a:defRPr sz="2400">
                <a:solidFill>
                  <a:schemeClr val="bg1"/>
                </a:solidFill>
                <a:latin typeface="Times New Roman" pitchFamily="16" charset="0"/>
                <a:ea typeface="Lucida Sans Unicode" pitchFamily="32" charset="0"/>
                <a:cs typeface="Lucida Sans Unicode" pitchFamily="32" charset="0"/>
              </a:defRPr>
            </a:lvl2pPr>
            <a:lvl3pPr marL="1143000" indent="-228600">
              <a:defRPr sz="2400">
                <a:solidFill>
                  <a:schemeClr val="bg1"/>
                </a:solidFill>
                <a:latin typeface="Times New Roman" pitchFamily="16" charset="0"/>
                <a:ea typeface="Lucida Sans Unicode" pitchFamily="32" charset="0"/>
                <a:cs typeface="Lucida Sans Unicode" pitchFamily="32" charset="0"/>
              </a:defRPr>
            </a:lvl3pPr>
            <a:lvl4pPr marL="1600200" indent="-228600">
              <a:defRPr sz="2400">
                <a:solidFill>
                  <a:schemeClr val="bg1"/>
                </a:solidFill>
                <a:latin typeface="Times New Roman" pitchFamily="16" charset="0"/>
                <a:ea typeface="Lucida Sans Unicode" pitchFamily="32" charset="0"/>
                <a:cs typeface="Lucida Sans Unicode" pitchFamily="32" charset="0"/>
              </a:defRPr>
            </a:lvl4pPr>
            <a:lvl5pPr marL="2057400" indent="-228600">
              <a:defRPr sz="2400">
                <a:solidFill>
                  <a:schemeClr val="bg1"/>
                </a:solidFill>
                <a:latin typeface="Times New Roman" pitchFamily="16" charset="0"/>
                <a:ea typeface="Lucida Sans Unicode" pitchFamily="32" charset="0"/>
                <a:cs typeface="Lucida Sans Unicode" pitchFamily="32" charset="0"/>
              </a:defRPr>
            </a:lvl5pPr>
            <a:lvl6pPr marL="2514600" indent="-228600" defTabSz="449263" eaLnBrk="0" fontAlgn="base" hangingPunct="0">
              <a:lnSpc>
                <a:spcPct val="96000"/>
              </a:lnSpc>
              <a:spcBef>
                <a:spcPct val="0"/>
              </a:spcBef>
              <a:spcAft>
                <a:spcPct val="0"/>
              </a:spcAft>
              <a:buClr>
                <a:srgbClr val="000000"/>
              </a:buClr>
              <a:buSzPct val="100000"/>
              <a:buFont typeface="Times New Roman" pitchFamily="16" charset="0"/>
              <a:defRPr sz="2400">
                <a:solidFill>
                  <a:schemeClr val="bg1"/>
                </a:solidFill>
                <a:latin typeface="Times New Roman" pitchFamily="16" charset="0"/>
                <a:ea typeface="Lucida Sans Unicode" pitchFamily="32" charset="0"/>
                <a:cs typeface="Lucida Sans Unicode" pitchFamily="32" charset="0"/>
              </a:defRPr>
            </a:lvl6pPr>
            <a:lvl7pPr marL="2971800" indent="-228600" defTabSz="449263" eaLnBrk="0" fontAlgn="base" hangingPunct="0">
              <a:lnSpc>
                <a:spcPct val="96000"/>
              </a:lnSpc>
              <a:spcBef>
                <a:spcPct val="0"/>
              </a:spcBef>
              <a:spcAft>
                <a:spcPct val="0"/>
              </a:spcAft>
              <a:buClr>
                <a:srgbClr val="000000"/>
              </a:buClr>
              <a:buSzPct val="100000"/>
              <a:buFont typeface="Times New Roman" pitchFamily="16" charset="0"/>
              <a:defRPr sz="2400">
                <a:solidFill>
                  <a:schemeClr val="bg1"/>
                </a:solidFill>
                <a:latin typeface="Times New Roman" pitchFamily="16" charset="0"/>
                <a:ea typeface="Lucida Sans Unicode" pitchFamily="32" charset="0"/>
                <a:cs typeface="Lucida Sans Unicode" pitchFamily="32" charset="0"/>
              </a:defRPr>
            </a:lvl7pPr>
            <a:lvl8pPr marL="3429000" indent="-228600" defTabSz="449263" eaLnBrk="0" fontAlgn="base" hangingPunct="0">
              <a:lnSpc>
                <a:spcPct val="96000"/>
              </a:lnSpc>
              <a:spcBef>
                <a:spcPct val="0"/>
              </a:spcBef>
              <a:spcAft>
                <a:spcPct val="0"/>
              </a:spcAft>
              <a:buClr>
                <a:srgbClr val="000000"/>
              </a:buClr>
              <a:buSzPct val="100000"/>
              <a:buFont typeface="Times New Roman" pitchFamily="16" charset="0"/>
              <a:defRPr sz="2400">
                <a:solidFill>
                  <a:schemeClr val="bg1"/>
                </a:solidFill>
                <a:latin typeface="Times New Roman" pitchFamily="16" charset="0"/>
                <a:ea typeface="Lucida Sans Unicode" pitchFamily="32" charset="0"/>
                <a:cs typeface="Lucida Sans Unicode" pitchFamily="32" charset="0"/>
              </a:defRPr>
            </a:lvl8pPr>
            <a:lvl9pPr marL="3886200" indent="-228600" defTabSz="449263" eaLnBrk="0" fontAlgn="base" hangingPunct="0">
              <a:lnSpc>
                <a:spcPct val="96000"/>
              </a:lnSpc>
              <a:spcBef>
                <a:spcPct val="0"/>
              </a:spcBef>
              <a:spcAft>
                <a:spcPct val="0"/>
              </a:spcAft>
              <a:buClr>
                <a:srgbClr val="000000"/>
              </a:buClr>
              <a:buSzPct val="100000"/>
              <a:buFont typeface="Times New Roman" pitchFamily="16" charset="0"/>
              <a:defRPr sz="2400">
                <a:solidFill>
                  <a:schemeClr val="bg1"/>
                </a:solidFill>
                <a:latin typeface="Times New Roman" pitchFamily="16" charset="0"/>
                <a:ea typeface="Lucida Sans Unicode" pitchFamily="32" charset="0"/>
                <a:cs typeface="Lucida Sans Unicode" pitchFamily="32" charset="0"/>
              </a:defRPr>
            </a:lvl9pPr>
          </a:lstStyle>
          <a:p>
            <a:r>
              <a:rPr lang="fr-FR" sz="1600" dirty="0">
                <a:solidFill>
                  <a:schemeClr val="tx1"/>
                </a:solidFill>
                <a:latin typeface="Arial" pitchFamily="34" charset="0"/>
                <a:cs typeface="Arial" pitchFamily="34" charset="0"/>
              </a:rPr>
              <a:t>« Depuis fort longtemps, plusieurs idées fausses font que l’on n’accorde pas toute l’importance voulue aux cardiopathies, aux accidents vasculaires cérébraux, </a:t>
            </a:r>
            <a:r>
              <a:rPr lang="fr-FR" sz="1600" b="1" dirty="0">
                <a:solidFill>
                  <a:srgbClr val="FF0000"/>
                </a:solidFill>
                <a:latin typeface="Arial" pitchFamily="34" charset="0"/>
                <a:cs typeface="Arial" pitchFamily="34" charset="0"/>
              </a:rPr>
              <a:t>au cancer </a:t>
            </a:r>
            <a:r>
              <a:rPr lang="fr-FR" sz="1600" dirty="0">
                <a:solidFill>
                  <a:schemeClr val="tx1"/>
                </a:solidFill>
                <a:latin typeface="Arial" pitchFamily="34" charset="0"/>
                <a:cs typeface="Arial" pitchFamily="34" charset="0"/>
              </a:rPr>
              <a:t>et à d’autres maladies chroniques</a:t>
            </a:r>
            <a:r>
              <a:rPr lang="fr-FR" sz="1600" b="1" dirty="0">
                <a:solidFill>
                  <a:schemeClr val="tx1"/>
                </a:solidFill>
                <a:latin typeface="Arial" pitchFamily="34" charset="0"/>
                <a:cs typeface="Arial" pitchFamily="34" charset="0"/>
              </a:rPr>
              <a:t>. L’épidémie mondiale de maladies chroniques a été largement ignorée ou sous-estimée par rapport à d’autres problèmes de santé </a:t>
            </a:r>
            <a:r>
              <a:rPr lang="fr-FR" sz="1600" dirty="0">
                <a:solidFill>
                  <a:schemeClr val="tx1"/>
                </a:solidFill>
                <a:latin typeface="Arial" pitchFamily="34" charset="0"/>
                <a:cs typeface="Arial" pitchFamily="34" charset="0"/>
              </a:rPr>
              <a:t>».        OMS 2011</a:t>
            </a:r>
          </a:p>
          <a:p>
            <a:endParaRPr lang="fr-FR" dirty="0"/>
          </a:p>
        </p:txBody>
      </p:sp>
      <p:sp>
        <p:nvSpPr>
          <p:cNvPr id="9" name="ZoneTexte 8"/>
          <p:cNvSpPr txBox="1"/>
          <p:nvPr/>
        </p:nvSpPr>
        <p:spPr>
          <a:xfrm>
            <a:off x="34206" y="4038099"/>
            <a:ext cx="8812826" cy="1431758"/>
          </a:xfrm>
          <a:prstGeom prst="rect">
            <a:avLst/>
          </a:prstGeom>
          <a:noFill/>
        </p:spPr>
        <p:txBody>
          <a:bodyPr lIns="82598" tIns="41299" rIns="82598" bIns="41299">
            <a:spAutoFit/>
          </a:bodyPr>
          <a:lstStyle/>
          <a:p>
            <a:pPr algn="ctr">
              <a:defRPr/>
            </a:pPr>
            <a:r>
              <a:rPr lang="fr-FR" sz="2900" b="1" dirty="0">
                <a:solidFill>
                  <a:srgbClr val="008000"/>
                </a:solidFill>
                <a:latin typeface="Calibri" pitchFamily="32" charset="0"/>
              </a:rPr>
              <a:t>Maladies Chroniques / Maladies Infectieuses </a:t>
            </a:r>
          </a:p>
          <a:p>
            <a:pPr algn="ctr">
              <a:defRPr/>
            </a:pPr>
            <a:r>
              <a:rPr lang="fr-FR" sz="2900" dirty="0">
                <a:latin typeface="Calibri" pitchFamily="32" charset="0"/>
              </a:rPr>
              <a:t>2005: 60%/40% ; 2008 : 63%/37% ; 2015 :</a:t>
            </a:r>
            <a:r>
              <a:rPr lang="fr-FR" sz="2900" b="1" dirty="0">
                <a:latin typeface="Calibri" pitchFamily="32" charset="0"/>
              </a:rPr>
              <a:t> </a:t>
            </a:r>
            <a:r>
              <a:rPr lang="fr-FR" sz="2900" dirty="0">
                <a:latin typeface="Calibri" pitchFamily="32" charset="0"/>
              </a:rPr>
              <a:t>70%/30%  </a:t>
            </a:r>
            <a:r>
              <a:rPr lang="fr-FR" sz="2900" b="1" dirty="0">
                <a:latin typeface="Calibri" pitchFamily="32" charset="0"/>
              </a:rPr>
              <a:t>?</a:t>
            </a:r>
          </a:p>
          <a:p>
            <a:pPr algn="ctr">
              <a:defRPr/>
            </a:pPr>
            <a:endParaRPr lang="fr-FR" sz="2900" dirty="0"/>
          </a:p>
        </p:txBody>
      </p:sp>
      <p:sp>
        <p:nvSpPr>
          <p:cNvPr id="2" name="ZoneTexte 1"/>
          <p:cNvSpPr txBox="1"/>
          <p:nvPr/>
        </p:nvSpPr>
        <p:spPr>
          <a:xfrm>
            <a:off x="2623559" y="836712"/>
            <a:ext cx="2199852" cy="647303"/>
          </a:xfrm>
          <a:prstGeom prst="rect">
            <a:avLst/>
          </a:prstGeom>
          <a:noFill/>
        </p:spPr>
        <p:txBody>
          <a:bodyPr wrap="square" lIns="82598" tIns="41299" rIns="82598" bIns="41299" rtlCol="0">
            <a:spAutoFit/>
          </a:bodyPr>
          <a:lstStyle/>
          <a:p>
            <a:r>
              <a:rPr lang="fr-FR" b="1" dirty="0">
                <a:latin typeface="Arial" pitchFamily="34" charset="0"/>
                <a:cs typeface="Arial" pitchFamily="34" charset="0"/>
              </a:rPr>
              <a:t>Maladies </a:t>
            </a:r>
            <a:r>
              <a:rPr lang="fr-FR" b="1" dirty="0" err="1">
                <a:latin typeface="Arial" pitchFamily="34" charset="0"/>
                <a:cs typeface="Arial" pitchFamily="34" charset="0"/>
              </a:rPr>
              <a:t>CardioVasculaires</a:t>
            </a:r>
            <a:endParaRPr lang="fr-FR" b="1" dirty="0">
              <a:latin typeface="Arial" pitchFamily="34" charset="0"/>
              <a:cs typeface="Arial" pitchFamily="34" charset="0"/>
            </a:endParaRPr>
          </a:p>
        </p:txBody>
      </p:sp>
      <p:sp>
        <p:nvSpPr>
          <p:cNvPr id="8" name="ZoneTexte 7"/>
          <p:cNvSpPr txBox="1"/>
          <p:nvPr/>
        </p:nvSpPr>
        <p:spPr>
          <a:xfrm>
            <a:off x="3126384" y="1700165"/>
            <a:ext cx="2199852" cy="367388"/>
          </a:xfrm>
          <a:prstGeom prst="rect">
            <a:avLst/>
          </a:prstGeom>
          <a:noFill/>
        </p:spPr>
        <p:txBody>
          <a:bodyPr wrap="square" lIns="82598" tIns="41299" rIns="82598" bIns="41299" rtlCol="0">
            <a:spAutoFit/>
          </a:bodyPr>
          <a:lstStyle/>
          <a:p>
            <a:r>
              <a:rPr lang="fr-FR" b="1" dirty="0">
                <a:latin typeface="Arial" pitchFamily="34" charset="0"/>
                <a:cs typeface="Arial" pitchFamily="34" charset="0"/>
              </a:rPr>
              <a:t>Cancer</a:t>
            </a:r>
          </a:p>
        </p:txBody>
      </p:sp>
      <p:sp>
        <p:nvSpPr>
          <p:cNvPr id="10" name="ZoneTexte 9"/>
          <p:cNvSpPr txBox="1"/>
          <p:nvPr/>
        </p:nvSpPr>
        <p:spPr>
          <a:xfrm>
            <a:off x="4069177" y="3267709"/>
            <a:ext cx="2199852" cy="367388"/>
          </a:xfrm>
          <a:prstGeom prst="rect">
            <a:avLst/>
          </a:prstGeom>
          <a:noFill/>
        </p:spPr>
        <p:txBody>
          <a:bodyPr wrap="square" lIns="82598" tIns="41299" rIns="82598" bIns="41299" rtlCol="0">
            <a:spAutoFit/>
          </a:bodyPr>
          <a:lstStyle/>
          <a:p>
            <a:r>
              <a:rPr lang="fr-FR" b="1" dirty="0">
                <a:latin typeface="Arial" pitchFamily="34" charset="0"/>
                <a:cs typeface="Arial" pitchFamily="34" charset="0"/>
              </a:rPr>
              <a:t>Diabète</a:t>
            </a:r>
          </a:p>
        </p:txBody>
      </p:sp>
      <p:sp>
        <p:nvSpPr>
          <p:cNvPr id="11" name="ZoneTexte 10"/>
          <p:cNvSpPr txBox="1"/>
          <p:nvPr/>
        </p:nvSpPr>
        <p:spPr>
          <a:xfrm>
            <a:off x="3420111" y="2318341"/>
            <a:ext cx="2199852" cy="647303"/>
          </a:xfrm>
          <a:prstGeom prst="rect">
            <a:avLst/>
          </a:prstGeom>
          <a:noFill/>
        </p:spPr>
        <p:txBody>
          <a:bodyPr wrap="square" lIns="82598" tIns="41299" rIns="82598" bIns="41299" rtlCol="0">
            <a:spAutoFit/>
          </a:bodyPr>
          <a:lstStyle/>
          <a:p>
            <a:r>
              <a:rPr lang="fr-FR" b="1" dirty="0">
                <a:latin typeface="Arial" pitchFamily="34" charset="0"/>
                <a:cs typeface="Arial" pitchFamily="34" charset="0"/>
              </a:rPr>
              <a:t>Maladies Respiratoires</a:t>
            </a:r>
          </a:p>
        </p:txBody>
      </p:sp>
      <p:sp>
        <p:nvSpPr>
          <p:cNvPr id="12" name="ZoneTexte 11"/>
          <p:cNvSpPr txBox="1"/>
          <p:nvPr/>
        </p:nvSpPr>
        <p:spPr>
          <a:xfrm>
            <a:off x="111876" y="2134647"/>
            <a:ext cx="2199852" cy="367388"/>
          </a:xfrm>
          <a:prstGeom prst="rect">
            <a:avLst/>
          </a:prstGeom>
          <a:noFill/>
        </p:spPr>
        <p:txBody>
          <a:bodyPr wrap="square" lIns="82598" tIns="41299" rIns="82598" bIns="41299" rtlCol="0">
            <a:spAutoFit/>
          </a:bodyPr>
          <a:lstStyle/>
          <a:p>
            <a:r>
              <a:rPr lang="fr-FR" b="1" dirty="0">
                <a:latin typeface="Arial" pitchFamily="34" charset="0"/>
                <a:cs typeface="Arial" pitchFamily="34" charset="0"/>
              </a:rPr>
              <a:t>SIDA</a:t>
            </a:r>
          </a:p>
        </p:txBody>
      </p:sp>
      <p:sp>
        <p:nvSpPr>
          <p:cNvPr id="15" name="ZoneTexte 14"/>
          <p:cNvSpPr txBox="1"/>
          <p:nvPr/>
        </p:nvSpPr>
        <p:spPr>
          <a:xfrm>
            <a:off x="612269" y="2797413"/>
            <a:ext cx="2199852" cy="367388"/>
          </a:xfrm>
          <a:prstGeom prst="rect">
            <a:avLst/>
          </a:prstGeom>
          <a:noFill/>
        </p:spPr>
        <p:txBody>
          <a:bodyPr wrap="square" lIns="82598" tIns="41299" rIns="82598" bIns="41299" rtlCol="0">
            <a:spAutoFit/>
          </a:bodyPr>
          <a:lstStyle/>
          <a:p>
            <a:r>
              <a:rPr lang="fr-FR" b="1" dirty="0">
                <a:latin typeface="Arial" pitchFamily="34" charset="0"/>
                <a:cs typeface="Arial" pitchFamily="34" charset="0"/>
              </a:rPr>
              <a:t>Tuberculose</a:t>
            </a:r>
          </a:p>
        </p:txBody>
      </p:sp>
      <p:sp>
        <p:nvSpPr>
          <p:cNvPr id="16" name="ZoneTexte 15"/>
          <p:cNvSpPr txBox="1"/>
          <p:nvPr/>
        </p:nvSpPr>
        <p:spPr>
          <a:xfrm>
            <a:off x="1303651" y="3166192"/>
            <a:ext cx="2199852" cy="367388"/>
          </a:xfrm>
          <a:prstGeom prst="rect">
            <a:avLst/>
          </a:prstGeom>
          <a:noFill/>
        </p:spPr>
        <p:txBody>
          <a:bodyPr wrap="square" lIns="82598" tIns="41299" rIns="82598" bIns="41299" rtlCol="0">
            <a:spAutoFit/>
          </a:bodyPr>
          <a:lstStyle/>
          <a:p>
            <a:r>
              <a:rPr lang="fr-FR" b="1" dirty="0">
                <a:latin typeface="Arial" pitchFamily="34" charset="0"/>
                <a:cs typeface="Arial" pitchFamily="34" charset="0"/>
              </a:rPr>
              <a:t>Paludisme</a:t>
            </a:r>
          </a:p>
        </p:txBody>
      </p:sp>
    </p:spTree>
    <p:extLst>
      <p:ext uri="{BB962C8B-B14F-4D97-AF65-F5344CB8AC3E}">
        <p14:creationId xmlns:p14="http://schemas.microsoft.com/office/powerpoint/2010/main" val="2998631745"/>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rotWithShape="1">
          <a:blip r:embed="rId2"/>
          <a:srcRect l="8400" t="11550" r="20552" b="69550"/>
          <a:stretch/>
        </p:blipFill>
        <p:spPr>
          <a:xfrm>
            <a:off x="-23953" y="-197881"/>
            <a:ext cx="8064896" cy="1450092"/>
          </a:xfrm>
          <a:prstGeom prst="rect">
            <a:avLst/>
          </a:prstGeom>
        </p:spPr>
      </p:pic>
      <p:pic>
        <p:nvPicPr>
          <p:cNvPr id="3" name="Image 2"/>
          <p:cNvPicPr>
            <a:picLocks noChangeAspect="1"/>
          </p:cNvPicPr>
          <p:nvPr/>
        </p:nvPicPr>
        <p:blipFill rotWithShape="1">
          <a:blip r:embed="rId3"/>
          <a:srcRect l="11093" t="26941" r="64079" b="49288"/>
          <a:stretch/>
        </p:blipFill>
        <p:spPr>
          <a:xfrm>
            <a:off x="179512" y="1202880"/>
            <a:ext cx="3600400" cy="2298128"/>
          </a:xfrm>
          <a:prstGeom prst="rect">
            <a:avLst/>
          </a:prstGeom>
        </p:spPr>
      </p:pic>
      <p:sp>
        <p:nvSpPr>
          <p:cNvPr id="4" name="ZoneTexte 3"/>
          <p:cNvSpPr txBox="1"/>
          <p:nvPr/>
        </p:nvSpPr>
        <p:spPr>
          <a:xfrm>
            <a:off x="3851920" y="1202880"/>
            <a:ext cx="4979487" cy="2246769"/>
          </a:xfrm>
          <a:prstGeom prst="rect">
            <a:avLst/>
          </a:prstGeom>
          <a:noFill/>
        </p:spPr>
        <p:txBody>
          <a:bodyPr wrap="square" rtlCol="0">
            <a:spAutoFit/>
          </a:bodyPr>
          <a:lstStyle/>
          <a:p>
            <a:r>
              <a:rPr lang="fr-FR" sz="2800" b="1" dirty="0" smtClean="0">
                <a:solidFill>
                  <a:schemeClr val="bg1">
                    <a:lumMod val="65000"/>
                  </a:schemeClr>
                </a:solidFill>
              </a:rPr>
              <a:t>Le BPA à très faible dose diminue l’efficacité de la chimiothérapie sur des cellules mammaires par le cis-platine, la </a:t>
            </a:r>
            <a:r>
              <a:rPr lang="fr-FR" sz="2800" b="1" dirty="0" err="1" smtClean="0">
                <a:solidFill>
                  <a:schemeClr val="bg1">
                    <a:lumMod val="65000"/>
                  </a:schemeClr>
                </a:solidFill>
              </a:rPr>
              <a:t>doxorubicine</a:t>
            </a:r>
            <a:r>
              <a:rPr lang="fr-FR" sz="2800" b="1" dirty="0" smtClean="0">
                <a:solidFill>
                  <a:schemeClr val="bg1">
                    <a:lumMod val="65000"/>
                  </a:schemeClr>
                </a:solidFill>
              </a:rPr>
              <a:t> et la vinblastine</a:t>
            </a:r>
            <a:endParaRPr lang="fr-FR" sz="2800" b="1" dirty="0">
              <a:solidFill>
                <a:schemeClr val="bg1">
                  <a:lumMod val="65000"/>
                </a:schemeClr>
              </a:solidFill>
            </a:endParaRPr>
          </a:p>
        </p:txBody>
      </p:sp>
      <p:pic>
        <p:nvPicPr>
          <p:cNvPr id="5" name="Image 4"/>
          <p:cNvPicPr>
            <a:picLocks noChangeAspect="1"/>
          </p:cNvPicPr>
          <p:nvPr/>
        </p:nvPicPr>
        <p:blipFill rotWithShape="1">
          <a:blip r:embed="rId3"/>
          <a:srcRect l="36926" t="28102" r="37718" b="49712"/>
          <a:stretch/>
        </p:blipFill>
        <p:spPr>
          <a:xfrm>
            <a:off x="251520" y="3591408"/>
            <a:ext cx="3600400" cy="2100233"/>
          </a:xfrm>
          <a:prstGeom prst="rect">
            <a:avLst/>
          </a:prstGeom>
        </p:spPr>
      </p:pic>
      <p:pic>
        <p:nvPicPr>
          <p:cNvPr id="6" name="Image 5"/>
          <p:cNvPicPr>
            <a:picLocks noChangeAspect="1"/>
          </p:cNvPicPr>
          <p:nvPr/>
        </p:nvPicPr>
        <p:blipFill rotWithShape="1">
          <a:blip r:embed="rId3"/>
          <a:srcRect l="63338" t="28102" r="11305" b="49712"/>
          <a:stretch/>
        </p:blipFill>
        <p:spPr>
          <a:xfrm>
            <a:off x="4249746" y="3465393"/>
            <a:ext cx="4032448" cy="2352261"/>
          </a:xfrm>
          <a:prstGeom prst="rect">
            <a:avLst/>
          </a:prstGeom>
        </p:spPr>
      </p:pic>
      <p:sp>
        <p:nvSpPr>
          <p:cNvPr id="8" name="Rectangle 7"/>
          <p:cNvSpPr/>
          <p:nvPr/>
        </p:nvSpPr>
        <p:spPr>
          <a:xfrm>
            <a:off x="100379" y="5783768"/>
            <a:ext cx="7359066" cy="369332"/>
          </a:xfrm>
          <a:prstGeom prst="rect">
            <a:avLst/>
          </a:prstGeom>
        </p:spPr>
        <p:txBody>
          <a:bodyPr wrap="none">
            <a:spAutoFit/>
          </a:bodyPr>
          <a:lstStyle/>
          <a:p>
            <a:r>
              <a:rPr lang="fr-FR" dirty="0" err="1"/>
              <a:t>doxorubicine</a:t>
            </a:r>
            <a:r>
              <a:rPr lang="fr-FR" dirty="0"/>
              <a:t> et </a:t>
            </a:r>
            <a:r>
              <a:rPr lang="fr-FR" dirty="0" smtClean="0"/>
              <a:t>vinblastine sont utilisés dans le traitement du cancer du sein</a:t>
            </a:r>
            <a:endParaRPr lang="fr-FR" dirty="0"/>
          </a:p>
        </p:txBody>
      </p:sp>
    </p:spTree>
    <p:extLst>
      <p:ext uri="{BB962C8B-B14F-4D97-AF65-F5344CB8AC3E}">
        <p14:creationId xmlns:p14="http://schemas.microsoft.com/office/powerpoint/2010/main" val="426230124"/>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3" name="Text Box 1"/>
          <p:cNvSpPr txBox="1">
            <a:spLocks noChangeArrowheads="1"/>
          </p:cNvSpPr>
          <p:nvPr/>
        </p:nvSpPr>
        <p:spPr bwMode="auto">
          <a:xfrm>
            <a:off x="467544" y="144672"/>
            <a:ext cx="8351017" cy="41472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charset="0"/>
                <a:cs typeface="msgothic" charset="0"/>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charset="0"/>
                <a:cs typeface="msgothic" charset="0"/>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charset="0"/>
                <a:cs typeface="msgothic" charset="0"/>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charset="0"/>
                <a:cs typeface="msgothic" charset="0"/>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charset="0"/>
                <a:cs typeface="msgothic" charset="0"/>
              </a:defRPr>
            </a:lvl5pPr>
            <a:lvl6pPr marL="15367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charset="0"/>
                <a:cs typeface="msgothic" charset="0"/>
              </a:defRPr>
            </a:lvl6pPr>
            <a:lvl7pPr marL="19939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charset="0"/>
                <a:cs typeface="msgothic" charset="0"/>
              </a:defRPr>
            </a:lvl7pPr>
            <a:lvl8pPr marL="24511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charset="0"/>
                <a:cs typeface="msgothic" charset="0"/>
              </a:defRPr>
            </a:lvl8pPr>
            <a:lvl9pPr marL="29083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charset="0"/>
                <a:cs typeface="msgothic" charset="0"/>
              </a:defRPr>
            </a:lvl9pPr>
          </a:lstStyle>
          <a:p>
            <a:pPr algn="ctr"/>
            <a:r>
              <a:rPr lang="en-GB" altLang="fr-FR" sz="3600" b="1" dirty="0" smtClean="0">
                <a:solidFill>
                  <a:schemeClr val="bg1">
                    <a:lumMod val="50000"/>
                  </a:schemeClr>
                </a:solidFill>
                <a:latin typeface="+mn-lt"/>
              </a:rPr>
              <a:t>Le BISPHENOL A </a:t>
            </a:r>
            <a:r>
              <a:rPr lang="en-GB" altLang="fr-FR" sz="3600" b="1" dirty="0" err="1" smtClean="0">
                <a:solidFill>
                  <a:schemeClr val="bg1">
                    <a:lumMod val="50000"/>
                  </a:schemeClr>
                </a:solidFill>
                <a:latin typeface="+mn-lt"/>
              </a:rPr>
              <a:t>réduit</a:t>
            </a:r>
            <a:r>
              <a:rPr lang="en-GB" altLang="fr-FR" sz="3600" b="1" dirty="0" smtClean="0">
                <a:solidFill>
                  <a:schemeClr val="bg1">
                    <a:lumMod val="50000"/>
                  </a:schemeClr>
                </a:solidFill>
                <a:latin typeface="+mn-lt"/>
              </a:rPr>
              <a:t> </a:t>
            </a:r>
            <a:r>
              <a:rPr lang="en-GB" altLang="fr-FR" sz="3600" b="1" dirty="0" err="1" smtClean="0">
                <a:solidFill>
                  <a:schemeClr val="bg1">
                    <a:lumMod val="50000"/>
                  </a:schemeClr>
                </a:solidFill>
                <a:latin typeface="+mn-lt"/>
              </a:rPr>
              <a:t>l’efficacité</a:t>
            </a:r>
            <a:r>
              <a:rPr lang="en-GB" altLang="fr-FR" sz="3600" b="1" dirty="0" smtClean="0">
                <a:solidFill>
                  <a:schemeClr val="bg1">
                    <a:lumMod val="50000"/>
                  </a:schemeClr>
                </a:solidFill>
                <a:latin typeface="+mn-lt"/>
              </a:rPr>
              <a:t> du </a:t>
            </a:r>
            <a:r>
              <a:rPr lang="en-GB" altLang="fr-FR" sz="3600" b="1" dirty="0" err="1" smtClean="0">
                <a:solidFill>
                  <a:schemeClr val="bg1">
                    <a:lumMod val="50000"/>
                  </a:schemeClr>
                </a:solidFill>
                <a:latin typeface="+mn-lt"/>
              </a:rPr>
              <a:t>traitement</a:t>
            </a:r>
            <a:r>
              <a:rPr lang="en-GB" altLang="fr-FR" sz="3600" b="1" dirty="0" smtClean="0">
                <a:solidFill>
                  <a:schemeClr val="bg1">
                    <a:lumMod val="50000"/>
                  </a:schemeClr>
                </a:solidFill>
                <a:latin typeface="+mn-lt"/>
              </a:rPr>
              <a:t> du cancer de la prostate </a:t>
            </a:r>
            <a:endParaRPr lang="en-GB" altLang="fr-FR" sz="3600" b="1" dirty="0">
              <a:solidFill>
                <a:schemeClr val="bg1">
                  <a:lumMod val="50000"/>
                </a:schemeClr>
              </a:solidFill>
              <a:latin typeface="Arial" panose="020B0604020202020204" pitchFamily="34" charset="0"/>
            </a:endParaRP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30401" y="6368040"/>
            <a:ext cx="1841760" cy="36864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07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491" y="1412776"/>
            <a:ext cx="6484320" cy="445990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076" name="Text Box 4"/>
          <p:cNvSpPr txBox="1">
            <a:spLocks noChangeArrowheads="1"/>
          </p:cNvSpPr>
          <p:nvPr/>
        </p:nvSpPr>
        <p:spPr bwMode="auto">
          <a:xfrm>
            <a:off x="1332001" y="5972041"/>
            <a:ext cx="3918240" cy="23184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1pPr>
            <a:lvl2pPr>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2pPr>
            <a:lvl3pPr>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3pPr>
            <a:lvl4pPr>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4pPr>
            <a:lvl5pPr>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5pPr>
            <a:lvl6pPr marL="15367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6pPr>
            <a:lvl7pPr marL="19939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7pPr>
            <a:lvl8pPr marL="24511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8pPr>
            <a:lvl9pPr marL="29083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9pPr>
          </a:lstStyle>
          <a:p>
            <a:r>
              <a:rPr lang="en-GB" altLang="fr-FR" sz="1089" b="1">
                <a:latin typeface="Arial" panose="020B0604020202020204" pitchFamily="34" charset="0"/>
              </a:rPr>
              <a:t>Yelena B. Wetherill et al. Mol Cancer Ther 2006;5:3181-3190</a:t>
            </a:r>
          </a:p>
        </p:txBody>
      </p:sp>
      <p:sp>
        <p:nvSpPr>
          <p:cNvPr id="3077" name="Text Box 5"/>
          <p:cNvSpPr txBox="1">
            <a:spLocks noChangeArrowheads="1"/>
          </p:cNvSpPr>
          <p:nvPr/>
        </p:nvSpPr>
        <p:spPr bwMode="auto">
          <a:xfrm>
            <a:off x="97920" y="6612841"/>
            <a:ext cx="4930560" cy="3470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marL="85725" indent="-85725">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ea typeface="msgothic" charset="0"/>
                <a:cs typeface="msgothic" charset="0"/>
              </a:defRPr>
            </a:lvl1pPr>
            <a:lvl2pPr>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ea typeface="msgothic" charset="0"/>
                <a:cs typeface="msgothic" charset="0"/>
              </a:defRPr>
            </a:lvl2pPr>
            <a:lvl3pPr>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ea typeface="msgothic" charset="0"/>
                <a:cs typeface="msgothic" charset="0"/>
              </a:defRPr>
            </a:lvl3pPr>
            <a:lvl4pPr>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ea typeface="msgothic" charset="0"/>
                <a:cs typeface="msgothic" charset="0"/>
              </a:defRPr>
            </a:lvl4pPr>
            <a:lvl5pPr>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ea typeface="msgothic" charset="0"/>
                <a:cs typeface="msgothic" charset="0"/>
              </a:defRPr>
            </a:lvl5pPr>
            <a:lvl6pPr marL="15367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ea typeface="msgothic" charset="0"/>
                <a:cs typeface="msgothic" charset="0"/>
              </a:defRPr>
            </a:lvl6pPr>
            <a:lvl7pPr marL="19939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ea typeface="msgothic" charset="0"/>
                <a:cs typeface="msgothic" charset="0"/>
              </a:defRPr>
            </a:lvl7pPr>
            <a:lvl8pPr marL="24511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ea typeface="msgothic" charset="0"/>
                <a:cs typeface="msgothic" charset="0"/>
              </a:defRPr>
            </a:lvl8pPr>
            <a:lvl9pPr marL="29083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ea typeface="msgothic" charset="0"/>
                <a:cs typeface="msgothic" charset="0"/>
              </a:defRPr>
            </a:lvl9pPr>
          </a:lstStyle>
          <a:p>
            <a:r>
              <a:rPr lang="en-GB" altLang="fr-FR" sz="907">
                <a:latin typeface="Arial" panose="020B0604020202020204" pitchFamily="34" charset="0"/>
              </a:rPr>
              <a:t>©2006 by American Association for Cancer Research</a:t>
            </a:r>
          </a:p>
        </p:txBody>
      </p:sp>
    </p:spTree>
    <p:extLst>
      <p:ext uri="{BB962C8B-B14F-4D97-AF65-F5344CB8AC3E}">
        <p14:creationId xmlns:p14="http://schemas.microsoft.com/office/powerpoint/2010/main" val="413196951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rotWithShape="1">
          <a:blip r:embed="rId2"/>
          <a:srcRect l="25343" t="10861" r="21555" b="2245"/>
          <a:stretch/>
        </p:blipFill>
        <p:spPr>
          <a:xfrm>
            <a:off x="4644008" y="260648"/>
            <a:ext cx="3744416" cy="4084817"/>
          </a:xfrm>
          <a:prstGeom prst="rect">
            <a:avLst/>
          </a:prstGeom>
        </p:spPr>
      </p:pic>
      <p:pic>
        <p:nvPicPr>
          <p:cNvPr id="8" name="Image 7"/>
          <p:cNvPicPr>
            <a:picLocks noChangeAspect="1"/>
          </p:cNvPicPr>
          <p:nvPr/>
        </p:nvPicPr>
        <p:blipFill rotWithShape="1">
          <a:blip r:embed="rId3"/>
          <a:srcRect l="26950" t="2625" r="26151" b="68399"/>
          <a:stretch/>
        </p:blipFill>
        <p:spPr>
          <a:xfrm>
            <a:off x="179512" y="620688"/>
            <a:ext cx="4032448" cy="1584176"/>
          </a:xfrm>
          <a:prstGeom prst="rect">
            <a:avLst/>
          </a:prstGeom>
        </p:spPr>
      </p:pic>
      <p:pic>
        <p:nvPicPr>
          <p:cNvPr id="5" name="Imag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31342" y="2318052"/>
            <a:ext cx="4013878" cy="3744416"/>
          </a:xfrm>
          <a:prstGeom prst="rect">
            <a:avLst/>
          </a:prstGeom>
        </p:spPr>
      </p:pic>
      <p:sp>
        <p:nvSpPr>
          <p:cNvPr id="2" name="ZoneTexte 1"/>
          <p:cNvSpPr txBox="1"/>
          <p:nvPr/>
        </p:nvSpPr>
        <p:spPr>
          <a:xfrm>
            <a:off x="4788024" y="4359095"/>
            <a:ext cx="3672408" cy="1815882"/>
          </a:xfrm>
          <a:prstGeom prst="rect">
            <a:avLst/>
          </a:prstGeom>
          <a:noFill/>
        </p:spPr>
        <p:txBody>
          <a:bodyPr wrap="square" rtlCol="0">
            <a:spAutoFit/>
          </a:bodyPr>
          <a:lstStyle/>
          <a:p>
            <a:r>
              <a:rPr lang="fr-FR" sz="2800" b="1" dirty="0" smtClean="0">
                <a:solidFill>
                  <a:srgbClr val="FF0000"/>
                </a:solidFill>
              </a:rPr>
              <a:t>Plus la contamination en BPA est élevée, plus le taux d’échec de la FIV est élevé </a:t>
            </a:r>
            <a:endParaRPr lang="fr-FR" sz="2800" b="1" dirty="0">
              <a:solidFill>
                <a:srgbClr val="FF0000"/>
              </a:solidFill>
            </a:endParaRPr>
          </a:p>
        </p:txBody>
      </p:sp>
      <p:sp>
        <p:nvSpPr>
          <p:cNvPr id="3" name="ZoneTexte 2"/>
          <p:cNvSpPr txBox="1"/>
          <p:nvPr/>
        </p:nvSpPr>
        <p:spPr>
          <a:xfrm>
            <a:off x="251520" y="-100110"/>
            <a:ext cx="7589386" cy="707886"/>
          </a:xfrm>
          <a:prstGeom prst="rect">
            <a:avLst/>
          </a:prstGeom>
          <a:noFill/>
        </p:spPr>
        <p:txBody>
          <a:bodyPr wrap="square" rtlCol="0">
            <a:spAutoFit/>
          </a:bodyPr>
          <a:lstStyle/>
          <a:p>
            <a:r>
              <a:rPr lang="fr-FR" sz="4000" b="1" dirty="0" smtClean="0">
                <a:solidFill>
                  <a:schemeClr val="bg1">
                    <a:lumMod val="50000"/>
                  </a:schemeClr>
                </a:solidFill>
              </a:rPr>
              <a:t>Fécondation in vitro et BPA  </a:t>
            </a:r>
            <a:endParaRPr lang="fr-FR" sz="4000" b="1" dirty="0">
              <a:solidFill>
                <a:schemeClr val="bg1">
                  <a:lumMod val="50000"/>
                </a:schemeClr>
              </a:solidFill>
            </a:endParaRPr>
          </a:p>
        </p:txBody>
      </p:sp>
    </p:spTree>
    <p:extLst>
      <p:ext uri="{BB962C8B-B14F-4D97-AF65-F5344CB8AC3E}">
        <p14:creationId xmlns:p14="http://schemas.microsoft.com/office/powerpoint/2010/main" val="4195191677"/>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p:cNvSpPr txBox="1"/>
          <p:nvPr/>
        </p:nvSpPr>
        <p:spPr>
          <a:xfrm>
            <a:off x="323850" y="115888"/>
            <a:ext cx="7632700" cy="5509200"/>
          </a:xfrm>
          <a:prstGeom prst="rect">
            <a:avLst/>
          </a:prstGeom>
          <a:noFill/>
        </p:spPr>
        <p:txBody>
          <a:bodyPr>
            <a:spAutoFit/>
          </a:bodyPr>
          <a:lstStyle/>
          <a:p>
            <a:pPr>
              <a:buFont typeface="Times New Roman" pitchFamily="16" charset="0"/>
              <a:buNone/>
              <a:defRPr/>
            </a:pPr>
            <a:endParaRPr lang="fr-FR" dirty="0">
              <a:latin typeface="Arial" charset="0"/>
              <a:ea typeface="MS Gothic" charset="-128"/>
            </a:endParaRPr>
          </a:p>
          <a:p>
            <a:pPr>
              <a:buFont typeface="Times New Roman" pitchFamily="16" charset="0"/>
              <a:buNone/>
              <a:defRPr/>
            </a:pPr>
            <a:r>
              <a:rPr lang="fr-FR" sz="3200" b="1" dirty="0">
                <a:solidFill>
                  <a:schemeClr val="bg1">
                    <a:lumMod val="65000"/>
                  </a:schemeClr>
                </a:solidFill>
                <a:ea typeface="MS Gothic" charset="-128"/>
              </a:rPr>
              <a:t>Alimentation + Cocktail chimique / Food + </a:t>
            </a:r>
            <a:r>
              <a:rPr lang="fr-FR" sz="3200" b="1" dirty="0" err="1">
                <a:solidFill>
                  <a:schemeClr val="bg1">
                    <a:lumMod val="65000"/>
                  </a:schemeClr>
                </a:solidFill>
                <a:ea typeface="MS Gothic" charset="-128"/>
              </a:rPr>
              <a:t>Chemicals</a:t>
            </a:r>
            <a:r>
              <a:rPr lang="fr-FR" sz="3200" b="1" dirty="0">
                <a:solidFill>
                  <a:schemeClr val="bg1">
                    <a:lumMod val="65000"/>
                  </a:schemeClr>
                </a:solidFill>
                <a:ea typeface="MS Gothic" charset="-128"/>
              </a:rPr>
              <a:t> Cocktail </a:t>
            </a:r>
            <a:r>
              <a:rPr lang="fr-FR" i="1" dirty="0" err="1" smtClean="0">
                <a:solidFill>
                  <a:schemeClr val="bg1">
                    <a:lumMod val="65000"/>
                  </a:schemeClr>
                </a:solidFill>
                <a:latin typeface="Arial" charset="0"/>
                <a:ea typeface="MS Gothic" charset="-128"/>
              </a:rPr>
              <a:t>Naville</a:t>
            </a:r>
            <a:r>
              <a:rPr lang="fr-FR" i="1" dirty="0" smtClean="0">
                <a:solidFill>
                  <a:schemeClr val="bg1">
                    <a:lumMod val="65000"/>
                  </a:schemeClr>
                </a:solidFill>
                <a:latin typeface="Arial" charset="0"/>
                <a:ea typeface="MS Gothic" charset="-128"/>
              </a:rPr>
              <a:t> </a:t>
            </a:r>
            <a:r>
              <a:rPr lang="fr-FR" i="1" dirty="0">
                <a:solidFill>
                  <a:schemeClr val="bg1">
                    <a:lumMod val="65000"/>
                  </a:schemeClr>
                </a:solidFill>
                <a:latin typeface="Arial" charset="0"/>
                <a:ea typeface="MS Gothic" charset="-128"/>
              </a:rPr>
              <a:t>, Inserm Lyon , FASEB juin 2013</a:t>
            </a:r>
          </a:p>
          <a:p>
            <a:pPr>
              <a:buFont typeface="Times New Roman" pitchFamily="16" charset="0"/>
              <a:buNone/>
              <a:defRPr/>
            </a:pPr>
            <a:endParaRPr lang="fr-FR" i="1" dirty="0">
              <a:solidFill>
                <a:schemeClr val="tx1"/>
              </a:solidFill>
              <a:latin typeface="Arial" charset="0"/>
              <a:ea typeface="MS Gothic" charset="-128"/>
            </a:endParaRPr>
          </a:p>
          <a:p>
            <a:pPr>
              <a:buFont typeface="Times New Roman" pitchFamily="16" charset="0"/>
              <a:buNone/>
              <a:defRPr/>
            </a:pPr>
            <a:endParaRPr lang="fr-FR" sz="2400" dirty="0">
              <a:solidFill>
                <a:schemeClr val="tx1"/>
              </a:solidFill>
              <a:latin typeface="Arial" charset="0"/>
              <a:ea typeface="MS Gothic" charset="-128"/>
            </a:endParaRPr>
          </a:p>
          <a:p>
            <a:pPr>
              <a:buFont typeface="Times New Roman" pitchFamily="16" charset="0"/>
              <a:buNone/>
              <a:defRPr/>
            </a:pPr>
            <a:r>
              <a:rPr lang="fr-FR" sz="2400" dirty="0">
                <a:solidFill>
                  <a:schemeClr val="tx1"/>
                </a:solidFill>
                <a:latin typeface="Arial" charset="0"/>
                <a:ea typeface="MS Gothic" charset="-128"/>
              </a:rPr>
              <a:t>Régime </a:t>
            </a:r>
            <a:r>
              <a:rPr lang="fr-FR" sz="2400" dirty="0" smtClean="0">
                <a:solidFill>
                  <a:schemeClr val="tx1"/>
                </a:solidFill>
                <a:latin typeface="Arial" charset="0"/>
                <a:ea typeface="MS Gothic" charset="-128"/>
              </a:rPr>
              <a:t>gras </a:t>
            </a:r>
            <a:r>
              <a:rPr lang="fr-FR" sz="2400" dirty="0">
                <a:solidFill>
                  <a:schemeClr val="tx1"/>
                </a:solidFill>
                <a:latin typeface="Arial" charset="0"/>
                <a:ea typeface="MS Gothic" charset="-128"/>
              </a:rPr>
              <a:t>+  </a:t>
            </a:r>
            <a:r>
              <a:rPr lang="fr-FR" sz="2400" dirty="0" smtClean="0">
                <a:solidFill>
                  <a:schemeClr val="tx1"/>
                </a:solidFill>
                <a:latin typeface="Arial" charset="0"/>
                <a:ea typeface="MS Gothic" charset="-128"/>
              </a:rPr>
              <a:t>Dioxine </a:t>
            </a:r>
            <a:r>
              <a:rPr lang="fr-FR" sz="2400" dirty="0">
                <a:solidFill>
                  <a:schemeClr val="tx1"/>
                </a:solidFill>
                <a:latin typeface="Arial" charset="0"/>
                <a:ea typeface="MS Gothic" charset="-128"/>
              </a:rPr>
              <a:t>(1-2pg/kg/j) +DEHP+BPA+ PCB153  ( </a:t>
            </a:r>
            <a:r>
              <a:rPr lang="fr-FR" sz="2400" dirty="0" smtClean="0">
                <a:solidFill>
                  <a:schemeClr val="tx1"/>
                </a:solidFill>
                <a:latin typeface="Arial" charset="0"/>
                <a:ea typeface="MS Gothic" charset="-128"/>
              </a:rPr>
              <a:t>DJA) </a:t>
            </a:r>
            <a:endParaRPr lang="fr-FR" sz="2400" dirty="0">
              <a:solidFill>
                <a:schemeClr val="tx1"/>
              </a:solidFill>
              <a:latin typeface="Arial" charset="0"/>
              <a:ea typeface="MS Gothic" charset="-128"/>
            </a:endParaRPr>
          </a:p>
          <a:p>
            <a:pPr>
              <a:buFont typeface="Times New Roman" pitchFamily="16" charset="0"/>
              <a:buNone/>
              <a:defRPr/>
            </a:pPr>
            <a:endParaRPr lang="fr-FR" sz="2400" dirty="0">
              <a:solidFill>
                <a:schemeClr val="tx1"/>
              </a:solidFill>
              <a:latin typeface="Arial" charset="0"/>
              <a:ea typeface="MS Gothic" charset="-128"/>
            </a:endParaRPr>
          </a:p>
          <a:p>
            <a:pPr marL="342900" indent="-342900">
              <a:buFont typeface="Wingdings" pitchFamily="2" charset="2"/>
              <a:buChar char="è"/>
              <a:defRPr/>
            </a:pPr>
            <a:r>
              <a:rPr lang="fr-FR" sz="2400" dirty="0">
                <a:solidFill>
                  <a:schemeClr val="tx1"/>
                </a:solidFill>
                <a:latin typeface="Arial" charset="0"/>
                <a:ea typeface="MS Gothic" charset="-128"/>
              </a:rPr>
              <a:t>changements métaboliques </a:t>
            </a:r>
            <a:r>
              <a:rPr lang="fr-FR" sz="2400" dirty="0" smtClean="0">
                <a:solidFill>
                  <a:schemeClr val="tx1"/>
                </a:solidFill>
                <a:latin typeface="Arial" charset="0"/>
                <a:ea typeface="MS Gothic" charset="-128"/>
              </a:rPr>
              <a:t>chez les enfants</a:t>
            </a:r>
          </a:p>
          <a:p>
            <a:pPr>
              <a:defRPr/>
            </a:pPr>
            <a:r>
              <a:rPr lang="fr-FR" sz="2400" dirty="0" smtClean="0">
                <a:solidFill>
                  <a:schemeClr val="tx1"/>
                </a:solidFill>
                <a:latin typeface="Arial" charset="0"/>
                <a:ea typeface="MS Gothic" charset="-128"/>
              </a:rPr>
              <a:t> </a:t>
            </a:r>
            <a:endParaRPr lang="fr-FR" sz="2400" dirty="0">
              <a:solidFill>
                <a:schemeClr val="tx1"/>
              </a:solidFill>
              <a:latin typeface="Arial" charset="0"/>
              <a:ea typeface="MS Gothic" charset="-128"/>
            </a:endParaRPr>
          </a:p>
          <a:p>
            <a:pPr marL="571500" indent="-571500">
              <a:buFont typeface="Arial" pitchFamily="34" charset="0"/>
              <a:buChar char="•"/>
              <a:defRPr/>
            </a:pPr>
            <a:r>
              <a:rPr lang="fr-FR" sz="2400" dirty="0" smtClean="0">
                <a:solidFill>
                  <a:schemeClr val="tx1"/>
                </a:solidFill>
                <a:latin typeface="Arial" charset="0"/>
                <a:ea typeface="MS Gothic" charset="-128"/>
              </a:rPr>
              <a:t>Mâles </a:t>
            </a:r>
            <a:r>
              <a:rPr lang="fr-FR" sz="2400" dirty="0">
                <a:solidFill>
                  <a:schemeClr val="tx1"/>
                </a:solidFill>
                <a:latin typeface="Arial" charset="0"/>
                <a:ea typeface="MS Gothic" charset="-128"/>
              </a:rPr>
              <a:t>: synthèse du </a:t>
            </a:r>
            <a:r>
              <a:rPr lang="fr-FR" sz="2400" dirty="0" smtClean="0">
                <a:solidFill>
                  <a:schemeClr val="tx1"/>
                </a:solidFill>
                <a:latin typeface="Arial" charset="0"/>
                <a:ea typeface="MS Gothic" charset="-128"/>
              </a:rPr>
              <a:t>cholestérol</a:t>
            </a:r>
            <a:endParaRPr lang="fr-FR" sz="2400" dirty="0">
              <a:solidFill>
                <a:schemeClr val="tx1"/>
              </a:solidFill>
              <a:latin typeface="Arial" charset="0"/>
              <a:ea typeface="MS Gothic" charset="-128"/>
            </a:endParaRPr>
          </a:p>
          <a:p>
            <a:pPr marL="571500" indent="-571500">
              <a:buFont typeface="Arial" pitchFamily="34" charset="0"/>
              <a:buChar char="•"/>
              <a:defRPr/>
            </a:pPr>
            <a:endParaRPr lang="fr-FR" sz="2400" dirty="0">
              <a:solidFill>
                <a:schemeClr val="tx1"/>
              </a:solidFill>
              <a:latin typeface="Arial" charset="0"/>
              <a:ea typeface="MS Gothic" charset="-128"/>
            </a:endParaRPr>
          </a:p>
          <a:p>
            <a:pPr marL="571500" indent="-571500">
              <a:buFont typeface="Arial" pitchFamily="34" charset="0"/>
              <a:buChar char="•"/>
              <a:defRPr/>
            </a:pPr>
            <a:r>
              <a:rPr lang="fr-FR" sz="2400" dirty="0" smtClean="0">
                <a:solidFill>
                  <a:schemeClr val="tx1"/>
                </a:solidFill>
                <a:latin typeface="Arial" charset="0"/>
                <a:ea typeface="MS Gothic" charset="-128"/>
              </a:rPr>
              <a:t>Femelles  </a:t>
            </a:r>
            <a:r>
              <a:rPr lang="fr-FR" sz="2400" dirty="0">
                <a:solidFill>
                  <a:schemeClr val="tx1"/>
                </a:solidFill>
                <a:latin typeface="Arial" charset="0"/>
                <a:ea typeface="MS Gothic" charset="-128"/>
              </a:rPr>
              <a:t>: intolérance au </a:t>
            </a:r>
            <a:r>
              <a:rPr lang="fr-FR" sz="2400" dirty="0" smtClean="0">
                <a:solidFill>
                  <a:schemeClr val="tx1"/>
                </a:solidFill>
                <a:latin typeface="Arial" charset="0"/>
                <a:ea typeface="MS Gothic" charset="-128"/>
              </a:rPr>
              <a:t>glucose</a:t>
            </a:r>
            <a:endParaRPr lang="fr-FR" sz="2400" dirty="0">
              <a:solidFill>
                <a:schemeClr val="tx1"/>
              </a:solidFill>
              <a:latin typeface="Arial" charset="0"/>
              <a:ea typeface="MS Gothic" charset="-128"/>
            </a:endParaRPr>
          </a:p>
          <a:p>
            <a:pPr>
              <a:buFont typeface="Times New Roman" pitchFamily="16" charset="0"/>
              <a:buNone/>
              <a:defRPr/>
            </a:pPr>
            <a:endParaRPr lang="fr-FR" dirty="0">
              <a:solidFill>
                <a:schemeClr val="tx1"/>
              </a:solidFill>
              <a:latin typeface="Arial" charset="0"/>
              <a:ea typeface="MS Gothic" charset="-128"/>
            </a:endParaRPr>
          </a:p>
          <a:p>
            <a:pPr>
              <a:buFont typeface="Times New Roman" pitchFamily="16" charset="0"/>
              <a:buNone/>
              <a:defRPr/>
            </a:pPr>
            <a:endParaRPr lang="fr-FR" dirty="0">
              <a:solidFill>
                <a:schemeClr val="tx1"/>
              </a:solidFill>
              <a:latin typeface="Arial" charset="0"/>
              <a:ea typeface="MS Gothic" charset="-128"/>
            </a:endParaRPr>
          </a:p>
        </p:txBody>
      </p:sp>
    </p:spTree>
    <p:extLst>
      <p:ext uri="{BB962C8B-B14F-4D97-AF65-F5344CB8AC3E}">
        <p14:creationId xmlns:p14="http://schemas.microsoft.com/office/powerpoint/2010/main" val="1180064108"/>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p:cNvPicPr>
            <a:picLocks noChangeAspect="1"/>
          </p:cNvPicPr>
          <p:nvPr/>
        </p:nvPicPr>
        <p:blipFill rotWithShape="1">
          <a:blip r:embed="rId2"/>
          <a:srcRect l="19551" t="31625" r="20600" b="34775"/>
          <a:stretch/>
        </p:blipFill>
        <p:spPr>
          <a:xfrm>
            <a:off x="0" y="0"/>
            <a:ext cx="5724128" cy="2142363"/>
          </a:xfrm>
          <a:prstGeom prst="rect">
            <a:avLst/>
          </a:prstGeom>
        </p:spPr>
      </p:pic>
      <p:pic>
        <p:nvPicPr>
          <p:cNvPr id="4" name="Image 3"/>
          <p:cNvPicPr>
            <a:picLocks noChangeAspect="1"/>
          </p:cNvPicPr>
          <p:nvPr/>
        </p:nvPicPr>
        <p:blipFill rotWithShape="1">
          <a:blip r:embed="rId3"/>
          <a:srcRect l="49300" t="64295" r="30751" b="23609"/>
          <a:stretch/>
        </p:blipFill>
        <p:spPr>
          <a:xfrm>
            <a:off x="57490" y="2458987"/>
            <a:ext cx="5522622" cy="2232247"/>
          </a:xfrm>
          <a:prstGeom prst="rect">
            <a:avLst/>
          </a:prstGeom>
        </p:spPr>
      </p:pic>
      <p:sp>
        <p:nvSpPr>
          <p:cNvPr id="5" name="ZoneTexte 4"/>
          <p:cNvSpPr txBox="1"/>
          <p:nvPr/>
        </p:nvSpPr>
        <p:spPr>
          <a:xfrm>
            <a:off x="5583461" y="438889"/>
            <a:ext cx="3622394" cy="2616101"/>
          </a:xfrm>
          <a:prstGeom prst="rect">
            <a:avLst/>
          </a:prstGeom>
          <a:noFill/>
        </p:spPr>
        <p:txBody>
          <a:bodyPr wrap="square" rtlCol="0">
            <a:spAutoFit/>
          </a:bodyPr>
          <a:lstStyle/>
          <a:p>
            <a:r>
              <a:rPr lang="fr-FR" sz="4400" b="1" dirty="0" smtClean="0">
                <a:solidFill>
                  <a:schemeClr val="bg1">
                    <a:lumMod val="50000"/>
                  </a:schemeClr>
                </a:solidFill>
              </a:rPr>
              <a:t>Effet cocktail :</a:t>
            </a:r>
          </a:p>
          <a:p>
            <a:endParaRPr lang="fr-FR" sz="2400" dirty="0"/>
          </a:p>
          <a:p>
            <a:r>
              <a:rPr lang="fr-FR" sz="2400" b="1" dirty="0" smtClean="0">
                <a:solidFill>
                  <a:srgbClr val="C00000"/>
                </a:solidFill>
              </a:rPr>
              <a:t>- EE2 : composant de la pilule</a:t>
            </a:r>
          </a:p>
          <a:p>
            <a:r>
              <a:rPr lang="fr-FR" sz="2400" b="1" dirty="0" smtClean="0">
                <a:solidFill>
                  <a:srgbClr val="C00000"/>
                </a:solidFill>
              </a:rPr>
              <a:t>- Chlordane :pesticide organochloré</a:t>
            </a:r>
            <a:endParaRPr lang="fr-FR" sz="2400" b="1" dirty="0">
              <a:solidFill>
                <a:srgbClr val="C00000"/>
              </a:solidFill>
            </a:endParaRPr>
          </a:p>
        </p:txBody>
      </p:sp>
      <p:pic>
        <p:nvPicPr>
          <p:cNvPr id="2" name="Image 1"/>
          <p:cNvPicPr>
            <a:picLocks noChangeAspect="1"/>
          </p:cNvPicPr>
          <p:nvPr/>
        </p:nvPicPr>
        <p:blipFill rotWithShape="1">
          <a:blip r:embed="rId4"/>
          <a:srcRect l="62324" t="38451" r="22260" b="42124"/>
          <a:stretch/>
        </p:blipFill>
        <p:spPr>
          <a:xfrm>
            <a:off x="6372200" y="3920730"/>
            <a:ext cx="2469680" cy="1944216"/>
          </a:xfrm>
          <a:prstGeom prst="rect">
            <a:avLst/>
          </a:prstGeom>
        </p:spPr>
      </p:pic>
      <p:sp>
        <p:nvSpPr>
          <p:cNvPr id="6" name="Rectangle 5"/>
          <p:cNvSpPr/>
          <p:nvPr/>
        </p:nvSpPr>
        <p:spPr>
          <a:xfrm>
            <a:off x="4441917" y="5403281"/>
            <a:ext cx="1792029" cy="461665"/>
          </a:xfrm>
          <a:prstGeom prst="rect">
            <a:avLst/>
          </a:prstGeom>
        </p:spPr>
        <p:txBody>
          <a:bodyPr wrap="none">
            <a:spAutoFit/>
          </a:bodyPr>
          <a:lstStyle/>
          <a:p>
            <a:r>
              <a:rPr lang="fr-FR" sz="2400" b="1" dirty="0" err="1" smtClean="0">
                <a:solidFill>
                  <a:srgbClr val="C00000"/>
                </a:solidFill>
              </a:rPr>
              <a:t>Chlordécone</a:t>
            </a:r>
            <a:endParaRPr lang="fr-FR" sz="2400" b="1" dirty="0">
              <a:solidFill>
                <a:srgbClr val="C00000"/>
              </a:solidFill>
            </a:endParaRPr>
          </a:p>
        </p:txBody>
      </p:sp>
    </p:spTree>
    <p:extLst>
      <p:ext uri="{BB962C8B-B14F-4D97-AF65-F5344CB8AC3E}">
        <p14:creationId xmlns:p14="http://schemas.microsoft.com/office/powerpoint/2010/main" val="2844697512"/>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l="5532" t="17344" b="6250"/>
          <a:stretch>
            <a:fillRect/>
          </a:stretch>
        </p:blipFill>
        <p:spPr bwMode="auto">
          <a:xfrm>
            <a:off x="-70048" y="908720"/>
            <a:ext cx="9214048" cy="5589240"/>
          </a:xfrm>
          <a:prstGeom prst="rect">
            <a:avLst/>
          </a:prstGeom>
          <a:noFill/>
          <a:ln w="9525">
            <a:noFill/>
            <a:miter lim="800000"/>
            <a:headEnd/>
            <a:tailEnd/>
          </a:ln>
        </p:spPr>
      </p:pic>
      <p:sp>
        <p:nvSpPr>
          <p:cNvPr id="2" name="Rectangle 1"/>
          <p:cNvSpPr/>
          <p:nvPr/>
        </p:nvSpPr>
        <p:spPr>
          <a:xfrm>
            <a:off x="288504" y="0"/>
            <a:ext cx="8496944" cy="923330"/>
          </a:xfrm>
          <a:prstGeom prst="rect">
            <a:avLst/>
          </a:prstGeom>
        </p:spPr>
        <p:txBody>
          <a:bodyPr wrap="square">
            <a:spAutoFit/>
          </a:bodyPr>
          <a:lstStyle/>
          <a:p>
            <a:r>
              <a:rPr lang="fr-FR" b="1" dirty="0" err="1"/>
              <a:t>Epigenetics</a:t>
            </a:r>
            <a:r>
              <a:rPr lang="fr-FR" b="1" dirty="0"/>
              <a:t> and </a:t>
            </a:r>
            <a:r>
              <a:rPr lang="fr-FR" b="1" dirty="0" err="1" smtClean="0"/>
              <a:t>lifestyle</a:t>
            </a:r>
            <a:r>
              <a:rPr lang="fr-FR" b="1" dirty="0" smtClean="0"/>
              <a:t> </a:t>
            </a:r>
            <a:r>
              <a:rPr lang="fr-FR" dirty="0" err="1" smtClean="0"/>
              <a:t>Epigenomics</a:t>
            </a:r>
            <a:r>
              <a:rPr lang="fr-FR" dirty="0"/>
              <a:t>. 2011 </a:t>
            </a:r>
            <a:r>
              <a:rPr lang="fr-FR" dirty="0" err="1"/>
              <a:t>June</a:t>
            </a:r>
            <a:r>
              <a:rPr lang="fr-FR" dirty="0"/>
              <a:t> ; 3(3): 267–277.</a:t>
            </a:r>
          </a:p>
          <a:p>
            <a:endParaRPr lang="fr-FR" b="1" dirty="0"/>
          </a:p>
          <a:p>
            <a:r>
              <a:rPr lang="it-IT" b="1" dirty="0"/>
              <a:t>Jorge Alejandro Alegría-Torres</a:t>
            </a:r>
            <a:r>
              <a:rPr lang="it-IT" dirty="0"/>
              <a:t>1, </a:t>
            </a:r>
            <a:r>
              <a:rPr lang="it-IT" b="1" dirty="0"/>
              <a:t>Andrea Baccarelli</a:t>
            </a:r>
            <a:r>
              <a:rPr lang="it-IT" dirty="0"/>
              <a:t>2, and </a:t>
            </a:r>
            <a:r>
              <a:rPr lang="it-IT" b="1" dirty="0"/>
              <a:t>Valentina Bollati</a:t>
            </a:r>
            <a:r>
              <a:rPr lang="it-IT" dirty="0"/>
              <a:t>3,*</a:t>
            </a:r>
          </a:p>
        </p:txBody>
      </p:sp>
    </p:spTree>
    <p:extLst>
      <p:ext uri="{BB962C8B-B14F-4D97-AF65-F5344CB8AC3E}">
        <p14:creationId xmlns:p14="http://schemas.microsoft.com/office/powerpoint/2010/main" val="359286524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5918" t="23429" r="20919" b="28163"/>
          <a:stretch/>
        </p:blipFill>
        <p:spPr bwMode="auto">
          <a:xfrm>
            <a:off x="3069726" y="2656053"/>
            <a:ext cx="5894761" cy="34342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6720" t="63562" r="9896" b="7118"/>
          <a:stretch/>
        </p:blipFill>
        <p:spPr bwMode="auto">
          <a:xfrm>
            <a:off x="107503" y="5140081"/>
            <a:ext cx="2962224" cy="9742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6902" t="9721" r="9895" b="36941"/>
          <a:stretch/>
        </p:blipFill>
        <p:spPr bwMode="auto">
          <a:xfrm>
            <a:off x="107503" y="152816"/>
            <a:ext cx="6408713" cy="2503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ZoneTexte 1"/>
          <p:cNvSpPr txBox="1"/>
          <p:nvPr/>
        </p:nvSpPr>
        <p:spPr>
          <a:xfrm>
            <a:off x="107504" y="3016423"/>
            <a:ext cx="2962223" cy="2123658"/>
          </a:xfrm>
          <a:prstGeom prst="rect">
            <a:avLst/>
          </a:prstGeom>
          <a:noFill/>
        </p:spPr>
        <p:txBody>
          <a:bodyPr wrap="square" rtlCol="0">
            <a:spAutoFit/>
          </a:bodyPr>
          <a:lstStyle/>
          <a:p>
            <a:r>
              <a:rPr lang="fr-FR" sz="4400" b="1" dirty="0" smtClean="0">
                <a:solidFill>
                  <a:schemeClr val="bg1">
                    <a:lumMod val="50000"/>
                  </a:schemeClr>
                </a:solidFill>
              </a:rPr>
              <a:t>Déclaration de Paris </a:t>
            </a:r>
          </a:p>
          <a:p>
            <a:r>
              <a:rPr lang="fr-FR" sz="4400" b="1" dirty="0" smtClean="0">
                <a:solidFill>
                  <a:schemeClr val="bg1">
                    <a:lumMod val="50000"/>
                  </a:schemeClr>
                </a:solidFill>
              </a:rPr>
              <a:t>Mai 2012</a:t>
            </a:r>
            <a:endParaRPr lang="fr-FR" sz="4400" b="1" dirty="0">
              <a:solidFill>
                <a:schemeClr val="bg1">
                  <a:lumMod val="50000"/>
                </a:schemeClr>
              </a:solidFill>
            </a:endParaRPr>
          </a:p>
        </p:txBody>
      </p:sp>
      <p:sp>
        <p:nvSpPr>
          <p:cNvPr id="5" name="ZoneTexte 4"/>
          <p:cNvSpPr txBox="1"/>
          <p:nvPr/>
        </p:nvSpPr>
        <p:spPr>
          <a:xfrm>
            <a:off x="5580112" y="619604"/>
            <a:ext cx="3391430" cy="2062103"/>
          </a:xfrm>
          <a:prstGeom prst="rect">
            <a:avLst/>
          </a:prstGeom>
          <a:noFill/>
        </p:spPr>
        <p:txBody>
          <a:bodyPr wrap="square" rtlCol="0">
            <a:spAutoFit/>
          </a:bodyPr>
          <a:lstStyle/>
          <a:p>
            <a:r>
              <a:rPr lang="fr-FR" sz="3200" b="1" dirty="0" smtClean="0">
                <a:solidFill>
                  <a:srgbClr val="FF0000"/>
                </a:solidFill>
              </a:rPr>
              <a:t>Origine développementale des maladies / </a:t>
            </a:r>
            <a:r>
              <a:rPr lang="fr-FR" sz="3200" b="1" dirty="0" err="1" smtClean="0">
                <a:solidFill>
                  <a:srgbClr val="FF0000"/>
                </a:solidFill>
              </a:rPr>
              <a:t>DOHaD</a:t>
            </a:r>
            <a:endParaRPr lang="fr-FR" sz="3200" b="1" dirty="0">
              <a:solidFill>
                <a:srgbClr val="FF0000"/>
              </a:solidFill>
            </a:endParaRPr>
          </a:p>
        </p:txBody>
      </p:sp>
    </p:spTree>
    <p:extLst>
      <p:ext uri="{BB962C8B-B14F-4D97-AF65-F5344CB8AC3E}">
        <p14:creationId xmlns:p14="http://schemas.microsoft.com/office/powerpoint/2010/main" val="364815630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Text Box 1"/>
          <p:cNvSpPr txBox="1">
            <a:spLocks noChangeArrowheads="1"/>
          </p:cNvSpPr>
          <p:nvPr/>
        </p:nvSpPr>
        <p:spPr bwMode="auto">
          <a:xfrm>
            <a:off x="0" y="0"/>
            <a:ext cx="9144000" cy="1623138"/>
          </a:xfrm>
          <a:prstGeom prst="rect">
            <a:avLst/>
          </a:prstGeom>
          <a:noFill/>
          <a:ln w="9525">
            <a:noFill/>
            <a:round/>
            <a:headEnd/>
            <a:tailEnd/>
          </a:ln>
        </p:spPr>
        <p:txBody>
          <a:bodyPr wrap="square" lIns="90000" tIns="46800" rIns="90000" bIns="46800">
            <a:spAutoFit/>
          </a:bodyPr>
          <a:lstStyle/>
          <a:p>
            <a:pPr>
              <a:lnSpc>
                <a:spcPct val="100000"/>
              </a:lnSpc>
              <a:spcBef>
                <a:spcPts val="2750"/>
              </a:spcBef>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z="4800" b="1" dirty="0" err="1" smtClean="0">
                <a:solidFill>
                  <a:schemeClr val="bg1">
                    <a:lumMod val="50000"/>
                  </a:schemeClr>
                </a:solidFill>
                <a:latin typeface="Calibri" pitchFamily="34" charset="0"/>
              </a:rPr>
              <a:t>Vers</a:t>
            </a:r>
            <a:r>
              <a:rPr lang="en-GB" sz="4800" b="1" dirty="0" smtClean="0">
                <a:solidFill>
                  <a:schemeClr val="bg1">
                    <a:lumMod val="50000"/>
                  </a:schemeClr>
                </a:solidFill>
                <a:latin typeface="Calibri" pitchFamily="34" charset="0"/>
              </a:rPr>
              <a:t> </a:t>
            </a:r>
            <a:r>
              <a:rPr lang="en-GB" sz="4800" b="1" dirty="0" err="1" smtClean="0">
                <a:solidFill>
                  <a:schemeClr val="bg1">
                    <a:lumMod val="50000"/>
                  </a:schemeClr>
                </a:solidFill>
                <a:latin typeface="Calibri" pitchFamily="34" charset="0"/>
              </a:rPr>
              <a:t>une</a:t>
            </a:r>
            <a:r>
              <a:rPr lang="en-GB" sz="4800" b="1" dirty="0" smtClean="0">
                <a:solidFill>
                  <a:schemeClr val="bg1">
                    <a:lumMod val="50000"/>
                  </a:schemeClr>
                </a:solidFill>
                <a:latin typeface="Calibri" pitchFamily="34" charset="0"/>
              </a:rPr>
              <a:t> </a:t>
            </a:r>
            <a:r>
              <a:rPr lang="en-GB" sz="4800" b="1" dirty="0" err="1" smtClean="0">
                <a:solidFill>
                  <a:schemeClr val="bg1">
                    <a:lumMod val="50000"/>
                  </a:schemeClr>
                </a:solidFill>
                <a:latin typeface="Calibri" pitchFamily="34" charset="0"/>
              </a:rPr>
              <a:t>Révolution</a:t>
            </a:r>
            <a:r>
              <a:rPr lang="en-GB" sz="4800" b="1" dirty="0" smtClean="0">
                <a:solidFill>
                  <a:schemeClr val="bg1">
                    <a:lumMod val="50000"/>
                  </a:schemeClr>
                </a:solidFill>
                <a:latin typeface="Calibri" pitchFamily="34" charset="0"/>
              </a:rPr>
              <a:t> </a:t>
            </a:r>
            <a:r>
              <a:rPr lang="en-GB" sz="4800" b="1" dirty="0">
                <a:solidFill>
                  <a:schemeClr val="bg1">
                    <a:lumMod val="50000"/>
                  </a:schemeClr>
                </a:solidFill>
                <a:latin typeface="Calibri" pitchFamily="34" charset="0"/>
              </a:rPr>
              <a:t>de </a:t>
            </a:r>
            <a:r>
              <a:rPr lang="en-GB" sz="4800" b="1" dirty="0" smtClean="0">
                <a:solidFill>
                  <a:schemeClr val="bg1">
                    <a:lumMod val="50000"/>
                  </a:schemeClr>
                </a:solidFill>
                <a:latin typeface="Calibri" pitchFamily="34" charset="0"/>
              </a:rPr>
              <a:t>la Santé</a:t>
            </a:r>
            <a:endParaRPr lang="en-GB" sz="4800" b="1" dirty="0">
              <a:solidFill>
                <a:schemeClr val="bg1">
                  <a:lumMod val="50000"/>
                </a:schemeClr>
              </a:solidFill>
              <a:latin typeface="Calibri" pitchFamily="34" charset="0"/>
            </a:endParaRPr>
          </a:p>
          <a:p>
            <a:pPr>
              <a:lnSpc>
                <a:spcPct val="100000"/>
              </a:lnSpc>
              <a:spcBef>
                <a:spcPts val="2750"/>
              </a:spcBef>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en-GB" sz="2800" b="1" dirty="0">
              <a:solidFill>
                <a:srgbClr val="008000"/>
              </a:solidFill>
              <a:latin typeface="Calibri" pitchFamily="34" charset="0"/>
            </a:endParaRPr>
          </a:p>
        </p:txBody>
      </p:sp>
      <p:sp>
        <p:nvSpPr>
          <p:cNvPr id="84995" name="Text Box 2"/>
          <p:cNvSpPr txBox="1">
            <a:spLocks noChangeArrowheads="1"/>
          </p:cNvSpPr>
          <p:nvPr/>
        </p:nvSpPr>
        <p:spPr bwMode="auto">
          <a:xfrm>
            <a:off x="2331931" y="811569"/>
            <a:ext cx="6876256" cy="2741393"/>
          </a:xfrm>
          <a:prstGeom prst="rect">
            <a:avLst/>
          </a:prstGeom>
          <a:noFill/>
          <a:ln w="9525">
            <a:noFill/>
            <a:round/>
            <a:headEnd/>
            <a:tailEnd/>
          </a:ln>
        </p:spPr>
        <p:txBody>
          <a:bodyPr wrap="square" lIns="90000" tIns="46800" rIns="90000" bIns="46800">
            <a:spAutoFit/>
          </a:bodyPr>
          <a:lstStyle/>
          <a:p>
            <a:pPr marL="914400">
              <a:lnSpc>
                <a:spcPct val="100000"/>
              </a:lnSpc>
              <a:tabLst>
                <a:tab pos="914400" algn="l"/>
                <a:tab pos="1362075" algn="l"/>
                <a:tab pos="1811338" algn="l"/>
                <a:tab pos="2260600" algn="l"/>
                <a:tab pos="2709863" algn="l"/>
                <a:tab pos="3159125" algn="l"/>
                <a:tab pos="3608388" algn="l"/>
                <a:tab pos="4057650" algn="l"/>
                <a:tab pos="4506913" algn="l"/>
                <a:tab pos="4956175" algn="l"/>
                <a:tab pos="5405438" algn="l"/>
                <a:tab pos="5854700" algn="l"/>
                <a:tab pos="6303963" algn="l"/>
                <a:tab pos="6753225" algn="l"/>
                <a:tab pos="7202488" algn="l"/>
                <a:tab pos="7651750" algn="l"/>
                <a:tab pos="8101013" algn="l"/>
                <a:tab pos="8550275" algn="l"/>
                <a:tab pos="8999538" algn="l"/>
                <a:tab pos="9448800" algn="l"/>
                <a:tab pos="9898063" algn="l"/>
              </a:tabLst>
            </a:pPr>
            <a:r>
              <a:rPr lang="en-GB" sz="3600" b="1" dirty="0" smtClean="0">
                <a:solidFill>
                  <a:srgbClr val="0000FF"/>
                </a:solidFill>
              </a:rPr>
              <a:t>Fin 19ème siècle </a:t>
            </a:r>
            <a:r>
              <a:rPr lang="en-GB" sz="3600" dirty="0" smtClean="0">
                <a:solidFill>
                  <a:srgbClr val="0000FF"/>
                </a:solidFill>
              </a:rPr>
              <a:t>: </a:t>
            </a:r>
          </a:p>
          <a:p>
            <a:pPr marL="914400">
              <a:lnSpc>
                <a:spcPct val="100000"/>
              </a:lnSpc>
              <a:tabLst>
                <a:tab pos="914400" algn="l"/>
                <a:tab pos="1362075" algn="l"/>
                <a:tab pos="1811338" algn="l"/>
                <a:tab pos="2260600" algn="l"/>
                <a:tab pos="2709863" algn="l"/>
                <a:tab pos="3159125" algn="l"/>
                <a:tab pos="3608388" algn="l"/>
                <a:tab pos="4057650" algn="l"/>
                <a:tab pos="4506913" algn="l"/>
                <a:tab pos="4956175" algn="l"/>
                <a:tab pos="5405438" algn="l"/>
                <a:tab pos="5854700" algn="l"/>
                <a:tab pos="6303963" algn="l"/>
                <a:tab pos="6753225" algn="l"/>
                <a:tab pos="7202488" algn="l"/>
                <a:tab pos="7651750" algn="l"/>
                <a:tab pos="8101013" algn="l"/>
                <a:tab pos="8550275" algn="l"/>
                <a:tab pos="8999538" algn="l"/>
                <a:tab pos="9448800" algn="l"/>
                <a:tab pos="9898063" algn="l"/>
              </a:tabLst>
            </a:pPr>
            <a:r>
              <a:rPr lang="en-GB" sz="3600" b="1" dirty="0" smtClean="0">
                <a:solidFill>
                  <a:srgbClr val="0000FF"/>
                </a:solidFill>
              </a:rPr>
              <a:t>Maladies </a:t>
            </a:r>
            <a:r>
              <a:rPr lang="en-GB" sz="3600" b="1" dirty="0" err="1" smtClean="0">
                <a:solidFill>
                  <a:srgbClr val="0000FF"/>
                </a:solidFill>
              </a:rPr>
              <a:t>Infectieuses</a:t>
            </a:r>
            <a:r>
              <a:rPr lang="en-GB" sz="3600" b="1" dirty="0">
                <a:solidFill>
                  <a:srgbClr val="0000FF"/>
                </a:solidFill>
              </a:rPr>
              <a:t> </a:t>
            </a:r>
            <a:r>
              <a:rPr lang="en-GB" sz="2400" dirty="0" smtClean="0">
                <a:solidFill>
                  <a:srgbClr val="0000FF"/>
                </a:solidFill>
              </a:rPr>
              <a:t>(</a:t>
            </a:r>
            <a:r>
              <a:rPr lang="en-GB" sz="2400" dirty="0" err="1" smtClean="0">
                <a:solidFill>
                  <a:srgbClr val="0000FF"/>
                </a:solidFill>
              </a:rPr>
              <a:t>choléra</a:t>
            </a:r>
            <a:r>
              <a:rPr lang="en-GB" sz="2400" dirty="0" smtClean="0">
                <a:solidFill>
                  <a:srgbClr val="0000FF"/>
                </a:solidFill>
              </a:rPr>
              <a:t>, </a:t>
            </a:r>
            <a:r>
              <a:rPr lang="en-GB" sz="2400" dirty="0" err="1" smtClean="0">
                <a:solidFill>
                  <a:srgbClr val="0000FF"/>
                </a:solidFill>
              </a:rPr>
              <a:t>tuberculose</a:t>
            </a:r>
            <a:r>
              <a:rPr lang="en-GB" sz="2400" dirty="0" smtClean="0">
                <a:solidFill>
                  <a:srgbClr val="0000FF"/>
                </a:solidFill>
              </a:rPr>
              <a:t>, typhus…)</a:t>
            </a:r>
            <a:r>
              <a:rPr lang="en-GB" sz="2400" dirty="0" smtClean="0">
                <a:solidFill>
                  <a:srgbClr val="0000FF"/>
                </a:solidFill>
                <a:sym typeface="Wingdings" pitchFamily="2" charset="2"/>
              </a:rPr>
              <a:t></a:t>
            </a:r>
            <a:r>
              <a:rPr lang="en-GB" sz="2400" dirty="0" smtClean="0">
                <a:solidFill>
                  <a:srgbClr val="0000FF"/>
                </a:solidFill>
              </a:rPr>
              <a:t>Action </a:t>
            </a:r>
            <a:r>
              <a:rPr lang="en-GB" sz="2400" dirty="0" err="1">
                <a:solidFill>
                  <a:srgbClr val="0000FF"/>
                </a:solidFill>
              </a:rPr>
              <a:t>sur</a:t>
            </a:r>
            <a:r>
              <a:rPr lang="en-GB" sz="2400" dirty="0">
                <a:solidFill>
                  <a:srgbClr val="0000FF"/>
                </a:solidFill>
              </a:rPr>
              <a:t> </a:t>
            </a:r>
            <a:r>
              <a:rPr lang="en-GB" sz="2400" dirty="0" err="1">
                <a:solidFill>
                  <a:srgbClr val="0000FF"/>
                </a:solidFill>
              </a:rPr>
              <a:t>l’environnement</a:t>
            </a:r>
            <a:r>
              <a:rPr lang="en-GB" sz="2400" dirty="0">
                <a:solidFill>
                  <a:srgbClr val="0000FF"/>
                </a:solidFill>
              </a:rPr>
              <a:t> :  </a:t>
            </a:r>
            <a:r>
              <a:rPr lang="en-GB" sz="2400" dirty="0" err="1">
                <a:solidFill>
                  <a:srgbClr val="0000FF"/>
                </a:solidFill>
              </a:rPr>
              <a:t>égouts</a:t>
            </a:r>
            <a:r>
              <a:rPr lang="en-GB" sz="2400" dirty="0">
                <a:solidFill>
                  <a:srgbClr val="0000FF"/>
                </a:solidFill>
              </a:rPr>
              <a:t>, adduction </a:t>
            </a:r>
            <a:r>
              <a:rPr lang="en-GB" sz="2400" dirty="0" err="1">
                <a:solidFill>
                  <a:srgbClr val="0000FF"/>
                </a:solidFill>
              </a:rPr>
              <a:t>d’eau</a:t>
            </a:r>
            <a:r>
              <a:rPr lang="en-GB" sz="2400" dirty="0">
                <a:solidFill>
                  <a:srgbClr val="0000FF"/>
                </a:solidFill>
              </a:rPr>
              <a:t>, </a:t>
            </a:r>
            <a:r>
              <a:rPr lang="en-GB" sz="2400" dirty="0" smtClean="0">
                <a:solidFill>
                  <a:srgbClr val="0000FF"/>
                </a:solidFill>
              </a:rPr>
              <a:t>habitat, </a:t>
            </a:r>
            <a:r>
              <a:rPr lang="en-GB" sz="2400" dirty="0" err="1" smtClean="0">
                <a:solidFill>
                  <a:srgbClr val="0000FF"/>
                </a:solidFill>
              </a:rPr>
              <a:t>droits</a:t>
            </a:r>
            <a:r>
              <a:rPr lang="en-GB" sz="2400" dirty="0" smtClean="0">
                <a:solidFill>
                  <a:srgbClr val="0000FF"/>
                </a:solidFill>
              </a:rPr>
              <a:t> </a:t>
            </a:r>
            <a:r>
              <a:rPr lang="en-GB" sz="2400" dirty="0" err="1" smtClean="0">
                <a:solidFill>
                  <a:srgbClr val="0000FF"/>
                </a:solidFill>
              </a:rPr>
              <a:t>sociaux</a:t>
            </a:r>
            <a:r>
              <a:rPr lang="en-GB" sz="2400" dirty="0" smtClean="0">
                <a:solidFill>
                  <a:srgbClr val="0000FF"/>
                </a:solidFill>
              </a:rPr>
              <a:t>, </a:t>
            </a:r>
            <a:r>
              <a:rPr lang="en-GB" sz="2400" dirty="0" err="1" smtClean="0">
                <a:solidFill>
                  <a:srgbClr val="0000FF"/>
                </a:solidFill>
              </a:rPr>
              <a:t>éducation</a:t>
            </a:r>
            <a:r>
              <a:rPr lang="en-GB" sz="2400" dirty="0" smtClean="0">
                <a:solidFill>
                  <a:srgbClr val="0000FF"/>
                </a:solidFill>
              </a:rPr>
              <a:t>…</a:t>
            </a:r>
            <a:endParaRPr lang="en-GB" sz="2400" dirty="0">
              <a:solidFill>
                <a:srgbClr val="0000FF"/>
              </a:solidFill>
            </a:endParaRPr>
          </a:p>
          <a:p>
            <a:pPr marL="914400">
              <a:lnSpc>
                <a:spcPct val="100000"/>
              </a:lnSpc>
              <a:buClrTx/>
              <a:buFontTx/>
              <a:buNone/>
              <a:tabLst>
                <a:tab pos="914400" algn="l"/>
                <a:tab pos="1362075" algn="l"/>
                <a:tab pos="1811338" algn="l"/>
                <a:tab pos="2260600" algn="l"/>
                <a:tab pos="2709863" algn="l"/>
                <a:tab pos="3159125" algn="l"/>
                <a:tab pos="3608388" algn="l"/>
                <a:tab pos="4057650" algn="l"/>
                <a:tab pos="4506913" algn="l"/>
                <a:tab pos="4956175" algn="l"/>
                <a:tab pos="5405438" algn="l"/>
                <a:tab pos="5854700" algn="l"/>
                <a:tab pos="6303963" algn="l"/>
                <a:tab pos="6753225" algn="l"/>
                <a:tab pos="7202488" algn="l"/>
                <a:tab pos="7651750" algn="l"/>
                <a:tab pos="8101013" algn="l"/>
                <a:tab pos="8550275" algn="l"/>
                <a:tab pos="8999538" algn="l"/>
                <a:tab pos="9448800" algn="l"/>
                <a:tab pos="9898063" algn="l"/>
              </a:tabLst>
            </a:pPr>
            <a:endParaRPr lang="en-GB" sz="2800" dirty="0">
              <a:solidFill>
                <a:srgbClr val="0000FF"/>
              </a:solidFill>
              <a:latin typeface="Calibri" pitchFamily="34" charset="0"/>
            </a:endParaRPr>
          </a:p>
        </p:txBody>
      </p:sp>
      <p:pic>
        <p:nvPicPr>
          <p:cNvPr id="84996" name="Picture 3"/>
          <p:cNvPicPr>
            <a:picLocks noChangeAspect="1" noChangeArrowheads="1"/>
          </p:cNvPicPr>
          <p:nvPr/>
        </p:nvPicPr>
        <p:blipFill>
          <a:blip r:embed="rId3" cstate="print"/>
          <a:srcRect/>
          <a:stretch>
            <a:fillRect/>
          </a:stretch>
        </p:blipFill>
        <p:spPr bwMode="auto">
          <a:xfrm>
            <a:off x="539553" y="908720"/>
            <a:ext cx="2298386" cy="3024336"/>
          </a:xfrm>
          <a:prstGeom prst="rect">
            <a:avLst/>
          </a:prstGeom>
          <a:noFill/>
          <a:ln w="9525">
            <a:noFill/>
            <a:round/>
            <a:headEnd/>
            <a:tailEnd/>
          </a:ln>
        </p:spPr>
      </p:pic>
      <p:sp>
        <p:nvSpPr>
          <p:cNvPr id="5" name="Text Box 2"/>
          <p:cNvSpPr txBox="1">
            <a:spLocks noChangeArrowheads="1"/>
          </p:cNvSpPr>
          <p:nvPr/>
        </p:nvSpPr>
        <p:spPr bwMode="auto">
          <a:xfrm>
            <a:off x="-756592" y="3933056"/>
            <a:ext cx="6982953" cy="2741393"/>
          </a:xfrm>
          <a:prstGeom prst="rect">
            <a:avLst/>
          </a:prstGeom>
          <a:noFill/>
          <a:ln w="9525">
            <a:noFill/>
            <a:round/>
            <a:headEnd/>
            <a:tailEnd/>
          </a:ln>
        </p:spPr>
        <p:txBody>
          <a:bodyPr wrap="square" lIns="90000" tIns="46800" rIns="90000" bIns="46800">
            <a:spAutoFit/>
          </a:bodyPr>
          <a:lstStyle/>
          <a:p>
            <a:pPr marL="914400">
              <a:lnSpc>
                <a:spcPct val="100000"/>
              </a:lnSpc>
              <a:tabLst>
                <a:tab pos="914400" algn="l"/>
                <a:tab pos="1362075" algn="l"/>
                <a:tab pos="1811338" algn="l"/>
                <a:tab pos="2260600" algn="l"/>
                <a:tab pos="2709863" algn="l"/>
                <a:tab pos="3159125" algn="l"/>
                <a:tab pos="3608388" algn="l"/>
                <a:tab pos="4057650" algn="l"/>
                <a:tab pos="4506913" algn="l"/>
                <a:tab pos="4956175" algn="l"/>
                <a:tab pos="5405438" algn="l"/>
                <a:tab pos="5854700" algn="l"/>
                <a:tab pos="6303963" algn="l"/>
                <a:tab pos="6753225" algn="l"/>
                <a:tab pos="7202488" algn="l"/>
                <a:tab pos="7651750" algn="l"/>
                <a:tab pos="8101013" algn="l"/>
                <a:tab pos="8550275" algn="l"/>
                <a:tab pos="8999538" algn="l"/>
                <a:tab pos="9448800" algn="l"/>
                <a:tab pos="9898063" algn="l"/>
              </a:tabLst>
            </a:pPr>
            <a:r>
              <a:rPr lang="en-GB" sz="3600" b="1" dirty="0" smtClean="0">
                <a:solidFill>
                  <a:srgbClr val="E7511F"/>
                </a:solidFill>
              </a:rPr>
              <a:t>Début 21è siècle : Maladies Non </a:t>
            </a:r>
            <a:r>
              <a:rPr lang="en-GB" sz="3600" b="1" dirty="0" err="1" smtClean="0">
                <a:solidFill>
                  <a:srgbClr val="E7511F"/>
                </a:solidFill>
              </a:rPr>
              <a:t>Infectieuses</a:t>
            </a:r>
            <a:r>
              <a:rPr lang="en-GB" sz="3600" b="1" dirty="0" smtClean="0">
                <a:solidFill>
                  <a:srgbClr val="E7511F"/>
                </a:solidFill>
              </a:rPr>
              <a:t> </a:t>
            </a:r>
            <a:r>
              <a:rPr lang="en-GB" sz="2400" dirty="0" smtClean="0">
                <a:solidFill>
                  <a:srgbClr val="E7511F"/>
                </a:solidFill>
                <a:sym typeface="Wingdings" pitchFamily="2" charset="2"/>
              </a:rPr>
              <a:t></a:t>
            </a:r>
            <a:r>
              <a:rPr lang="en-GB" sz="2400" dirty="0" smtClean="0">
                <a:solidFill>
                  <a:srgbClr val="E7511F"/>
                </a:solidFill>
              </a:rPr>
              <a:t>Action </a:t>
            </a:r>
            <a:r>
              <a:rPr lang="en-GB" sz="2400" dirty="0" err="1">
                <a:solidFill>
                  <a:srgbClr val="E7511F"/>
                </a:solidFill>
              </a:rPr>
              <a:t>sur</a:t>
            </a:r>
            <a:r>
              <a:rPr lang="en-GB" sz="2400" dirty="0">
                <a:solidFill>
                  <a:srgbClr val="E7511F"/>
                </a:solidFill>
              </a:rPr>
              <a:t> </a:t>
            </a:r>
            <a:r>
              <a:rPr lang="en-GB" sz="2400" dirty="0" err="1">
                <a:solidFill>
                  <a:srgbClr val="E7511F"/>
                </a:solidFill>
              </a:rPr>
              <a:t>l’environnement</a:t>
            </a:r>
            <a:r>
              <a:rPr lang="en-GB" sz="2400" dirty="0">
                <a:solidFill>
                  <a:srgbClr val="E7511F"/>
                </a:solidFill>
              </a:rPr>
              <a:t> :  </a:t>
            </a:r>
            <a:r>
              <a:rPr lang="en-GB" sz="2400" dirty="0" smtClean="0">
                <a:solidFill>
                  <a:srgbClr val="E7511F"/>
                </a:solidFill>
              </a:rPr>
              <a:t>air, eau</a:t>
            </a:r>
            <a:r>
              <a:rPr lang="en-GB" sz="2400" dirty="0">
                <a:solidFill>
                  <a:srgbClr val="E7511F"/>
                </a:solidFill>
              </a:rPr>
              <a:t>, </a:t>
            </a:r>
            <a:r>
              <a:rPr lang="en-GB" sz="2400" dirty="0" smtClean="0">
                <a:solidFill>
                  <a:srgbClr val="E7511F"/>
                </a:solidFill>
              </a:rPr>
              <a:t>habitat, alimentation, </a:t>
            </a:r>
            <a:r>
              <a:rPr lang="en-GB" sz="2400" dirty="0" err="1" smtClean="0">
                <a:solidFill>
                  <a:srgbClr val="E7511F"/>
                </a:solidFill>
              </a:rPr>
              <a:t>sédentarité</a:t>
            </a:r>
            <a:r>
              <a:rPr lang="en-GB" sz="2400" dirty="0" smtClean="0">
                <a:solidFill>
                  <a:srgbClr val="E7511F"/>
                </a:solidFill>
              </a:rPr>
              <a:t>, contamination </a:t>
            </a:r>
            <a:r>
              <a:rPr lang="en-GB" sz="2400" dirty="0" err="1" smtClean="0">
                <a:solidFill>
                  <a:srgbClr val="E7511F"/>
                </a:solidFill>
              </a:rPr>
              <a:t>chimique</a:t>
            </a:r>
            <a:r>
              <a:rPr lang="en-GB" sz="2400" dirty="0" smtClean="0">
                <a:solidFill>
                  <a:srgbClr val="E7511F"/>
                </a:solidFill>
              </a:rPr>
              <a:t>, droits </a:t>
            </a:r>
            <a:r>
              <a:rPr lang="en-GB" sz="2400" dirty="0" err="1" smtClean="0">
                <a:solidFill>
                  <a:srgbClr val="E7511F"/>
                </a:solidFill>
              </a:rPr>
              <a:t>sociaux</a:t>
            </a:r>
            <a:r>
              <a:rPr lang="en-GB" sz="2400" dirty="0" smtClean="0">
                <a:solidFill>
                  <a:srgbClr val="E7511F"/>
                </a:solidFill>
              </a:rPr>
              <a:t>, </a:t>
            </a:r>
            <a:r>
              <a:rPr lang="en-GB" sz="2400" dirty="0" err="1" smtClean="0">
                <a:solidFill>
                  <a:srgbClr val="E7511F"/>
                </a:solidFill>
              </a:rPr>
              <a:t>éducation</a:t>
            </a:r>
            <a:r>
              <a:rPr lang="en-GB" sz="2400" dirty="0" smtClean="0">
                <a:solidFill>
                  <a:srgbClr val="E7511F"/>
                </a:solidFill>
              </a:rPr>
              <a:t>....</a:t>
            </a:r>
            <a:endParaRPr lang="en-GB" sz="2400" dirty="0">
              <a:solidFill>
                <a:srgbClr val="E7511F"/>
              </a:solidFill>
            </a:endParaRPr>
          </a:p>
          <a:p>
            <a:pPr marL="914400">
              <a:lnSpc>
                <a:spcPct val="100000"/>
              </a:lnSpc>
              <a:buClrTx/>
              <a:buFontTx/>
              <a:buNone/>
              <a:tabLst>
                <a:tab pos="914400" algn="l"/>
                <a:tab pos="1362075" algn="l"/>
                <a:tab pos="1811338" algn="l"/>
                <a:tab pos="2260600" algn="l"/>
                <a:tab pos="2709863" algn="l"/>
                <a:tab pos="3159125" algn="l"/>
                <a:tab pos="3608388" algn="l"/>
                <a:tab pos="4057650" algn="l"/>
                <a:tab pos="4506913" algn="l"/>
                <a:tab pos="4956175" algn="l"/>
                <a:tab pos="5405438" algn="l"/>
                <a:tab pos="5854700" algn="l"/>
                <a:tab pos="6303963" algn="l"/>
                <a:tab pos="6753225" algn="l"/>
                <a:tab pos="7202488" algn="l"/>
                <a:tab pos="7651750" algn="l"/>
                <a:tab pos="8101013" algn="l"/>
                <a:tab pos="8550275" algn="l"/>
                <a:tab pos="8999538" algn="l"/>
                <a:tab pos="9448800" algn="l"/>
                <a:tab pos="9898063" algn="l"/>
              </a:tabLst>
            </a:pPr>
            <a:endParaRPr lang="en-GB" sz="2800" dirty="0">
              <a:solidFill>
                <a:srgbClr val="0000FF"/>
              </a:solidFill>
            </a:endParaRPr>
          </a:p>
        </p:txBody>
      </p:sp>
      <p:pic>
        <p:nvPicPr>
          <p:cNvPr id="6" name="Picture 2"/>
          <p:cNvPicPr>
            <a:picLocks noChangeAspect="1" noChangeArrowheads="1"/>
          </p:cNvPicPr>
          <p:nvPr/>
        </p:nvPicPr>
        <p:blipFill>
          <a:blip r:embed="rId4" cstate="print"/>
          <a:srcRect l="11438" t="13406" r="11781" b="11781"/>
          <a:stretch>
            <a:fillRect/>
          </a:stretch>
        </p:blipFill>
        <p:spPr bwMode="auto">
          <a:xfrm>
            <a:off x="5800729" y="3284984"/>
            <a:ext cx="3407458" cy="2664296"/>
          </a:xfrm>
          <a:prstGeom prst="rect">
            <a:avLst/>
          </a:prstGeom>
          <a:noFill/>
          <a:ln w="9525">
            <a:noFill/>
            <a:miter lim="800000"/>
            <a:headEnd/>
            <a:tailEnd/>
          </a:ln>
        </p:spPr>
      </p:pic>
    </p:spTree>
    <p:extLst>
      <p:ext uri="{BB962C8B-B14F-4D97-AF65-F5344CB8AC3E}">
        <p14:creationId xmlns:p14="http://schemas.microsoft.com/office/powerpoint/2010/main" val="4288394901"/>
      </p:ext>
    </p:extLst>
  </p:cSld>
  <p:clrMapOvr>
    <a:masterClrMapping/>
  </p:clrMapOvr>
  <p:transition advTm="15360"/>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467544" y="764705"/>
            <a:ext cx="8352928" cy="2304256"/>
          </a:xfrm>
        </p:spPr>
        <p:txBody>
          <a:bodyPr>
            <a:normAutofit fontScale="90000"/>
          </a:bodyPr>
          <a:lstStyle/>
          <a:p>
            <a:pPr algn="l"/>
            <a:r>
              <a:rPr lang="fr-FR" dirty="0" smtClean="0"/>
              <a:t>OMS 1946 : La santé est un état de bien être et pas seulement l’absence de maladie</a:t>
            </a:r>
            <a:br>
              <a:rPr lang="fr-FR" dirty="0" smtClean="0"/>
            </a:br>
            <a:endParaRPr lang="fr-FR" dirty="0"/>
          </a:p>
        </p:txBody>
      </p:sp>
      <p:sp>
        <p:nvSpPr>
          <p:cNvPr id="3" name="Sous-titre 2"/>
          <p:cNvSpPr>
            <a:spLocks noGrp="1"/>
          </p:cNvSpPr>
          <p:nvPr>
            <p:ph type="subTitle" idx="1"/>
          </p:nvPr>
        </p:nvSpPr>
        <p:spPr>
          <a:xfrm>
            <a:off x="1475656" y="2708920"/>
            <a:ext cx="7200800" cy="3096344"/>
          </a:xfrm>
        </p:spPr>
        <p:style>
          <a:lnRef idx="2">
            <a:schemeClr val="accent1"/>
          </a:lnRef>
          <a:fillRef idx="1">
            <a:schemeClr val="lt1"/>
          </a:fillRef>
          <a:effectRef idx="0">
            <a:schemeClr val="accent1"/>
          </a:effectRef>
          <a:fontRef idx="minor">
            <a:schemeClr val="dk1"/>
          </a:fontRef>
        </p:style>
        <p:txBody>
          <a:bodyPr>
            <a:normAutofit fontScale="62500" lnSpcReduction="20000"/>
          </a:bodyPr>
          <a:lstStyle/>
          <a:p>
            <a:pPr algn="l"/>
            <a:r>
              <a:rPr lang="fr-FR" sz="6000" b="1" dirty="0" smtClean="0">
                <a:solidFill>
                  <a:srgbClr val="FF0000"/>
                </a:solidFill>
              </a:rPr>
              <a:t> Définition écosystémique  </a:t>
            </a:r>
          </a:p>
          <a:p>
            <a:pPr algn="l"/>
            <a:r>
              <a:rPr lang="fr-FR" sz="7000" dirty="0" smtClean="0">
                <a:solidFill>
                  <a:srgbClr val="FF0000"/>
                </a:solidFill>
              </a:rPr>
              <a:t>2016  : La </a:t>
            </a:r>
            <a:r>
              <a:rPr lang="fr-FR" sz="7000" dirty="0">
                <a:solidFill>
                  <a:srgbClr val="FF0000"/>
                </a:solidFill>
              </a:rPr>
              <a:t>santé est la traduction de la qualité de la relation de </a:t>
            </a:r>
            <a:r>
              <a:rPr lang="fr-FR" sz="7000" dirty="0" smtClean="0">
                <a:solidFill>
                  <a:srgbClr val="FF0000"/>
                </a:solidFill>
              </a:rPr>
              <a:t>la personne </a:t>
            </a:r>
            <a:r>
              <a:rPr lang="fr-FR" sz="7000" dirty="0">
                <a:solidFill>
                  <a:srgbClr val="FF0000"/>
                </a:solidFill>
              </a:rPr>
              <a:t>humaine à son </a:t>
            </a:r>
            <a:r>
              <a:rPr lang="fr-FR" sz="7000" dirty="0" smtClean="0">
                <a:solidFill>
                  <a:srgbClr val="FF0000"/>
                </a:solidFill>
              </a:rPr>
              <a:t>écosystème </a:t>
            </a:r>
            <a:endParaRPr lang="fr-FR" dirty="0">
              <a:solidFill>
                <a:srgbClr val="FF0000"/>
              </a:solidFill>
            </a:endParaRPr>
          </a:p>
        </p:txBody>
      </p:sp>
    </p:spTree>
    <p:extLst>
      <p:ext uri="{BB962C8B-B14F-4D97-AF65-F5344CB8AC3E}">
        <p14:creationId xmlns:p14="http://schemas.microsoft.com/office/powerpoint/2010/main" val="2485628378"/>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755576" y="4509120"/>
            <a:ext cx="6908304" cy="1470025"/>
          </a:xfrm>
        </p:spPr>
        <p:style>
          <a:lnRef idx="2">
            <a:schemeClr val="accent1"/>
          </a:lnRef>
          <a:fillRef idx="1">
            <a:schemeClr val="lt1"/>
          </a:fillRef>
          <a:effectRef idx="0">
            <a:schemeClr val="accent1"/>
          </a:effectRef>
          <a:fontRef idx="minor">
            <a:schemeClr val="dk1"/>
          </a:fontRef>
        </p:style>
        <p:txBody>
          <a:bodyPr>
            <a:normAutofit/>
          </a:bodyPr>
          <a:lstStyle/>
          <a:p>
            <a:pPr algn="l"/>
            <a:r>
              <a:rPr lang="fr-FR" b="1" dirty="0" smtClean="0">
                <a:solidFill>
                  <a:srgbClr val="C00000"/>
                </a:solidFill>
              </a:rPr>
              <a:t>La Santé, 4</a:t>
            </a:r>
            <a:r>
              <a:rPr lang="fr-FR" b="1" baseline="30000" dirty="0" smtClean="0">
                <a:solidFill>
                  <a:srgbClr val="C00000"/>
                </a:solidFill>
              </a:rPr>
              <a:t>ème</a:t>
            </a:r>
            <a:r>
              <a:rPr lang="fr-FR" b="1" dirty="0" smtClean="0">
                <a:solidFill>
                  <a:srgbClr val="C00000"/>
                </a:solidFill>
              </a:rPr>
              <a:t> pilier du développement durable </a:t>
            </a:r>
            <a:endParaRPr lang="fr-FR" b="1" dirty="0">
              <a:solidFill>
                <a:srgbClr val="C00000"/>
              </a:solidFill>
            </a:endParaRPr>
          </a:p>
        </p:txBody>
      </p:sp>
      <p:sp>
        <p:nvSpPr>
          <p:cNvPr id="3" name="Sous-titre 2"/>
          <p:cNvSpPr>
            <a:spLocks noGrp="1"/>
          </p:cNvSpPr>
          <p:nvPr>
            <p:ph type="subTitle" idx="1"/>
          </p:nvPr>
        </p:nvSpPr>
        <p:spPr>
          <a:xfrm>
            <a:off x="323528" y="3501008"/>
            <a:ext cx="7776864" cy="1752600"/>
          </a:xfrm>
        </p:spPr>
        <p:txBody>
          <a:bodyPr/>
          <a:lstStyle/>
          <a:p>
            <a:pPr algn="l"/>
            <a:r>
              <a:rPr lang="fr-FR" dirty="0" smtClean="0">
                <a:solidFill>
                  <a:schemeClr val="tx1"/>
                </a:solidFill>
              </a:rPr>
              <a:t>Développement durable (Rio 1992) = Environnement, Social, Economie </a:t>
            </a:r>
            <a:endParaRPr lang="fr-FR" dirty="0">
              <a:solidFill>
                <a:schemeClr val="tx1"/>
              </a:solidFill>
            </a:endParaRPr>
          </a:p>
        </p:txBody>
      </p:sp>
      <p:sp>
        <p:nvSpPr>
          <p:cNvPr id="4" name="ZoneTexte 3"/>
          <p:cNvSpPr txBox="1"/>
          <p:nvPr/>
        </p:nvSpPr>
        <p:spPr>
          <a:xfrm>
            <a:off x="467544" y="548680"/>
            <a:ext cx="8424936" cy="1569660"/>
          </a:xfrm>
          <a:prstGeom prst="rect">
            <a:avLst/>
          </a:prstGeom>
          <a:noFill/>
        </p:spPr>
        <p:txBody>
          <a:bodyPr wrap="square" rtlCol="0">
            <a:spAutoFit/>
          </a:bodyPr>
          <a:lstStyle/>
          <a:p>
            <a:r>
              <a:rPr lang="fr-FR" sz="3200" dirty="0" smtClean="0"/>
              <a:t>Crise écologique =  </a:t>
            </a:r>
          </a:p>
          <a:p>
            <a:r>
              <a:rPr lang="fr-FR" sz="3200" dirty="0" smtClean="0"/>
              <a:t>Climat + Biodiversité +Epuisement des ressources naturelles </a:t>
            </a:r>
          </a:p>
        </p:txBody>
      </p:sp>
      <p:sp>
        <p:nvSpPr>
          <p:cNvPr id="5" name="ZoneTexte 4"/>
          <p:cNvSpPr txBox="1"/>
          <p:nvPr/>
        </p:nvSpPr>
        <p:spPr>
          <a:xfrm>
            <a:off x="755576" y="2136543"/>
            <a:ext cx="7416824" cy="1046440"/>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fr-FR" sz="4400" b="1" dirty="0">
                <a:solidFill>
                  <a:srgbClr val="C00000"/>
                </a:solidFill>
              </a:rPr>
              <a:t>La </a:t>
            </a:r>
            <a:r>
              <a:rPr lang="fr-FR" sz="4400" b="1" dirty="0" smtClean="0">
                <a:solidFill>
                  <a:srgbClr val="C00000"/>
                </a:solidFill>
              </a:rPr>
              <a:t>Santé, </a:t>
            </a:r>
            <a:r>
              <a:rPr lang="fr-FR" sz="4400" b="1" dirty="0">
                <a:solidFill>
                  <a:srgbClr val="C00000"/>
                </a:solidFill>
              </a:rPr>
              <a:t>4</a:t>
            </a:r>
            <a:r>
              <a:rPr lang="fr-FR" sz="4400" b="1" baseline="30000" dirty="0">
                <a:solidFill>
                  <a:srgbClr val="C00000"/>
                </a:solidFill>
              </a:rPr>
              <a:t>ème</a:t>
            </a:r>
            <a:r>
              <a:rPr lang="fr-FR" sz="4400" b="1" dirty="0">
                <a:solidFill>
                  <a:srgbClr val="C00000"/>
                </a:solidFill>
              </a:rPr>
              <a:t> crise écologique </a:t>
            </a:r>
          </a:p>
          <a:p>
            <a:endParaRPr lang="fr-FR" dirty="0"/>
          </a:p>
        </p:txBody>
      </p:sp>
    </p:spTree>
    <p:extLst>
      <p:ext uri="{BB962C8B-B14F-4D97-AF65-F5344CB8AC3E}">
        <p14:creationId xmlns:p14="http://schemas.microsoft.com/office/powerpoint/2010/main" val="283779439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pic>
        <p:nvPicPr>
          <p:cNvPr id="3074" name="Picture 2"/>
          <p:cNvPicPr>
            <a:picLocks noGrp="1" noChangeAspect="1" noChangeArrowheads="1"/>
          </p:cNvPicPr>
          <p:nvPr>
            <p:ph idx="1"/>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pic>
        <p:nvPicPr>
          <p:cNvPr id="4" name="Picture 2"/>
          <p:cNvPicPr>
            <a:picLocks noChangeAspect="1" noChangeArrowheads="1"/>
          </p:cNvPicPr>
          <p:nvPr/>
        </p:nvPicPr>
        <p:blipFill rotWithShape="1">
          <a:blip r:embed="rId3" cstate="print"/>
          <a:srcRect t="16725" b="62676"/>
          <a:stretch/>
        </p:blipFill>
        <p:spPr bwMode="auto">
          <a:xfrm>
            <a:off x="0" y="332656"/>
            <a:ext cx="9144000" cy="1506829"/>
          </a:xfrm>
          <a:prstGeom prst="rect">
            <a:avLst/>
          </a:prstGeom>
          <a:noFill/>
          <a:ln w="9525">
            <a:noFill/>
            <a:miter lim="800000"/>
            <a:headEnd/>
            <a:tailEnd/>
          </a:ln>
        </p:spPr>
      </p:pic>
    </p:spTree>
    <p:extLst>
      <p:ext uri="{BB962C8B-B14F-4D97-AF65-F5344CB8AC3E}">
        <p14:creationId xmlns:p14="http://schemas.microsoft.com/office/powerpoint/2010/main" val="132606521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5796136" y="1916832"/>
            <a:ext cx="3034680" cy="1143000"/>
          </a:xfrm>
        </p:spPr>
        <p:txBody>
          <a:bodyPr>
            <a:noAutofit/>
          </a:bodyPr>
          <a:lstStyle/>
          <a:p>
            <a:r>
              <a:rPr lang="fr-FR" sz="4800" b="1" dirty="0" smtClean="0">
                <a:solidFill>
                  <a:srgbClr val="E7511F"/>
                </a:solidFill>
              </a:rPr>
              <a:t>TOXIQUE PLANETE</a:t>
            </a:r>
            <a:br>
              <a:rPr lang="fr-FR" sz="4800" b="1" dirty="0" smtClean="0">
                <a:solidFill>
                  <a:srgbClr val="E7511F"/>
                </a:solidFill>
              </a:rPr>
            </a:br>
            <a:r>
              <a:rPr lang="fr-FR" sz="4800" b="1" dirty="0" smtClean="0">
                <a:solidFill>
                  <a:srgbClr val="E7511F"/>
                </a:solidFill>
              </a:rPr>
              <a:t/>
            </a:r>
            <a:br>
              <a:rPr lang="fr-FR" sz="4800" b="1" dirty="0" smtClean="0">
                <a:solidFill>
                  <a:srgbClr val="E7511F"/>
                </a:solidFill>
              </a:rPr>
            </a:br>
            <a:r>
              <a:rPr lang="fr-FR" sz="4000" b="1" dirty="0" smtClean="0">
                <a:solidFill>
                  <a:srgbClr val="E7511F"/>
                </a:solidFill>
              </a:rPr>
              <a:t>Le scandale invisible des maladies chroniques </a:t>
            </a:r>
            <a:endParaRPr lang="fr-FR" sz="4000" b="1" dirty="0">
              <a:solidFill>
                <a:srgbClr val="E7511F"/>
              </a:solidFill>
            </a:endParaRPr>
          </a:p>
        </p:txBody>
      </p:sp>
      <p:pic>
        <p:nvPicPr>
          <p:cNvPr id="94210" name="Picture 2"/>
          <p:cNvPicPr>
            <a:picLocks noGrp="1" noChangeAspect="1" noChangeArrowheads="1"/>
          </p:cNvPicPr>
          <p:nvPr>
            <p:ph idx="1"/>
          </p:nvPr>
        </p:nvPicPr>
        <p:blipFill>
          <a:blip r:embed="rId2" cstate="print"/>
          <a:srcRect l="28522" t="13360" r="26135" b="7090"/>
          <a:stretch>
            <a:fillRect/>
          </a:stretch>
        </p:blipFill>
        <p:spPr bwMode="auto">
          <a:xfrm>
            <a:off x="827584" y="260648"/>
            <a:ext cx="4392488" cy="5779589"/>
          </a:xfrm>
          <a:prstGeom prst="rect">
            <a:avLst/>
          </a:prstGeom>
          <a:noFill/>
          <a:ln w="9525">
            <a:noFill/>
            <a:miter lim="800000"/>
            <a:headEnd/>
            <a:tailEnd/>
          </a:ln>
        </p:spPr>
      </p:pic>
    </p:spTree>
    <p:extLst>
      <p:ext uri="{BB962C8B-B14F-4D97-AF65-F5344CB8AC3E}">
        <p14:creationId xmlns:p14="http://schemas.microsoft.com/office/powerpoint/2010/main" val="3582691597"/>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36712"/>
            <a:ext cx="9234921" cy="45867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3045969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980728"/>
            <a:ext cx="9143999" cy="46805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67090128"/>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059832" y="260648"/>
            <a:ext cx="5544616" cy="194421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4000" b="1" dirty="0" smtClean="0">
                <a:solidFill>
                  <a:schemeClr val="bg1"/>
                </a:solidFill>
              </a:rPr>
              <a:t>VILLE ET TERRITOIRE </a:t>
            </a:r>
          </a:p>
          <a:p>
            <a:pPr algn="ctr"/>
            <a:r>
              <a:rPr lang="fr-FR" sz="4000" b="1" dirty="0" smtClean="0">
                <a:solidFill>
                  <a:schemeClr val="bg1"/>
                </a:solidFill>
              </a:rPr>
              <a:t>SANS PERTURBATEURS ENDOCRINIENS</a:t>
            </a:r>
            <a:endParaRPr lang="fr-FR" sz="4000" b="1" dirty="0">
              <a:solidFill>
                <a:schemeClr val="bg1"/>
              </a:solidFill>
            </a:endParaRPr>
          </a:p>
        </p:txBody>
      </p:sp>
      <p:sp>
        <p:nvSpPr>
          <p:cNvPr id="5" name="Rectangle 4"/>
          <p:cNvSpPr/>
          <p:nvPr/>
        </p:nvSpPr>
        <p:spPr>
          <a:xfrm>
            <a:off x="971600" y="2780928"/>
            <a:ext cx="7344816" cy="266429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6000" b="1" dirty="0" smtClean="0">
                <a:solidFill>
                  <a:srgbClr val="FFFF00"/>
                </a:solidFill>
              </a:rPr>
              <a:t>JE PEUX CHOISIR….</a:t>
            </a:r>
          </a:p>
          <a:p>
            <a:pPr algn="ctr"/>
            <a:r>
              <a:rPr lang="fr-FR" sz="6000" b="1" dirty="0" smtClean="0">
                <a:solidFill>
                  <a:srgbClr val="FFFF00"/>
                </a:solidFill>
              </a:rPr>
              <a:t>JE PEUX AGIR !</a:t>
            </a:r>
            <a:endParaRPr lang="fr-FR" sz="6000" b="1" dirty="0">
              <a:solidFill>
                <a:srgbClr val="FFFF00"/>
              </a:solidFill>
            </a:endParaRPr>
          </a:p>
        </p:txBody>
      </p:sp>
      <p:pic>
        <p:nvPicPr>
          <p:cNvPr id="6" name="images1"/>
          <p:cNvPicPr/>
          <p:nvPr/>
        </p:nvPicPr>
        <p:blipFill>
          <a:blip r:embed="rId2" cstate="print">
            <a:lum/>
            <a:alphaModFix/>
          </a:blip>
          <a:srcRect/>
          <a:stretch>
            <a:fillRect/>
          </a:stretch>
        </p:blipFill>
        <p:spPr>
          <a:xfrm>
            <a:off x="10616" y="0"/>
            <a:ext cx="2833191" cy="2060848"/>
          </a:xfrm>
          <a:prstGeom prst="rect">
            <a:avLst/>
          </a:prstGeom>
          <a:noFill/>
          <a:ln>
            <a:noFill/>
            <a:prstDash/>
          </a:ln>
        </p:spPr>
      </p:pic>
    </p:spTree>
    <p:extLst>
      <p:ext uri="{BB962C8B-B14F-4D97-AF65-F5344CB8AC3E}">
        <p14:creationId xmlns:p14="http://schemas.microsoft.com/office/powerpoint/2010/main" val="1803513060"/>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763688" y="1916832"/>
            <a:ext cx="6912768" cy="4801314"/>
          </a:xfrm>
          <a:prstGeom prst="rect">
            <a:avLst/>
          </a:prstGeom>
        </p:spPr>
        <p:txBody>
          <a:bodyPr wrap="square">
            <a:spAutoFit/>
          </a:bodyPr>
          <a:lstStyle/>
          <a:p>
            <a:r>
              <a:rPr lang="fr-FR" sz="2400" b="1" cap="all" dirty="0" smtClean="0"/>
              <a:t>N° 1 : SE </a:t>
            </a:r>
            <a:r>
              <a:rPr lang="fr-FR" sz="2400" b="1" cap="all" dirty="0"/>
              <a:t>NOURRIR SANS  </a:t>
            </a:r>
            <a:r>
              <a:rPr lang="fr-FR" sz="2400" b="1" cap="all" dirty="0" smtClean="0"/>
              <a:t>PE </a:t>
            </a:r>
          </a:p>
          <a:p>
            <a:r>
              <a:rPr lang="fr-FR" sz="2400" b="1" cap="all" dirty="0"/>
              <a:t>n°2 : cuisiner sans PE</a:t>
            </a:r>
            <a:endParaRPr lang="fr-FR" sz="2400" dirty="0"/>
          </a:p>
          <a:p>
            <a:r>
              <a:rPr lang="fr-FR" sz="2400" b="1" cap="all" dirty="0"/>
              <a:t>n°3 : </a:t>
            </a:r>
            <a:r>
              <a:rPr lang="fr-FR" sz="2400" b="1" cap="all" dirty="0" err="1" smtClean="0"/>
              <a:t>UtIliser</a:t>
            </a:r>
            <a:r>
              <a:rPr lang="fr-FR" sz="2400" b="1" cap="all" dirty="0" smtClean="0"/>
              <a:t>  </a:t>
            </a:r>
            <a:r>
              <a:rPr lang="fr-FR" sz="2400" b="1" cap="all" dirty="0"/>
              <a:t>Des textiles SANS PE</a:t>
            </a:r>
            <a:endParaRPr lang="fr-FR" sz="2400" dirty="0"/>
          </a:p>
          <a:p>
            <a:r>
              <a:rPr lang="fr-FR" sz="2400" b="1" cap="all" dirty="0"/>
              <a:t>N°4 : Se SOIGNER SANS PE</a:t>
            </a:r>
            <a:endParaRPr lang="fr-FR" sz="2400" dirty="0"/>
          </a:p>
          <a:p>
            <a:r>
              <a:rPr lang="fr-FR" sz="2400" b="1" cap="all" dirty="0"/>
              <a:t>n°5 : utiliser des produits d’entretien SANS </a:t>
            </a:r>
            <a:r>
              <a:rPr lang="fr-FR" sz="2400" b="1" cap="all" dirty="0" err="1"/>
              <a:t>pe</a:t>
            </a:r>
            <a:endParaRPr lang="fr-FR" sz="2400" dirty="0"/>
          </a:p>
          <a:p>
            <a:r>
              <a:rPr lang="fr-FR" sz="2400" b="1" cap="all" dirty="0"/>
              <a:t>n°6 : UTILISER UN matériel électronique SANS PE</a:t>
            </a:r>
            <a:endParaRPr lang="fr-FR" sz="2400" dirty="0"/>
          </a:p>
          <a:p>
            <a:r>
              <a:rPr lang="fr-FR" sz="2400" b="1" cap="all" dirty="0"/>
              <a:t>n°7 : utiliser des cosmétiques SANS PE</a:t>
            </a:r>
            <a:endParaRPr lang="fr-FR" sz="2400" dirty="0"/>
          </a:p>
          <a:p>
            <a:r>
              <a:rPr lang="fr-FR" sz="2400" b="1" cap="all" dirty="0"/>
              <a:t>N° 8 : DES LIEUX DE VIE SANS PE</a:t>
            </a:r>
            <a:endParaRPr lang="fr-FR" sz="2400" dirty="0"/>
          </a:p>
          <a:p>
            <a:r>
              <a:rPr lang="fr-FR" sz="2400" b="1" cap="all" dirty="0"/>
              <a:t>n°9 :  DES espaces verts sans PE</a:t>
            </a:r>
            <a:endParaRPr lang="fr-FR" sz="2400" dirty="0"/>
          </a:p>
          <a:p>
            <a:r>
              <a:rPr lang="fr-FR" sz="2400" b="1" cap="all" dirty="0"/>
              <a:t>n°10 : des loisirs SANS </a:t>
            </a:r>
            <a:r>
              <a:rPr lang="fr-FR" sz="2400" b="1" cap="all" dirty="0" smtClean="0"/>
              <a:t>PE</a:t>
            </a:r>
          </a:p>
          <a:p>
            <a:r>
              <a:rPr lang="fr-FR" sz="2400" b="1" cap="all" dirty="0" smtClean="0"/>
              <a:t>N° 11 : INCINERATION SANS PE</a:t>
            </a:r>
          </a:p>
          <a:p>
            <a:r>
              <a:rPr lang="fr-FR" sz="2400" dirty="0" smtClean="0"/>
              <a:t> </a:t>
            </a:r>
          </a:p>
          <a:p>
            <a:pPr marL="342900" indent="-342900">
              <a:buAutoNum type="arabicParenR"/>
            </a:pPr>
            <a:endParaRPr lang="fr-FR" dirty="0"/>
          </a:p>
        </p:txBody>
      </p:sp>
      <p:sp>
        <p:nvSpPr>
          <p:cNvPr id="4" name="Rectangle 3"/>
          <p:cNvSpPr/>
          <p:nvPr/>
        </p:nvSpPr>
        <p:spPr>
          <a:xfrm>
            <a:off x="1331640" y="260648"/>
            <a:ext cx="6480720" cy="136815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4400" b="1" dirty="0" smtClean="0"/>
              <a:t>LES 11 COMMANDEMENTS DE LA VILLE SANS PE</a:t>
            </a:r>
            <a:endParaRPr lang="fr-FR" sz="4400" b="1" dirty="0"/>
          </a:p>
        </p:txBody>
      </p:sp>
    </p:spTree>
    <p:extLst>
      <p:ext uri="{BB962C8B-B14F-4D97-AF65-F5344CB8AC3E}">
        <p14:creationId xmlns:p14="http://schemas.microsoft.com/office/powerpoint/2010/main" val="2208029248"/>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p:cNvPicPr>
            <a:picLocks noChangeAspect="1"/>
          </p:cNvPicPr>
          <p:nvPr/>
        </p:nvPicPr>
        <p:blipFill rotWithShape="1">
          <a:blip r:embed="rId2"/>
          <a:srcRect l="30750" t="8525" r="31101" b="16400"/>
          <a:stretch/>
        </p:blipFill>
        <p:spPr>
          <a:xfrm>
            <a:off x="5220072" y="0"/>
            <a:ext cx="4104456" cy="5384745"/>
          </a:xfrm>
          <a:prstGeom prst="rect">
            <a:avLst/>
          </a:prstGeom>
        </p:spPr>
      </p:pic>
      <p:pic>
        <p:nvPicPr>
          <p:cNvPr id="4" name="Image 3"/>
          <p:cNvPicPr>
            <a:picLocks noChangeAspect="1"/>
          </p:cNvPicPr>
          <p:nvPr/>
        </p:nvPicPr>
        <p:blipFill rotWithShape="1">
          <a:blip r:embed="rId3"/>
          <a:srcRect l="17451" t="8000" r="25150" b="53675"/>
          <a:stretch/>
        </p:blipFill>
        <p:spPr>
          <a:xfrm>
            <a:off x="0" y="116632"/>
            <a:ext cx="4529599" cy="2016224"/>
          </a:xfrm>
          <a:prstGeom prst="rect">
            <a:avLst/>
          </a:prstGeom>
        </p:spPr>
      </p:pic>
      <p:pic>
        <p:nvPicPr>
          <p:cNvPr id="5" name="Image 4"/>
          <p:cNvPicPr>
            <a:picLocks noChangeAspect="1"/>
          </p:cNvPicPr>
          <p:nvPr/>
        </p:nvPicPr>
        <p:blipFill rotWithShape="1">
          <a:blip r:embed="rId4"/>
          <a:srcRect l="18850" t="8000" r="37400" b="62600"/>
          <a:stretch/>
        </p:blipFill>
        <p:spPr>
          <a:xfrm>
            <a:off x="0" y="2060848"/>
            <a:ext cx="5220072" cy="2338593"/>
          </a:xfrm>
          <a:prstGeom prst="rect">
            <a:avLst/>
          </a:prstGeom>
        </p:spPr>
      </p:pic>
      <p:pic>
        <p:nvPicPr>
          <p:cNvPr id="6" name="Image 5"/>
          <p:cNvPicPr>
            <a:picLocks noChangeAspect="1"/>
          </p:cNvPicPr>
          <p:nvPr/>
        </p:nvPicPr>
        <p:blipFill rotWithShape="1">
          <a:blip r:embed="rId5"/>
          <a:srcRect l="27251" t="9328" r="30400" b="67076"/>
          <a:stretch/>
        </p:blipFill>
        <p:spPr>
          <a:xfrm>
            <a:off x="-85640" y="4389122"/>
            <a:ext cx="5305712" cy="1885500"/>
          </a:xfrm>
          <a:prstGeom prst="rect">
            <a:avLst/>
          </a:prstGeom>
        </p:spPr>
      </p:pic>
    </p:spTree>
    <p:extLst>
      <p:ext uri="{BB962C8B-B14F-4D97-AF65-F5344CB8AC3E}">
        <p14:creationId xmlns:p14="http://schemas.microsoft.com/office/powerpoint/2010/main" val="238137731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style>
          <a:lnRef idx="2">
            <a:schemeClr val="dk1"/>
          </a:lnRef>
          <a:fillRef idx="1">
            <a:schemeClr val="lt1"/>
          </a:fillRef>
          <a:effectRef idx="0">
            <a:schemeClr val="dk1"/>
          </a:effectRef>
          <a:fontRef idx="minor">
            <a:schemeClr val="dk1"/>
          </a:fontRef>
        </p:style>
        <p:txBody>
          <a:bodyPr>
            <a:normAutofit fontScale="90000"/>
          </a:bodyPr>
          <a:lstStyle/>
          <a:p>
            <a:r>
              <a:rPr lang="en-US" b="1" dirty="0" smtClean="0"/>
              <a:t>Global Burden of Disease Study 2010</a:t>
            </a:r>
            <a:br>
              <a:rPr lang="en-US" b="1" dirty="0" smtClean="0"/>
            </a:br>
            <a:endParaRPr lang="fr-FR" dirty="0"/>
          </a:p>
        </p:txBody>
      </p:sp>
      <p:sp>
        <p:nvSpPr>
          <p:cNvPr id="3" name="Espace réservé du contenu 2"/>
          <p:cNvSpPr>
            <a:spLocks noGrp="1"/>
          </p:cNvSpPr>
          <p:nvPr>
            <p:ph idx="1"/>
          </p:nvPr>
        </p:nvSpPr>
        <p:spPr/>
        <p:txBody>
          <a:bodyPr>
            <a:normAutofit fontScale="32500" lnSpcReduction="20000"/>
          </a:bodyPr>
          <a:lstStyle/>
          <a:p>
            <a:r>
              <a:rPr lang="en-US" sz="7200" b="1" dirty="0" smtClean="0"/>
              <a:t>Published Dec 13, 2012</a:t>
            </a:r>
          </a:p>
          <a:p>
            <a:r>
              <a:rPr lang="en-US" sz="7200" b="1" dirty="0" smtClean="0"/>
              <a:t>Executive summary</a:t>
            </a:r>
          </a:p>
          <a:p>
            <a:r>
              <a:rPr lang="en-US" sz="7200" dirty="0" smtClean="0"/>
              <a:t>The results show that </a:t>
            </a:r>
            <a:r>
              <a:rPr lang="en-US" sz="7200" b="1" u="sng" dirty="0" smtClean="0"/>
              <a:t>infectious diseases, maternal and child illness, and malnutrition now cause fewer deaths and less illness than they did twenty years ago. </a:t>
            </a:r>
          </a:p>
          <a:p>
            <a:r>
              <a:rPr lang="en-US" sz="7200" dirty="0" smtClean="0"/>
              <a:t>As a result, fewer children are dying every year, but more young and middle-aged adults are dying and suffering from disease and injury, </a:t>
            </a:r>
            <a:r>
              <a:rPr lang="en-US" sz="7200" b="1" u="sng" dirty="0" smtClean="0"/>
              <a:t>as non-communicable diseases, such as cancer and heart disease, become the dominant causes of death and disability worldwide. </a:t>
            </a:r>
          </a:p>
          <a:p>
            <a:r>
              <a:rPr lang="en-US" sz="7200" dirty="0" smtClean="0"/>
              <a:t>Since 1970, men and women worldwide have gained slightly more than ten years of life expectancy overall, but they spend more years living with injury and illness. </a:t>
            </a:r>
          </a:p>
          <a:p>
            <a:endParaRPr lang="fr-FR" dirty="0"/>
          </a:p>
        </p:txBody>
      </p:sp>
    </p:spTree>
    <p:extLst>
      <p:ext uri="{BB962C8B-B14F-4D97-AF65-F5344CB8AC3E}">
        <p14:creationId xmlns:p14="http://schemas.microsoft.com/office/powerpoint/2010/main" val="128490377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15915" y="1052736"/>
            <a:ext cx="8229600" cy="1143000"/>
          </a:xfrm>
        </p:spPr>
        <p:txBody>
          <a:bodyPr/>
          <a:lstStyle/>
          <a:p>
            <a:r>
              <a:rPr lang="fr-FR" dirty="0" smtClean="0"/>
              <a:t>DALY </a:t>
            </a:r>
            <a:r>
              <a:rPr lang="fr-FR" dirty="0" err="1" smtClean="0"/>
              <a:t>worldwide</a:t>
            </a:r>
            <a:r>
              <a:rPr lang="fr-FR" dirty="0" smtClean="0"/>
              <a:t> (Morbidité)</a:t>
            </a:r>
            <a:endParaRPr lang="fr-FR" dirty="0"/>
          </a:p>
        </p:txBody>
      </p:sp>
      <p:graphicFrame>
        <p:nvGraphicFramePr>
          <p:cNvPr id="4" name="Espace réservé du contenu 3"/>
          <p:cNvGraphicFramePr>
            <a:graphicFrameLocks noGrp="1"/>
          </p:cNvGraphicFramePr>
          <p:nvPr>
            <p:ph idx="1"/>
            <p:extLst>
              <p:ext uri="{D42A27DB-BD31-4B8C-83A1-F6EECF244321}">
                <p14:modId xmlns:p14="http://schemas.microsoft.com/office/powerpoint/2010/main" val="3206609783"/>
              </p:ext>
            </p:extLst>
          </p:nvPr>
        </p:nvGraphicFramePr>
        <p:xfrm>
          <a:off x="431830" y="2420888"/>
          <a:ext cx="8229600" cy="3413423"/>
        </p:xfrm>
        <a:graphic>
          <a:graphicData uri="http://schemas.openxmlformats.org/drawingml/2006/table">
            <a:tbl>
              <a:tblPr firstRow="1" bandRow="1">
                <a:tableStyleId>{5C22544A-7EE6-4342-B048-85BDC9FD1C3A}</a:tableStyleId>
              </a:tblPr>
              <a:tblGrid>
                <a:gridCol w="4104456"/>
                <a:gridCol w="2016224"/>
                <a:gridCol w="2108920"/>
              </a:tblGrid>
              <a:tr h="341336">
                <a:tc>
                  <a:txBody>
                    <a:bodyPr/>
                    <a:lstStyle/>
                    <a:p>
                      <a:pPr algn="ctr"/>
                      <a:endParaRPr lang="fr-FR" dirty="0"/>
                    </a:p>
                  </a:txBody>
                  <a:tcPr/>
                </a:tc>
                <a:tc>
                  <a:txBody>
                    <a:bodyPr/>
                    <a:lstStyle/>
                    <a:p>
                      <a:pPr algn="ctr"/>
                      <a:r>
                        <a:rPr lang="fr-FR" dirty="0" smtClean="0"/>
                        <a:t>1990</a:t>
                      </a:r>
                      <a:endParaRPr lang="fr-FR" dirty="0"/>
                    </a:p>
                  </a:txBody>
                  <a:tcPr/>
                </a:tc>
                <a:tc>
                  <a:txBody>
                    <a:bodyPr/>
                    <a:lstStyle/>
                    <a:p>
                      <a:pPr algn="ctr"/>
                      <a:r>
                        <a:rPr lang="fr-FR" dirty="0" smtClean="0"/>
                        <a:t>2010</a:t>
                      </a:r>
                      <a:endParaRPr lang="fr-FR" dirty="0"/>
                    </a:p>
                  </a:txBody>
                  <a:tcPr/>
                </a:tc>
              </a:tr>
              <a:tr h="1451268">
                <a:tc>
                  <a:txBody>
                    <a:bodyPr/>
                    <a:lstStyle/>
                    <a:p>
                      <a:pPr algn="ctr"/>
                      <a:r>
                        <a:rPr lang="en-US" sz="2800" dirty="0" smtClean="0">
                          <a:solidFill>
                            <a:schemeClr val="tx1"/>
                          </a:solidFill>
                        </a:rPr>
                        <a:t>communicable, maternal, neonatal, and nutritional disorders</a:t>
                      </a:r>
                      <a:endParaRPr lang="fr-FR" sz="2800" dirty="0"/>
                    </a:p>
                  </a:txBody>
                  <a:tcPr/>
                </a:tc>
                <a:tc>
                  <a:txBody>
                    <a:bodyPr/>
                    <a:lstStyle/>
                    <a:p>
                      <a:pPr algn="ctr"/>
                      <a:r>
                        <a:rPr lang="fr-FR" sz="2800" dirty="0" smtClean="0"/>
                        <a:t>47 %</a:t>
                      </a:r>
                      <a:endParaRPr lang="fr-FR" sz="2800" dirty="0"/>
                    </a:p>
                  </a:txBody>
                  <a:tcPr/>
                </a:tc>
                <a:tc>
                  <a:txBody>
                    <a:bodyPr/>
                    <a:lstStyle/>
                    <a:p>
                      <a:pPr algn="ctr"/>
                      <a:r>
                        <a:rPr lang="fr-FR" sz="2800" dirty="0" smtClean="0"/>
                        <a:t>35 %</a:t>
                      </a:r>
                      <a:endParaRPr lang="fr-FR" sz="2800" dirty="0"/>
                    </a:p>
                  </a:txBody>
                  <a:tcPr/>
                </a:tc>
              </a:tr>
              <a:tr h="1015888">
                <a:tc>
                  <a:txBody>
                    <a:bodyPr/>
                    <a:lstStyle/>
                    <a:p>
                      <a:pPr algn="ctr"/>
                      <a:r>
                        <a:rPr lang="en-US" sz="2800" dirty="0" smtClean="0">
                          <a:solidFill>
                            <a:schemeClr val="tx1"/>
                          </a:solidFill>
                        </a:rPr>
                        <a:t>non-communicable diseases</a:t>
                      </a:r>
                      <a:endParaRPr lang="fr-FR" sz="2800" dirty="0"/>
                    </a:p>
                  </a:txBody>
                  <a:tcPr/>
                </a:tc>
                <a:tc>
                  <a:txBody>
                    <a:bodyPr/>
                    <a:lstStyle/>
                    <a:p>
                      <a:pPr algn="ctr"/>
                      <a:r>
                        <a:rPr lang="fr-FR" sz="2800" dirty="0" smtClean="0"/>
                        <a:t>43 %</a:t>
                      </a:r>
                      <a:endParaRPr lang="fr-FR" sz="2800" dirty="0"/>
                    </a:p>
                  </a:txBody>
                  <a:tcPr/>
                </a:tc>
                <a:tc>
                  <a:txBody>
                    <a:bodyPr/>
                    <a:lstStyle/>
                    <a:p>
                      <a:pPr algn="ctr"/>
                      <a:r>
                        <a:rPr lang="fr-FR" sz="2800" dirty="0" smtClean="0"/>
                        <a:t>54 %</a:t>
                      </a:r>
                      <a:endParaRPr lang="fr-FR" sz="2800" dirty="0"/>
                    </a:p>
                  </a:txBody>
                  <a:tcPr/>
                </a:tc>
              </a:tr>
              <a:tr h="580507">
                <a:tc>
                  <a:txBody>
                    <a:bodyPr/>
                    <a:lstStyle/>
                    <a:p>
                      <a:pPr algn="ctr"/>
                      <a:r>
                        <a:rPr lang="en-US" sz="2800" dirty="0" smtClean="0">
                          <a:solidFill>
                            <a:schemeClr val="tx1"/>
                          </a:solidFill>
                        </a:rPr>
                        <a:t>injuries</a:t>
                      </a:r>
                      <a:endParaRPr lang="fr-FR" sz="2800" dirty="0"/>
                    </a:p>
                  </a:txBody>
                  <a:tcPr/>
                </a:tc>
                <a:tc>
                  <a:txBody>
                    <a:bodyPr/>
                    <a:lstStyle/>
                    <a:p>
                      <a:pPr algn="ctr"/>
                      <a:r>
                        <a:rPr lang="fr-FR" sz="2800" dirty="0" smtClean="0"/>
                        <a:t>10 %</a:t>
                      </a:r>
                      <a:endParaRPr lang="fr-FR" sz="2800" dirty="0"/>
                    </a:p>
                  </a:txBody>
                  <a:tcPr/>
                </a:tc>
                <a:tc>
                  <a:txBody>
                    <a:bodyPr/>
                    <a:lstStyle/>
                    <a:p>
                      <a:pPr algn="ctr"/>
                      <a:r>
                        <a:rPr lang="fr-FR" sz="2800" dirty="0" smtClean="0"/>
                        <a:t>11 %</a:t>
                      </a:r>
                      <a:endParaRPr lang="fr-FR" sz="2800" dirty="0"/>
                    </a:p>
                  </a:txBody>
                  <a:tcPr/>
                </a:tc>
              </a:tr>
            </a:tbl>
          </a:graphicData>
        </a:graphic>
      </p:graphicFrame>
      <p:sp>
        <p:nvSpPr>
          <p:cNvPr id="5" name="Sous-titre 2"/>
          <p:cNvSpPr txBox="1">
            <a:spLocks/>
          </p:cNvSpPr>
          <p:nvPr/>
        </p:nvSpPr>
        <p:spPr>
          <a:xfrm>
            <a:off x="539552" y="260648"/>
            <a:ext cx="8136904" cy="504056"/>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a:r>
              <a:rPr lang="en-US" sz="1600" dirty="0" smtClean="0">
                <a:solidFill>
                  <a:schemeClr val="tx1"/>
                </a:solidFill>
              </a:rPr>
              <a:t>Disability-adjusted life years (DALYs) for 291 diseases and  injuries in 21 regions, 1990–2010: a systematic analysis for  the Global Burden of Disease Study 200.  </a:t>
            </a:r>
            <a:r>
              <a:rPr lang="en-US" sz="1600" i="1" dirty="0" smtClean="0">
                <a:solidFill>
                  <a:schemeClr val="tx1"/>
                </a:solidFill>
              </a:rPr>
              <a:t>Murray, The Lancet, 2012</a:t>
            </a:r>
            <a:endParaRPr lang="en-US" sz="1600" b="1" i="1" dirty="0">
              <a:solidFill>
                <a:schemeClr val="tx1"/>
              </a:solidFill>
            </a:endParaRPr>
          </a:p>
        </p:txBody>
      </p:sp>
    </p:spTree>
    <p:extLst>
      <p:ext uri="{BB962C8B-B14F-4D97-AF65-F5344CB8AC3E}">
        <p14:creationId xmlns:p14="http://schemas.microsoft.com/office/powerpoint/2010/main" val="4266918115"/>
      </p:ext>
    </p:extLst>
  </p:cSld>
  <p:clrMapOvr>
    <a:masterClrMapping/>
  </p:clrMapOvr>
</p:sld>
</file>

<file path=ppt/theme/theme1.xml><?xml version="1.0" encoding="utf-8"?>
<a:theme xmlns:a="http://schemas.openxmlformats.org/drawingml/2006/main" name="ppt-type_RES">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ppt-type_RES</Template>
  <TotalTime>9446</TotalTime>
  <Words>3366</Words>
  <Application>Microsoft Office PowerPoint</Application>
  <PresentationFormat>Affichage à l'écran (4:3)</PresentationFormat>
  <Paragraphs>469</Paragraphs>
  <Slides>75</Slides>
  <Notes>27</Notes>
  <HiddenSlides>0</HiddenSlides>
  <MMClips>0</MMClips>
  <ScaleCrop>false</ScaleCrop>
  <HeadingPairs>
    <vt:vector size="4" baseType="variant">
      <vt:variant>
        <vt:lpstr>Thème</vt:lpstr>
      </vt:variant>
      <vt:variant>
        <vt:i4>1</vt:i4>
      </vt:variant>
      <vt:variant>
        <vt:lpstr>Titres des diapositives</vt:lpstr>
      </vt:variant>
      <vt:variant>
        <vt:i4>75</vt:i4>
      </vt:variant>
    </vt:vector>
  </HeadingPairs>
  <TitlesOfParts>
    <vt:vector size="76" baseType="lpstr">
      <vt:lpstr>ppt-type_RES</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Global Burden of Disease Study 2010 </vt:lpstr>
      <vt:lpstr>DALY worldwide (Morbidité)</vt:lpstr>
      <vt:lpstr>Présentation PowerPoint</vt:lpstr>
      <vt:lpstr>Changement démographique (2003-2013)= 13 %</vt:lpstr>
      <vt:lpstr>Présentation PowerPoint</vt:lpstr>
      <vt:lpstr>Présentation PowerPoint</vt:lpstr>
      <vt:lpstr>Présentation PowerPoint</vt:lpstr>
      <vt:lpstr>Obésité  Hypertension, Maladies coronariennes, Diabète Type 2 </vt:lpstr>
      <vt:lpstr>Présentation PowerPoint</vt:lpstr>
      <vt:lpstr>Présentation PowerPoint</vt:lpstr>
      <vt:lpstr>Présentation PowerPoint</vt:lpstr>
      <vt:lpstr>Présentation PowerPoint</vt:lpstr>
      <vt:lpstr>Présentation PowerPoint</vt:lpstr>
      <vt:lpstr>Cancer du sein </vt:lpstr>
      <vt:lpstr>Présentation PowerPoint</vt:lpstr>
      <vt:lpstr>Présentation PowerPoint</vt:lpstr>
      <vt:lpstr>Présentation PowerPoint</vt:lpstr>
      <vt:lpstr>Présentation PowerPoint</vt:lpstr>
      <vt:lpstr>Présentation PowerPoint</vt:lpstr>
      <vt:lpstr>    France 2009  Malades chroniques (ALD + non ALD)  = 23,6 Millions de personnes = 83 % des dépenses d’assurance maladie ( 3/4 ALD + ¼ non ALD)   </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Après 2009</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Modification du comportement sexuel    </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OMS 1946 : La santé est un état de bien être et pas seulement l’absence de maladie </vt:lpstr>
      <vt:lpstr>La Santé, 4ème pilier du développement durable </vt:lpstr>
      <vt:lpstr>TOXIQUE PLANETE  Le scandale invisible des maladies chroniques </vt:lpstr>
      <vt:lpstr>Présentation PowerPoint</vt:lpstr>
      <vt:lpstr>Présentation PowerPoint</vt:lpstr>
      <vt:lpstr>Présentation PowerPoint</vt:lpstr>
      <vt:lpstr>Présentation PowerPoint</vt:lpstr>
      <vt:lpstr>Présentation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Notre Environnement,  c’est notre Santé</dc:title>
  <dc:creator>Pauline</dc:creator>
  <cp:lastModifiedBy>andré</cp:lastModifiedBy>
  <cp:revision>732</cp:revision>
  <dcterms:created xsi:type="dcterms:W3CDTF">2012-10-10T13:51:07Z</dcterms:created>
  <dcterms:modified xsi:type="dcterms:W3CDTF">2016-03-17T13:45:06Z</dcterms:modified>
</cp:coreProperties>
</file>