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9" r:id="rId3"/>
    <p:sldId id="260" r:id="rId4"/>
    <p:sldId id="261" r:id="rId5"/>
    <p:sldId id="262" r:id="rId6"/>
    <p:sldId id="275" r:id="rId7"/>
    <p:sldId id="276" r:id="rId8"/>
    <p:sldId id="268" r:id="rId9"/>
    <p:sldId id="267" r:id="rId10"/>
    <p:sldId id="270" r:id="rId11"/>
    <p:sldId id="265" r:id="rId12"/>
    <p:sldId id="266" r:id="rId13"/>
    <p:sldId id="274" r:id="rId14"/>
    <p:sldId id="272" r:id="rId1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D876BCA-390F-4FD5-8A3F-894FFBFA4BB4}" type="datetimeFigureOut">
              <a:rPr lang="fr-FR" smtClean="0"/>
              <a:pPr/>
              <a:t>11/10/2016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fr-FR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necteur droit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necteur droit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necteur droit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7B63F18-F225-4976-9C92-4BCFDE94135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76BCA-390F-4FD5-8A3F-894FFBFA4BB4}" type="datetimeFigureOut">
              <a:rPr lang="fr-FR" smtClean="0"/>
              <a:pPr/>
              <a:t>11/10/2016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63F18-F225-4976-9C92-4BCFDE94135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76BCA-390F-4FD5-8A3F-894FFBFA4BB4}" type="datetimeFigureOut">
              <a:rPr lang="fr-FR" smtClean="0"/>
              <a:pPr/>
              <a:t>11/10/2016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63F18-F225-4976-9C92-4BCFDE94135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D876BCA-390F-4FD5-8A3F-894FFBFA4BB4}" type="datetimeFigureOut">
              <a:rPr lang="fr-FR" smtClean="0"/>
              <a:pPr/>
              <a:t>11/10/2016</a:t>
            </a:fld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7B63F18-F225-4976-9C92-4BCFDE94135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D876BCA-390F-4FD5-8A3F-894FFBFA4BB4}" type="datetimeFigureOut">
              <a:rPr lang="fr-FR" smtClean="0"/>
              <a:pPr/>
              <a:t>11/10/2016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fr-FR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necteur droit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necteur droit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necteur droit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7B63F18-F225-4976-9C92-4BCFDE94135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76BCA-390F-4FD5-8A3F-894FFBFA4BB4}" type="datetimeFigureOut">
              <a:rPr lang="fr-FR" smtClean="0"/>
              <a:pPr/>
              <a:t>11/10/2016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63F18-F225-4976-9C92-4BCFDE94135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76BCA-390F-4FD5-8A3F-894FFBFA4BB4}" type="datetimeFigureOut">
              <a:rPr lang="fr-FR" smtClean="0"/>
              <a:pPr/>
              <a:t>11/10/2016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63F18-F225-4976-9C92-4BCFDE94135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D876BCA-390F-4FD5-8A3F-894FFBFA4BB4}" type="datetimeFigureOut">
              <a:rPr lang="fr-FR" smtClean="0"/>
              <a:pPr/>
              <a:t>11/10/2016</a:t>
            </a:fld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7B63F18-F225-4976-9C92-4BCFDE94135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76BCA-390F-4FD5-8A3F-894FFBFA4BB4}" type="datetimeFigureOut">
              <a:rPr lang="fr-FR" smtClean="0"/>
              <a:pPr/>
              <a:t>11/10/2016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63F18-F225-4976-9C92-4BCFDE94135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Espace réservé du conten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1" name="Espace réservé de la date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D876BCA-390F-4FD5-8A3F-894FFBFA4BB4}" type="datetimeFigureOut">
              <a:rPr lang="fr-FR" smtClean="0"/>
              <a:pPr/>
              <a:t>11/10/2016</a:t>
            </a:fld>
            <a:endParaRPr lang="fr-FR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7B63F18-F225-4976-9C92-4BCFDE94135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3" name="Espace réservé du pied de page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necteur droit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necteur droit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necteur droit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Espace réservé de la date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D876BCA-390F-4FD5-8A3F-894FFBFA4BB4}" type="datetimeFigureOut">
              <a:rPr lang="fr-FR" smtClean="0"/>
              <a:pPr/>
              <a:t>11/10/2016</a:t>
            </a:fld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7B63F18-F225-4976-9C92-4BCFDE94135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D876BCA-390F-4FD5-8A3F-894FFBFA4BB4}" type="datetimeFigureOut">
              <a:rPr lang="fr-FR" smtClean="0"/>
              <a:pPr/>
              <a:t>11/10/2016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7B63F18-F225-4976-9C92-4BCFDE94135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png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63688" y="836713"/>
            <a:ext cx="7380312" cy="1512167"/>
          </a:xfrm>
        </p:spPr>
        <p:txBody>
          <a:bodyPr>
            <a:normAutofit/>
          </a:bodyPr>
          <a:lstStyle/>
          <a:p>
            <a:r>
              <a:rPr lang="fr-FR" sz="2800" dirty="0" smtClean="0">
                <a:solidFill>
                  <a:srgbClr val="FF0000"/>
                </a:solidFill>
              </a:rPr>
              <a:t>POURQUOI </a:t>
            </a:r>
            <a:br>
              <a:rPr lang="fr-FR" sz="2800" dirty="0" smtClean="0">
                <a:solidFill>
                  <a:srgbClr val="FF0000"/>
                </a:solidFill>
              </a:rPr>
            </a:br>
            <a:r>
              <a:rPr lang="fr-FR" sz="2800" dirty="0" smtClean="0">
                <a:solidFill>
                  <a:srgbClr val="FF0000"/>
                </a:solidFill>
              </a:rPr>
              <a:t>UN CENTRE CARDIOVASCULAIRE</a:t>
            </a:r>
            <a:br>
              <a:rPr lang="fr-FR" sz="2800" dirty="0" smtClean="0">
                <a:solidFill>
                  <a:srgbClr val="FF0000"/>
                </a:solidFill>
              </a:rPr>
            </a:br>
            <a:r>
              <a:rPr lang="fr-FR" sz="2800" dirty="0" smtClean="0">
                <a:solidFill>
                  <a:srgbClr val="FF0000"/>
                </a:solidFill>
              </a:rPr>
              <a:t> AU CHU DE POITIERS </a:t>
            </a:r>
            <a:r>
              <a:rPr lang="fr-FR" dirty="0" smtClean="0">
                <a:solidFill>
                  <a:srgbClr val="FF0000"/>
                </a:solidFill>
              </a:rPr>
              <a:t>?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411760" y="4725144"/>
            <a:ext cx="6028184" cy="1080120"/>
          </a:xfrm>
        </p:spPr>
        <p:txBody>
          <a:bodyPr>
            <a:normAutofit/>
          </a:bodyPr>
          <a:lstStyle/>
          <a:p>
            <a:r>
              <a:rPr lang="fr-FR" sz="2400" dirty="0" smtClean="0"/>
              <a:t>Pr J. ALLAL</a:t>
            </a:r>
          </a:p>
          <a:p>
            <a:r>
              <a:rPr lang="fr-FR" sz="1400" dirty="0" smtClean="0"/>
              <a:t>Service </a:t>
            </a:r>
            <a:r>
              <a:rPr lang="fr-FR" sz="1400" dirty="0" err="1" smtClean="0"/>
              <a:t>Médico</a:t>
            </a:r>
            <a:r>
              <a:rPr lang="fr-FR" sz="1400" dirty="0" smtClean="0"/>
              <a:t> Chirurgical CHU Poitiers</a:t>
            </a:r>
          </a:p>
          <a:p>
            <a:r>
              <a:rPr lang="fr-FR" sz="1400" dirty="0" smtClean="0"/>
              <a:t>Conférence espace Mendes France  Pole Info Santé 13/10/2016</a:t>
            </a:r>
            <a:endParaRPr lang="fr-FR" sz="1400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6021288"/>
            <a:ext cx="755537" cy="648072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5" name="Picture 5" descr="logo"/>
          <p:cNvPicPr>
            <a:picLocks noChangeAspect="1" noChangeArrowheads="1"/>
          </p:cNvPicPr>
          <p:nvPr/>
        </p:nvPicPr>
        <p:blipFill>
          <a:blip r:embed="rId3" cstate="print">
            <a:lum bright="-36000" contrast="54000"/>
          </a:blip>
          <a:srcRect/>
          <a:stretch>
            <a:fillRect/>
          </a:stretch>
        </p:blipFill>
        <p:spPr bwMode="auto">
          <a:xfrm>
            <a:off x="2483768" y="5949280"/>
            <a:ext cx="850392" cy="78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339752" y="2780928"/>
            <a:ext cx="5472608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Données épidémiologiques</a:t>
            </a:r>
          </a:p>
          <a:p>
            <a:pPr algn="ctr"/>
            <a:r>
              <a:rPr lang="fr-FR" b="1" dirty="0" smtClean="0"/>
              <a:t>Evolution des techniques médicales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87624" y="2636912"/>
            <a:ext cx="6737176" cy="792088"/>
          </a:xfrm>
        </p:spPr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</a:rPr>
              <a:t>L’EVOLUTION DES </a:t>
            </a:r>
            <a:r>
              <a:rPr lang="fr-FR" b="1" i="1" dirty="0" smtClean="0">
                <a:solidFill>
                  <a:srgbClr val="FF0000"/>
                </a:solidFill>
              </a:rPr>
              <a:t>TECHNIQUES</a:t>
            </a:r>
            <a:endParaRPr lang="fr-FR" b="1" i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4149080"/>
            <a:ext cx="7467600" cy="2324872"/>
          </a:xfrm>
        </p:spPr>
        <p:txBody>
          <a:bodyPr/>
          <a:lstStyle/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57313" y="1000125"/>
            <a:ext cx="7000875" cy="5715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fr-FR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Une radiologie Ultramoderne …1896</a:t>
            </a:r>
            <a:endParaRPr lang="fr-FR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5843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007834" y="1600200"/>
            <a:ext cx="6366332" cy="4873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re 1"/>
          <p:cNvSpPr>
            <a:spLocks noGrp="1"/>
          </p:cNvSpPr>
          <p:nvPr>
            <p:ph type="title"/>
          </p:nvPr>
        </p:nvSpPr>
        <p:spPr>
          <a:xfrm>
            <a:off x="1000125" y="428625"/>
            <a:ext cx="7143750" cy="642938"/>
          </a:xfrm>
        </p:spPr>
        <p:txBody>
          <a:bodyPr/>
          <a:lstStyle/>
          <a:p>
            <a:r>
              <a:rPr lang="fr-FR" sz="24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Radiologie interventionnelle double arceau  </a:t>
            </a:r>
          </a:p>
        </p:txBody>
      </p:sp>
      <p:pic>
        <p:nvPicPr>
          <p:cNvPr id="36867" name="Picture 2" descr="E:\WY8J310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57250" y="1357313"/>
            <a:ext cx="7011988" cy="4286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re 3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994122"/>
          </a:xfrm>
          <a:gradFill rotWithShape="1">
            <a:gsLst>
              <a:gs pos="0">
                <a:srgbClr val="FFE1D9"/>
              </a:gs>
              <a:gs pos="64999">
                <a:srgbClr val="FFB9A4"/>
              </a:gs>
              <a:gs pos="100000">
                <a:srgbClr val="FF9D7D"/>
              </a:gs>
            </a:gsLst>
            <a:lin ang="5400000" scaled="1"/>
          </a:gradFill>
          <a:ln cap="flat">
            <a:solidFill>
              <a:srgbClr val="F96615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dirty="0" smtClean="0">
                <a:solidFill>
                  <a:schemeClr val="dk1"/>
                </a:solidFill>
                <a:latin typeface="Arial" charset="0"/>
                <a:ea typeface="+mn-ea"/>
                <a:cs typeface="+mn-cs"/>
              </a:rPr>
              <a:t>Des axes et des </a:t>
            </a:r>
            <a:r>
              <a:rPr lang="en-GB" dirty="0" err="1" smtClean="0">
                <a:solidFill>
                  <a:schemeClr val="dk1"/>
                </a:solidFill>
                <a:latin typeface="Arial" charset="0"/>
                <a:ea typeface="+mn-ea"/>
                <a:cs typeface="+mn-cs"/>
              </a:rPr>
              <a:t>moyens</a:t>
            </a:r>
            <a:endParaRPr lang="en-GB" dirty="0">
              <a:solidFill>
                <a:schemeClr val="dk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0482" name="Espace réservé du contenu 4"/>
          <p:cNvSpPr>
            <a:spLocks noGrp="1"/>
          </p:cNvSpPr>
          <p:nvPr>
            <p:ph idx="1"/>
          </p:nvPr>
        </p:nvSpPr>
        <p:spPr>
          <a:xfrm>
            <a:off x="827088" y="1628800"/>
            <a:ext cx="3028950" cy="2619350"/>
          </a:xfrm>
          <a:gradFill rotWithShape="1">
            <a:gsLst>
              <a:gs pos="0">
                <a:srgbClr val="FDF6EC"/>
              </a:gs>
              <a:gs pos="64999">
                <a:srgbClr val="F8E7D1"/>
              </a:gs>
              <a:gs pos="100000">
                <a:srgbClr val="F6DEBE"/>
              </a:gs>
            </a:gsLst>
            <a:lin ang="5400000" scaled="1"/>
          </a:gradFill>
          <a:ln cap="flat">
            <a:solidFill>
              <a:srgbClr val="BFA988"/>
            </a:solidFill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1800" b="0" dirty="0" err="1">
                <a:solidFill>
                  <a:schemeClr val="dk1"/>
                </a:solidFill>
                <a:latin typeface="Verdana" charset="0"/>
                <a:ea typeface="+mn-ea"/>
              </a:rPr>
              <a:t>Maladie</a:t>
            </a:r>
            <a:r>
              <a:rPr lang="en-GB" sz="1800" b="0" dirty="0">
                <a:solidFill>
                  <a:schemeClr val="dk1"/>
                </a:solidFill>
                <a:latin typeface="Verdana" charset="0"/>
                <a:ea typeface="+mn-ea"/>
              </a:rPr>
              <a:t> </a:t>
            </a:r>
            <a:r>
              <a:rPr lang="en-GB" sz="1800" b="0" dirty="0" err="1" smtClean="0">
                <a:solidFill>
                  <a:schemeClr val="dk1"/>
                </a:solidFill>
                <a:latin typeface="Verdana" charset="0"/>
                <a:ea typeface="+mn-ea"/>
              </a:rPr>
              <a:t>coronaire</a:t>
            </a:r>
            <a:endParaRPr lang="en-GB" sz="1800" b="0" dirty="0" smtClean="0">
              <a:solidFill>
                <a:schemeClr val="dk1"/>
              </a:solidFill>
              <a:latin typeface="Verdana" charset="0"/>
              <a:ea typeface="+mn-ea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GB" sz="1800" b="0" dirty="0">
              <a:solidFill>
                <a:schemeClr val="dk1"/>
              </a:solidFill>
              <a:latin typeface="Verdana" charset="0"/>
              <a:ea typeface="+mn-ea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sz="1800" b="0" dirty="0" err="1">
                <a:solidFill>
                  <a:schemeClr val="dk1"/>
                </a:solidFill>
                <a:latin typeface="Verdana" charset="0"/>
                <a:ea typeface="+mn-ea"/>
              </a:rPr>
              <a:t>Insuffisance</a:t>
            </a:r>
            <a:r>
              <a:rPr lang="en-GB" sz="1800" b="0" dirty="0">
                <a:solidFill>
                  <a:schemeClr val="dk1"/>
                </a:solidFill>
                <a:latin typeface="Verdana" charset="0"/>
                <a:ea typeface="+mn-ea"/>
              </a:rPr>
              <a:t> </a:t>
            </a:r>
            <a:r>
              <a:rPr lang="en-GB" sz="1800" b="0" dirty="0" err="1" smtClean="0">
                <a:solidFill>
                  <a:schemeClr val="dk1"/>
                </a:solidFill>
                <a:latin typeface="Verdana" charset="0"/>
                <a:ea typeface="+mn-ea"/>
              </a:rPr>
              <a:t>cardiaque</a:t>
            </a:r>
            <a:endParaRPr lang="en-GB" sz="1800" b="0" dirty="0" smtClean="0">
              <a:solidFill>
                <a:schemeClr val="dk1"/>
              </a:solidFill>
              <a:latin typeface="Verdana" charset="0"/>
              <a:ea typeface="+mn-ea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GB" sz="1800" b="0" dirty="0" smtClean="0">
              <a:solidFill>
                <a:schemeClr val="dk1"/>
              </a:solidFill>
              <a:latin typeface="Verdana" charset="0"/>
              <a:ea typeface="+mn-ea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sz="1800" b="0" dirty="0" err="1" smtClean="0">
                <a:solidFill>
                  <a:schemeClr val="dk1"/>
                </a:solidFill>
                <a:latin typeface="Verdana" charset="0"/>
                <a:ea typeface="+mn-ea"/>
              </a:rPr>
              <a:t>Valvulopathies</a:t>
            </a:r>
            <a:endParaRPr lang="en-GB" sz="1800" b="0" dirty="0" smtClean="0">
              <a:solidFill>
                <a:schemeClr val="dk1"/>
              </a:solidFill>
              <a:latin typeface="Verdana" charset="0"/>
              <a:ea typeface="+mn-ea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sz="1800" b="0" dirty="0" smtClean="0">
                <a:solidFill>
                  <a:schemeClr val="dk1"/>
                </a:solidFill>
                <a:latin typeface="Verdana" charset="0"/>
                <a:ea typeface="+mn-ea"/>
              </a:rPr>
              <a:t> </a:t>
            </a:r>
            <a:endParaRPr lang="en-GB" sz="1800" b="0" dirty="0">
              <a:solidFill>
                <a:schemeClr val="dk1"/>
              </a:solidFill>
              <a:latin typeface="Verdana" charset="0"/>
              <a:ea typeface="+mn-ea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sz="1800" b="0" dirty="0" err="1" smtClean="0">
                <a:solidFill>
                  <a:schemeClr val="dk1"/>
                </a:solidFill>
                <a:latin typeface="Verdana" charset="0"/>
                <a:ea typeface="+mn-ea"/>
              </a:rPr>
              <a:t>Rythmologie</a:t>
            </a:r>
            <a:endParaRPr lang="en-GB" sz="1800" b="0" dirty="0" smtClean="0">
              <a:solidFill>
                <a:schemeClr val="dk1"/>
              </a:solidFill>
              <a:latin typeface="Verdana" charset="0"/>
              <a:ea typeface="+mn-ea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GB" sz="1800" b="0" dirty="0">
              <a:solidFill>
                <a:schemeClr val="dk1"/>
              </a:solidFill>
              <a:latin typeface="Verdana" charset="0"/>
              <a:ea typeface="+mn-ea"/>
            </a:endParaRPr>
          </a:p>
        </p:txBody>
      </p:sp>
      <p:sp>
        <p:nvSpPr>
          <p:cNvPr id="3" name="ZoneTexte 2"/>
          <p:cNvSpPr txBox="1">
            <a:spLocks noChangeArrowheads="1"/>
          </p:cNvSpPr>
          <p:nvPr/>
        </p:nvSpPr>
        <p:spPr bwMode="auto">
          <a:xfrm>
            <a:off x="5292080" y="1628801"/>
            <a:ext cx="2880320" cy="2862322"/>
          </a:xfrm>
          <a:prstGeom prst="rect">
            <a:avLst/>
          </a:prstGeom>
          <a:gradFill rotWithShape="1">
            <a:gsLst>
              <a:gs pos="0">
                <a:srgbClr val="EAEFF8"/>
              </a:gs>
              <a:gs pos="64999">
                <a:srgbClr val="C9D5EA"/>
              </a:gs>
              <a:gs pos="100000">
                <a:srgbClr val="B2C4E3"/>
              </a:gs>
            </a:gsLst>
            <a:lin ang="5400000" scaled="1"/>
          </a:gradFill>
          <a:ln w="9525">
            <a:solidFill>
              <a:srgbClr val="4C6B92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000" dirty="0">
                <a:solidFill>
                  <a:srgbClr val="000000"/>
                </a:solidFill>
                <a:latin typeface="Franklin Gothic Book" charset="0"/>
              </a:rPr>
              <a:t>Organisation</a:t>
            </a:r>
          </a:p>
          <a:p>
            <a:pPr>
              <a:defRPr/>
            </a:pPr>
            <a:endParaRPr lang="en-GB" sz="2000" dirty="0">
              <a:solidFill>
                <a:srgbClr val="000000"/>
              </a:solidFill>
              <a:latin typeface="Franklin Gothic Book" charset="0"/>
            </a:endParaRPr>
          </a:p>
          <a:p>
            <a:pPr>
              <a:defRPr/>
            </a:pPr>
            <a:r>
              <a:rPr lang="en-GB" sz="2000" dirty="0" err="1">
                <a:solidFill>
                  <a:srgbClr val="000000"/>
                </a:solidFill>
                <a:latin typeface="Franklin Gothic Book" charset="0"/>
              </a:rPr>
              <a:t>Nouvel</a:t>
            </a:r>
            <a:r>
              <a:rPr lang="en-GB" sz="2000" dirty="0">
                <a:solidFill>
                  <a:srgbClr val="000000"/>
                </a:solidFill>
                <a:latin typeface="Franklin Gothic Book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Franklin Gothic Book" charset="0"/>
              </a:rPr>
              <a:t>équipement</a:t>
            </a:r>
            <a:endParaRPr lang="en-GB" sz="2000" dirty="0">
              <a:solidFill>
                <a:srgbClr val="000000"/>
              </a:solidFill>
              <a:latin typeface="Franklin Gothic Book" charset="0"/>
            </a:endParaRPr>
          </a:p>
          <a:p>
            <a:pPr>
              <a:defRPr/>
            </a:pPr>
            <a:r>
              <a:rPr lang="en-GB" sz="2000" dirty="0">
                <a:solidFill>
                  <a:srgbClr val="000000"/>
                </a:solidFill>
                <a:latin typeface="Franklin Gothic Book" charset="0"/>
              </a:rPr>
              <a:t>	scanner</a:t>
            </a:r>
          </a:p>
          <a:p>
            <a:pPr>
              <a:defRPr/>
            </a:pPr>
            <a:r>
              <a:rPr lang="en-GB" sz="2000" dirty="0">
                <a:solidFill>
                  <a:srgbClr val="000000"/>
                </a:solidFill>
                <a:latin typeface="Franklin Gothic Book" charset="0"/>
              </a:rPr>
              <a:t>	</a:t>
            </a:r>
            <a:r>
              <a:rPr lang="en-GB" sz="2000" dirty="0" err="1">
                <a:solidFill>
                  <a:srgbClr val="000000"/>
                </a:solidFill>
                <a:latin typeface="Franklin Gothic Book" charset="0"/>
              </a:rPr>
              <a:t>irm</a:t>
            </a:r>
            <a:endParaRPr lang="en-GB" sz="2000" dirty="0">
              <a:solidFill>
                <a:srgbClr val="000000"/>
              </a:solidFill>
              <a:latin typeface="Franklin Gothic Book" charset="0"/>
            </a:endParaRPr>
          </a:p>
          <a:p>
            <a:pPr>
              <a:defRPr/>
            </a:pPr>
            <a:r>
              <a:rPr lang="en-GB" sz="2000" dirty="0">
                <a:solidFill>
                  <a:srgbClr val="000000"/>
                </a:solidFill>
                <a:latin typeface="Franklin Gothic Book" charset="0"/>
              </a:rPr>
              <a:t>	</a:t>
            </a:r>
            <a:r>
              <a:rPr lang="en-GB" sz="2000" dirty="0" err="1">
                <a:solidFill>
                  <a:srgbClr val="000000"/>
                </a:solidFill>
                <a:latin typeface="Franklin Gothic Book" charset="0"/>
              </a:rPr>
              <a:t>salle</a:t>
            </a:r>
            <a:r>
              <a:rPr lang="en-GB" sz="2000" dirty="0">
                <a:solidFill>
                  <a:srgbClr val="000000"/>
                </a:solidFill>
                <a:latin typeface="Franklin Gothic Book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Franklin Gothic Book" charset="0"/>
              </a:rPr>
              <a:t>hybride</a:t>
            </a:r>
            <a:r>
              <a:rPr lang="en-GB" sz="2000" dirty="0">
                <a:solidFill>
                  <a:srgbClr val="000000"/>
                </a:solidFill>
                <a:latin typeface="Franklin Gothic Book" charset="0"/>
              </a:rPr>
              <a:t> …</a:t>
            </a:r>
          </a:p>
          <a:p>
            <a:pPr>
              <a:defRPr/>
            </a:pPr>
            <a:endParaRPr lang="en-GB" sz="2000" dirty="0">
              <a:solidFill>
                <a:srgbClr val="000000"/>
              </a:solidFill>
              <a:latin typeface="Franklin Gothic Book" charset="0"/>
            </a:endParaRPr>
          </a:p>
          <a:p>
            <a:pPr>
              <a:defRPr/>
            </a:pPr>
            <a:r>
              <a:rPr lang="en-GB" sz="2000" dirty="0" err="1">
                <a:solidFill>
                  <a:srgbClr val="000000"/>
                </a:solidFill>
                <a:latin typeface="Franklin Gothic Book" charset="0"/>
              </a:rPr>
              <a:t>Nouvelles</a:t>
            </a:r>
            <a:r>
              <a:rPr lang="en-GB" sz="2000" dirty="0">
                <a:solidFill>
                  <a:srgbClr val="000000"/>
                </a:solidFill>
                <a:latin typeface="Franklin Gothic Book" charset="0"/>
              </a:rPr>
              <a:t> technologies</a:t>
            </a:r>
          </a:p>
          <a:p>
            <a:pPr>
              <a:defRPr/>
            </a:pPr>
            <a:endParaRPr lang="en-GB" sz="2000" dirty="0">
              <a:solidFill>
                <a:srgbClr val="000000"/>
              </a:solidFill>
              <a:latin typeface="Franklin Gothic Book" charset="0"/>
            </a:endParaRPr>
          </a:p>
        </p:txBody>
      </p:sp>
      <p:pic>
        <p:nvPicPr>
          <p:cNvPr id="8198" name="Imag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5126038"/>
            <a:ext cx="1439863" cy="172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Imag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0" y="5157788"/>
            <a:ext cx="1846263" cy="1583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475" y="4724400"/>
            <a:ext cx="1687513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Image 8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263" y="5084763"/>
            <a:ext cx="1306512" cy="151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Image 9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025" y="5229225"/>
            <a:ext cx="1855788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31226" y="332657"/>
            <a:ext cx="8229600" cy="576063"/>
          </a:xfrm>
        </p:spPr>
        <p:txBody>
          <a:bodyPr>
            <a:normAutofit fontScale="90000"/>
          </a:bodyPr>
          <a:lstStyle/>
          <a:p>
            <a:r>
              <a:rPr lang="fr-FR" sz="4000" dirty="0" smtClean="0">
                <a:solidFill>
                  <a:srgbClr val="FF0000"/>
                </a:solidFill>
                <a:latin typeface="Calibri" pitchFamily="34" charset="0"/>
              </a:rPr>
              <a:t>le futur… </a:t>
            </a:r>
            <a:r>
              <a:rPr lang="fr-FR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CCV</a:t>
            </a:r>
            <a:endParaRPr lang="fr-FR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60418" name="Picture 2" descr="C:\Users\075045\AppData\Local\Microsoft\Windows\Temporary Internet Files\Content.Outlook\BH3YLZPJ\NCV2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980729"/>
            <a:ext cx="8280920" cy="4680520"/>
          </a:xfrm>
          <a:prstGeom prst="rect">
            <a:avLst/>
          </a:prstGeom>
          <a:noFill/>
        </p:spPr>
      </p:pic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467544" y="1340768"/>
            <a:ext cx="7467600" cy="5089776"/>
          </a:xfrm>
        </p:spPr>
        <p:txBody>
          <a:bodyPr/>
          <a:lstStyle/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5813" y="1214438"/>
            <a:ext cx="7572375" cy="6429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fr-FR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Les maladies neuro cardio vasculaires</a:t>
            </a:r>
            <a:endParaRPr lang="fr-FR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291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2857500"/>
            <a:ext cx="8229600" cy="2357438"/>
          </a:xfrm>
        </p:spPr>
        <p:txBody>
          <a:bodyPr>
            <a:normAutofit/>
          </a:bodyPr>
          <a:lstStyle/>
          <a:p>
            <a:r>
              <a:rPr lang="fr-FR" dirty="0" smtClean="0">
                <a:latin typeface="Arial" charset="0"/>
                <a:cs typeface="Arial" charset="0"/>
              </a:rPr>
              <a:t>L’</a:t>
            </a:r>
            <a:r>
              <a:rPr lang="fr-FR" dirty="0" err="1" smtClean="0">
                <a:latin typeface="Arial" charset="0"/>
                <a:cs typeface="Arial" charset="0"/>
              </a:rPr>
              <a:t>athérothrombose</a:t>
            </a:r>
            <a:r>
              <a:rPr lang="fr-FR" dirty="0" smtClean="0">
                <a:latin typeface="Arial" charset="0"/>
                <a:cs typeface="Arial" charset="0"/>
              </a:rPr>
              <a:t> est actuellement la </a:t>
            </a:r>
            <a:r>
              <a:rPr lang="fr-FR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première cause de décès </a:t>
            </a:r>
            <a:r>
              <a:rPr lang="fr-FR" dirty="0" smtClean="0">
                <a:latin typeface="Arial" charset="0"/>
                <a:cs typeface="Arial" charset="0"/>
              </a:rPr>
              <a:t>dans le monde malgré une diminution importante ces dernières années; les projections indiquent qu’elle le restera pour les 25 ans à venir.</a:t>
            </a: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re 1"/>
          <p:cNvSpPr>
            <a:spLocks noGrp="1"/>
          </p:cNvSpPr>
          <p:nvPr>
            <p:ph type="title"/>
          </p:nvPr>
        </p:nvSpPr>
        <p:spPr>
          <a:xfrm>
            <a:off x="1357313" y="500063"/>
            <a:ext cx="6143625" cy="857250"/>
          </a:xfrm>
        </p:spPr>
        <p:txBody>
          <a:bodyPr/>
          <a:lstStyle/>
          <a:p>
            <a:r>
              <a:rPr lang="fr-FR" sz="32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Les maladies cardiaques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fr-F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29% de décès </a:t>
            </a:r>
            <a:r>
              <a:rPr lang="fr-FR" sz="2800" dirty="0" smtClean="0">
                <a:latin typeface="Arial" pitchFamily="34" charset="0"/>
                <a:cs typeface="Arial" pitchFamily="34" charset="0"/>
              </a:rPr>
              <a:t>dans le monde; première cause de mortalité dans le monde(OMS)</a:t>
            </a:r>
          </a:p>
          <a:p>
            <a:pPr>
              <a:defRPr/>
            </a:pPr>
            <a:r>
              <a:rPr lang="fr-F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147000 morts </a:t>
            </a:r>
            <a:r>
              <a:rPr lang="fr-FR" sz="2800" dirty="0" smtClean="0">
                <a:latin typeface="Arial" pitchFamily="34" charset="0"/>
                <a:cs typeface="Arial" pitchFamily="34" charset="0"/>
              </a:rPr>
              <a:t>par an en France</a:t>
            </a:r>
          </a:p>
          <a:p>
            <a:pPr>
              <a:defRPr/>
            </a:pPr>
            <a:r>
              <a:rPr lang="fr-F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Première cause </a:t>
            </a:r>
            <a:r>
              <a:rPr lang="fr-FR" sz="2800" dirty="0" smtClean="0">
                <a:latin typeface="Arial" pitchFamily="34" charset="0"/>
                <a:cs typeface="Arial" pitchFamily="34" charset="0"/>
              </a:rPr>
              <a:t>de mortalité féminine</a:t>
            </a:r>
          </a:p>
          <a:p>
            <a:pPr>
              <a:defRPr/>
            </a:pPr>
            <a:r>
              <a:rPr lang="fr-F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66000</a:t>
            </a:r>
            <a:r>
              <a:rPr lang="fr-FR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800" dirty="0" smtClean="0">
                <a:latin typeface="Arial" pitchFamily="34" charset="0"/>
                <a:cs typeface="Arial" pitchFamily="34" charset="0"/>
              </a:rPr>
              <a:t>décès dus au tabac</a:t>
            </a:r>
          </a:p>
          <a:p>
            <a:pPr>
              <a:defRPr/>
            </a:pPr>
            <a:r>
              <a:rPr lang="fr-F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14 millions </a:t>
            </a:r>
            <a:r>
              <a:rPr lang="fr-FR" sz="2800" dirty="0" smtClean="0">
                <a:latin typeface="Arial" pitchFamily="34" charset="0"/>
                <a:cs typeface="Arial" pitchFamily="34" charset="0"/>
              </a:rPr>
              <a:t>d’hypertendus en France </a:t>
            </a:r>
          </a:p>
          <a:p>
            <a:pPr>
              <a:defRPr/>
            </a:pPr>
            <a:r>
              <a:rPr lang="fr-F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 millions </a:t>
            </a:r>
            <a:r>
              <a:rPr lang="fr-FR" sz="2800" dirty="0" smtClean="0">
                <a:latin typeface="Arial" pitchFamily="34" charset="0"/>
                <a:cs typeface="Arial" pitchFamily="34" charset="0"/>
              </a:rPr>
              <a:t>de Français ont trop de cholestérol</a:t>
            </a:r>
          </a:p>
          <a:p>
            <a:pPr>
              <a:defRPr/>
            </a:pPr>
            <a:r>
              <a:rPr lang="fr-F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 millions </a:t>
            </a:r>
            <a:r>
              <a:rPr lang="fr-FR" sz="2800" dirty="0" smtClean="0">
                <a:latin typeface="Arial" pitchFamily="34" charset="0"/>
                <a:cs typeface="Arial" pitchFamily="34" charset="0"/>
              </a:rPr>
              <a:t>de diabétiques  en France </a:t>
            </a:r>
            <a:endParaRPr lang="fr-FR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re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043862" cy="720080"/>
          </a:xfrm>
        </p:spPr>
        <p:txBody>
          <a:bodyPr>
            <a:norm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La mortalité et Morbidité pour  maladies </a:t>
            </a:r>
            <a:r>
              <a:rPr lang="fr-FR" sz="2000" b="1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cérébrovasculaires</a:t>
            </a:r>
            <a:endParaRPr lang="fr-FR" sz="2000" b="1" dirty="0" smtClean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500063" y="1340769"/>
            <a:ext cx="8072437" cy="4608512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fr-FR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L’AVC est la troisième cause de décès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en </a:t>
            </a:r>
            <a:r>
              <a:rPr lang="fr-FR" sz="2200" dirty="0" smtClean="0">
                <a:latin typeface="Arial" pitchFamily="34" charset="0"/>
                <a:cs typeface="Arial" pitchFamily="34" charset="0"/>
              </a:rPr>
              <a:t>France mais la deuxième dans le monde après l’infarctus du myocarde.</a:t>
            </a:r>
          </a:p>
          <a:p>
            <a:pPr>
              <a:defRPr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fr-FR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L’AVC est déjà la première cause de handicap </a:t>
            </a:r>
            <a:r>
              <a:rPr lang="fr-FR" dirty="0" smtClean="0">
                <a:latin typeface="Arial" charset="0"/>
                <a:cs typeface="Arial" charset="0"/>
              </a:rPr>
              <a:t>acquis de l’adulte dans les pays développés</a:t>
            </a:r>
            <a:r>
              <a:rPr lang="fr-FR" dirty="0" smtClean="0"/>
              <a:t>.</a:t>
            </a:r>
          </a:p>
          <a:p>
            <a:pPr>
              <a:defRPr/>
            </a:pPr>
            <a:r>
              <a:rPr lang="fr-F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Deuxième cause de démence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après la maladie d’Alzheimer.</a:t>
            </a:r>
          </a:p>
          <a:p>
            <a:pPr>
              <a:defRPr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 L’AVC représente en France chaque année entre 100 000 et 150 000 séjours d’hospitalisation aiguë</a:t>
            </a:r>
          </a:p>
          <a:p>
            <a:pPr>
              <a:defRPr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  environ 2% des séjours de court séjour des établissements de santé sont des hospitalisations pour AVC</a:t>
            </a:r>
          </a:p>
          <a:p>
            <a:pPr>
              <a:defRPr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re 1"/>
          <p:cNvSpPr>
            <a:spLocks noGrp="1"/>
          </p:cNvSpPr>
          <p:nvPr>
            <p:ph type="title"/>
          </p:nvPr>
        </p:nvSpPr>
        <p:spPr>
          <a:xfrm>
            <a:off x="714375" y="428625"/>
            <a:ext cx="7500938" cy="912143"/>
          </a:xfrm>
        </p:spPr>
        <p:txBody>
          <a:bodyPr>
            <a:normAutofit/>
          </a:bodyPr>
          <a:lstStyle/>
          <a:p>
            <a:endParaRPr lang="fr-FR" sz="3200" b="1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95536" y="1772817"/>
            <a:ext cx="8229600" cy="2664295"/>
          </a:xfrm>
        </p:spPr>
        <p:txBody>
          <a:bodyPr>
            <a:normAutofit/>
          </a:bodyPr>
          <a:lstStyle/>
          <a:p>
            <a:pPr>
              <a:buFontTx/>
              <a:buNone/>
              <a:defRPr/>
            </a:pP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7545" y="4149080"/>
            <a:ext cx="7560840" cy="2088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800" b="1" dirty="0" smtClean="0">
                <a:latin typeface="Arial" pitchFamily="34" charset="0"/>
                <a:cs typeface="Arial" pitchFamily="34" charset="0"/>
              </a:rPr>
              <a:t>Activité </a:t>
            </a:r>
            <a:r>
              <a:rPr lang="fr-FR" sz="2800" b="1" dirty="0">
                <a:latin typeface="Arial" pitchFamily="34" charset="0"/>
                <a:cs typeface="Arial" pitchFamily="34" charset="0"/>
              </a:rPr>
              <a:t>hospitalière </a:t>
            </a:r>
            <a:r>
              <a:rPr lang="fr-FR" sz="2800" dirty="0">
                <a:latin typeface="Arial" pitchFamily="34" charset="0"/>
                <a:cs typeface="Arial" pitchFamily="34" charset="0"/>
              </a:rPr>
              <a:t>conséquente, principalement </a:t>
            </a:r>
            <a:r>
              <a:rPr lang="fr-FR" sz="2800" b="1" dirty="0">
                <a:latin typeface="Arial" pitchFamily="34" charset="0"/>
                <a:cs typeface="Arial" pitchFamily="34" charset="0"/>
              </a:rPr>
              <a:t>publique</a:t>
            </a:r>
            <a:r>
              <a:rPr lang="fr-FR" sz="2800" dirty="0">
                <a:latin typeface="Arial" pitchFamily="34" charset="0"/>
                <a:cs typeface="Arial" pitchFamily="34" charset="0"/>
              </a:rPr>
              <a:t>, en court séjour</a:t>
            </a:r>
            <a:endParaRPr lang="fr-FR" sz="2800" dirty="0"/>
          </a:p>
        </p:txBody>
      </p:sp>
      <p:sp>
        <p:nvSpPr>
          <p:cNvPr id="5" name="Rectangle 4"/>
          <p:cNvSpPr/>
          <p:nvPr/>
        </p:nvSpPr>
        <p:spPr>
          <a:xfrm>
            <a:off x="467544" y="1844824"/>
            <a:ext cx="7344816" cy="194421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/>
              <a:t>Caractéristique commune </a:t>
            </a:r>
            <a:r>
              <a:rPr lang="fr-FR" dirty="0" smtClean="0"/>
              <a:t>: </a:t>
            </a:r>
            <a:r>
              <a:rPr lang="fr-FR" sz="4000" b="1" dirty="0" smtClean="0"/>
              <a:t>L’URGENCE</a:t>
            </a:r>
            <a:endParaRPr lang="fr-F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1563" y="404665"/>
            <a:ext cx="7615237" cy="72008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fr-FR" dirty="0" smtClean="0"/>
              <a:t/>
            </a:r>
            <a:br>
              <a:rPr lang="fr-FR" dirty="0" smtClean="0"/>
            </a:br>
            <a:r>
              <a:rPr lang="fr-FR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 CHU ET SON ENVIRONNEMENT</a:t>
            </a:r>
            <a:endParaRPr lang="fr-FR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556792"/>
            <a:ext cx="8229600" cy="4515396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fr-FR" sz="2900" dirty="0" smtClean="0">
                <a:latin typeface="Arial" pitchFamily="34" charset="0"/>
                <a:cs typeface="Arial" pitchFamily="34" charset="0"/>
              </a:rPr>
              <a:t>Avec 1 740 000 habitants, le Poitou-Charentes représente 2,7 % de la population française </a:t>
            </a:r>
          </a:p>
          <a:p>
            <a:pPr>
              <a:defRPr/>
            </a:pPr>
            <a:r>
              <a:rPr lang="fr-FR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9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une espérance de vie </a:t>
            </a:r>
            <a:r>
              <a:rPr lang="fr-FR" sz="2900" dirty="0" smtClean="0">
                <a:latin typeface="Arial" pitchFamily="34" charset="0"/>
                <a:cs typeface="Arial" pitchFamily="34" charset="0"/>
              </a:rPr>
              <a:t>à la naissance supérieure à la moyenne nationale </a:t>
            </a:r>
          </a:p>
          <a:p>
            <a:pPr>
              <a:defRPr/>
            </a:pPr>
            <a:r>
              <a:rPr lang="fr-FR" sz="29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un taux de natalité </a:t>
            </a:r>
            <a:r>
              <a:rPr lang="fr-FR" sz="2900" dirty="0" smtClean="0">
                <a:latin typeface="Arial" pitchFamily="34" charset="0"/>
                <a:cs typeface="Arial" pitchFamily="34" charset="0"/>
              </a:rPr>
              <a:t>(10,8 pour 1 000 habitants) plus faible que la moyenne nationale (13,1</a:t>
            </a:r>
            <a:r>
              <a:rPr lang="fr-FR" sz="2600" dirty="0" smtClean="0">
                <a:latin typeface="Arial" pitchFamily="34" charset="0"/>
                <a:cs typeface="Arial" pitchFamily="34" charset="0"/>
              </a:rPr>
              <a:t>) </a:t>
            </a:r>
          </a:p>
          <a:p>
            <a:pPr>
              <a:defRPr/>
            </a:pPr>
            <a:r>
              <a:rPr lang="fr-FR" sz="29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un taux de mortalité </a:t>
            </a:r>
            <a:r>
              <a:rPr lang="fr-FR" sz="2900" dirty="0" smtClean="0">
                <a:latin typeface="Arial" charset="0"/>
                <a:cs typeface="Arial" charset="0"/>
              </a:rPr>
              <a:t>(10 pour 1 000 habitants) supérieur à la moyenne nationale (8,3</a:t>
            </a:r>
            <a:r>
              <a:rPr lang="fr-FR" sz="2600" dirty="0" smtClean="0">
                <a:latin typeface="Arial" charset="0"/>
                <a:cs typeface="Arial" charset="0"/>
              </a:rPr>
              <a:t>)</a:t>
            </a:r>
            <a:r>
              <a:rPr lang="fr-FR" sz="26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</a:p>
          <a:p>
            <a:pPr>
              <a:defRPr/>
            </a:pPr>
            <a:r>
              <a:rPr lang="fr-FR" sz="29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une évolution prévisible de la démographie des plus de 85 ans </a:t>
            </a:r>
            <a:r>
              <a:rPr lang="fr-FR" sz="2900" dirty="0" smtClean="0">
                <a:latin typeface="Arial" charset="0"/>
                <a:cs typeface="Arial" charset="0"/>
              </a:rPr>
              <a:t>et des pathologies liées à l'âge.</a:t>
            </a:r>
          </a:p>
          <a:p>
            <a:pPr>
              <a:defRPr/>
            </a:pPr>
            <a:r>
              <a:rPr lang="fr-FR" sz="26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fr-FR" sz="26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deux causes de mortalité principales </a:t>
            </a:r>
            <a:endParaRPr lang="fr-FR" sz="2600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>
              <a:buFontTx/>
              <a:buNone/>
            </a:pPr>
            <a:r>
              <a:rPr lang="fr-FR" sz="2600" dirty="0" smtClean="0">
                <a:latin typeface="Arial" charset="0"/>
                <a:cs typeface="Arial" charset="0"/>
              </a:rPr>
              <a:t>		- les </a:t>
            </a:r>
            <a:r>
              <a:rPr lang="fr-FR" sz="2600" b="1" u="sng" dirty="0" smtClean="0">
                <a:latin typeface="Arial" charset="0"/>
                <a:cs typeface="Arial" charset="0"/>
              </a:rPr>
              <a:t>maladies de l'appareil circulatoire </a:t>
            </a:r>
          </a:p>
          <a:p>
            <a:pPr>
              <a:buFontTx/>
              <a:buNone/>
            </a:pPr>
            <a:r>
              <a:rPr lang="fr-FR" sz="2600" dirty="0" smtClean="0">
                <a:latin typeface="Arial" charset="0"/>
                <a:cs typeface="Arial" charset="0"/>
              </a:rPr>
              <a:t>		- les tumeurs (cancers</a:t>
            </a:r>
          </a:p>
          <a:p>
            <a:pPr>
              <a:buFontTx/>
              <a:buNone/>
            </a:pPr>
            <a:r>
              <a:rPr lang="fr-FR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endParaRPr lang="fr-FR" dirty="0" smtClean="0">
              <a:latin typeface="Arial" charset="0"/>
              <a:cs typeface="Arial" charset="0"/>
            </a:endParaRPr>
          </a:p>
          <a:p>
            <a:pPr>
              <a:buFontTx/>
              <a:buNone/>
              <a:defRPr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/>
            </a:r>
            <a:br>
              <a:rPr lang="fr-FR" dirty="0" smtClean="0">
                <a:latin typeface="Arial" pitchFamily="34" charset="0"/>
                <a:cs typeface="Arial" pitchFamily="34" charset="0"/>
              </a:rPr>
            </a:b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2938" y="285750"/>
            <a:ext cx="8043862" cy="92868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fr-FR" sz="2800" b="1" dirty="0" smtClean="0">
                <a:latin typeface="Arial" pitchFamily="34" charset="0"/>
                <a:cs typeface="Arial" pitchFamily="34" charset="0"/>
              </a:rPr>
              <a:t>Evolution du nombre de</a:t>
            </a:r>
            <a:r>
              <a:rPr lang="fr-FR" sz="3600" b="1" dirty="0" smtClean="0">
                <a:latin typeface="Arial" pitchFamily="34" charset="0"/>
                <a:cs typeface="Arial" pitchFamily="34" charset="0"/>
              </a:rPr>
              <a:t> centenaire </a:t>
            </a:r>
            <a:r>
              <a:rPr lang="fr-FR" sz="2800" b="1" dirty="0" smtClean="0">
                <a:latin typeface="Arial" pitchFamily="34" charset="0"/>
                <a:cs typeface="Arial" pitchFamily="34" charset="0"/>
              </a:rPr>
              <a:t>en France</a:t>
            </a:r>
            <a:endParaRPr lang="fr-FR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1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14500" y="1500188"/>
            <a:ext cx="5500688" cy="4357687"/>
          </a:xfrm>
        </p:spPr>
      </p:pic>
      <p:sp>
        <p:nvSpPr>
          <p:cNvPr id="4" name="Rectangle 3"/>
          <p:cNvSpPr/>
          <p:nvPr/>
        </p:nvSpPr>
        <p:spPr>
          <a:xfrm>
            <a:off x="1285875" y="6000750"/>
            <a:ext cx="6670501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b="1" dirty="0">
                <a:latin typeface="Arial" pitchFamily="34" charset="0"/>
                <a:cs typeface="Arial" pitchFamily="34" charset="0"/>
              </a:rPr>
              <a:t>Augmentation prévisible des pathologies liées à l’âge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387" name="Object 3"/>
          <p:cNvGraphicFramePr>
            <a:graphicFrameLocks noChangeAspect="1"/>
          </p:cNvGraphicFramePr>
          <p:nvPr/>
        </p:nvGraphicFramePr>
        <p:xfrm>
          <a:off x="1052513" y="1881188"/>
          <a:ext cx="7040562" cy="309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Image bitmap" r:id="rId4" imgW="7039958" imgH="3095238" progId="PBrush">
                  <p:embed/>
                </p:oleObj>
              </mc:Choice>
              <mc:Fallback>
                <p:oleObj name="Image bitmap" r:id="rId4" imgW="7039958" imgH="3095238" progId="PBrush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2513" y="1881188"/>
                        <a:ext cx="7040562" cy="309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re 1"/>
          <p:cNvSpPr>
            <a:spLocks noGrp="1"/>
          </p:cNvSpPr>
          <p:nvPr>
            <p:ph type="title"/>
          </p:nvPr>
        </p:nvSpPr>
        <p:spPr>
          <a:xfrm>
            <a:off x="685800" y="928688"/>
            <a:ext cx="7772400" cy="1071562"/>
          </a:xfrm>
        </p:spPr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</a:rPr>
              <a:t>L’AVENIR</a:t>
            </a:r>
          </a:p>
        </p:txBody>
      </p:sp>
      <p:sp>
        <p:nvSpPr>
          <p:cNvPr id="44035" name="Espace réservé du contenu 2"/>
          <p:cNvSpPr>
            <a:spLocks noGrp="1"/>
          </p:cNvSpPr>
          <p:nvPr>
            <p:ph sz="quarter" idx="1"/>
          </p:nvPr>
        </p:nvSpPr>
        <p:spPr>
          <a:xfrm>
            <a:off x="685800" y="3214688"/>
            <a:ext cx="8101013" cy="1500187"/>
          </a:xfrm>
        </p:spPr>
        <p:txBody>
          <a:bodyPr/>
          <a:lstStyle/>
          <a:p>
            <a:r>
              <a:rPr lang="fr-FR" dirty="0" smtClean="0"/>
              <a:t>On s’attend à une </a:t>
            </a:r>
            <a:r>
              <a:rPr lang="fr-FR" b="1" dirty="0" smtClean="0">
                <a:solidFill>
                  <a:srgbClr val="FF0000"/>
                </a:solidFill>
              </a:rPr>
              <a:t>«Epidémie» </a:t>
            </a:r>
            <a:r>
              <a:rPr lang="fr-FR" dirty="0" smtClean="0"/>
              <a:t>des maladies </a:t>
            </a:r>
            <a:r>
              <a:rPr lang="fr-FR" dirty="0" err="1" smtClean="0"/>
              <a:t>cardio</a:t>
            </a:r>
            <a:r>
              <a:rPr lang="fr-FR" dirty="0" smtClean="0"/>
              <a:t> vasculaires… y compris dans notre région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113</TotalTime>
  <Words>308</Words>
  <Application>Microsoft Office PowerPoint</Application>
  <PresentationFormat>Affichage à l'écran (4:3)</PresentationFormat>
  <Paragraphs>59</Paragraphs>
  <Slides>14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6" baseType="lpstr">
      <vt:lpstr>Oriel</vt:lpstr>
      <vt:lpstr>Image bitmap</vt:lpstr>
      <vt:lpstr>POURQUOI  UN CENTRE CARDIOVASCULAIRE  AU CHU DE POITIERS ?</vt:lpstr>
      <vt:lpstr>Les maladies neuro cardio vasculaires</vt:lpstr>
      <vt:lpstr>Les maladies cardiaques</vt:lpstr>
      <vt:lpstr>La mortalité et Morbidité pour  maladies cérébrovasculaires</vt:lpstr>
      <vt:lpstr>Présentation PowerPoint</vt:lpstr>
      <vt:lpstr> Le CHU ET SON ENVIRONNEMENT</vt:lpstr>
      <vt:lpstr>Evolution du nombre de centenaire en France</vt:lpstr>
      <vt:lpstr>Présentation PowerPoint</vt:lpstr>
      <vt:lpstr>L’AVENIR</vt:lpstr>
      <vt:lpstr>L’EVOLUTION DES TECHNIQUES</vt:lpstr>
      <vt:lpstr>Une radiologie Ultramoderne …1896</vt:lpstr>
      <vt:lpstr>Radiologie interventionnelle double arceau  </vt:lpstr>
      <vt:lpstr>Des axes et des moyens</vt:lpstr>
      <vt:lpstr>le futur… CCV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POURQUOI UN CENTRE CARDIOVASCULAIRE AU CHU DE POITIERS ?</dc:title>
  <dc:creator>075045</dc:creator>
  <cp:lastModifiedBy>GUERIN Vanessa</cp:lastModifiedBy>
  <cp:revision>15</cp:revision>
  <dcterms:created xsi:type="dcterms:W3CDTF">2016-10-06T08:33:39Z</dcterms:created>
  <dcterms:modified xsi:type="dcterms:W3CDTF">2016-10-11T11:51:22Z</dcterms:modified>
</cp:coreProperties>
</file>