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4" r:id="rId6"/>
    <p:sldId id="265" r:id="rId7"/>
    <p:sldId id="268" r:id="rId8"/>
    <p:sldId id="269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68B1F"/>
    <a:srgbClr val="BF1E2E"/>
    <a:srgbClr val="F159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90" autoAdjust="0"/>
    <p:restoredTop sz="94643" autoAdjust="0"/>
  </p:normalViewPr>
  <p:slideViewPr>
    <p:cSldViewPr>
      <p:cViewPr varScale="1">
        <p:scale>
          <a:sx n="79" d="100"/>
          <a:sy n="79" d="100"/>
        </p:scale>
        <p:origin x="-159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76C1F-1475-4A06-AAD4-C7350E9F0DE2}" type="doc">
      <dgm:prSet loTypeId="urn:microsoft.com/office/officeart/2005/8/layout/vList5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DE3DCA6A-E758-41FD-BCDD-12E89CC94B12}">
      <dgm:prSet phldrT="[Texte]" custT="1"/>
      <dgm:spPr>
        <a:solidFill>
          <a:schemeClr val="accent4">
            <a:hueOff val="0"/>
            <a:satOff val="0"/>
            <a:lumOff val="0"/>
          </a:schemeClr>
        </a:solidFill>
      </dgm:spPr>
      <dgm:t>
        <a:bodyPr/>
        <a:lstStyle/>
        <a:p>
          <a:r>
            <a:rPr lang="fr-FR" sz="3200" dirty="0" smtClean="0"/>
            <a:t>Etape 1 </a:t>
          </a:r>
        </a:p>
        <a:p>
          <a:r>
            <a:rPr lang="fr-FR" sz="3200" b="1" dirty="0" smtClean="0"/>
            <a:t>Mobilisation et analyse territoriale</a:t>
          </a:r>
          <a:r>
            <a:rPr lang="fr-FR" sz="3200" dirty="0" smtClean="0"/>
            <a:t> </a:t>
          </a:r>
          <a:endParaRPr lang="fr-FR" sz="3200" dirty="0"/>
        </a:p>
      </dgm:t>
    </dgm:pt>
    <dgm:pt modelId="{A9B4454E-43AC-4DE9-9463-15C285FCA459}" type="parTrans" cxnId="{8D8E05E9-DBE0-4F3D-A8A7-BF10D42A0D38}">
      <dgm:prSet/>
      <dgm:spPr/>
      <dgm:t>
        <a:bodyPr/>
        <a:lstStyle/>
        <a:p>
          <a:endParaRPr lang="fr-FR"/>
        </a:p>
      </dgm:t>
    </dgm:pt>
    <dgm:pt modelId="{2389FF4A-5778-4553-8336-70BEB53CCFD1}" type="sibTrans" cxnId="{8D8E05E9-DBE0-4F3D-A8A7-BF10D42A0D38}">
      <dgm:prSet/>
      <dgm:spPr/>
      <dgm:t>
        <a:bodyPr/>
        <a:lstStyle/>
        <a:p>
          <a:endParaRPr lang="fr-FR"/>
        </a:p>
      </dgm:t>
    </dgm:pt>
    <dgm:pt modelId="{4C4BAA2E-8245-4EE0-89BD-2458D2AA07D3}">
      <dgm:prSet phldrT="[Texte]" custT="1"/>
      <dgm:spPr/>
      <dgm:t>
        <a:bodyPr/>
        <a:lstStyle/>
        <a:p>
          <a:r>
            <a:rPr lang="fr-FR" sz="2000" dirty="0" smtClean="0"/>
            <a:t>Lancer les études en présentant les objectifs, enjeux, et calendriers détaillés.</a:t>
          </a:r>
          <a:endParaRPr lang="fr-FR" sz="2000" dirty="0"/>
        </a:p>
      </dgm:t>
    </dgm:pt>
    <dgm:pt modelId="{FEBB1AB2-0D8F-4F2F-9AE9-7C63733576B6}" type="parTrans" cxnId="{8D7C7783-A84B-458F-AC67-C57CF917CE03}">
      <dgm:prSet/>
      <dgm:spPr/>
      <dgm:t>
        <a:bodyPr/>
        <a:lstStyle/>
        <a:p>
          <a:endParaRPr lang="fr-FR"/>
        </a:p>
      </dgm:t>
    </dgm:pt>
    <dgm:pt modelId="{8B69F8D8-4840-43CF-81FF-8CBDAFA97121}" type="sibTrans" cxnId="{8D7C7783-A84B-458F-AC67-C57CF917CE03}">
      <dgm:prSet/>
      <dgm:spPr/>
      <dgm:t>
        <a:bodyPr/>
        <a:lstStyle/>
        <a:p>
          <a:endParaRPr lang="fr-FR"/>
        </a:p>
      </dgm:t>
    </dgm:pt>
    <dgm:pt modelId="{8A2664C6-F81F-4EEA-B2D4-E4E502E5718C}">
      <dgm:prSet phldrT="[Texte]" custT="1"/>
      <dgm:spPr/>
      <dgm:t>
        <a:bodyPr/>
        <a:lstStyle/>
        <a:p>
          <a:r>
            <a:rPr lang="fr-FR" sz="2000" dirty="0" smtClean="0"/>
            <a:t>Association des élus, des partenaires institutionnels, et des acteurs locaux afin de bâtir une stratégie de projet partagée.</a:t>
          </a:r>
          <a:endParaRPr lang="fr-FR" sz="2000" dirty="0"/>
        </a:p>
      </dgm:t>
    </dgm:pt>
    <dgm:pt modelId="{765AF194-42FC-433F-B716-7422C8568E85}" type="parTrans" cxnId="{9857BF9F-A92E-41CA-9A51-380B05791CD8}">
      <dgm:prSet/>
      <dgm:spPr/>
      <dgm:t>
        <a:bodyPr/>
        <a:lstStyle/>
        <a:p>
          <a:endParaRPr lang="fr-FR"/>
        </a:p>
      </dgm:t>
    </dgm:pt>
    <dgm:pt modelId="{5C7CB732-048F-404A-8D43-2FF7FE2BD1EE}" type="sibTrans" cxnId="{9857BF9F-A92E-41CA-9A51-380B05791CD8}">
      <dgm:prSet/>
      <dgm:spPr/>
      <dgm:t>
        <a:bodyPr/>
        <a:lstStyle/>
        <a:p>
          <a:endParaRPr lang="fr-FR"/>
        </a:p>
      </dgm:t>
    </dgm:pt>
    <dgm:pt modelId="{E1ACA4CE-B3A1-414C-8941-6D8F9D822B46}">
      <dgm:prSet custT="1"/>
      <dgm:spPr/>
      <dgm:t>
        <a:bodyPr/>
        <a:lstStyle/>
        <a:p>
          <a:r>
            <a:rPr lang="fr-FR" sz="2000" dirty="0" smtClean="0"/>
            <a:t>Solliciter les maires et un certain nombre de partenaires de la Communauté de communes afin d’identifier les enjeux les plus porteurs pour la démarche. </a:t>
          </a:r>
          <a:endParaRPr lang="fr-FR" sz="2000" dirty="0"/>
        </a:p>
      </dgm:t>
    </dgm:pt>
    <dgm:pt modelId="{D72AC055-1482-40CB-9DB1-9A146BC5AC39}" type="parTrans" cxnId="{AFEA67C8-7190-438A-9490-CB2AA3FF9588}">
      <dgm:prSet/>
      <dgm:spPr/>
      <dgm:t>
        <a:bodyPr/>
        <a:lstStyle/>
        <a:p>
          <a:endParaRPr lang="fr-FR"/>
        </a:p>
      </dgm:t>
    </dgm:pt>
    <dgm:pt modelId="{F3636278-1D78-444E-A111-ADD5BEF96E7C}" type="sibTrans" cxnId="{AFEA67C8-7190-438A-9490-CB2AA3FF9588}">
      <dgm:prSet/>
      <dgm:spPr/>
      <dgm:t>
        <a:bodyPr/>
        <a:lstStyle/>
        <a:p>
          <a:endParaRPr lang="fr-FR"/>
        </a:p>
      </dgm:t>
    </dgm:pt>
    <dgm:pt modelId="{66A9386E-08A6-43A2-89B0-E11745FEC183}">
      <dgm:prSet custT="1"/>
      <dgm:spPr/>
      <dgm:t>
        <a:bodyPr/>
        <a:lstStyle/>
        <a:p>
          <a:r>
            <a:rPr lang="fr-FR" sz="2000" dirty="0" smtClean="0"/>
            <a:t>Solliciter les acteurs locaux pour partager les perspectives d’évolution de l’EPCI et leurs incidences sur les projets territoriaux. </a:t>
          </a:r>
        </a:p>
      </dgm:t>
    </dgm:pt>
    <dgm:pt modelId="{474B2233-9CDB-40BB-8268-BBD2E2514101}" type="parTrans" cxnId="{734004DE-E14D-42A6-87C7-21207413626D}">
      <dgm:prSet/>
      <dgm:spPr/>
      <dgm:t>
        <a:bodyPr/>
        <a:lstStyle/>
        <a:p>
          <a:endParaRPr lang="fr-FR"/>
        </a:p>
      </dgm:t>
    </dgm:pt>
    <dgm:pt modelId="{16F1FBC0-CF56-4DC3-9172-C1C1F58F1FC0}" type="sibTrans" cxnId="{734004DE-E14D-42A6-87C7-21207413626D}">
      <dgm:prSet/>
      <dgm:spPr/>
      <dgm:t>
        <a:bodyPr/>
        <a:lstStyle/>
        <a:p>
          <a:endParaRPr lang="fr-FR"/>
        </a:p>
      </dgm:t>
    </dgm:pt>
    <dgm:pt modelId="{B77AA034-4F2C-4201-8E63-294C9E907FE1}" type="pres">
      <dgm:prSet presAssocID="{9D176C1F-1475-4A06-AAD4-C7350E9F0D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EE40FCF-E558-4128-91D0-E4FC2EF30F9A}" type="pres">
      <dgm:prSet presAssocID="{DE3DCA6A-E758-41FD-BCDD-12E89CC94B12}" presName="linNode" presStyleCnt="0"/>
      <dgm:spPr/>
    </dgm:pt>
    <dgm:pt modelId="{2119AD0D-C8D1-4331-9F91-1450E9351E22}" type="pres">
      <dgm:prSet presAssocID="{DE3DCA6A-E758-41FD-BCDD-12E89CC94B12}" presName="parentText" presStyleLbl="node1" presStyleIdx="0" presStyleCnt="1" custScaleY="13121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CC897A-1D06-4376-BFEF-312F3238EBB7}" type="pres">
      <dgm:prSet presAssocID="{DE3DCA6A-E758-41FD-BCDD-12E89CC94B12}" presName="descendantText" presStyleLbl="alignAccFollowNode1" presStyleIdx="0" presStyleCnt="1" custScaleY="147552" custLinFactNeighborX="-22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FEA67C8-7190-438A-9490-CB2AA3FF9588}" srcId="{DE3DCA6A-E758-41FD-BCDD-12E89CC94B12}" destId="{E1ACA4CE-B3A1-414C-8941-6D8F9D822B46}" srcOrd="2" destOrd="0" parTransId="{D72AC055-1482-40CB-9DB1-9A146BC5AC39}" sibTransId="{F3636278-1D78-444E-A111-ADD5BEF96E7C}"/>
    <dgm:cxn modelId="{734004DE-E14D-42A6-87C7-21207413626D}" srcId="{DE3DCA6A-E758-41FD-BCDD-12E89CC94B12}" destId="{66A9386E-08A6-43A2-89B0-E11745FEC183}" srcOrd="3" destOrd="0" parTransId="{474B2233-9CDB-40BB-8268-BBD2E2514101}" sibTransId="{16F1FBC0-CF56-4DC3-9172-C1C1F58F1FC0}"/>
    <dgm:cxn modelId="{8D7C7783-A84B-458F-AC67-C57CF917CE03}" srcId="{DE3DCA6A-E758-41FD-BCDD-12E89CC94B12}" destId="{4C4BAA2E-8245-4EE0-89BD-2458D2AA07D3}" srcOrd="0" destOrd="0" parTransId="{FEBB1AB2-0D8F-4F2F-9AE9-7C63733576B6}" sibTransId="{8B69F8D8-4840-43CF-81FF-8CBDAFA97121}"/>
    <dgm:cxn modelId="{9857BF9F-A92E-41CA-9A51-380B05791CD8}" srcId="{DE3DCA6A-E758-41FD-BCDD-12E89CC94B12}" destId="{8A2664C6-F81F-4EEA-B2D4-E4E502E5718C}" srcOrd="1" destOrd="0" parTransId="{765AF194-42FC-433F-B716-7422C8568E85}" sibTransId="{5C7CB732-048F-404A-8D43-2FF7FE2BD1EE}"/>
    <dgm:cxn modelId="{6A2A39A2-C0CD-40E4-B5EB-2C54DBE1DB39}" type="presOf" srcId="{8A2664C6-F81F-4EEA-B2D4-E4E502E5718C}" destId="{D6CC897A-1D06-4376-BFEF-312F3238EBB7}" srcOrd="0" destOrd="1" presId="urn:microsoft.com/office/officeart/2005/8/layout/vList5"/>
    <dgm:cxn modelId="{4B9DFE2C-1A19-402B-BE87-0D930942EF27}" type="presOf" srcId="{4C4BAA2E-8245-4EE0-89BD-2458D2AA07D3}" destId="{D6CC897A-1D06-4376-BFEF-312F3238EBB7}" srcOrd="0" destOrd="0" presId="urn:microsoft.com/office/officeart/2005/8/layout/vList5"/>
    <dgm:cxn modelId="{B5149A32-2135-41AB-96FA-81490F5C2EE5}" type="presOf" srcId="{E1ACA4CE-B3A1-414C-8941-6D8F9D822B46}" destId="{D6CC897A-1D06-4376-BFEF-312F3238EBB7}" srcOrd="0" destOrd="2" presId="urn:microsoft.com/office/officeart/2005/8/layout/vList5"/>
    <dgm:cxn modelId="{4284E6DE-3750-4251-95F5-208628BF39B9}" type="presOf" srcId="{9D176C1F-1475-4A06-AAD4-C7350E9F0DE2}" destId="{B77AA034-4F2C-4201-8E63-294C9E907FE1}" srcOrd="0" destOrd="0" presId="urn:microsoft.com/office/officeart/2005/8/layout/vList5"/>
    <dgm:cxn modelId="{83C1AE6E-E37D-4F72-938F-3273DB370F9A}" type="presOf" srcId="{66A9386E-08A6-43A2-89B0-E11745FEC183}" destId="{D6CC897A-1D06-4376-BFEF-312F3238EBB7}" srcOrd="0" destOrd="3" presId="urn:microsoft.com/office/officeart/2005/8/layout/vList5"/>
    <dgm:cxn modelId="{8D8E05E9-DBE0-4F3D-A8A7-BF10D42A0D38}" srcId="{9D176C1F-1475-4A06-AAD4-C7350E9F0DE2}" destId="{DE3DCA6A-E758-41FD-BCDD-12E89CC94B12}" srcOrd="0" destOrd="0" parTransId="{A9B4454E-43AC-4DE9-9463-15C285FCA459}" sibTransId="{2389FF4A-5778-4553-8336-70BEB53CCFD1}"/>
    <dgm:cxn modelId="{07AFA4CC-2AF2-4468-BAA0-5A215F5D2AC9}" type="presOf" srcId="{DE3DCA6A-E758-41FD-BCDD-12E89CC94B12}" destId="{2119AD0D-C8D1-4331-9F91-1450E9351E22}" srcOrd="0" destOrd="0" presId="urn:microsoft.com/office/officeart/2005/8/layout/vList5"/>
    <dgm:cxn modelId="{B7097B80-1644-4695-A987-E377D3E4E336}" type="presParOf" srcId="{B77AA034-4F2C-4201-8E63-294C9E907FE1}" destId="{DEE40FCF-E558-4128-91D0-E4FC2EF30F9A}" srcOrd="0" destOrd="0" presId="urn:microsoft.com/office/officeart/2005/8/layout/vList5"/>
    <dgm:cxn modelId="{597D905B-1C0D-4033-A2EE-E4EDD05C9D58}" type="presParOf" srcId="{DEE40FCF-E558-4128-91D0-E4FC2EF30F9A}" destId="{2119AD0D-C8D1-4331-9F91-1450E9351E22}" srcOrd="0" destOrd="0" presId="urn:microsoft.com/office/officeart/2005/8/layout/vList5"/>
    <dgm:cxn modelId="{E5FA997F-0991-4278-B399-66A0F1B477E6}" type="presParOf" srcId="{DEE40FCF-E558-4128-91D0-E4FC2EF30F9A}" destId="{D6CC897A-1D06-4376-BFEF-312F3238EB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76C1F-1475-4A06-AAD4-C7350E9F0DE2}" type="doc">
      <dgm:prSet loTypeId="urn:microsoft.com/office/officeart/2005/8/layout/vList5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80E49974-BF02-469D-A18D-C0BC87FCB7C5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2800" dirty="0" smtClean="0"/>
            <a:t>Etape 2 </a:t>
          </a:r>
        </a:p>
        <a:p>
          <a:r>
            <a:rPr lang="fr-FR" sz="2800" b="1" dirty="0" smtClean="0"/>
            <a:t>Définitions d’objectifs et d’axes stratégiques</a:t>
          </a:r>
          <a:endParaRPr lang="fr-FR" sz="2800" b="1" dirty="0"/>
        </a:p>
      </dgm:t>
    </dgm:pt>
    <dgm:pt modelId="{530CEABF-C23E-462B-A100-895146A1228D}" type="parTrans" cxnId="{88733CC0-5029-414A-AD32-014C8651E9F1}">
      <dgm:prSet/>
      <dgm:spPr/>
      <dgm:t>
        <a:bodyPr/>
        <a:lstStyle/>
        <a:p>
          <a:endParaRPr lang="fr-FR"/>
        </a:p>
      </dgm:t>
    </dgm:pt>
    <dgm:pt modelId="{E054FCDC-A425-4E2E-A3B9-542DE8565E65}" type="sibTrans" cxnId="{88733CC0-5029-414A-AD32-014C8651E9F1}">
      <dgm:prSet/>
      <dgm:spPr/>
      <dgm:t>
        <a:bodyPr/>
        <a:lstStyle/>
        <a:p>
          <a:endParaRPr lang="fr-FR"/>
        </a:p>
      </dgm:t>
    </dgm:pt>
    <dgm:pt modelId="{A668961A-F073-43E0-9C2A-96DC34A13A41}">
      <dgm:prSet phldrT="[Texte]" custT="1"/>
      <dgm:spPr/>
      <dgm:t>
        <a:bodyPr/>
        <a:lstStyle/>
        <a:p>
          <a:r>
            <a:rPr lang="fr-FR" sz="2000" dirty="0" smtClean="0"/>
            <a:t>Co-construire les scénarios de développement possibles.</a:t>
          </a:r>
          <a:endParaRPr lang="fr-FR" sz="2000" dirty="0"/>
        </a:p>
      </dgm:t>
    </dgm:pt>
    <dgm:pt modelId="{581A93C4-B3E6-4FE7-AE19-6F15C2B9EC31}" type="parTrans" cxnId="{A7178A8C-7F23-41E2-BE47-65D48404B4B0}">
      <dgm:prSet/>
      <dgm:spPr/>
      <dgm:t>
        <a:bodyPr/>
        <a:lstStyle/>
        <a:p>
          <a:endParaRPr lang="fr-FR"/>
        </a:p>
      </dgm:t>
    </dgm:pt>
    <dgm:pt modelId="{1C68D42D-0151-4E9B-8682-0CE7487012AC}" type="sibTrans" cxnId="{A7178A8C-7F23-41E2-BE47-65D48404B4B0}">
      <dgm:prSet/>
      <dgm:spPr/>
      <dgm:t>
        <a:bodyPr/>
        <a:lstStyle/>
        <a:p>
          <a:endParaRPr lang="fr-FR"/>
        </a:p>
      </dgm:t>
    </dgm:pt>
    <dgm:pt modelId="{DE38CB09-DE6F-48D1-900B-0073064D8365}">
      <dgm:prSet phldrT="[Texte]" custT="1"/>
      <dgm:spPr>
        <a:solidFill>
          <a:srgbClr val="959AB9"/>
        </a:solidFill>
      </dgm:spPr>
      <dgm:t>
        <a:bodyPr/>
        <a:lstStyle/>
        <a:p>
          <a:r>
            <a:rPr lang="fr-FR" sz="2800" dirty="0" smtClean="0"/>
            <a:t>Etape 3 </a:t>
          </a:r>
        </a:p>
        <a:p>
          <a:r>
            <a:rPr lang="fr-FR" sz="2800" b="1" dirty="0" smtClean="0"/>
            <a:t>Déclinaison d’un plan d’action</a:t>
          </a:r>
          <a:endParaRPr lang="fr-FR" sz="2800" b="1" dirty="0"/>
        </a:p>
      </dgm:t>
    </dgm:pt>
    <dgm:pt modelId="{1EAF94DB-469C-4F00-932C-97D9CF3BC04B}" type="parTrans" cxnId="{96144566-0477-41E5-B14E-175792902675}">
      <dgm:prSet/>
      <dgm:spPr/>
      <dgm:t>
        <a:bodyPr/>
        <a:lstStyle/>
        <a:p>
          <a:endParaRPr lang="fr-FR"/>
        </a:p>
      </dgm:t>
    </dgm:pt>
    <dgm:pt modelId="{03975805-80A8-4D11-874F-2AE5635B53DE}" type="sibTrans" cxnId="{96144566-0477-41E5-B14E-175792902675}">
      <dgm:prSet/>
      <dgm:spPr/>
      <dgm:t>
        <a:bodyPr/>
        <a:lstStyle/>
        <a:p>
          <a:endParaRPr lang="fr-FR"/>
        </a:p>
      </dgm:t>
    </dgm:pt>
    <dgm:pt modelId="{5CE4A6D4-77E1-464A-911B-A1EBC12FC0BE}">
      <dgm:prSet phldrT="[Texte]" custT="1"/>
      <dgm:spPr/>
      <dgm:t>
        <a:bodyPr/>
        <a:lstStyle/>
        <a:p>
          <a:r>
            <a:rPr lang="fr-FR" sz="2000" dirty="0" smtClean="0"/>
            <a:t>Un plan d’actions concret et réaliste.</a:t>
          </a:r>
          <a:endParaRPr lang="fr-FR" sz="2000" dirty="0"/>
        </a:p>
      </dgm:t>
    </dgm:pt>
    <dgm:pt modelId="{41D73136-11D0-4948-B6B8-F42AFD6FB239}" type="parTrans" cxnId="{47E98BBF-E9C0-4AF6-BA9D-DC2B01C4828C}">
      <dgm:prSet/>
      <dgm:spPr/>
      <dgm:t>
        <a:bodyPr/>
        <a:lstStyle/>
        <a:p>
          <a:endParaRPr lang="fr-FR"/>
        </a:p>
      </dgm:t>
    </dgm:pt>
    <dgm:pt modelId="{B91CF1FE-B4AB-48D4-8BF9-194D9FD6BABB}" type="sibTrans" cxnId="{47E98BBF-E9C0-4AF6-BA9D-DC2B01C4828C}">
      <dgm:prSet/>
      <dgm:spPr/>
      <dgm:t>
        <a:bodyPr/>
        <a:lstStyle/>
        <a:p>
          <a:endParaRPr lang="fr-FR"/>
        </a:p>
      </dgm:t>
    </dgm:pt>
    <dgm:pt modelId="{778B5AA9-1C2A-4151-B2CA-5583733BB6B5}">
      <dgm:prSet phldrT="[Texte]" custT="1"/>
      <dgm:spPr/>
      <dgm:t>
        <a:bodyPr/>
        <a:lstStyle/>
        <a:p>
          <a:r>
            <a:rPr lang="fr-FR" sz="2000" dirty="0" smtClean="0"/>
            <a:t>Faire émerger les lignes de force de la stratégie : Comment souhaite-t-on voir évoluer le territoire ? Quelle vision politique, quelles valeurs souhaite-t-on promouvoir ? </a:t>
          </a:r>
          <a:endParaRPr lang="fr-FR" sz="2000" dirty="0"/>
        </a:p>
      </dgm:t>
    </dgm:pt>
    <dgm:pt modelId="{AF8477DB-7E8E-42B9-9D11-7A2C990D5A92}" type="parTrans" cxnId="{3C735DAE-A846-4A88-8970-BB39D61F6416}">
      <dgm:prSet/>
      <dgm:spPr/>
      <dgm:t>
        <a:bodyPr/>
        <a:lstStyle/>
        <a:p>
          <a:endParaRPr lang="fr-FR"/>
        </a:p>
      </dgm:t>
    </dgm:pt>
    <dgm:pt modelId="{6E3FD562-8226-4E58-8C20-118585C8A927}" type="sibTrans" cxnId="{3C735DAE-A846-4A88-8970-BB39D61F6416}">
      <dgm:prSet/>
      <dgm:spPr/>
      <dgm:t>
        <a:bodyPr/>
        <a:lstStyle/>
        <a:p>
          <a:endParaRPr lang="fr-FR"/>
        </a:p>
      </dgm:t>
    </dgm:pt>
    <dgm:pt modelId="{B5026CCD-D48C-42C6-A14C-BCA46F3F7D8E}">
      <dgm:prSet custT="1"/>
      <dgm:spPr/>
      <dgm:t>
        <a:bodyPr/>
        <a:lstStyle/>
        <a:p>
          <a:r>
            <a:rPr lang="fr-FR" sz="2000" dirty="0" smtClean="0"/>
            <a:t>Une prospective financière à 5 ans.</a:t>
          </a:r>
        </a:p>
      </dgm:t>
    </dgm:pt>
    <dgm:pt modelId="{AAAD3335-49CF-4832-A50A-806EC0CCA6C1}" type="parTrans" cxnId="{AF945CA6-DA07-4FBC-B1F4-A13FADFAA8FE}">
      <dgm:prSet/>
      <dgm:spPr/>
      <dgm:t>
        <a:bodyPr/>
        <a:lstStyle/>
        <a:p>
          <a:endParaRPr lang="fr-FR"/>
        </a:p>
      </dgm:t>
    </dgm:pt>
    <dgm:pt modelId="{6A7EAFC9-5116-4386-A1ED-378241CD095A}" type="sibTrans" cxnId="{AF945CA6-DA07-4FBC-B1F4-A13FADFAA8FE}">
      <dgm:prSet/>
      <dgm:spPr/>
      <dgm:t>
        <a:bodyPr/>
        <a:lstStyle/>
        <a:p>
          <a:endParaRPr lang="fr-FR"/>
        </a:p>
      </dgm:t>
    </dgm:pt>
    <dgm:pt modelId="{14EA13FE-0853-4825-848D-6474EEC39BAA}">
      <dgm:prSet phldrT="[Texte]" custT="1"/>
      <dgm:spPr/>
      <dgm:t>
        <a:bodyPr/>
        <a:lstStyle/>
        <a:p>
          <a:r>
            <a:rPr lang="fr-FR" sz="2000" dirty="0" smtClean="0"/>
            <a:t>Recueillir les propositions des élus, des techniciens et du conseil de développement.</a:t>
          </a:r>
          <a:endParaRPr lang="fr-FR" sz="2000" dirty="0"/>
        </a:p>
      </dgm:t>
    </dgm:pt>
    <dgm:pt modelId="{92BB4DC6-9327-4C12-8B12-D0102F3F2EF8}" type="parTrans" cxnId="{B25D8652-03DB-4AB2-AC8D-A5DE35BD4953}">
      <dgm:prSet/>
      <dgm:spPr/>
      <dgm:t>
        <a:bodyPr/>
        <a:lstStyle/>
        <a:p>
          <a:endParaRPr lang="fr-FR"/>
        </a:p>
      </dgm:t>
    </dgm:pt>
    <dgm:pt modelId="{01259D39-F3F1-472F-9D7C-C93E32B26789}" type="sibTrans" cxnId="{B25D8652-03DB-4AB2-AC8D-A5DE35BD4953}">
      <dgm:prSet/>
      <dgm:spPr/>
      <dgm:t>
        <a:bodyPr/>
        <a:lstStyle/>
        <a:p>
          <a:endParaRPr lang="fr-FR"/>
        </a:p>
      </dgm:t>
    </dgm:pt>
    <dgm:pt modelId="{E85F47F8-DE8A-400F-87A5-632AE92F2109}">
      <dgm:prSet custT="1"/>
      <dgm:spPr/>
      <dgm:t>
        <a:bodyPr/>
        <a:lstStyle/>
        <a:p>
          <a:r>
            <a:rPr lang="fr-FR" sz="2000" dirty="0" smtClean="0"/>
            <a:t>Présenter le projet au conseil de développement.</a:t>
          </a:r>
        </a:p>
      </dgm:t>
    </dgm:pt>
    <dgm:pt modelId="{B68A922C-F7FC-426B-992A-54C933105A41}" type="parTrans" cxnId="{A798D9B0-8BB7-4A37-9FE0-DCEACEB25D29}">
      <dgm:prSet/>
      <dgm:spPr/>
      <dgm:t>
        <a:bodyPr/>
        <a:lstStyle/>
        <a:p>
          <a:endParaRPr lang="fr-FR"/>
        </a:p>
      </dgm:t>
    </dgm:pt>
    <dgm:pt modelId="{842A4E17-E0E7-49D0-AE02-D1B249F8B451}" type="sibTrans" cxnId="{A798D9B0-8BB7-4A37-9FE0-DCEACEB25D29}">
      <dgm:prSet/>
      <dgm:spPr/>
      <dgm:t>
        <a:bodyPr/>
        <a:lstStyle/>
        <a:p>
          <a:endParaRPr lang="fr-FR"/>
        </a:p>
      </dgm:t>
    </dgm:pt>
    <dgm:pt modelId="{EA7008D9-D572-434D-9D24-6E040DE713D0}">
      <dgm:prSet custT="1"/>
      <dgm:spPr/>
      <dgm:t>
        <a:bodyPr/>
        <a:lstStyle/>
        <a:p>
          <a:r>
            <a:rPr lang="fr-FR" sz="2000" dirty="0" smtClean="0"/>
            <a:t>Soumettre le projet à la validation du conseil communautaire.</a:t>
          </a:r>
        </a:p>
      </dgm:t>
    </dgm:pt>
    <dgm:pt modelId="{101E311D-F308-4BA0-8859-8BD94A584649}" type="parTrans" cxnId="{ACCAB7AD-5BA1-496B-8C49-4A5F6BFA940D}">
      <dgm:prSet/>
      <dgm:spPr/>
      <dgm:t>
        <a:bodyPr/>
        <a:lstStyle/>
        <a:p>
          <a:endParaRPr lang="fr-FR"/>
        </a:p>
      </dgm:t>
    </dgm:pt>
    <dgm:pt modelId="{F62729E2-2023-467D-9B51-70B74121A3A3}" type="sibTrans" cxnId="{ACCAB7AD-5BA1-496B-8C49-4A5F6BFA940D}">
      <dgm:prSet/>
      <dgm:spPr/>
      <dgm:t>
        <a:bodyPr/>
        <a:lstStyle/>
        <a:p>
          <a:endParaRPr lang="fr-FR"/>
        </a:p>
      </dgm:t>
    </dgm:pt>
    <dgm:pt modelId="{B77AA034-4F2C-4201-8E63-294C9E907FE1}" type="pres">
      <dgm:prSet presAssocID="{9D176C1F-1475-4A06-AAD4-C7350E9F0D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55D71F7-7EF8-4E01-BADF-7D017EEA6127}" type="pres">
      <dgm:prSet presAssocID="{80E49974-BF02-469D-A18D-C0BC87FCB7C5}" presName="linNode" presStyleCnt="0"/>
      <dgm:spPr/>
    </dgm:pt>
    <dgm:pt modelId="{227C9105-E95A-4E01-B4FE-69C917121C6D}" type="pres">
      <dgm:prSet presAssocID="{80E49974-BF02-469D-A18D-C0BC87FCB7C5}" presName="parentText" presStyleLbl="node1" presStyleIdx="0" presStyleCnt="2" custScaleY="7121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7E2EA4-BA99-4774-8A44-9B16A335D8B5}" type="pres">
      <dgm:prSet presAssocID="{80E49974-BF02-469D-A18D-C0BC87FCB7C5}" presName="descendantText" presStyleLbl="alignAccFollowNode1" presStyleIdx="0" presStyleCnt="2" custScaleY="86113" custLinFactNeighborX="-23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7F0C65-050D-4F48-83AB-A5907EF3418F}" type="pres">
      <dgm:prSet presAssocID="{E054FCDC-A425-4E2E-A3B9-542DE8565E65}" presName="sp" presStyleCnt="0"/>
      <dgm:spPr/>
    </dgm:pt>
    <dgm:pt modelId="{63DFBFBF-C846-47D9-BEC1-78A903EF1187}" type="pres">
      <dgm:prSet presAssocID="{DE38CB09-DE6F-48D1-900B-0073064D8365}" presName="linNode" presStyleCnt="0"/>
      <dgm:spPr/>
    </dgm:pt>
    <dgm:pt modelId="{FAAC30DF-C831-4019-B625-63584D11CFC3}" type="pres">
      <dgm:prSet presAssocID="{DE38CB09-DE6F-48D1-900B-0073064D8365}" presName="parentText" presStyleLbl="node1" presStyleIdx="1" presStyleCnt="2" custScaleY="6790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C0C795-FA4E-43D2-8340-BEA0A4606B88}" type="pres">
      <dgm:prSet presAssocID="{DE38CB09-DE6F-48D1-900B-0073064D8365}" presName="descendantText" presStyleLbl="alignAccFollowNode1" presStyleIdx="1" presStyleCnt="2" custScaleY="78392" custLinFactNeighborX="-23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C3EF28-7B91-4B11-9B83-87C5527E9030}" type="presOf" srcId="{80E49974-BF02-469D-A18D-C0BC87FCB7C5}" destId="{227C9105-E95A-4E01-B4FE-69C917121C6D}" srcOrd="0" destOrd="0" presId="urn:microsoft.com/office/officeart/2005/8/layout/vList5"/>
    <dgm:cxn modelId="{322943C5-BA66-4F82-ADE1-AB2A6FAB9B2A}" type="presOf" srcId="{778B5AA9-1C2A-4151-B2CA-5583733BB6B5}" destId="{467E2EA4-BA99-4774-8A44-9B16A335D8B5}" srcOrd="0" destOrd="0" presId="urn:microsoft.com/office/officeart/2005/8/layout/vList5"/>
    <dgm:cxn modelId="{A7178A8C-7F23-41E2-BE47-65D48404B4B0}" srcId="{80E49974-BF02-469D-A18D-C0BC87FCB7C5}" destId="{A668961A-F073-43E0-9C2A-96DC34A13A41}" srcOrd="2" destOrd="0" parTransId="{581A93C4-B3E6-4FE7-AE19-6F15C2B9EC31}" sibTransId="{1C68D42D-0151-4E9B-8682-0CE7487012AC}"/>
    <dgm:cxn modelId="{3C735DAE-A846-4A88-8970-BB39D61F6416}" srcId="{80E49974-BF02-469D-A18D-C0BC87FCB7C5}" destId="{778B5AA9-1C2A-4151-B2CA-5583733BB6B5}" srcOrd="0" destOrd="0" parTransId="{AF8477DB-7E8E-42B9-9D11-7A2C990D5A92}" sibTransId="{6E3FD562-8226-4E58-8C20-118585C8A927}"/>
    <dgm:cxn modelId="{16BE6542-DC26-4A9B-986A-DBE7A409856E}" type="presOf" srcId="{5CE4A6D4-77E1-464A-911B-A1EBC12FC0BE}" destId="{1DC0C795-FA4E-43D2-8340-BEA0A4606B88}" srcOrd="0" destOrd="0" presId="urn:microsoft.com/office/officeart/2005/8/layout/vList5"/>
    <dgm:cxn modelId="{8A714547-EFD7-4F03-AC3C-6A89462B9669}" type="presOf" srcId="{B5026CCD-D48C-42C6-A14C-BCA46F3F7D8E}" destId="{1DC0C795-FA4E-43D2-8340-BEA0A4606B88}" srcOrd="0" destOrd="1" presId="urn:microsoft.com/office/officeart/2005/8/layout/vList5"/>
    <dgm:cxn modelId="{ACCAB7AD-5BA1-496B-8C49-4A5F6BFA940D}" srcId="{DE38CB09-DE6F-48D1-900B-0073064D8365}" destId="{EA7008D9-D572-434D-9D24-6E040DE713D0}" srcOrd="3" destOrd="0" parTransId="{101E311D-F308-4BA0-8859-8BD94A584649}" sibTransId="{F62729E2-2023-467D-9B51-70B74121A3A3}"/>
    <dgm:cxn modelId="{96144566-0477-41E5-B14E-175792902675}" srcId="{9D176C1F-1475-4A06-AAD4-C7350E9F0DE2}" destId="{DE38CB09-DE6F-48D1-900B-0073064D8365}" srcOrd="1" destOrd="0" parTransId="{1EAF94DB-469C-4F00-932C-97D9CF3BC04B}" sibTransId="{03975805-80A8-4D11-874F-2AE5635B53DE}"/>
    <dgm:cxn modelId="{B25D8652-03DB-4AB2-AC8D-A5DE35BD4953}" srcId="{80E49974-BF02-469D-A18D-C0BC87FCB7C5}" destId="{14EA13FE-0853-4825-848D-6474EEC39BAA}" srcOrd="1" destOrd="0" parTransId="{92BB4DC6-9327-4C12-8B12-D0102F3F2EF8}" sibTransId="{01259D39-F3F1-472F-9D7C-C93E32B26789}"/>
    <dgm:cxn modelId="{A798D9B0-8BB7-4A37-9FE0-DCEACEB25D29}" srcId="{DE38CB09-DE6F-48D1-900B-0073064D8365}" destId="{E85F47F8-DE8A-400F-87A5-632AE92F2109}" srcOrd="2" destOrd="0" parTransId="{B68A922C-F7FC-426B-992A-54C933105A41}" sibTransId="{842A4E17-E0E7-49D0-AE02-D1B249F8B451}"/>
    <dgm:cxn modelId="{F4E35251-3E82-4259-AD33-843D2E5795BE}" type="presOf" srcId="{DE38CB09-DE6F-48D1-900B-0073064D8365}" destId="{FAAC30DF-C831-4019-B625-63584D11CFC3}" srcOrd="0" destOrd="0" presId="urn:microsoft.com/office/officeart/2005/8/layout/vList5"/>
    <dgm:cxn modelId="{5C536A32-FD15-44EA-A8B4-2FCA3BB09C6A}" type="presOf" srcId="{EA7008D9-D572-434D-9D24-6E040DE713D0}" destId="{1DC0C795-FA4E-43D2-8340-BEA0A4606B88}" srcOrd="0" destOrd="3" presId="urn:microsoft.com/office/officeart/2005/8/layout/vList5"/>
    <dgm:cxn modelId="{47138CF2-5F94-4125-B66D-191C5838DA80}" type="presOf" srcId="{14EA13FE-0853-4825-848D-6474EEC39BAA}" destId="{467E2EA4-BA99-4774-8A44-9B16A335D8B5}" srcOrd="0" destOrd="1" presId="urn:microsoft.com/office/officeart/2005/8/layout/vList5"/>
    <dgm:cxn modelId="{AF945CA6-DA07-4FBC-B1F4-A13FADFAA8FE}" srcId="{DE38CB09-DE6F-48D1-900B-0073064D8365}" destId="{B5026CCD-D48C-42C6-A14C-BCA46F3F7D8E}" srcOrd="1" destOrd="0" parTransId="{AAAD3335-49CF-4832-A50A-806EC0CCA6C1}" sibTransId="{6A7EAFC9-5116-4386-A1ED-378241CD095A}"/>
    <dgm:cxn modelId="{3229F222-BC95-41CB-A0DF-D9CA6DDCBB0F}" type="presOf" srcId="{A668961A-F073-43E0-9C2A-96DC34A13A41}" destId="{467E2EA4-BA99-4774-8A44-9B16A335D8B5}" srcOrd="0" destOrd="2" presId="urn:microsoft.com/office/officeart/2005/8/layout/vList5"/>
    <dgm:cxn modelId="{88733CC0-5029-414A-AD32-014C8651E9F1}" srcId="{9D176C1F-1475-4A06-AAD4-C7350E9F0DE2}" destId="{80E49974-BF02-469D-A18D-C0BC87FCB7C5}" srcOrd="0" destOrd="0" parTransId="{530CEABF-C23E-462B-A100-895146A1228D}" sibTransId="{E054FCDC-A425-4E2E-A3B9-542DE8565E65}"/>
    <dgm:cxn modelId="{40B9706D-FDD2-4FE8-8741-64C80DE0F114}" type="presOf" srcId="{9D176C1F-1475-4A06-AAD4-C7350E9F0DE2}" destId="{B77AA034-4F2C-4201-8E63-294C9E907FE1}" srcOrd="0" destOrd="0" presId="urn:microsoft.com/office/officeart/2005/8/layout/vList5"/>
    <dgm:cxn modelId="{F704F988-1BF4-4CC2-BB1A-C9B77A7A114B}" type="presOf" srcId="{E85F47F8-DE8A-400F-87A5-632AE92F2109}" destId="{1DC0C795-FA4E-43D2-8340-BEA0A4606B88}" srcOrd="0" destOrd="2" presId="urn:microsoft.com/office/officeart/2005/8/layout/vList5"/>
    <dgm:cxn modelId="{47E98BBF-E9C0-4AF6-BA9D-DC2B01C4828C}" srcId="{DE38CB09-DE6F-48D1-900B-0073064D8365}" destId="{5CE4A6D4-77E1-464A-911B-A1EBC12FC0BE}" srcOrd="0" destOrd="0" parTransId="{41D73136-11D0-4948-B6B8-F42AFD6FB239}" sibTransId="{B91CF1FE-B4AB-48D4-8BF9-194D9FD6BABB}"/>
    <dgm:cxn modelId="{AF07E9B8-BA00-4ACE-A754-04D57C7CAA96}" type="presParOf" srcId="{B77AA034-4F2C-4201-8E63-294C9E907FE1}" destId="{855D71F7-7EF8-4E01-BADF-7D017EEA6127}" srcOrd="0" destOrd="0" presId="urn:microsoft.com/office/officeart/2005/8/layout/vList5"/>
    <dgm:cxn modelId="{66F125A4-A2B6-4D08-A254-BAABE9E27D19}" type="presParOf" srcId="{855D71F7-7EF8-4E01-BADF-7D017EEA6127}" destId="{227C9105-E95A-4E01-B4FE-69C917121C6D}" srcOrd="0" destOrd="0" presId="urn:microsoft.com/office/officeart/2005/8/layout/vList5"/>
    <dgm:cxn modelId="{ECE0792A-0511-4E19-869F-9339EC56BBDC}" type="presParOf" srcId="{855D71F7-7EF8-4E01-BADF-7D017EEA6127}" destId="{467E2EA4-BA99-4774-8A44-9B16A335D8B5}" srcOrd="1" destOrd="0" presId="urn:microsoft.com/office/officeart/2005/8/layout/vList5"/>
    <dgm:cxn modelId="{2172774C-2926-456C-AD3E-0FE3A36BEA45}" type="presParOf" srcId="{B77AA034-4F2C-4201-8E63-294C9E907FE1}" destId="{CC7F0C65-050D-4F48-83AB-A5907EF3418F}" srcOrd="1" destOrd="0" presId="urn:microsoft.com/office/officeart/2005/8/layout/vList5"/>
    <dgm:cxn modelId="{2513730A-1AAD-48A8-AE60-213B703BCF6E}" type="presParOf" srcId="{B77AA034-4F2C-4201-8E63-294C9E907FE1}" destId="{63DFBFBF-C846-47D9-BEC1-78A903EF1187}" srcOrd="2" destOrd="0" presId="urn:microsoft.com/office/officeart/2005/8/layout/vList5"/>
    <dgm:cxn modelId="{31C42B71-57B1-443B-8B70-C9AF40E9690D}" type="presParOf" srcId="{63DFBFBF-C846-47D9-BEC1-78A903EF1187}" destId="{FAAC30DF-C831-4019-B625-63584D11CFC3}" srcOrd="0" destOrd="0" presId="urn:microsoft.com/office/officeart/2005/8/layout/vList5"/>
    <dgm:cxn modelId="{2335DF77-11E1-49CC-BCAD-69EAD024154C}" type="presParOf" srcId="{63DFBFBF-C846-47D9-BEC1-78A903EF1187}" destId="{1DC0C795-FA4E-43D2-8340-BEA0A4606B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2D6990-D12B-435F-A73A-CA9CE914B950}" type="doc">
      <dgm:prSet loTypeId="urn:microsoft.com/office/officeart/2005/8/layout/vList6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r-FR"/>
        </a:p>
      </dgm:t>
    </dgm:pt>
    <dgm:pt modelId="{C02B3C6D-0AED-4E13-A42D-E977B6C272C2}">
      <dgm:prSet phldrT="[Texte]" custT="1"/>
      <dgm:spPr/>
      <dgm:t>
        <a:bodyPr/>
        <a:lstStyle/>
        <a:p>
          <a:pPr algn="ctr"/>
          <a:r>
            <a:rPr lang="fr-FR" sz="2000" b="1" kern="1200" noProof="0" dirty="0" smtClean="0">
              <a:latin typeface="Arial"/>
              <a:ea typeface="+mj-ea"/>
              <a:cs typeface="Arial" pitchFamily="34" charset="0"/>
            </a:rPr>
            <a:t>Renforcer un socle commun de services à la population sur l’ensemble du territoire</a:t>
          </a:r>
        </a:p>
      </dgm:t>
    </dgm:pt>
    <dgm:pt modelId="{E1322D8E-94E6-4189-8290-1BAA39173388}" type="parTrans" cxnId="{83566F18-B8A5-4ED6-8CCA-3126D53147E7}">
      <dgm:prSet/>
      <dgm:spPr/>
      <dgm:t>
        <a:bodyPr/>
        <a:lstStyle/>
        <a:p>
          <a:endParaRPr lang="fr-FR"/>
        </a:p>
      </dgm:t>
    </dgm:pt>
    <dgm:pt modelId="{3E3338FF-1A78-4179-8461-80E2C8C50E2B}" type="sibTrans" cxnId="{83566F18-B8A5-4ED6-8CCA-3126D53147E7}">
      <dgm:prSet/>
      <dgm:spPr/>
      <dgm:t>
        <a:bodyPr/>
        <a:lstStyle/>
        <a:p>
          <a:endParaRPr lang="fr-FR"/>
        </a:p>
      </dgm:t>
    </dgm:pt>
    <dgm:pt modelId="{D2C067A3-AA60-45A0-B182-35BAE704E143}">
      <dgm:prSet phldrT="[Texte]" custT="1"/>
      <dgm:spPr/>
      <dgm:t>
        <a:bodyPr/>
        <a:lstStyle/>
        <a:p>
          <a:r>
            <a:rPr lang="fr-FR" sz="2000" b="1" kern="1200" dirty="0" smtClean="0">
              <a:latin typeface="Arial"/>
              <a:ea typeface="+mj-ea"/>
              <a:cs typeface="Arial" pitchFamily="34" charset="0"/>
            </a:rPr>
            <a:t>Assurer le développement économique du territoire</a:t>
          </a:r>
          <a:endParaRPr lang="fr-FR" sz="2000" b="1" kern="1200" dirty="0">
            <a:latin typeface="Arial"/>
            <a:ea typeface="+mj-ea"/>
            <a:cs typeface="Arial" pitchFamily="34" charset="0"/>
          </a:endParaRPr>
        </a:p>
      </dgm:t>
    </dgm:pt>
    <dgm:pt modelId="{38CF77D8-CBD8-464B-8C69-93B25456BC1D}" type="parTrans" cxnId="{2EBBA753-3E08-48DC-87FD-4DDDCD404491}">
      <dgm:prSet/>
      <dgm:spPr/>
      <dgm:t>
        <a:bodyPr/>
        <a:lstStyle/>
        <a:p>
          <a:endParaRPr lang="fr-FR"/>
        </a:p>
      </dgm:t>
    </dgm:pt>
    <dgm:pt modelId="{75DDF4F3-4FAD-4E3E-8D5E-44EDC6E922AC}" type="sibTrans" cxnId="{2EBBA753-3E08-48DC-87FD-4DDDCD404491}">
      <dgm:prSet/>
      <dgm:spPr/>
      <dgm:t>
        <a:bodyPr/>
        <a:lstStyle/>
        <a:p>
          <a:endParaRPr lang="fr-FR"/>
        </a:p>
      </dgm:t>
    </dgm:pt>
    <dgm:pt modelId="{8806A296-499B-496E-ADA2-6DCFA1F81F54}">
      <dgm:prSet custT="1"/>
      <dgm:spPr/>
      <dgm:t>
        <a:bodyPr/>
        <a:lstStyle/>
        <a:p>
          <a:pPr algn="ctr"/>
          <a:r>
            <a:rPr lang="fr-FR" sz="2000" b="1" kern="1200" dirty="0" smtClean="0">
              <a:latin typeface="Arial"/>
              <a:ea typeface="+mj-ea"/>
              <a:cs typeface="Arial" pitchFamily="34" charset="0"/>
            </a:rPr>
            <a:t>Promouvoir le territoire </a:t>
          </a:r>
        </a:p>
        <a:p>
          <a:pPr algn="ctr"/>
          <a:r>
            <a:rPr lang="fr-FR" sz="2000" b="1" kern="1200" dirty="0" smtClean="0">
              <a:latin typeface="Arial"/>
              <a:ea typeface="+mj-ea"/>
              <a:cs typeface="Arial" pitchFamily="34" charset="0"/>
            </a:rPr>
            <a:t>et son identité</a:t>
          </a:r>
          <a:endParaRPr lang="fr-FR" sz="2000" b="1" kern="1200" dirty="0">
            <a:latin typeface="Arial"/>
            <a:ea typeface="+mj-ea"/>
            <a:cs typeface="Arial" pitchFamily="34" charset="0"/>
          </a:endParaRPr>
        </a:p>
      </dgm:t>
    </dgm:pt>
    <dgm:pt modelId="{8EC22B88-78A4-4290-B72C-97F00ADA0BB4}" type="parTrans" cxnId="{9F7925E9-FB49-43BD-A80B-EC6C335D26BA}">
      <dgm:prSet/>
      <dgm:spPr/>
      <dgm:t>
        <a:bodyPr/>
        <a:lstStyle/>
        <a:p>
          <a:endParaRPr lang="fr-FR"/>
        </a:p>
      </dgm:t>
    </dgm:pt>
    <dgm:pt modelId="{BD1FB7A9-0235-4B76-8A46-8ABAD81096EF}" type="sibTrans" cxnId="{9F7925E9-FB49-43BD-A80B-EC6C335D26BA}">
      <dgm:prSet/>
      <dgm:spPr/>
      <dgm:t>
        <a:bodyPr/>
        <a:lstStyle/>
        <a:p>
          <a:endParaRPr lang="fr-FR"/>
        </a:p>
      </dgm:t>
    </dgm:pt>
    <dgm:pt modelId="{1E8C01B2-D8DE-4E5C-88AA-A604D4B9AC35}">
      <dgm:prSet custT="1"/>
      <dgm:spPr/>
      <dgm:t>
        <a:bodyPr anchor="ctr"/>
        <a:lstStyle/>
        <a:p>
          <a:r>
            <a:rPr lang="fr-FR" sz="1600" dirty="0" smtClean="0"/>
            <a:t>6 nouvelles actions retenues.</a:t>
          </a:r>
          <a:endParaRPr lang="fr-FR" sz="1600" dirty="0"/>
        </a:p>
      </dgm:t>
    </dgm:pt>
    <dgm:pt modelId="{D47DA307-FC86-4D3D-BDD5-E5AB4BC15115}" type="parTrans" cxnId="{E0B0CF7B-E5D0-4B72-AAC7-2CE0BDDA8E7F}">
      <dgm:prSet/>
      <dgm:spPr/>
      <dgm:t>
        <a:bodyPr/>
        <a:lstStyle/>
        <a:p>
          <a:endParaRPr lang="fr-FR"/>
        </a:p>
      </dgm:t>
    </dgm:pt>
    <dgm:pt modelId="{F2BE01C5-AEF6-41A4-AC82-DD399D1679E5}" type="sibTrans" cxnId="{E0B0CF7B-E5D0-4B72-AAC7-2CE0BDDA8E7F}">
      <dgm:prSet/>
      <dgm:spPr/>
      <dgm:t>
        <a:bodyPr/>
        <a:lstStyle/>
        <a:p>
          <a:endParaRPr lang="fr-FR"/>
        </a:p>
      </dgm:t>
    </dgm:pt>
    <dgm:pt modelId="{FA42E536-7FEC-40DE-8DFB-9BFC8A58CA61}">
      <dgm:prSet phldrT="[Texte]" custT="1"/>
      <dgm:spPr/>
      <dgm:t>
        <a:bodyPr anchor="ctr"/>
        <a:lstStyle/>
        <a:p>
          <a:r>
            <a:rPr lang="fr-FR" sz="1600" dirty="0" smtClean="0"/>
            <a:t>5 nouvelles actions retenues.</a:t>
          </a:r>
          <a:endParaRPr lang="fr-FR" sz="1600" dirty="0"/>
        </a:p>
      </dgm:t>
    </dgm:pt>
    <dgm:pt modelId="{FC240BAC-4663-4734-A627-E1BC0A7EF5D9}" type="parTrans" cxnId="{1DEBAF5E-992C-4B81-8915-5056B27545B9}">
      <dgm:prSet/>
      <dgm:spPr/>
      <dgm:t>
        <a:bodyPr/>
        <a:lstStyle/>
        <a:p>
          <a:endParaRPr lang="fr-FR"/>
        </a:p>
      </dgm:t>
    </dgm:pt>
    <dgm:pt modelId="{E866D061-5AF1-4EFD-93D8-0C257DB94F8E}" type="sibTrans" cxnId="{1DEBAF5E-992C-4B81-8915-5056B27545B9}">
      <dgm:prSet/>
      <dgm:spPr/>
      <dgm:t>
        <a:bodyPr/>
        <a:lstStyle/>
        <a:p>
          <a:endParaRPr lang="fr-FR"/>
        </a:p>
      </dgm:t>
    </dgm:pt>
    <dgm:pt modelId="{2F1203DF-6E0F-49BE-A72C-61C021D193A9}">
      <dgm:prSet phldrT="[Texte]" custT="1"/>
      <dgm:spPr/>
      <dgm:t>
        <a:bodyPr anchor="ctr"/>
        <a:lstStyle/>
        <a:p>
          <a:r>
            <a:rPr lang="fr-FR" sz="1600" dirty="0" smtClean="0"/>
            <a:t>11 nouvelles actions retenues.</a:t>
          </a:r>
          <a:endParaRPr lang="fr-FR" sz="1600" dirty="0"/>
        </a:p>
      </dgm:t>
    </dgm:pt>
    <dgm:pt modelId="{C2C95E70-A91A-4FBB-958C-82CE7C7AB112}" type="parTrans" cxnId="{1E18E46D-6A5F-4B04-8AE3-86F031859D54}">
      <dgm:prSet/>
      <dgm:spPr/>
      <dgm:t>
        <a:bodyPr/>
        <a:lstStyle/>
        <a:p>
          <a:endParaRPr lang="fr-FR"/>
        </a:p>
      </dgm:t>
    </dgm:pt>
    <dgm:pt modelId="{757FFD0C-00BE-4936-ACF6-3E1B82B110DC}" type="sibTrans" cxnId="{1E18E46D-6A5F-4B04-8AE3-86F031859D54}">
      <dgm:prSet/>
      <dgm:spPr/>
      <dgm:t>
        <a:bodyPr/>
        <a:lstStyle/>
        <a:p>
          <a:endParaRPr lang="fr-FR"/>
        </a:p>
      </dgm:t>
    </dgm:pt>
    <dgm:pt modelId="{9D719EB2-C130-4CC7-8412-9916FC7DAF9E}">
      <dgm:prSet phldrT="[Texte]" custT="1"/>
      <dgm:spPr/>
      <dgm:t>
        <a:bodyPr/>
        <a:lstStyle/>
        <a:p>
          <a:r>
            <a:rPr lang="fr-FR" sz="1600" dirty="0" smtClean="0"/>
            <a:t>1 273 400 € d’investissements entre 2016 et 2020 (nets de subventionnement et de FCTVA)</a:t>
          </a:r>
          <a:endParaRPr lang="fr-FR" sz="1600" dirty="0"/>
        </a:p>
      </dgm:t>
    </dgm:pt>
    <dgm:pt modelId="{638B192E-C767-449C-A617-2A9E4D125E0B}" type="parTrans" cxnId="{6F55E6DD-D2E0-4AE5-95B3-16ADDB569887}">
      <dgm:prSet/>
      <dgm:spPr/>
      <dgm:t>
        <a:bodyPr/>
        <a:lstStyle/>
        <a:p>
          <a:endParaRPr lang="fr-FR"/>
        </a:p>
      </dgm:t>
    </dgm:pt>
    <dgm:pt modelId="{6BBFC98A-1F26-4CC9-BF94-F14781E2E331}" type="sibTrans" cxnId="{6F55E6DD-D2E0-4AE5-95B3-16ADDB569887}">
      <dgm:prSet/>
      <dgm:spPr/>
      <dgm:t>
        <a:bodyPr/>
        <a:lstStyle/>
        <a:p>
          <a:endParaRPr lang="fr-FR"/>
        </a:p>
      </dgm:t>
    </dgm:pt>
    <dgm:pt modelId="{098842A5-1984-44E6-BF50-40530E176F66}">
      <dgm:prSet custT="1"/>
      <dgm:spPr/>
      <dgm:t>
        <a:bodyPr/>
        <a:lstStyle/>
        <a:p>
          <a:r>
            <a:rPr lang="fr-FR" sz="1600" dirty="0" smtClean="0"/>
            <a:t>145 815 € d’impact en fonctionnement en 2020</a:t>
          </a:r>
        </a:p>
      </dgm:t>
    </dgm:pt>
    <dgm:pt modelId="{D3ECB03D-F3CA-46F8-8572-21F12D552665}" type="parTrans" cxnId="{E75352A1-DC85-4D56-9D64-A1EF27DEF30D}">
      <dgm:prSet/>
      <dgm:spPr/>
      <dgm:t>
        <a:bodyPr/>
        <a:lstStyle/>
        <a:p>
          <a:endParaRPr lang="fr-FR"/>
        </a:p>
      </dgm:t>
    </dgm:pt>
    <dgm:pt modelId="{52867462-EA76-4205-B3DC-8F84D3F5E881}" type="sibTrans" cxnId="{E75352A1-DC85-4D56-9D64-A1EF27DEF30D}">
      <dgm:prSet/>
      <dgm:spPr/>
      <dgm:t>
        <a:bodyPr/>
        <a:lstStyle/>
        <a:p>
          <a:endParaRPr lang="fr-FR"/>
        </a:p>
      </dgm:t>
    </dgm:pt>
    <dgm:pt modelId="{DE53FD61-BEC4-46ED-B5B1-C029E5321E3B}">
      <dgm:prSet phldrT="[Texte]" custT="1"/>
      <dgm:spPr/>
      <dgm:t>
        <a:bodyPr anchor="ctr"/>
        <a:lstStyle/>
        <a:p>
          <a:r>
            <a:rPr lang="fr-FR" sz="1600" dirty="0" smtClean="0"/>
            <a:t>7 071 216 € d’investissements entre 2016 et 2020 (nets de subventionnement et de FCTVA)</a:t>
          </a:r>
          <a:endParaRPr lang="fr-FR" sz="1600" dirty="0"/>
        </a:p>
      </dgm:t>
    </dgm:pt>
    <dgm:pt modelId="{50E3CAA2-E998-4422-A846-CE663408356F}" type="parTrans" cxnId="{2509B48E-8458-4C63-8C37-CD40645A0138}">
      <dgm:prSet/>
      <dgm:spPr/>
      <dgm:t>
        <a:bodyPr/>
        <a:lstStyle/>
        <a:p>
          <a:endParaRPr lang="fr-FR"/>
        </a:p>
      </dgm:t>
    </dgm:pt>
    <dgm:pt modelId="{11F07F16-0B10-42CF-9297-DD0C9EB2E2AD}" type="sibTrans" cxnId="{2509B48E-8458-4C63-8C37-CD40645A0138}">
      <dgm:prSet/>
      <dgm:spPr/>
      <dgm:t>
        <a:bodyPr/>
        <a:lstStyle/>
        <a:p>
          <a:endParaRPr lang="fr-FR"/>
        </a:p>
      </dgm:t>
    </dgm:pt>
    <dgm:pt modelId="{00946B0D-7085-4C87-815F-CBCAD0DF91A1}">
      <dgm:prSet custT="1"/>
      <dgm:spPr/>
      <dgm:t>
        <a:bodyPr/>
        <a:lstStyle/>
        <a:p>
          <a:r>
            <a:rPr lang="fr-FR" sz="1600" dirty="0" smtClean="0"/>
            <a:t>315 </a:t>
          </a:r>
          <a:r>
            <a:rPr lang="fr-FR" sz="1600" dirty="0"/>
            <a:t>750 € d’impact en fonctionnement en 2020</a:t>
          </a:r>
        </a:p>
      </dgm:t>
    </dgm:pt>
    <dgm:pt modelId="{45E949F6-376E-4E38-A417-8AC81EBAFA31}" type="parTrans" cxnId="{191F5DFC-DCB2-4CD5-A86D-F21D5E93E538}">
      <dgm:prSet/>
      <dgm:spPr/>
      <dgm:t>
        <a:bodyPr/>
        <a:lstStyle/>
        <a:p>
          <a:endParaRPr lang="fr-FR"/>
        </a:p>
      </dgm:t>
    </dgm:pt>
    <dgm:pt modelId="{707C4F00-9536-4FFE-B47A-665F654311D9}" type="sibTrans" cxnId="{191F5DFC-DCB2-4CD5-A86D-F21D5E93E538}">
      <dgm:prSet/>
      <dgm:spPr/>
      <dgm:t>
        <a:bodyPr/>
        <a:lstStyle/>
        <a:p>
          <a:endParaRPr lang="fr-FR"/>
        </a:p>
      </dgm:t>
    </dgm:pt>
    <dgm:pt modelId="{B69A2B7E-344B-480C-AA3C-8CC24CB95EA0}">
      <dgm:prSet custT="1"/>
      <dgm:spPr/>
      <dgm:t>
        <a:bodyPr anchor="ctr"/>
        <a:lstStyle/>
        <a:p>
          <a:r>
            <a:rPr lang="fr-FR" sz="1600" dirty="0" smtClean="0"/>
            <a:t>363 643 € d’investissements entre 2016 et 2020 (nets de subventionnement et de FCTVA)</a:t>
          </a:r>
          <a:endParaRPr lang="fr-FR" sz="1600" dirty="0"/>
        </a:p>
      </dgm:t>
    </dgm:pt>
    <dgm:pt modelId="{EC11BB8A-0E6A-4EB0-A785-BE62287BBF1F}" type="parTrans" cxnId="{4D3954F0-4EEC-4BD4-8965-32EC3ED606F8}">
      <dgm:prSet/>
      <dgm:spPr/>
      <dgm:t>
        <a:bodyPr/>
        <a:lstStyle/>
        <a:p>
          <a:endParaRPr lang="fr-FR"/>
        </a:p>
      </dgm:t>
    </dgm:pt>
    <dgm:pt modelId="{6159140D-A434-45DC-ABC8-187F007E948C}" type="sibTrans" cxnId="{4D3954F0-4EEC-4BD4-8965-32EC3ED606F8}">
      <dgm:prSet/>
      <dgm:spPr/>
      <dgm:t>
        <a:bodyPr/>
        <a:lstStyle/>
        <a:p>
          <a:endParaRPr lang="fr-FR"/>
        </a:p>
      </dgm:t>
    </dgm:pt>
    <dgm:pt modelId="{780AF697-096F-48B1-9787-2F7165648B7F}">
      <dgm:prSet custT="1"/>
      <dgm:spPr/>
      <dgm:t>
        <a:bodyPr/>
        <a:lstStyle/>
        <a:p>
          <a:r>
            <a:rPr lang="fr-FR" sz="1600" dirty="0"/>
            <a:t>8 </a:t>
          </a:r>
          <a:r>
            <a:rPr lang="fr-FR" sz="1600" dirty="0" smtClean="0"/>
            <a:t>600 € </a:t>
          </a:r>
          <a:r>
            <a:rPr lang="fr-FR" sz="1600" dirty="0"/>
            <a:t>d’impact en fonctionnement en 2020</a:t>
          </a:r>
        </a:p>
      </dgm:t>
    </dgm:pt>
    <dgm:pt modelId="{2F47BE09-0540-4285-B91F-7A05C0F6ACE5}" type="parTrans" cxnId="{AA23C058-05B8-40CA-92B8-7844C6E49FC2}">
      <dgm:prSet/>
      <dgm:spPr/>
      <dgm:t>
        <a:bodyPr/>
        <a:lstStyle/>
        <a:p>
          <a:endParaRPr lang="fr-FR"/>
        </a:p>
      </dgm:t>
    </dgm:pt>
    <dgm:pt modelId="{47D49D8D-6ACB-42CF-AB14-7474CD3252B4}" type="sibTrans" cxnId="{AA23C058-05B8-40CA-92B8-7844C6E49FC2}">
      <dgm:prSet/>
      <dgm:spPr/>
      <dgm:t>
        <a:bodyPr/>
        <a:lstStyle/>
        <a:p>
          <a:endParaRPr lang="fr-FR"/>
        </a:p>
      </dgm:t>
    </dgm:pt>
    <dgm:pt modelId="{A7AC8943-76DA-4302-AFFF-25377FFC2DAB}" type="pres">
      <dgm:prSet presAssocID="{F82D6990-D12B-435F-A73A-CA9CE914B95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005BF21-3C56-4C98-82A3-34D8F90F13C2}" type="pres">
      <dgm:prSet presAssocID="{D2C067A3-AA60-45A0-B182-35BAE704E143}" presName="linNode" presStyleCnt="0"/>
      <dgm:spPr/>
    </dgm:pt>
    <dgm:pt modelId="{25BEAD2A-1D3A-4924-96A6-20DB3299ECE1}" type="pres">
      <dgm:prSet presAssocID="{D2C067A3-AA60-45A0-B182-35BAE704E143}" presName="parentShp" presStyleLbl="node1" presStyleIdx="0" presStyleCnt="3" custScaleX="900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50E73A-07E4-4A02-874B-7E736504CC47}" type="pres">
      <dgm:prSet presAssocID="{D2C067A3-AA60-45A0-B182-35BAE704E14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D1272A-3791-450B-8BE3-E0A6B01039F1}" type="pres">
      <dgm:prSet presAssocID="{75DDF4F3-4FAD-4E3E-8D5E-44EDC6E922AC}" presName="spacing" presStyleCnt="0"/>
      <dgm:spPr/>
    </dgm:pt>
    <dgm:pt modelId="{9D2D3639-FAB5-4D5A-968C-CB54D50CA32C}" type="pres">
      <dgm:prSet presAssocID="{C02B3C6D-0AED-4E13-A42D-E977B6C272C2}" presName="linNode" presStyleCnt="0"/>
      <dgm:spPr/>
    </dgm:pt>
    <dgm:pt modelId="{54B619ED-70F5-49A4-BD5D-63E3369E08C4}" type="pres">
      <dgm:prSet presAssocID="{C02B3C6D-0AED-4E13-A42D-E977B6C272C2}" presName="parentShp" presStyleLbl="node1" presStyleIdx="1" presStyleCnt="3" custScaleX="900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74AFD6-4085-4A53-8A52-E73BD8F610BA}" type="pres">
      <dgm:prSet presAssocID="{C02B3C6D-0AED-4E13-A42D-E977B6C272C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4ECF7E-DB2F-4EEA-A972-70650B620331}" type="pres">
      <dgm:prSet presAssocID="{3E3338FF-1A78-4179-8461-80E2C8C50E2B}" presName="spacing" presStyleCnt="0"/>
      <dgm:spPr/>
    </dgm:pt>
    <dgm:pt modelId="{A016BAD4-E76F-41CE-B640-A0219A5208BE}" type="pres">
      <dgm:prSet presAssocID="{8806A296-499B-496E-ADA2-6DCFA1F81F54}" presName="linNode" presStyleCnt="0"/>
      <dgm:spPr/>
    </dgm:pt>
    <dgm:pt modelId="{F13B66F4-70F7-4472-BAD9-76845D4A65ED}" type="pres">
      <dgm:prSet presAssocID="{8806A296-499B-496E-ADA2-6DCFA1F81F54}" presName="parentShp" presStyleLbl="node1" presStyleIdx="2" presStyleCnt="3" custScaleX="900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F56394-B72E-4F56-87B5-0E715FD6D0EB}" type="pres">
      <dgm:prSet presAssocID="{8806A296-499B-496E-ADA2-6DCFA1F81F5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B724DF-1CED-4AAA-8053-3246AD3305A8}" type="presOf" srcId="{F82D6990-D12B-435F-A73A-CA9CE914B950}" destId="{A7AC8943-76DA-4302-AFFF-25377FFC2DAB}" srcOrd="0" destOrd="0" presId="urn:microsoft.com/office/officeart/2005/8/layout/vList6"/>
    <dgm:cxn modelId="{27424F1B-5FC4-4DEB-A801-281AC5B80845}" type="presOf" srcId="{C02B3C6D-0AED-4E13-A42D-E977B6C272C2}" destId="{54B619ED-70F5-49A4-BD5D-63E3369E08C4}" srcOrd="0" destOrd="0" presId="urn:microsoft.com/office/officeart/2005/8/layout/vList6"/>
    <dgm:cxn modelId="{6F55E6DD-D2E0-4AE5-95B3-16ADDB569887}" srcId="{D2C067A3-AA60-45A0-B182-35BAE704E143}" destId="{9D719EB2-C130-4CC7-8412-9916FC7DAF9E}" srcOrd="1" destOrd="0" parTransId="{638B192E-C767-449C-A617-2A9E4D125E0B}" sibTransId="{6BBFC98A-1F26-4CC9-BF94-F14781E2E331}"/>
    <dgm:cxn modelId="{4037F8BA-F906-4003-B11F-D38B2A887B53}" type="presOf" srcId="{00946B0D-7085-4C87-815F-CBCAD0DF91A1}" destId="{CD74AFD6-4085-4A53-8A52-E73BD8F610BA}" srcOrd="0" destOrd="2" presId="urn:microsoft.com/office/officeart/2005/8/layout/vList6"/>
    <dgm:cxn modelId="{E0B0CF7B-E5D0-4B72-AAC7-2CE0BDDA8E7F}" srcId="{8806A296-499B-496E-ADA2-6DCFA1F81F54}" destId="{1E8C01B2-D8DE-4E5C-88AA-A604D4B9AC35}" srcOrd="0" destOrd="0" parTransId="{D47DA307-FC86-4D3D-BDD5-E5AB4BC15115}" sibTransId="{F2BE01C5-AEF6-41A4-AC82-DD399D1679E5}"/>
    <dgm:cxn modelId="{191F5DFC-DCB2-4CD5-A86D-F21D5E93E538}" srcId="{C02B3C6D-0AED-4E13-A42D-E977B6C272C2}" destId="{00946B0D-7085-4C87-815F-CBCAD0DF91A1}" srcOrd="2" destOrd="0" parTransId="{45E949F6-376E-4E38-A417-8AC81EBAFA31}" sibTransId="{707C4F00-9536-4FFE-B47A-665F654311D9}"/>
    <dgm:cxn modelId="{5884FEA4-4539-4340-B66A-51B8A5506F06}" type="presOf" srcId="{9D719EB2-C130-4CC7-8412-9916FC7DAF9E}" destId="{8150E73A-07E4-4A02-874B-7E736504CC47}" srcOrd="0" destOrd="1" presId="urn:microsoft.com/office/officeart/2005/8/layout/vList6"/>
    <dgm:cxn modelId="{F4EFFEAA-04EE-4B1A-B08C-2BDFAA2AC546}" type="presOf" srcId="{098842A5-1984-44E6-BF50-40530E176F66}" destId="{8150E73A-07E4-4A02-874B-7E736504CC47}" srcOrd="0" destOrd="2" presId="urn:microsoft.com/office/officeart/2005/8/layout/vList6"/>
    <dgm:cxn modelId="{942AA0CF-5A2F-4EA6-AC58-B855B49F0D3E}" type="presOf" srcId="{D2C067A3-AA60-45A0-B182-35BAE704E143}" destId="{25BEAD2A-1D3A-4924-96A6-20DB3299ECE1}" srcOrd="0" destOrd="0" presId="urn:microsoft.com/office/officeart/2005/8/layout/vList6"/>
    <dgm:cxn modelId="{64E86D9C-5C4A-433B-9E07-7DEC32E6028F}" type="presOf" srcId="{2F1203DF-6E0F-49BE-A72C-61C021D193A9}" destId="{8150E73A-07E4-4A02-874B-7E736504CC47}" srcOrd="0" destOrd="0" presId="urn:microsoft.com/office/officeart/2005/8/layout/vList6"/>
    <dgm:cxn modelId="{0E250FF6-BEB0-467F-BA97-83372639D7A4}" type="presOf" srcId="{780AF697-096F-48B1-9787-2F7165648B7F}" destId="{A8F56394-B72E-4F56-87B5-0E715FD6D0EB}" srcOrd="0" destOrd="2" presId="urn:microsoft.com/office/officeart/2005/8/layout/vList6"/>
    <dgm:cxn modelId="{4D3954F0-4EEC-4BD4-8965-32EC3ED606F8}" srcId="{8806A296-499B-496E-ADA2-6DCFA1F81F54}" destId="{B69A2B7E-344B-480C-AA3C-8CC24CB95EA0}" srcOrd="1" destOrd="0" parTransId="{EC11BB8A-0E6A-4EB0-A785-BE62287BBF1F}" sibTransId="{6159140D-A434-45DC-ABC8-187F007E948C}"/>
    <dgm:cxn modelId="{1DEBAF5E-992C-4B81-8915-5056B27545B9}" srcId="{C02B3C6D-0AED-4E13-A42D-E977B6C272C2}" destId="{FA42E536-7FEC-40DE-8DFB-9BFC8A58CA61}" srcOrd="0" destOrd="0" parTransId="{FC240BAC-4663-4734-A627-E1BC0A7EF5D9}" sibTransId="{E866D061-5AF1-4EFD-93D8-0C257DB94F8E}"/>
    <dgm:cxn modelId="{1E18E46D-6A5F-4B04-8AE3-86F031859D54}" srcId="{D2C067A3-AA60-45A0-B182-35BAE704E143}" destId="{2F1203DF-6E0F-49BE-A72C-61C021D193A9}" srcOrd="0" destOrd="0" parTransId="{C2C95E70-A91A-4FBB-958C-82CE7C7AB112}" sibTransId="{757FFD0C-00BE-4936-ACF6-3E1B82B110DC}"/>
    <dgm:cxn modelId="{F57AAF6D-FD79-4B63-98B2-5284AA4C0A4B}" type="presOf" srcId="{FA42E536-7FEC-40DE-8DFB-9BFC8A58CA61}" destId="{CD74AFD6-4085-4A53-8A52-E73BD8F610BA}" srcOrd="0" destOrd="0" presId="urn:microsoft.com/office/officeart/2005/8/layout/vList6"/>
    <dgm:cxn modelId="{E75352A1-DC85-4D56-9D64-A1EF27DEF30D}" srcId="{D2C067A3-AA60-45A0-B182-35BAE704E143}" destId="{098842A5-1984-44E6-BF50-40530E176F66}" srcOrd="2" destOrd="0" parTransId="{D3ECB03D-F3CA-46F8-8572-21F12D552665}" sibTransId="{52867462-EA76-4205-B3DC-8F84D3F5E881}"/>
    <dgm:cxn modelId="{83566F18-B8A5-4ED6-8CCA-3126D53147E7}" srcId="{F82D6990-D12B-435F-A73A-CA9CE914B950}" destId="{C02B3C6D-0AED-4E13-A42D-E977B6C272C2}" srcOrd="1" destOrd="0" parTransId="{E1322D8E-94E6-4189-8290-1BAA39173388}" sibTransId="{3E3338FF-1A78-4179-8461-80E2C8C50E2B}"/>
    <dgm:cxn modelId="{AA23C058-05B8-40CA-92B8-7844C6E49FC2}" srcId="{8806A296-499B-496E-ADA2-6DCFA1F81F54}" destId="{780AF697-096F-48B1-9787-2F7165648B7F}" srcOrd="2" destOrd="0" parTransId="{2F47BE09-0540-4285-B91F-7A05C0F6ACE5}" sibTransId="{47D49D8D-6ACB-42CF-AB14-7474CD3252B4}"/>
    <dgm:cxn modelId="{2509B48E-8458-4C63-8C37-CD40645A0138}" srcId="{C02B3C6D-0AED-4E13-A42D-E977B6C272C2}" destId="{DE53FD61-BEC4-46ED-B5B1-C029E5321E3B}" srcOrd="1" destOrd="0" parTransId="{50E3CAA2-E998-4422-A846-CE663408356F}" sibTransId="{11F07F16-0B10-42CF-9297-DD0C9EB2E2AD}"/>
    <dgm:cxn modelId="{7DD74ABA-139F-4452-9568-AFDA370A5548}" type="presOf" srcId="{B69A2B7E-344B-480C-AA3C-8CC24CB95EA0}" destId="{A8F56394-B72E-4F56-87B5-0E715FD6D0EB}" srcOrd="0" destOrd="1" presId="urn:microsoft.com/office/officeart/2005/8/layout/vList6"/>
    <dgm:cxn modelId="{2EBBA753-3E08-48DC-87FD-4DDDCD404491}" srcId="{F82D6990-D12B-435F-A73A-CA9CE914B950}" destId="{D2C067A3-AA60-45A0-B182-35BAE704E143}" srcOrd="0" destOrd="0" parTransId="{38CF77D8-CBD8-464B-8C69-93B25456BC1D}" sibTransId="{75DDF4F3-4FAD-4E3E-8D5E-44EDC6E922AC}"/>
    <dgm:cxn modelId="{6EE47B4A-D9EA-46AF-894D-E05386D982FF}" type="presOf" srcId="{1E8C01B2-D8DE-4E5C-88AA-A604D4B9AC35}" destId="{A8F56394-B72E-4F56-87B5-0E715FD6D0EB}" srcOrd="0" destOrd="0" presId="urn:microsoft.com/office/officeart/2005/8/layout/vList6"/>
    <dgm:cxn modelId="{9F7925E9-FB49-43BD-A80B-EC6C335D26BA}" srcId="{F82D6990-D12B-435F-A73A-CA9CE914B950}" destId="{8806A296-499B-496E-ADA2-6DCFA1F81F54}" srcOrd="2" destOrd="0" parTransId="{8EC22B88-78A4-4290-B72C-97F00ADA0BB4}" sibTransId="{BD1FB7A9-0235-4B76-8A46-8ABAD81096EF}"/>
    <dgm:cxn modelId="{07C5808D-0377-499D-9A0E-6B8C3595B8ED}" type="presOf" srcId="{8806A296-499B-496E-ADA2-6DCFA1F81F54}" destId="{F13B66F4-70F7-4472-BAD9-76845D4A65ED}" srcOrd="0" destOrd="0" presId="urn:microsoft.com/office/officeart/2005/8/layout/vList6"/>
    <dgm:cxn modelId="{DC057604-DE19-4A57-93F0-CC7394C93B57}" type="presOf" srcId="{DE53FD61-BEC4-46ED-B5B1-C029E5321E3B}" destId="{CD74AFD6-4085-4A53-8A52-E73BD8F610BA}" srcOrd="0" destOrd="1" presId="urn:microsoft.com/office/officeart/2005/8/layout/vList6"/>
    <dgm:cxn modelId="{05161782-3A76-4A47-A7B5-98B51EAFF761}" type="presParOf" srcId="{A7AC8943-76DA-4302-AFFF-25377FFC2DAB}" destId="{8005BF21-3C56-4C98-82A3-34D8F90F13C2}" srcOrd="0" destOrd="0" presId="urn:microsoft.com/office/officeart/2005/8/layout/vList6"/>
    <dgm:cxn modelId="{D40DDDAC-B6E3-47F5-BAFD-C51747E84F85}" type="presParOf" srcId="{8005BF21-3C56-4C98-82A3-34D8F90F13C2}" destId="{25BEAD2A-1D3A-4924-96A6-20DB3299ECE1}" srcOrd="0" destOrd="0" presId="urn:microsoft.com/office/officeart/2005/8/layout/vList6"/>
    <dgm:cxn modelId="{1549A146-0C3E-4BF1-B673-B2EF1319D4A6}" type="presParOf" srcId="{8005BF21-3C56-4C98-82A3-34D8F90F13C2}" destId="{8150E73A-07E4-4A02-874B-7E736504CC47}" srcOrd="1" destOrd="0" presId="urn:microsoft.com/office/officeart/2005/8/layout/vList6"/>
    <dgm:cxn modelId="{E38F828E-CAEF-4569-8E23-2B9182C802CF}" type="presParOf" srcId="{A7AC8943-76DA-4302-AFFF-25377FFC2DAB}" destId="{C3D1272A-3791-450B-8BE3-E0A6B01039F1}" srcOrd="1" destOrd="0" presId="urn:microsoft.com/office/officeart/2005/8/layout/vList6"/>
    <dgm:cxn modelId="{ED9298AB-DEE4-45AA-B2FA-0B70533F88FD}" type="presParOf" srcId="{A7AC8943-76DA-4302-AFFF-25377FFC2DAB}" destId="{9D2D3639-FAB5-4D5A-968C-CB54D50CA32C}" srcOrd="2" destOrd="0" presId="urn:microsoft.com/office/officeart/2005/8/layout/vList6"/>
    <dgm:cxn modelId="{BC2163B2-E07E-4D23-81AD-CC4AD0C8018F}" type="presParOf" srcId="{9D2D3639-FAB5-4D5A-968C-CB54D50CA32C}" destId="{54B619ED-70F5-49A4-BD5D-63E3369E08C4}" srcOrd="0" destOrd="0" presId="urn:microsoft.com/office/officeart/2005/8/layout/vList6"/>
    <dgm:cxn modelId="{7ED57BBE-1850-4286-950B-15BC378770B6}" type="presParOf" srcId="{9D2D3639-FAB5-4D5A-968C-CB54D50CA32C}" destId="{CD74AFD6-4085-4A53-8A52-E73BD8F610BA}" srcOrd="1" destOrd="0" presId="urn:microsoft.com/office/officeart/2005/8/layout/vList6"/>
    <dgm:cxn modelId="{3EE7F7D7-3074-4566-A597-359F0C939D9E}" type="presParOf" srcId="{A7AC8943-76DA-4302-AFFF-25377FFC2DAB}" destId="{C64ECF7E-DB2F-4EEA-A972-70650B620331}" srcOrd="3" destOrd="0" presId="urn:microsoft.com/office/officeart/2005/8/layout/vList6"/>
    <dgm:cxn modelId="{1B8165F4-7F8D-4AAA-A10A-3AA3FF1C5DA5}" type="presParOf" srcId="{A7AC8943-76DA-4302-AFFF-25377FFC2DAB}" destId="{A016BAD4-E76F-41CE-B640-A0219A5208BE}" srcOrd="4" destOrd="0" presId="urn:microsoft.com/office/officeart/2005/8/layout/vList6"/>
    <dgm:cxn modelId="{C2DFC0C7-06A9-4802-ABEB-84DD34AB78FC}" type="presParOf" srcId="{A016BAD4-E76F-41CE-B640-A0219A5208BE}" destId="{F13B66F4-70F7-4472-BAD9-76845D4A65ED}" srcOrd="0" destOrd="0" presId="urn:microsoft.com/office/officeart/2005/8/layout/vList6"/>
    <dgm:cxn modelId="{E7FA3F13-F80D-4473-89DF-2C1F97EC609C}" type="presParOf" srcId="{A016BAD4-E76F-41CE-B640-A0219A5208BE}" destId="{A8F56394-B72E-4F56-87B5-0E715FD6D0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CC897A-1D06-4376-BFEF-312F3238EBB7}">
      <dsp:nvSpPr>
        <dsp:cNvPr id="0" name=""/>
        <dsp:cNvSpPr/>
      </dsp:nvSpPr>
      <dsp:spPr>
        <a:xfrm rot="5400000">
          <a:off x="3888520" y="-219405"/>
          <a:ext cx="5127525" cy="614147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Lancer les études en présentant les objectifs, enjeux, et calendriers détaillés.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Association des élus, des partenaires institutionnels, et des acteurs locaux afin de bâtir une stratégie de projet partagée.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Solliciter les maires et un certain nombre de partenaires de la Communauté de communes afin d’identifier les enjeux les plus porteurs pour la démarche.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Solliciter les acteurs locaux pour partager les perspectives d’évolution de l’EPCI et leurs incidences sur les projets territoriaux. </a:t>
          </a:r>
        </a:p>
      </dsp:txBody>
      <dsp:txXfrm rot="5400000">
        <a:off x="3888520" y="-219405"/>
        <a:ext cx="5127525" cy="6141478"/>
      </dsp:txXfrm>
    </dsp:sp>
    <dsp:sp modelId="{2119AD0D-C8D1-4331-9F91-1450E9351E22}">
      <dsp:nvSpPr>
        <dsp:cNvPr id="0" name=""/>
        <dsp:cNvSpPr/>
      </dsp:nvSpPr>
      <dsp:spPr>
        <a:xfrm>
          <a:off x="4690" y="1564"/>
          <a:ext cx="3454581" cy="5699538"/>
        </a:xfrm>
        <a:prstGeom prst="roundRect">
          <a:avLst/>
        </a:prstGeom>
        <a:solidFill>
          <a:schemeClr val="accent4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Etape 1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Mobilisation et analyse territoriale</a:t>
          </a:r>
          <a:r>
            <a:rPr lang="fr-FR" sz="3200" kern="1200" dirty="0" smtClean="0"/>
            <a:t> </a:t>
          </a:r>
          <a:endParaRPr lang="fr-FR" sz="3200" kern="1200" dirty="0"/>
        </a:p>
      </dsp:txBody>
      <dsp:txXfrm>
        <a:off x="4690" y="1564"/>
        <a:ext cx="3454581" cy="56995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7E2EA4-BA99-4774-8A44-9B16A335D8B5}">
      <dsp:nvSpPr>
        <dsp:cNvPr id="0" name=""/>
        <dsp:cNvSpPr/>
      </dsp:nvSpPr>
      <dsp:spPr>
        <a:xfrm rot="5400000">
          <a:off x="5088648" y="-1663718"/>
          <a:ext cx="2723925" cy="6147482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Faire émerger les lignes de force de la stratégie : Comment souhaite-t-on voir évoluer le territoire ? Quelle vision politique, quelles valeurs souhaite-t-on promouvoir ?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Recueillir les propositions des élus, des techniciens et du conseil de développement.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Co-construire les scénarios de développement possibles.</a:t>
          </a:r>
          <a:endParaRPr lang="fr-FR" sz="2000" kern="1200" dirty="0"/>
        </a:p>
      </dsp:txBody>
      <dsp:txXfrm rot="5400000">
        <a:off x="5088648" y="-1663718"/>
        <a:ext cx="2723925" cy="6147482"/>
      </dsp:txXfrm>
    </dsp:sp>
    <dsp:sp modelId="{227C9105-E95A-4E01-B4FE-69C917121C6D}">
      <dsp:nvSpPr>
        <dsp:cNvPr id="0" name=""/>
        <dsp:cNvSpPr/>
      </dsp:nvSpPr>
      <dsp:spPr>
        <a:xfrm>
          <a:off x="0" y="2201"/>
          <a:ext cx="3457958" cy="281564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Etape 2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Définitions d’objectifs et d’axes stratégiques</a:t>
          </a:r>
          <a:endParaRPr lang="fr-FR" sz="2800" b="1" kern="1200" dirty="0"/>
        </a:p>
      </dsp:txBody>
      <dsp:txXfrm>
        <a:off x="0" y="2201"/>
        <a:ext cx="3457958" cy="2815642"/>
      </dsp:txXfrm>
    </dsp:sp>
    <dsp:sp modelId="{1DC0C795-FA4E-43D2-8340-BEA0A4606B88}">
      <dsp:nvSpPr>
        <dsp:cNvPr id="0" name=""/>
        <dsp:cNvSpPr/>
      </dsp:nvSpPr>
      <dsp:spPr>
        <a:xfrm rot="5400000">
          <a:off x="5210763" y="1284263"/>
          <a:ext cx="2479694" cy="6147482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Un plan d’actions concret et réaliste.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Une prospective financière à 5 ans.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Présenter le projet au conseil de développement.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Soumettre le projet à la validation du conseil communautaire.</a:t>
          </a:r>
        </a:p>
      </dsp:txBody>
      <dsp:txXfrm rot="5400000">
        <a:off x="5210763" y="1284263"/>
        <a:ext cx="2479694" cy="6147482"/>
      </dsp:txXfrm>
    </dsp:sp>
    <dsp:sp modelId="{FAAC30DF-C831-4019-B625-63584D11CFC3}">
      <dsp:nvSpPr>
        <dsp:cNvPr id="0" name=""/>
        <dsp:cNvSpPr/>
      </dsp:nvSpPr>
      <dsp:spPr>
        <a:xfrm>
          <a:off x="0" y="3015543"/>
          <a:ext cx="3457958" cy="2684923"/>
        </a:xfrm>
        <a:prstGeom prst="roundRect">
          <a:avLst/>
        </a:prstGeom>
        <a:solidFill>
          <a:srgbClr val="959A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Etape 3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Déclinaison d’un plan d’action</a:t>
          </a:r>
          <a:endParaRPr lang="fr-FR" sz="2800" b="1" kern="1200" dirty="0"/>
        </a:p>
      </dsp:txBody>
      <dsp:txXfrm>
        <a:off x="0" y="3015543"/>
        <a:ext cx="3457958" cy="26849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50E73A-07E4-4A02-874B-7E736504CC47}">
      <dsp:nvSpPr>
        <dsp:cNvPr id="0" name=""/>
        <dsp:cNvSpPr/>
      </dsp:nvSpPr>
      <dsp:spPr>
        <a:xfrm>
          <a:off x="3832129" y="0"/>
          <a:ext cx="6048375" cy="17797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11 nouvelles actions retenues.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1 273 400 € d’investissements entre 2016 et 2020 (nets de subventionnement et de FCTVA)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145 815 € d’impact en fonctionnement en 2020</a:t>
          </a:r>
        </a:p>
      </dsp:txBody>
      <dsp:txXfrm>
        <a:off x="3832129" y="0"/>
        <a:ext cx="6048375" cy="1779781"/>
      </dsp:txXfrm>
    </dsp:sp>
    <dsp:sp modelId="{25BEAD2A-1D3A-4924-96A6-20DB3299ECE1}">
      <dsp:nvSpPr>
        <dsp:cNvPr id="0" name=""/>
        <dsp:cNvSpPr/>
      </dsp:nvSpPr>
      <dsp:spPr>
        <a:xfrm>
          <a:off x="200120" y="0"/>
          <a:ext cx="3632008" cy="1779781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/>
              <a:ea typeface="+mj-ea"/>
              <a:cs typeface="Arial" pitchFamily="34" charset="0"/>
            </a:rPr>
            <a:t>Assurer le développement économique du territoire</a:t>
          </a:r>
          <a:endParaRPr lang="fr-FR" sz="2000" b="1" kern="1200" dirty="0">
            <a:latin typeface="Arial"/>
            <a:ea typeface="+mj-ea"/>
            <a:cs typeface="Arial" pitchFamily="34" charset="0"/>
          </a:endParaRPr>
        </a:p>
      </dsp:txBody>
      <dsp:txXfrm>
        <a:off x="200120" y="0"/>
        <a:ext cx="3632008" cy="1779781"/>
      </dsp:txXfrm>
    </dsp:sp>
    <dsp:sp modelId="{CD74AFD6-4085-4A53-8A52-E73BD8F610BA}">
      <dsp:nvSpPr>
        <dsp:cNvPr id="0" name=""/>
        <dsp:cNvSpPr/>
      </dsp:nvSpPr>
      <dsp:spPr>
        <a:xfrm>
          <a:off x="3832129" y="1957759"/>
          <a:ext cx="6048375" cy="17797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5 nouvelles actions retenues.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7 071 216 € d’investissements entre 2016 et 2020 (nets de subventionnement et de FCTVA)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315 </a:t>
          </a:r>
          <a:r>
            <a:rPr lang="fr-FR" sz="1600" kern="1200" dirty="0"/>
            <a:t>750 € d’impact en fonctionnement en 2020</a:t>
          </a:r>
        </a:p>
      </dsp:txBody>
      <dsp:txXfrm>
        <a:off x="3832129" y="1957759"/>
        <a:ext cx="6048375" cy="1779781"/>
      </dsp:txXfrm>
    </dsp:sp>
    <dsp:sp modelId="{54B619ED-70F5-49A4-BD5D-63E3369E08C4}">
      <dsp:nvSpPr>
        <dsp:cNvPr id="0" name=""/>
        <dsp:cNvSpPr/>
      </dsp:nvSpPr>
      <dsp:spPr>
        <a:xfrm>
          <a:off x="200120" y="1957759"/>
          <a:ext cx="3632008" cy="1779781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29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noProof="0" dirty="0" smtClean="0">
              <a:latin typeface="Arial"/>
              <a:ea typeface="+mj-ea"/>
              <a:cs typeface="Arial" pitchFamily="34" charset="0"/>
            </a:rPr>
            <a:t>Renforcer un socle commun de services à la population sur l’ensemble du territoire</a:t>
          </a:r>
        </a:p>
      </dsp:txBody>
      <dsp:txXfrm>
        <a:off x="200120" y="1957759"/>
        <a:ext cx="3632008" cy="1779781"/>
      </dsp:txXfrm>
    </dsp:sp>
    <dsp:sp modelId="{A8F56394-B72E-4F56-87B5-0E715FD6D0EB}">
      <dsp:nvSpPr>
        <dsp:cNvPr id="0" name=""/>
        <dsp:cNvSpPr/>
      </dsp:nvSpPr>
      <dsp:spPr>
        <a:xfrm>
          <a:off x="3832129" y="3915518"/>
          <a:ext cx="6048375" cy="17797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6 nouvelles actions retenues.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363 643 € d’investissements entre 2016 et 2020 (nets de subventionnement et de FCTVA)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8 </a:t>
          </a:r>
          <a:r>
            <a:rPr lang="fr-FR" sz="1600" kern="1200" dirty="0" smtClean="0"/>
            <a:t>600 € </a:t>
          </a:r>
          <a:r>
            <a:rPr lang="fr-FR" sz="1600" kern="1200" dirty="0"/>
            <a:t>d’impact en fonctionnement en 2020</a:t>
          </a:r>
        </a:p>
      </dsp:txBody>
      <dsp:txXfrm>
        <a:off x="3832129" y="3915518"/>
        <a:ext cx="6048375" cy="1779781"/>
      </dsp:txXfrm>
    </dsp:sp>
    <dsp:sp modelId="{F13B66F4-70F7-4472-BAD9-76845D4A65ED}">
      <dsp:nvSpPr>
        <dsp:cNvPr id="0" name=""/>
        <dsp:cNvSpPr/>
      </dsp:nvSpPr>
      <dsp:spPr>
        <a:xfrm>
          <a:off x="200120" y="3915518"/>
          <a:ext cx="3632008" cy="1779781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/>
              <a:ea typeface="+mj-ea"/>
              <a:cs typeface="Arial" pitchFamily="34" charset="0"/>
            </a:rPr>
            <a:t>Promouvoir le territoire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/>
              <a:ea typeface="+mj-ea"/>
              <a:cs typeface="Arial" pitchFamily="34" charset="0"/>
            </a:rPr>
            <a:t>et son identité</a:t>
          </a:r>
          <a:endParaRPr lang="fr-FR" sz="2000" b="1" kern="1200" dirty="0">
            <a:latin typeface="Arial"/>
            <a:ea typeface="+mj-ea"/>
            <a:cs typeface="Arial" pitchFamily="34" charset="0"/>
          </a:endParaRPr>
        </a:p>
      </dsp:txBody>
      <dsp:txXfrm>
        <a:off x="200120" y="3915518"/>
        <a:ext cx="3632008" cy="1779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0A10E8B6-1BA6-4277-8545-A2AAB4739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36F87E0-D40F-44BA-83FF-1F5890C8B533}" type="slidenum">
              <a:rPr lang="fr-FR"/>
              <a:pPr/>
              <a:t>1</a:t>
            </a:fld>
            <a:endParaRPr lang="fr-FR"/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A10E8B6-1BA6-4277-8545-A2AAB4739B7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3348038"/>
            <a:ext cx="10101263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N:\Clients\CDC Haut-Val-de-Sèvres\Modeles\Logo\Logo_CC-HVS_RVB-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6443663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6637" y="3707829"/>
            <a:ext cx="8569325" cy="1872208"/>
          </a:xfrm>
        </p:spPr>
        <p:txBody>
          <a:bodyPr/>
          <a:lstStyle>
            <a:lvl1pPr>
              <a:defRPr>
                <a:solidFill>
                  <a:srgbClr val="BF1E2E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8024" y="6444133"/>
            <a:ext cx="6131494" cy="1115542"/>
          </a:xfrm>
        </p:spPr>
        <p:txBody>
          <a:bodyPr anchor="ctr"/>
          <a:lstStyle>
            <a:lvl1pPr marL="0" indent="0" algn="l">
              <a:buNone/>
              <a:defRPr>
                <a:solidFill>
                  <a:srgbClr val="F1592A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idx="10"/>
          </p:nvPr>
        </p:nvSpPr>
        <p:spPr>
          <a:xfrm>
            <a:off x="8569325" y="7056438"/>
            <a:ext cx="1265238" cy="5032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14E78-367A-4A5A-BF91-2984A11CAE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BFEF7-4581-44ED-9C62-018CCDD28C1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7034232"/>
            <a:ext cx="10072549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 lIns="96213" tIns="48107" rIns="96213" bIns="48107"/>
          <a:lstStyle/>
          <a:p>
            <a:endParaRPr lang="en-GB" sz="1900" dirty="0">
              <a:solidFill>
                <a:srgbClr val="000000"/>
              </a:solidFill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77283" y="1319443"/>
            <a:ext cx="9525478" cy="53967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99208"/>
            <a:ext cx="10072549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 lIns="96213" tIns="48107" rIns="96213" bIns="48107"/>
          <a:lstStyle/>
          <a:p>
            <a:endParaRPr lang="en-GB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13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B6A816-37A2-461F-9302-2DEB1A0C2E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3163"/>
            <a:ext cx="100790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2211388"/>
            <a:ext cx="8567738" cy="1501775"/>
          </a:xfrm>
        </p:spPr>
        <p:txBody>
          <a:bodyPr anchor="b"/>
          <a:lstStyle>
            <a:lvl1pPr algn="ctr">
              <a:defRPr sz="4000" b="1" cap="all">
                <a:solidFill>
                  <a:srgbClr val="F68B1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650" y="3995861"/>
            <a:ext cx="8567738" cy="1654175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3319C-4B7B-422C-87DD-2EC39DE574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E107AC-87E0-4F5B-8984-4947E1E479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6F0FE4-2FD1-4D8C-A22B-4A42E5F1B0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E2D2D-E0D4-4F91-9811-AEDB77BE2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8B545D-F526-44FE-923C-DAB9FB8CFA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516E-C02D-4589-997E-FBEE121B0FA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C55F-EC72-4E7B-9E34-85E4E39A05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74050" y="5292725"/>
            <a:ext cx="1812925" cy="226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AutoShape 2"/>
          <p:cNvSpPr>
            <a:spLocks noChangeArrowheads="1"/>
          </p:cNvSpPr>
          <p:nvPr/>
        </p:nvSpPr>
        <p:spPr bwMode="auto">
          <a:xfrm rot="-5400000">
            <a:off x="9655175" y="6804025"/>
            <a:ext cx="431800" cy="863600"/>
          </a:xfrm>
          <a:prstGeom prst="roundRect">
            <a:avLst>
              <a:gd name="adj" fmla="val 16667"/>
            </a:avLst>
          </a:prstGeom>
          <a:solidFill>
            <a:srgbClr val="00B48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40563"/>
            <a:ext cx="2346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4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679950" y="7092950"/>
            <a:ext cx="396081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4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400" dirty="0" smtClean="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r>
              <a:rPr lang="fr-FR"/>
              <a:t>Communauté de Communes Haut Val de Sèvre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505950" y="7092950"/>
            <a:ext cx="430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4000"/>
              </a:lnSpc>
              <a:defRPr sz="1400" smtClean="0"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CF18D271-28F9-405C-B8D4-3688903DD7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68" r:id="rId8"/>
    <p:sldLayoutId id="2147483669" r:id="rId9"/>
    <p:sldLayoutId id="2147483670" r:id="rId10"/>
    <p:sldLayoutId id="2147483671" r:id="rId11"/>
    <p:sldLayoutId id="2147483679" r:id="rId12"/>
    <p:sldLayoutId id="2147483680" r:id="rId13"/>
  </p:sldLayoutIdLst>
  <p:hf hdr="0" dt="0"/>
  <p:txStyles>
    <p:titleStyle>
      <a:lvl1pPr algn="ctr" defTabSz="449263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F1E2E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F1E2E"/>
          </a:solidFill>
          <a:latin typeface="Source Sans Pro Semibold" pitchFamily="32" charset="0"/>
          <a:ea typeface="Microsoft YaHei" charset="-122"/>
        </a:defRPr>
      </a:lvl2pPr>
      <a:lvl3pPr algn="ctr" defTabSz="449263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F1E2E"/>
          </a:solidFill>
          <a:latin typeface="Source Sans Pro Semibold" pitchFamily="32" charset="0"/>
          <a:ea typeface="Microsoft YaHei" charset="-122"/>
        </a:defRPr>
      </a:lvl3pPr>
      <a:lvl4pPr algn="ctr" defTabSz="449263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F1E2E"/>
          </a:solidFill>
          <a:latin typeface="Source Sans Pro Semibold" pitchFamily="32" charset="0"/>
          <a:ea typeface="Microsoft YaHei" charset="-122"/>
        </a:defRPr>
      </a:lvl4pPr>
      <a:lvl5pPr algn="ctr" defTabSz="449263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F1E2E"/>
          </a:solidFill>
          <a:latin typeface="Source Sans Pro Semibold" pitchFamily="32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F1E2E"/>
          </a:solidFill>
          <a:latin typeface="Source Sans Pro Semibold" pitchFamily="32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F1E2E"/>
          </a:solidFill>
          <a:latin typeface="Source Sans Pro Semibold" pitchFamily="32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F1E2E"/>
          </a:solidFill>
          <a:latin typeface="Source Sans Pro Semibold" pitchFamily="32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BF1E2E"/>
          </a:solidFill>
          <a:latin typeface="Source Sans Pro Semibold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7"/>
          <p:cNvSpPr>
            <a:spLocks noGrp="1"/>
          </p:cNvSpPr>
          <p:nvPr>
            <p:ph type="ctrTitle"/>
          </p:nvPr>
        </p:nvSpPr>
        <p:spPr>
          <a:xfrm>
            <a:off x="766763" y="3708400"/>
            <a:ext cx="8569325" cy="1871663"/>
          </a:xfrm>
        </p:spPr>
        <p:txBody>
          <a:bodyPr/>
          <a:lstStyle/>
          <a:p>
            <a:r>
              <a:rPr lang="fr-FR" dirty="0" smtClean="0"/>
              <a:t>Le projet de territoire</a:t>
            </a:r>
          </a:p>
        </p:txBody>
      </p:sp>
      <p:sp>
        <p:nvSpPr>
          <p:cNvPr id="9219" name="Sous-titre 18"/>
          <p:cNvSpPr>
            <a:spLocks noGrp="1"/>
          </p:cNvSpPr>
          <p:nvPr>
            <p:ph type="subTitle" idx="1"/>
          </p:nvPr>
        </p:nvSpPr>
        <p:spPr>
          <a:xfrm>
            <a:off x="2592040" y="6012085"/>
            <a:ext cx="6130925" cy="1116012"/>
          </a:xfrm>
        </p:spPr>
        <p:txBody>
          <a:bodyPr/>
          <a:lstStyle/>
          <a:p>
            <a:r>
              <a:rPr lang="fr-FR" dirty="0" smtClean="0"/>
              <a:t>Outil de convergence politique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52" y="1547589"/>
            <a:ext cx="6912768" cy="498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 Pays du Haut Val de Sèvre </a:t>
            </a:r>
            <a:br>
              <a:rPr lang="fr-FR" sz="3200" dirty="0" smtClean="0"/>
            </a:br>
            <a:r>
              <a:rPr lang="fr-FR" sz="3200" dirty="0" smtClean="0"/>
              <a:t>avant  la fusion-extension du 1</a:t>
            </a:r>
            <a:r>
              <a:rPr lang="fr-FR" sz="3200" baseline="30000" dirty="0" smtClean="0"/>
              <a:t>er</a:t>
            </a:r>
            <a:r>
              <a:rPr lang="fr-FR" sz="3200" dirty="0" smtClean="0"/>
              <a:t> janvier 2014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Communauté de Communes Haut Val de Sèvre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DB6A816-37A2-461F-9302-2DEB1A0C2ED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792" y="0"/>
            <a:ext cx="9069387" cy="1260475"/>
          </a:xfrm>
        </p:spPr>
        <p:txBody>
          <a:bodyPr/>
          <a:lstStyle/>
          <a:p>
            <a:r>
              <a:rPr lang="fr-FR" sz="3200" dirty="0" smtClean="0"/>
              <a:t>Un nouveau périmètre au premier janvier 2014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Communauté de Communes Haut Val de Sèvre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DB6A816-37A2-461F-9302-2DEB1A0C2EDA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056" y="1187549"/>
            <a:ext cx="7598167" cy="44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5003973"/>
            <a:ext cx="2437490" cy="219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59792" y="1115541"/>
            <a:ext cx="3744416" cy="31552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19 communes</a:t>
            </a:r>
          </a:p>
          <a:p>
            <a:r>
              <a:rPr lang="fr-FR" dirty="0" smtClean="0"/>
              <a:t>48 conseillers communautaires</a:t>
            </a:r>
          </a:p>
          <a:p>
            <a:r>
              <a:rPr lang="fr-FR" dirty="0" smtClean="0"/>
              <a:t>31 000 habitants</a:t>
            </a:r>
          </a:p>
          <a:p>
            <a:r>
              <a:rPr lang="fr-FR" dirty="0" smtClean="0"/>
              <a:t>11 615 emplois salariés</a:t>
            </a:r>
          </a:p>
          <a:p>
            <a:r>
              <a:rPr lang="fr-FR" dirty="0" smtClean="0"/>
              <a:t>Près de 2000 entreprises</a:t>
            </a:r>
          </a:p>
          <a:p>
            <a:endParaRPr lang="fr-FR" dirty="0" smtClean="0"/>
          </a:p>
          <a:p>
            <a:r>
              <a:rPr lang="fr-FR" dirty="0" smtClean="0"/>
              <a:t>Infrastructures:</a:t>
            </a:r>
          </a:p>
          <a:p>
            <a:pPr>
              <a:buFontTx/>
              <a:buChar char="-"/>
            </a:pPr>
            <a:r>
              <a:rPr lang="fr-FR" sz="1400" dirty="0" smtClean="0"/>
              <a:t>Gare TGV+ 2 gares TER</a:t>
            </a:r>
          </a:p>
          <a:p>
            <a:pPr>
              <a:buFontTx/>
              <a:buChar char="-"/>
            </a:pPr>
            <a:r>
              <a:rPr lang="fr-FR" sz="1400" dirty="0" smtClean="0"/>
              <a:t> RD 611</a:t>
            </a:r>
          </a:p>
          <a:p>
            <a:pPr>
              <a:buFontTx/>
              <a:buChar char="-"/>
            </a:pPr>
            <a:r>
              <a:rPr lang="fr-FR" sz="1400" dirty="0" smtClean="0"/>
              <a:t> A10/A83</a:t>
            </a:r>
          </a:p>
          <a:p>
            <a:pPr>
              <a:buFontTx/>
              <a:buChar char="-"/>
            </a:pPr>
            <a:r>
              <a:rPr lang="fr-FR" sz="1400" dirty="0" smtClean="0"/>
              <a:t> 2 sorties d’autoroute dont 1 échangeur autoroutier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539477"/>
            <a:ext cx="9069387" cy="1260475"/>
          </a:xfrm>
        </p:spPr>
        <p:txBody>
          <a:bodyPr/>
          <a:lstStyle/>
          <a:p>
            <a:r>
              <a:rPr lang="fr-FR" sz="4000" dirty="0" smtClean="0"/>
              <a:t>Construire un projet politique commun </a:t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808" y="1547589"/>
            <a:ext cx="9069387" cy="4383088"/>
          </a:xfrm>
        </p:spPr>
        <p:txBody>
          <a:bodyPr/>
          <a:lstStyle/>
          <a:p>
            <a:r>
              <a:rPr lang="fr-FR" sz="2600" b="1" dirty="0" smtClean="0"/>
              <a:t>Des divergences initiales à la convergence négociée </a:t>
            </a:r>
          </a:p>
          <a:p>
            <a:r>
              <a:rPr lang="fr-FR" sz="2400" dirty="0" smtClean="0"/>
              <a:t>	-  Mobiliser autour d’un diagnostic : faire émerger les enjeux et dynamiques  territoriales</a:t>
            </a:r>
          </a:p>
          <a:p>
            <a:r>
              <a:rPr lang="fr-FR" sz="2600" b="1" dirty="0" smtClean="0"/>
              <a:t>Le résultat : une stratégie partagée pour le territoire </a:t>
            </a:r>
          </a:p>
          <a:p>
            <a:r>
              <a:rPr lang="fr-FR" dirty="0" smtClean="0"/>
              <a:t>	</a:t>
            </a:r>
            <a:r>
              <a:rPr lang="fr-FR" sz="2600" dirty="0" smtClean="0"/>
              <a:t>-  </a:t>
            </a:r>
            <a:r>
              <a:rPr lang="fr-FR" sz="2400" dirty="0" smtClean="0"/>
              <a:t>Un territoire ouvert et pratique vers un territoire structuré et cohérent.</a:t>
            </a:r>
          </a:p>
          <a:p>
            <a:r>
              <a:rPr lang="fr-FR" sz="2400" dirty="0" smtClean="0"/>
              <a:t>	-  Une feuille de route  pour le mandat : 22 actions retenues</a:t>
            </a:r>
          </a:p>
          <a:p>
            <a:r>
              <a:rPr lang="fr-FR" sz="2600" b="1" dirty="0" smtClean="0"/>
              <a:t>Expertise et animation externes de la démarche :</a:t>
            </a:r>
          </a:p>
          <a:p>
            <a:r>
              <a:rPr lang="fr-FR" sz="2400" dirty="0" smtClean="0"/>
              <a:t>	- Etude réalisée sur une durée de 12 mois </a:t>
            </a:r>
            <a:r>
              <a:rPr lang="fr-FR" sz="1600" dirty="0" smtClean="0"/>
              <a:t>(janvier 2015 à janvier 2016) </a:t>
            </a:r>
            <a:r>
              <a:rPr lang="fr-FR" sz="2400" dirty="0" smtClean="0"/>
              <a:t>avec KPMG (36 000 €)</a:t>
            </a:r>
          </a:p>
          <a:p>
            <a:r>
              <a:rPr lang="fr-FR" sz="2800" dirty="0" smtClean="0"/>
              <a:t> 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Communauté de Communes Haut Val de Sèvre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DB6A816-37A2-461F-9302-2DEB1A0C2EDA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808" y="0"/>
            <a:ext cx="9069387" cy="1260475"/>
          </a:xfrm>
        </p:spPr>
        <p:txBody>
          <a:bodyPr/>
          <a:lstStyle/>
          <a:p>
            <a:r>
              <a:rPr lang="fr-FR" sz="4000" dirty="0" smtClean="0"/>
              <a:t>La construction du projet de territoire</a:t>
            </a:r>
            <a:endParaRPr lang="fr-FR" sz="40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1597835483"/>
              </p:ext>
            </p:extLst>
          </p:nvPr>
        </p:nvGraphicFramePr>
        <p:xfrm>
          <a:off x="197899" y="1331565"/>
          <a:ext cx="9605441" cy="570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4"/>
          <p:cNvSpPr txBox="1">
            <a:spLocks/>
          </p:cNvSpPr>
          <p:nvPr/>
        </p:nvSpPr>
        <p:spPr>
          <a:xfrm>
            <a:off x="9505950" y="7092950"/>
            <a:ext cx="430213" cy="5191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6DB6A816-37A2-461F-9302-2DEB1A0C2EDA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charset="-122"/>
                <a:cs typeface="+mn-cs"/>
              </a:rPr>
              <a:pPr marL="0" marR="0" lvl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17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808" y="0"/>
            <a:ext cx="8925371" cy="1260475"/>
          </a:xfrm>
        </p:spPr>
        <p:txBody>
          <a:bodyPr/>
          <a:lstStyle/>
          <a:p>
            <a:r>
              <a:rPr lang="fr-FR" sz="4000" dirty="0" smtClean="0"/>
              <a:t>La construction du projet de territoire</a:t>
            </a:r>
            <a:endParaRPr lang="fr-FR" sz="40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1597835483"/>
              </p:ext>
            </p:extLst>
          </p:nvPr>
        </p:nvGraphicFramePr>
        <p:xfrm>
          <a:off x="197899" y="1331565"/>
          <a:ext cx="9605441" cy="570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4"/>
          <p:cNvSpPr txBox="1">
            <a:spLocks/>
          </p:cNvSpPr>
          <p:nvPr/>
        </p:nvSpPr>
        <p:spPr>
          <a:xfrm>
            <a:off x="9505950" y="7092950"/>
            <a:ext cx="430213" cy="5191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6DB6A816-37A2-461F-9302-2DEB1A0C2EDA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charset="-122"/>
                <a:cs typeface="+mn-cs"/>
              </a:rPr>
              <a:pPr marL="0" marR="0" lvl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6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172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/>
          </p:nvPr>
        </p:nvGraphicFramePr>
        <p:xfrm>
          <a:off x="-1" y="1475581"/>
          <a:ext cx="10080625" cy="56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-1" y="128565"/>
            <a:ext cx="10080625" cy="986976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/>
              <a:t>22 actions </a:t>
            </a:r>
            <a:r>
              <a:rPr lang="fr-FR" sz="3600" dirty="0" smtClean="0"/>
              <a:t>retenues pour </a:t>
            </a:r>
            <a:br>
              <a:rPr lang="fr-FR" sz="3600" dirty="0" smtClean="0"/>
            </a:br>
            <a:r>
              <a:rPr lang="fr-FR" sz="3600" dirty="0" smtClean="0"/>
              <a:t>une dynamique territoriale</a:t>
            </a:r>
            <a:endParaRPr lang="fr-FR" sz="3600" dirty="0"/>
          </a:p>
        </p:txBody>
      </p:sp>
      <p:sp>
        <p:nvSpPr>
          <p:cNvPr id="5" name="Espace réservé du numéro de diapositive 4"/>
          <p:cNvSpPr txBox="1">
            <a:spLocks/>
          </p:cNvSpPr>
          <p:nvPr/>
        </p:nvSpPr>
        <p:spPr>
          <a:xfrm>
            <a:off x="9505950" y="7092950"/>
            <a:ext cx="430213" cy="5191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6DB6A816-37A2-461F-9302-2DEB1A0C2EDA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charset="-122"/>
                <a:cs typeface="+mn-cs"/>
              </a:rPr>
              <a:pPr marL="0" marR="0" lvl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7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2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Communauté de Communes Haut Val de Sèvre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2C3319C-4B7B-422C-87DD-2EC39DE5744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- modele présentation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Source Sans Pro Semibold"/>
        <a:ea typeface="Microsoft YaHei"/>
        <a:cs typeface=""/>
      </a:majorFont>
      <a:minorFont>
        <a:latin typeface="Source Sans Pro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2- modele présentation</Template>
  <TotalTime>144</TotalTime>
  <Words>402</Words>
  <Application>Microsoft Office PowerPoint</Application>
  <PresentationFormat>Personnalisé</PresentationFormat>
  <Paragraphs>73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2- modele présentation</vt:lpstr>
      <vt:lpstr>Le projet de territoire</vt:lpstr>
      <vt:lpstr>Le Pays du Haut Val de Sèvre  avant  la fusion-extension du 1er janvier 2014</vt:lpstr>
      <vt:lpstr>Un nouveau périmètre au premier janvier 2014 </vt:lpstr>
      <vt:lpstr>Construire un projet politique commun  </vt:lpstr>
      <vt:lpstr>La construction du projet de territoire</vt:lpstr>
      <vt:lpstr>La construction du projet de territoire</vt:lpstr>
      <vt:lpstr>22 actions retenues pour  une dynamique territoriale</vt:lpstr>
      <vt:lpstr>Merci de votre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projet de territoire</dc:title>
  <dc:creator>devloc</dc:creator>
  <cp:lastModifiedBy>devloc</cp:lastModifiedBy>
  <cp:revision>24</cp:revision>
  <cp:lastPrinted>1601-01-01T00:00:00Z</cp:lastPrinted>
  <dcterms:created xsi:type="dcterms:W3CDTF">2017-10-10T15:30:51Z</dcterms:created>
  <dcterms:modified xsi:type="dcterms:W3CDTF">2017-10-12T13:03:17Z</dcterms:modified>
</cp:coreProperties>
</file>