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sldIdLst>
    <p:sldId id="256" r:id="rId2"/>
    <p:sldId id="257" r:id="rId3"/>
    <p:sldId id="258" r:id="rId4"/>
    <p:sldId id="259" r:id="rId5"/>
    <p:sldId id="271" r:id="rId6"/>
    <p:sldId id="260" r:id="rId7"/>
    <p:sldId id="261" r:id="rId8"/>
    <p:sldId id="272" r:id="rId9"/>
    <p:sldId id="262" r:id="rId10"/>
    <p:sldId id="263" r:id="rId11"/>
    <p:sldId id="264" r:id="rId12"/>
    <p:sldId id="265" r:id="rId13"/>
    <p:sldId id="266" r:id="rId14"/>
    <p:sldId id="267" r:id="rId15"/>
    <p:sldId id="270" r:id="rId16"/>
    <p:sldId id="26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2" autoAdjust="0"/>
    <p:restoredTop sz="94660"/>
  </p:normalViewPr>
  <p:slideViewPr>
    <p:cSldViewPr snapToGrid="0">
      <p:cViewPr varScale="1">
        <p:scale>
          <a:sx n="90" d="100"/>
          <a:sy n="90" d="100"/>
        </p:scale>
        <p:origin x="72" y="17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59AB96FE-6B19-4D3A-BEAB-5A71E87F6E08}"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FF08BB-3460-4FD8-A00A-26C9F233C344}" type="slidenum">
              <a:rPr lang="en-US" smtClean="0"/>
              <a:t>‹N°›</a:t>
            </a:fld>
            <a:endParaRPr lang="en-US"/>
          </a:p>
        </p:txBody>
      </p:sp>
    </p:spTree>
    <p:extLst>
      <p:ext uri="{BB962C8B-B14F-4D97-AF65-F5344CB8AC3E}">
        <p14:creationId xmlns:p14="http://schemas.microsoft.com/office/powerpoint/2010/main" val="1673531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59AB96FE-6B19-4D3A-BEAB-5A71E87F6E08}"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FF08BB-3460-4FD8-A00A-26C9F233C344}" type="slidenum">
              <a:rPr lang="en-US" smtClean="0"/>
              <a:t>‹N°›</a:t>
            </a:fld>
            <a:endParaRPr lang="en-US"/>
          </a:p>
        </p:txBody>
      </p:sp>
    </p:spTree>
    <p:extLst>
      <p:ext uri="{BB962C8B-B14F-4D97-AF65-F5344CB8AC3E}">
        <p14:creationId xmlns:p14="http://schemas.microsoft.com/office/powerpoint/2010/main" val="38128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59AB96FE-6B19-4D3A-BEAB-5A71E87F6E08}"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FF08BB-3460-4FD8-A00A-26C9F233C344}" type="slidenum">
              <a:rPr lang="en-US" smtClean="0"/>
              <a:t>‹N°›</a:t>
            </a:fld>
            <a:endParaRPr lang="en-US"/>
          </a:p>
        </p:txBody>
      </p:sp>
    </p:spTree>
    <p:extLst>
      <p:ext uri="{BB962C8B-B14F-4D97-AF65-F5344CB8AC3E}">
        <p14:creationId xmlns:p14="http://schemas.microsoft.com/office/powerpoint/2010/main" val="4028419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59AB96FE-6B19-4D3A-BEAB-5A71E87F6E08}"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FF08BB-3460-4FD8-A00A-26C9F233C344}" type="slidenum">
              <a:rPr lang="en-US" smtClean="0"/>
              <a:t>‹N°›</a:t>
            </a:fld>
            <a:endParaRPr lang="en-US"/>
          </a:p>
        </p:txBody>
      </p:sp>
    </p:spTree>
    <p:extLst>
      <p:ext uri="{BB962C8B-B14F-4D97-AF65-F5344CB8AC3E}">
        <p14:creationId xmlns:p14="http://schemas.microsoft.com/office/powerpoint/2010/main" val="1041478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59AB96FE-6B19-4D3A-BEAB-5A71E87F6E08}"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FF08BB-3460-4FD8-A00A-26C9F233C344}" type="slidenum">
              <a:rPr lang="en-US" smtClean="0"/>
              <a:t>‹N°›</a:t>
            </a:fld>
            <a:endParaRPr lang="en-US"/>
          </a:p>
        </p:txBody>
      </p:sp>
    </p:spTree>
    <p:extLst>
      <p:ext uri="{BB962C8B-B14F-4D97-AF65-F5344CB8AC3E}">
        <p14:creationId xmlns:p14="http://schemas.microsoft.com/office/powerpoint/2010/main" val="933231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59AB96FE-6B19-4D3A-BEAB-5A71E87F6E08}"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FF08BB-3460-4FD8-A00A-26C9F233C344}" type="slidenum">
              <a:rPr lang="en-US" smtClean="0"/>
              <a:t>‹N°›</a:t>
            </a:fld>
            <a:endParaRPr lang="en-US"/>
          </a:p>
        </p:txBody>
      </p:sp>
    </p:spTree>
    <p:extLst>
      <p:ext uri="{BB962C8B-B14F-4D97-AF65-F5344CB8AC3E}">
        <p14:creationId xmlns:p14="http://schemas.microsoft.com/office/powerpoint/2010/main" val="2139346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59AB96FE-6B19-4D3A-BEAB-5A71E87F6E08}" type="datetimeFigureOut">
              <a:rPr lang="en-US" smtClean="0"/>
              <a:t>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FF08BB-3460-4FD8-A00A-26C9F233C344}" type="slidenum">
              <a:rPr lang="en-US" smtClean="0"/>
              <a:t>‹N°›</a:t>
            </a:fld>
            <a:endParaRPr lang="en-US"/>
          </a:p>
        </p:txBody>
      </p:sp>
    </p:spTree>
    <p:extLst>
      <p:ext uri="{BB962C8B-B14F-4D97-AF65-F5344CB8AC3E}">
        <p14:creationId xmlns:p14="http://schemas.microsoft.com/office/powerpoint/2010/main" val="925592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59AB96FE-6B19-4D3A-BEAB-5A71E87F6E08}" type="datetimeFigureOut">
              <a:rPr lang="en-US" smtClean="0"/>
              <a:t>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FF08BB-3460-4FD8-A00A-26C9F233C344}" type="slidenum">
              <a:rPr lang="en-US" smtClean="0"/>
              <a:t>‹N°›</a:t>
            </a:fld>
            <a:endParaRPr lang="en-US"/>
          </a:p>
        </p:txBody>
      </p:sp>
    </p:spTree>
    <p:extLst>
      <p:ext uri="{BB962C8B-B14F-4D97-AF65-F5344CB8AC3E}">
        <p14:creationId xmlns:p14="http://schemas.microsoft.com/office/powerpoint/2010/main" val="1809243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AB96FE-6B19-4D3A-BEAB-5A71E87F6E08}" type="datetimeFigureOut">
              <a:rPr lang="en-US" smtClean="0"/>
              <a:t>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FF08BB-3460-4FD8-A00A-26C9F233C344}" type="slidenum">
              <a:rPr lang="en-US" smtClean="0"/>
              <a:t>‹N°›</a:t>
            </a:fld>
            <a:endParaRPr lang="en-US"/>
          </a:p>
        </p:txBody>
      </p:sp>
    </p:spTree>
    <p:extLst>
      <p:ext uri="{BB962C8B-B14F-4D97-AF65-F5344CB8AC3E}">
        <p14:creationId xmlns:p14="http://schemas.microsoft.com/office/powerpoint/2010/main" val="2233282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59AB96FE-6B19-4D3A-BEAB-5A71E87F6E08}"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FF08BB-3460-4FD8-A00A-26C9F233C344}" type="slidenum">
              <a:rPr lang="en-US" smtClean="0"/>
              <a:t>‹N°›</a:t>
            </a:fld>
            <a:endParaRPr lang="en-US"/>
          </a:p>
        </p:txBody>
      </p:sp>
    </p:spTree>
    <p:extLst>
      <p:ext uri="{BB962C8B-B14F-4D97-AF65-F5344CB8AC3E}">
        <p14:creationId xmlns:p14="http://schemas.microsoft.com/office/powerpoint/2010/main" val="4063083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59AB96FE-6B19-4D3A-BEAB-5A71E87F6E08}"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FF08BB-3460-4FD8-A00A-26C9F233C344}" type="slidenum">
              <a:rPr lang="en-US" smtClean="0"/>
              <a:t>‹N°›</a:t>
            </a:fld>
            <a:endParaRPr lang="en-US"/>
          </a:p>
        </p:txBody>
      </p:sp>
    </p:spTree>
    <p:extLst>
      <p:ext uri="{BB962C8B-B14F-4D97-AF65-F5344CB8AC3E}">
        <p14:creationId xmlns:p14="http://schemas.microsoft.com/office/powerpoint/2010/main" val="1966177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AB96FE-6B19-4D3A-BEAB-5A71E87F6E08}" type="datetimeFigureOut">
              <a:rPr lang="en-US" smtClean="0"/>
              <a:t>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FF08BB-3460-4FD8-A00A-26C9F233C344}" type="slidenum">
              <a:rPr lang="en-US" smtClean="0"/>
              <a:t>‹N°›</a:t>
            </a:fld>
            <a:endParaRPr lang="en-US"/>
          </a:p>
        </p:txBody>
      </p:sp>
    </p:spTree>
    <p:extLst>
      <p:ext uri="{BB962C8B-B14F-4D97-AF65-F5344CB8AC3E}">
        <p14:creationId xmlns:p14="http://schemas.microsoft.com/office/powerpoint/2010/main" val="10813837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433688" y="459088"/>
            <a:ext cx="9944554" cy="3733350"/>
          </a:xfrm>
        </p:spPr>
        <p:txBody>
          <a:bodyPr>
            <a:normAutofit/>
          </a:bodyPr>
          <a:lstStyle/>
          <a:p>
            <a:r>
              <a:rPr lang="fr-BE" sz="5400" dirty="0"/>
              <a:t/>
            </a:r>
            <a:br>
              <a:rPr lang="fr-BE" sz="5400" dirty="0"/>
            </a:br>
            <a:r>
              <a:rPr lang="fr-BE" sz="5400" dirty="0"/>
              <a:t/>
            </a:r>
            <a:br>
              <a:rPr lang="fr-BE" sz="5400" dirty="0"/>
            </a:br>
            <a:r>
              <a:rPr lang="en-US" sz="4900" dirty="0"/>
              <a:t/>
            </a:r>
            <a:br>
              <a:rPr lang="en-US" sz="4900" dirty="0"/>
            </a:br>
            <a:r>
              <a:rPr lang="en-US" dirty="0"/>
              <a:t/>
            </a:r>
            <a:br>
              <a:rPr lang="en-US" dirty="0"/>
            </a:br>
            <a:endParaRPr lang="en-US" sz="1000" dirty="0"/>
          </a:p>
        </p:txBody>
      </p:sp>
      <p:sp useBgFill="1">
        <p:nvSpPr>
          <p:cNvPr id="3" name="Sous-titre 2"/>
          <p:cNvSpPr>
            <a:spLocks noGrp="1"/>
          </p:cNvSpPr>
          <p:nvPr>
            <p:ph type="subTitle" idx="1"/>
          </p:nvPr>
        </p:nvSpPr>
        <p:spPr>
          <a:xfrm>
            <a:off x="552328" y="4914784"/>
            <a:ext cx="10945405" cy="1714899"/>
          </a:xfrm>
        </p:spPr>
        <p:txBody>
          <a:bodyPr>
            <a:normAutofit/>
          </a:bodyPr>
          <a:lstStyle/>
          <a:p>
            <a:pPr algn="r"/>
            <a:r>
              <a:rPr lang="fr-BE" dirty="0" smtClean="0">
                <a:solidFill>
                  <a:schemeClr val="accent2">
                    <a:lumMod val="75000"/>
                  </a:schemeClr>
                </a:solidFill>
              </a:rPr>
              <a:t>Poitiers, </a:t>
            </a:r>
            <a:r>
              <a:rPr lang="fr-BE" dirty="0">
                <a:solidFill>
                  <a:schemeClr val="accent2">
                    <a:lumMod val="75000"/>
                  </a:schemeClr>
                </a:solidFill>
              </a:rPr>
              <a:t>10 janvier 2019 -Espace Mendès-France</a:t>
            </a:r>
            <a:endParaRPr lang="en-US" dirty="0">
              <a:solidFill>
                <a:schemeClr val="accent2">
                  <a:lumMod val="75000"/>
                </a:schemeClr>
              </a:solidFill>
            </a:endParaRPr>
          </a:p>
          <a:p>
            <a:pPr algn="r"/>
            <a:r>
              <a:rPr lang="fr-BE" dirty="0">
                <a:solidFill>
                  <a:schemeClr val="accent2">
                    <a:lumMod val="75000"/>
                  </a:schemeClr>
                </a:solidFill>
              </a:rPr>
              <a:t>Journée d’étude « </a:t>
            </a:r>
            <a:r>
              <a:rPr lang="fr-BE" dirty="0" smtClean="0">
                <a:solidFill>
                  <a:schemeClr val="accent2">
                    <a:lumMod val="75000"/>
                  </a:schemeClr>
                </a:solidFill>
              </a:rPr>
              <a:t>Moines, </a:t>
            </a:r>
            <a:r>
              <a:rPr lang="fr-BE" dirty="0">
                <a:solidFill>
                  <a:schemeClr val="accent2">
                    <a:lumMod val="75000"/>
                  </a:schemeClr>
                </a:solidFill>
              </a:rPr>
              <a:t>Sciences et Techniques au Moyen-Âge »</a:t>
            </a:r>
            <a:endParaRPr lang="en-US" dirty="0">
              <a:solidFill>
                <a:schemeClr val="accent2">
                  <a:lumMod val="75000"/>
                </a:schemeClr>
              </a:solidFill>
            </a:endParaRPr>
          </a:p>
          <a:p>
            <a:endParaRPr lang="en-US" dirty="0"/>
          </a:p>
        </p:txBody>
      </p:sp>
      <p:sp>
        <p:nvSpPr>
          <p:cNvPr id="4" name="Rectangle 3"/>
          <p:cNvSpPr/>
          <p:nvPr/>
        </p:nvSpPr>
        <p:spPr>
          <a:xfrm>
            <a:off x="4279124" y="1109431"/>
            <a:ext cx="7019911" cy="3108543"/>
          </a:xfrm>
          <a:prstGeom prst="rect">
            <a:avLst/>
          </a:prstGeom>
          <a:solidFill>
            <a:schemeClr val="accent4">
              <a:lumMod val="20000"/>
              <a:lumOff val="80000"/>
            </a:schemeClr>
          </a:solidFill>
        </p:spPr>
        <p:txBody>
          <a:bodyPr wrap="square">
            <a:spAutoFit/>
          </a:bodyPr>
          <a:lstStyle/>
          <a:p>
            <a:pPr algn="ctr"/>
            <a:r>
              <a:rPr lang="fr-BE" sz="4400" dirty="0" smtClean="0">
                <a:solidFill>
                  <a:schemeClr val="accent2">
                    <a:lumMod val="75000"/>
                  </a:schemeClr>
                </a:solidFill>
              </a:rPr>
              <a:t>La médecine des moines </a:t>
            </a:r>
          </a:p>
          <a:p>
            <a:pPr algn="ctr"/>
            <a:r>
              <a:rPr lang="fr-BE" sz="4400" dirty="0" smtClean="0">
                <a:solidFill>
                  <a:schemeClr val="accent2">
                    <a:lumMod val="75000"/>
                  </a:schemeClr>
                </a:solidFill>
              </a:rPr>
              <a:t>au Moyen Âge : </a:t>
            </a:r>
          </a:p>
          <a:p>
            <a:pPr algn="ctr"/>
            <a:r>
              <a:rPr lang="fr-BE" sz="4400" dirty="0" smtClean="0">
                <a:solidFill>
                  <a:schemeClr val="accent2">
                    <a:lumMod val="75000"/>
                  </a:schemeClr>
                </a:solidFill>
              </a:rPr>
              <a:t>savoirs et pratiques</a:t>
            </a:r>
          </a:p>
          <a:p>
            <a:pPr algn="r"/>
            <a:endParaRPr lang="fr-BE" sz="3200" dirty="0" smtClean="0">
              <a:solidFill>
                <a:schemeClr val="accent2">
                  <a:lumMod val="75000"/>
                </a:schemeClr>
              </a:solidFill>
            </a:endParaRPr>
          </a:p>
          <a:p>
            <a:pPr algn="r"/>
            <a:r>
              <a:rPr lang="fr-BE" sz="3200" dirty="0" smtClean="0">
                <a:solidFill>
                  <a:schemeClr val="accent2">
                    <a:lumMod val="75000"/>
                  </a:schemeClr>
                </a:solidFill>
              </a:rPr>
              <a:t>Geneviève Xhayet</a:t>
            </a:r>
            <a:endParaRPr lang="en-US" sz="3200" dirty="0">
              <a:solidFill>
                <a:schemeClr val="accent2">
                  <a:lumMod val="75000"/>
                </a:schemeClr>
              </a:solidFill>
            </a:endParaRPr>
          </a:p>
        </p:txBody>
      </p:sp>
      <p:pic>
        <p:nvPicPr>
          <p:cNvPr id="5" name="Picture 4" descr="Illus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749398" y="608989"/>
            <a:ext cx="3017348" cy="430579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175" y="5425967"/>
            <a:ext cx="2166480" cy="1102028"/>
          </a:xfrm>
          <a:prstGeom prst="rect">
            <a:avLst/>
          </a:prstGeom>
        </p:spPr>
      </p:pic>
    </p:spTree>
    <p:extLst>
      <p:ext uri="{BB962C8B-B14F-4D97-AF65-F5344CB8AC3E}">
        <p14:creationId xmlns:p14="http://schemas.microsoft.com/office/powerpoint/2010/main" val="26221288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Autofit/>
          </a:bodyPr>
          <a:lstStyle/>
          <a:p>
            <a:r>
              <a:rPr lang="fr-BE" sz="2400" b="1" dirty="0" err="1" smtClean="0">
                <a:solidFill>
                  <a:schemeClr val="accent2">
                    <a:lumMod val="75000"/>
                  </a:schemeClr>
                </a:solidFill>
              </a:rPr>
              <a:t>Antidotum</a:t>
            </a:r>
            <a:r>
              <a:rPr lang="fr-BE" sz="2400" b="1" dirty="0">
                <a:solidFill>
                  <a:schemeClr val="accent2">
                    <a:lumMod val="75000"/>
                  </a:schemeClr>
                </a:solidFill>
              </a:rPr>
              <a:t> : </a:t>
            </a:r>
            <a:r>
              <a:rPr lang="fr-BE" sz="2400" b="1" dirty="0" err="1">
                <a:solidFill>
                  <a:schemeClr val="accent2">
                    <a:lumMod val="75000"/>
                  </a:schemeClr>
                </a:solidFill>
              </a:rPr>
              <a:t>Antidotaire</a:t>
            </a:r>
            <a:r>
              <a:rPr lang="fr-BE" sz="2400" b="1" dirty="0">
                <a:solidFill>
                  <a:schemeClr val="accent2">
                    <a:lumMod val="75000"/>
                  </a:schemeClr>
                </a:solidFill>
              </a:rPr>
              <a:t> de </a:t>
            </a:r>
            <a:r>
              <a:rPr lang="fr-BE" sz="2400" b="1" dirty="0" err="1">
                <a:solidFill>
                  <a:schemeClr val="accent2">
                    <a:lumMod val="75000"/>
                  </a:schemeClr>
                </a:solidFill>
              </a:rPr>
              <a:t>Reichenau</a:t>
            </a:r>
            <a:r>
              <a:rPr lang="fr-BE" sz="2400" b="1" dirty="0">
                <a:solidFill>
                  <a:schemeClr val="accent2">
                    <a:lumMod val="75000"/>
                  </a:schemeClr>
                </a:solidFill>
              </a:rPr>
              <a:t> (IXe s.), éd. </a:t>
            </a:r>
            <a:r>
              <a:rPr lang="en-US" sz="2400" b="1" dirty="0">
                <a:solidFill>
                  <a:schemeClr val="accent2">
                    <a:lumMod val="75000"/>
                  </a:schemeClr>
                </a:solidFill>
              </a:rPr>
              <a:t>H. </a:t>
            </a:r>
            <a:r>
              <a:rPr lang="en-US" sz="2400" b="1" dirty="0" err="1">
                <a:solidFill>
                  <a:schemeClr val="accent2">
                    <a:lumMod val="75000"/>
                  </a:schemeClr>
                </a:solidFill>
              </a:rPr>
              <a:t>Sigerist</a:t>
            </a:r>
            <a:r>
              <a:rPr lang="en-US" sz="2400" b="1" dirty="0">
                <a:solidFill>
                  <a:schemeClr val="accent2">
                    <a:lumMod val="75000"/>
                  </a:schemeClr>
                </a:solidFill>
              </a:rPr>
              <a:t>, </a:t>
            </a:r>
            <a:r>
              <a:rPr lang="en-US" sz="2400" b="1" i="1" dirty="0" err="1">
                <a:solidFill>
                  <a:schemeClr val="accent2">
                    <a:lumMod val="75000"/>
                  </a:schemeClr>
                </a:solidFill>
              </a:rPr>
              <a:t>Studien</a:t>
            </a:r>
            <a:r>
              <a:rPr lang="en-US" sz="2400" b="1" i="1" dirty="0">
                <a:solidFill>
                  <a:schemeClr val="accent2">
                    <a:lumMod val="75000"/>
                  </a:schemeClr>
                </a:solidFill>
              </a:rPr>
              <a:t> und </a:t>
            </a:r>
            <a:r>
              <a:rPr lang="en-US" sz="2400" b="1" i="1" dirty="0" err="1">
                <a:solidFill>
                  <a:schemeClr val="accent2">
                    <a:lumMod val="75000"/>
                  </a:schemeClr>
                </a:solidFill>
              </a:rPr>
              <a:t>Texte</a:t>
            </a:r>
            <a:r>
              <a:rPr lang="en-US" sz="2400" b="1" i="1" dirty="0">
                <a:solidFill>
                  <a:schemeClr val="accent2">
                    <a:lumMod val="75000"/>
                  </a:schemeClr>
                </a:solidFill>
              </a:rPr>
              <a:t> </a:t>
            </a:r>
            <a:r>
              <a:rPr lang="en-US" sz="2400" b="1" i="1" dirty="0" err="1">
                <a:solidFill>
                  <a:schemeClr val="accent2">
                    <a:lumMod val="75000"/>
                  </a:schemeClr>
                </a:solidFill>
              </a:rPr>
              <a:t>zur</a:t>
            </a:r>
            <a:r>
              <a:rPr lang="en-US" sz="2400" b="1" i="1" dirty="0">
                <a:solidFill>
                  <a:schemeClr val="accent2">
                    <a:lumMod val="75000"/>
                  </a:schemeClr>
                </a:solidFill>
              </a:rPr>
              <a:t> </a:t>
            </a:r>
            <a:r>
              <a:rPr lang="en-US" sz="2400" b="1" i="1" dirty="0" err="1">
                <a:solidFill>
                  <a:schemeClr val="accent2">
                    <a:lumMod val="75000"/>
                  </a:schemeClr>
                </a:solidFill>
              </a:rPr>
              <a:t>frühmittelalterlichen</a:t>
            </a:r>
            <a:r>
              <a:rPr lang="en-US" sz="2400" b="1" i="1" dirty="0">
                <a:solidFill>
                  <a:schemeClr val="accent2">
                    <a:lumMod val="75000"/>
                  </a:schemeClr>
                </a:solidFill>
              </a:rPr>
              <a:t> </a:t>
            </a:r>
            <a:r>
              <a:rPr lang="en-US" sz="2400" b="1" i="1" dirty="0" err="1">
                <a:solidFill>
                  <a:schemeClr val="accent2">
                    <a:lumMod val="75000"/>
                  </a:schemeClr>
                </a:solidFill>
              </a:rPr>
              <a:t>Rezept-literatur</a:t>
            </a:r>
            <a:r>
              <a:rPr lang="en-US" sz="2400" b="1" dirty="0">
                <a:solidFill>
                  <a:schemeClr val="accent2">
                    <a:lumMod val="75000"/>
                  </a:schemeClr>
                </a:solidFill>
              </a:rPr>
              <a:t>, Leipzig, 1923 (</a:t>
            </a:r>
            <a:r>
              <a:rPr lang="en-US" sz="2400" b="1" i="1" dirty="0" err="1">
                <a:solidFill>
                  <a:schemeClr val="accent2">
                    <a:lumMod val="75000"/>
                  </a:schemeClr>
                </a:solidFill>
              </a:rPr>
              <a:t>Studien</a:t>
            </a:r>
            <a:r>
              <a:rPr lang="en-US" sz="2400" b="1" i="1" dirty="0">
                <a:solidFill>
                  <a:schemeClr val="accent2">
                    <a:lumMod val="75000"/>
                  </a:schemeClr>
                </a:solidFill>
              </a:rPr>
              <a:t> </a:t>
            </a:r>
            <a:r>
              <a:rPr lang="en-US" sz="2400" b="1" i="1" dirty="0" err="1">
                <a:solidFill>
                  <a:schemeClr val="accent2">
                    <a:lumMod val="75000"/>
                  </a:schemeClr>
                </a:solidFill>
              </a:rPr>
              <a:t>zur</a:t>
            </a:r>
            <a:r>
              <a:rPr lang="en-US" sz="2400" b="1" i="1" dirty="0">
                <a:solidFill>
                  <a:schemeClr val="accent2">
                    <a:lumMod val="75000"/>
                  </a:schemeClr>
                </a:solidFill>
              </a:rPr>
              <a:t> Geschichte der </a:t>
            </a:r>
            <a:r>
              <a:rPr lang="en-US" sz="2400" b="1" i="1" dirty="0" err="1">
                <a:solidFill>
                  <a:schemeClr val="accent2">
                    <a:lumMod val="75000"/>
                  </a:schemeClr>
                </a:solidFill>
              </a:rPr>
              <a:t>Medizin</a:t>
            </a:r>
            <a:r>
              <a:rPr lang="en-US" sz="2400" b="1" dirty="0">
                <a:solidFill>
                  <a:schemeClr val="accent2">
                    <a:lumMod val="75000"/>
                  </a:schemeClr>
                </a:solidFill>
              </a:rPr>
              <a:t>, 13), p. 43 </a:t>
            </a:r>
            <a:br>
              <a:rPr lang="en-US" sz="2400" b="1" dirty="0">
                <a:solidFill>
                  <a:schemeClr val="accent2">
                    <a:lumMod val="75000"/>
                  </a:schemeClr>
                </a:solidFill>
              </a:rPr>
            </a:br>
            <a:endParaRPr lang="en-US" sz="2400" b="1" dirty="0">
              <a:solidFill>
                <a:schemeClr val="accent2">
                  <a:lumMod val="75000"/>
                </a:schemeClr>
              </a:solidFill>
            </a:endParaRPr>
          </a:p>
        </p:txBody>
      </p:sp>
      <p:sp>
        <p:nvSpPr>
          <p:cNvPr id="5" name="Rectangle 1"/>
          <p:cNvSpPr>
            <a:spLocks noGrp="1" noChangeArrowheads="1"/>
          </p:cNvSpPr>
          <p:nvPr>
            <p:ph idx="1"/>
          </p:nvPr>
        </p:nvSpPr>
        <p:spPr bwMode="auto">
          <a:xfrm>
            <a:off x="595383" y="2133993"/>
            <a:ext cx="10670876"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BE" altLang="en-US" sz="2400" b="0" i="0" u="none" strike="noStrike" cap="none" normalizeH="0" baseline="0" dirty="0" smtClean="0">
                <a:ln>
                  <a:noFill/>
                </a:ln>
                <a:solidFill>
                  <a:schemeClr val="accent2">
                    <a:lumMod val="75000"/>
                  </a:schemeClr>
                </a:solidFill>
                <a:effectLst/>
                <a:ea typeface="Calibri" panose="020F0502020204030204" pitchFamily="34" charset="0"/>
                <a:cs typeface="Calibri" panose="020F0502020204030204" pitchFamily="34" charset="0"/>
              </a:rPr>
              <a:t>Antidote </a:t>
            </a:r>
            <a:r>
              <a:rPr kumimoji="0" lang="fr-BE" altLang="en-US" sz="2400" b="0" i="1" u="none" strike="noStrike" cap="none" normalizeH="0" baseline="0" dirty="0" err="1" smtClean="0">
                <a:ln>
                  <a:noFill/>
                </a:ln>
                <a:solidFill>
                  <a:schemeClr val="accent2">
                    <a:lumMod val="75000"/>
                  </a:schemeClr>
                </a:solidFill>
                <a:effectLst/>
                <a:ea typeface="Calibri" panose="020F0502020204030204" pitchFamily="34" charset="0"/>
                <a:cs typeface="Calibri" panose="020F0502020204030204" pitchFamily="34" charset="0"/>
              </a:rPr>
              <a:t>diacalamentis</a:t>
            </a:r>
            <a:r>
              <a:rPr kumimoji="0" lang="fr-BE" altLang="en-US" sz="2400" b="0" i="0" u="none" strike="noStrike" cap="none" normalizeH="0" baseline="0" dirty="0" smtClean="0">
                <a:ln>
                  <a:noFill/>
                </a:ln>
                <a:solidFill>
                  <a:schemeClr val="accent2">
                    <a:lumMod val="75000"/>
                  </a:schemeClr>
                </a:solidFill>
                <a:effectLst/>
                <a:ea typeface="Calibri" panose="020F0502020204030204" pitchFamily="34" charset="0"/>
                <a:cs typeface="Calibri" panose="020F0502020204030204" pitchFamily="34" charset="0"/>
              </a:rPr>
              <a:t> qui vaut pour la digestion de l’estomac, pour le mal de cœur, qui dissout la pituite le flux (catarrhe) descendant de la tête dans la poitrine, </a:t>
            </a:r>
          </a:p>
          <a:p>
            <a:pPr marL="0" marR="0" lvl="0" indent="0" algn="l" defTabSz="914400" rtl="0" eaLnBrk="0" fontAlgn="base" latinLnBrk="0" hangingPunct="0">
              <a:lnSpc>
                <a:spcPct val="100000"/>
              </a:lnSpc>
              <a:spcBef>
                <a:spcPct val="0"/>
              </a:spcBef>
              <a:spcAft>
                <a:spcPct val="0"/>
              </a:spcAft>
              <a:buClrTx/>
              <a:buSzTx/>
              <a:buFontTx/>
              <a:buNone/>
              <a:tabLst/>
            </a:pPr>
            <a:r>
              <a:rPr kumimoji="0" lang="fr-BE" altLang="en-US" sz="2400" b="0" i="0" u="none" strike="noStrike" cap="none" normalizeH="0" baseline="0" dirty="0" smtClean="0">
                <a:ln>
                  <a:noFill/>
                </a:ln>
                <a:solidFill>
                  <a:schemeClr val="accent2">
                    <a:lumMod val="75000"/>
                  </a:schemeClr>
                </a:solidFill>
                <a:effectLst/>
                <a:ea typeface="Calibri" panose="020F0502020204030204" pitchFamily="34" charset="0"/>
                <a:cs typeface="Calibri" panose="020F0502020204030204" pitchFamily="34" charset="0"/>
              </a:rPr>
              <a:t>qui soigne le foie, atténue la dureté de la rate, dissout les pierres (de la vessie), fait uriner, et stimule les règles des femmes. </a:t>
            </a:r>
          </a:p>
          <a:p>
            <a:pPr marL="0" marR="0" lvl="0" indent="0" algn="l" defTabSz="914400" rtl="0" eaLnBrk="0" fontAlgn="base" latinLnBrk="0" hangingPunct="0">
              <a:lnSpc>
                <a:spcPct val="100000"/>
              </a:lnSpc>
              <a:spcBef>
                <a:spcPct val="0"/>
              </a:spcBef>
              <a:spcAft>
                <a:spcPct val="0"/>
              </a:spcAft>
              <a:buClrTx/>
              <a:buSzTx/>
              <a:buFontTx/>
              <a:buNone/>
              <a:tabLst/>
            </a:pPr>
            <a:r>
              <a:rPr kumimoji="0" lang="fr-BE" altLang="en-US" sz="2400" b="0" i="0" u="none" strike="noStrike" cap="none" normalizeH="0" baseline="0" dirty="0" smtClean="0">
                <a:ln>
                  <a:noFill/>
                </a:ln>
                <a:solidFill>
                  <a:schemeClr val="accent2">
                    <a:lumMod val="75000"/>
                  </a:schemeClr>
                </a:solidFill>
                <a:effectLst/>
                <a:ea typeface="Calibri" panose="020F0502020204030204" pitchFamily="34" charset="0"/>
                <a:cs typeface="Calibri" panose="020F0502020204030204" pitchFamily="34" charset="0"/>
              </a:rPr>
              <a:t>Galien dit de ce remède qu’il est si sain qu’il peut assainir un homme pour de nombreuses années. </a:t>
            </a:r>
            <a:endParaRPr kumimoji="0" lang="en-US" altLang="en-US" sz="2400" b="0" i="0" u="none" strike="noStrike" cap="none" normalizeH="0" baseline="0" dirty="0" smtClean="0">
              <a:ln>
                <a:noFill/>
              </a:ln>
              <a:solidFill>
                <a:schemeClr val="accent2">
                  <a:lumMod val="75000"/>
                </a:schemeClr>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BE" altLang="en-US" sz="2400" b="0" i="0" u="none" strike="noStrike" cap="none" normalizeH="0" baseline="0" dirty="0" smtClean="0">
                <a:ln>
                  <a:noFill/>
                </a:ln>
                <a:solidFill>
                  <a:schemeClr val="accent2">
                    <a:lumMod val="75000"/>
                  </a:schemeClr>
                </a:solidFill>
                <a:effectLst/>
                <a:ea typeface="Calibri" panose="020F0502020204030204" pitchFamily="34" charset="0"/>
                <a:cs typeface="Calibri" panose="020F0502020204030204" pitchFamily="34" charset="0"/>
              </a:rPr>
              <a:t>Prends ceci : 6 onces d’herbe à chat, </a:t>
            </a:r>
          </a:p>
          <a:p>
            <a:pPr marL="0" marR="0" lvl="0" indent="0" algn="l" defTabSz="914400" rtl="0" eaLnBrk="0" fontAlgn="base" latinLnBrk="0" hangingPunct="0">
              <a:lnSpc>
                <a:spcPct val="100000"/>
              </a:lnSpc>
              <a:spcBef>
                <a:spcPct val="0"/>
              </a:spcBef>
              <a:spcAft>
                <a:spcPct val="0"/>
              </a:spcAft>
              <a:buClrTx/>
              <a:buSzTx/>
              <a:buFontTx/>
              <a:buNone/>
              <a:tabLst/>
            </a:pPr>
            <a:r>
              <a:rPr kumimoji="0" lang="fr-BE" altLang="en-US" sz="2400" b="0" i="0" u="none" strike="noStrike" cap="none" normalizeH="0" baseline="0" dirty="0" smtClean="0">
                <a:ln>
                  <a:noFill/>
                </a:ln>
                <a:solidFill>
                  <a:schemeClr val="accent2">
                    <a:lumMod val="75000"/>
                  </a:schemeClr>
                </a:solidFill>
                <a:effectLst/>
                <a:ea typeface="Calibri" panose="020F0502020204030204" pitchFamily="34" charset="0"/>
                <a:cs typeface="Calibri" panose="020F0502020204030204" pitchFamily="34" charset="0"/>
              </a:rPr>
              <a:t>6 onces de persil, 6 onces de </a:t>
            </a:r>
            <a:r>
              <a:rPr kumimoji="0" lang="fr-BE" altLang="en-US" sz="2400" b="0" i="0" u="none" strike="noStrike" cap="none" normalizeH="0" baseline="0" dirty="0" err="1" smtClean="0">
                <a:ln>
                  <a:noFill/>
                </a:ln>
                <a:solidFill>
                  <a:schemeClr val="accent2">
                    <a:lumMod val="75000"/>
                  </a:schemeClr>
                </a:solidFill>
                <a:effectLst/>
                <a:ea typeface="Calibri" panose="020F0502020204030204" pitchFamily="34" charset="0"/>
                <a:cs typeface="Calibri" panose="020F0502020204030204" pitchFamily="34" charset="0"/>
              </a:rPr>
              <a:t>seselis</a:t>
            </a:r>
            <a:r>
              <a:rPr kumimoji="0" lang="fr-BE" altLang="en-US" sz="2400" b="0" i="0" u="none" strike="noStrike" cap="none" normalizeH="0" baseline="0" dirty="0" smtClean="0">
                <a:ln>
                  <a:noFill/>
                </a:ln>
                <a:solidFill>
                  <a:schemeClr val="accent2">
                    <a:lumMod val="75000"/>
                  </a:schemeClr>
                </a:solidFill>
                <a:effectLst/>
                <a:ea typeface="Calibri" panose="020F0502020204030204" pitchFamily="34" charset="0"/>
                <a:cs typeface="Calibri" panose="020F0502020204030204" pitchFamily="34" charset="0"/>
              </a:rPr>
              <a:t> (d’après J. André ombellifère mal déterminée), </a:t>
            </a:r>
          </a:p>
          <a:p>
            <a:pPr marL="0" marR="0" lvl="0" indent="0" algn="l" defTabSz="914400" rtl="0" eaLnBrk="0" fontAlgn="base" latinLnBrk="0" hangingPunct="0">
              <a:lnSpc>
                <a:spcPct val="100000"/>
              </a:lnSpc>
              <a:spcBef>
                <a:spcPct val="0"/>
              </a:spcBef>
              <a:spcAft>
                <a:spcPct val="0"/>
              </a:spcAft>
              <a:buClrTx/>
              <a:buSzTx/>
              <a:buFontTx/>
              <a:buNone/>
              <a:tabLst/>
            </a:pPr>
            <a:r>
              <a:rPr kumimoji="0" lang="fr-BE" altLang="en-US" sz="2400" b="0" i="0" u="none" strike="noStrike" cap="none" normalizeH="0" baseline="0" dirty="0" smtClean="0">
                <a:ln>
                  <a:noFill/>
                </a:ln>
                <a:solidFill>
                  <a:schemeClr val="accent2">
                    <a:lumMod val="75000"/>
                  </a:schemeClr>
                </a:solidFill>
                <a:effectLst/>
                <a:ea typeface="Calibri" panose="020F0502020204030204" pitchFamily="34" charset="0"/>
                <a:cs typeface="Calibri" panose="020F0502020204030204" pitchFamily="34" charset="0"/>
              </a:rPr>
              <a:t>6 onces de poivre noir, 6 onces de livèche, 1 once de thym, une demi once de semence d’ache, et ce qu’il faut de miel. </a:t>
            </a:r>
            <a:endParaRPr kumimoji="0" lang="fr-BE" altLang="en-US" sz="2400" b="0" i="0" u="none" strike="noStrike" cap="none" normalizeH="0" baseline="0" dirty="0" smtClean="0">
              <a:ln>
                <a:noFill/>
              </a:ln>
              <a:solidFill>
                <a:schemeClr val="accent2">
                  <a:lumMod val="75000"/>
                </a:schemeClr>
              </a:solidFill>
              <a:effectLst/>
            </a:endParaRPr>
          </a:p>
        </p:txBody>
      </p:sp>
    </p:spTree>
    <p:extLst>
      <p:ext uri="{BB962C8B-B14F-4D97-AF65-F5344CB8AC3E}">
        <p14:creationId xmlns:p14="http://schemas.microsoft.com/office/powerpoint/2010/main" val="1225728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1394664"/>
          </a:xfrm>
        </p:spPr>
        <p:txBody>
          <a:bodyPr>
            <a:normAutofit/>
          </a:bodyPr>
          <a:lstStyle/>
          <a:p>
            <a:r>
              <a:rPr lang="fr-BE" sz="2400" i="1" dirty="0" smtClean="0">
                <a:solidFill>
                  <a:schemeClr val="accent2">
                    <a:lumMod val="75000"/>
                  </a:schemeClr>
                </a:solidFill>
              </a:rPr>
              <a:t>Remède contre </a:t>
            </a:r>
            <a:r>
              <a:rPr lang="fr-BE" sz="2400" i="1" dirty="0">
                <a:solidFill>
                  <a:schemeClr val="accent2">
                    <a:lumMod val="75000"/>
                  </a:schemeClr>
                </a:solidFill>
              </a:rPr>
              <a:t>les </a:t>
            </a:r>
            <a:r>
              <a:rPr lang="fr-BE" sz="2400" i="1" dirty="0" smtClean="0">
                <a:solidFill>
                  <a:schemeClr val="accent2">
                    <a:lumMod val="75000"/>
                  </a:schemeClr>
                </a:solidFill>
              </a:rPr>
              <a:t>empoisonnements. </a:t>
            </a:r>
            <a:r>
              <a:rPr lang="fr-BE" sz="2400" i="1" dirty="0">
                <a:solidFill>
                  <a:schemeClr val="accent2">
                    <a:lumMod val="75000"/>
                  </a:schemeClr>
                </a:solidFill>
              </a:rPr>
              <a:t>Deuxième </a:t>
            </a:r>
            <a:r>
              <a:rPr lang="fr-BE" sz="2400" i="1" dirty="0" err="1">
                <a:solidFill>
                  <a:schemeClr val="accent2">
                    <a:lumMod val="75000"/>
                  </a:schemeClr>
                </a:solidFill>
              </a:rPr>
              <a:t>réceptaire</a:t>
            </a:r>
            <a:r>
              <a:rPr lang="fr-BE" sz="2400" i="1" dirty="0">
                <a:solidFill>
                  <a:schemeClr val="accent2">
                    <a:lumMod val="75000"/>
                  </a:schemeClr>
                </a:solidFill>
              </a:rPr>
              <a:t> de Saint-Gall, éd. J. </a:t>
            </a:r>
            <a:r>
              <a:rPr lang="fr-BE" sz="2400" i="1" dirty="0" err="1">
                <a:solidFill>
                  <a:schemeClr val="accent2">
                    <a:lumMod val="75000"/>
                  </a:schemeClr>
                </a:solidFill>
              </a:rPr>
              <a:t>Jörimann</a:t>
            </a:r>
            <a:r>
              <a:rPr lang="fr-BE" sz="2400" i="1" dirty="0">
                <a:solidFill>
                  <a:schemeClr val="accent2">
                    <a:lumMod val="75000"/>
                  </a:schemeClr>
                </a:solidFill>
              </a:rPr>
              <a:t>, </a:t>
            </a:r>
            <a:r>
              <a:rPr lang="fr-BE" sz="2400" i="1" dirty="0" err="1">
                <a:solidFill>
                  <a:schemeClr val="accent2">
                    <a:lumMod val="75000"/>
                  </a:schemeClr>
                </a:solidFill>
              </a:rPr>
              <a:t>Frühmittelalterliche</a:t>
            </a:r>
            <a:r>
              <a:rPr lang="fr-BE" sz="2400" i="1" dirty="0">
                <a:solidFill>
                  <a:schemeClr val="accent2">
                    <a:lumMod val="75000"/>
                  </a:schemeClr>
                </a:solidFill>
              </a:rPr>
              <a:t> </a:t>
            </a:r>
            <a:r>
              <a:rPr lang="fr-BE" sz="2400" i="1" dirty="0" err="1">
                <a:solidFill>
                  <a:schemeClr val="accent2">
                    <a:lumMod val="75000"/>
                  </a:schemeClr>
                </a:solidFill>
              </a:rPr>
              <a:t>Rezeptarien</a:t>
            </a:r>
            <a:r>
              <a:rPr lang="fr-BE" sz="2400" i="1" dirty="0">
                <a:solidFill>
                  <a:schemeClr val="accent2">
                    <a:lumMod val="75000"/>
                  </a:schemeClr>
                </a:solidFill>
              </a:rPr>
              <a:t>, p. 53  (codex 44, p. 354-368- IXe siècle)</a:t>
            </a:r>
            <a:r>
              <a:rPr lang="en-US" sz="2400" dirty="0">
                <a:solidFill>
                  <a:schemeClr val="accent2">
                    <a:lumMod val="75000"/>
                  </a:schemeClr>
                </a:solidFill>
              </a:rPr>
              <a:t/>
            </a:r>
            <a:br>
              <a:rPr lang="en-US" sz="2400" dirty="0">
                <a:solidFill>
                  <a:schemeClr val="accent2">
                    <a:lumMod val="75000"/>
                  </a:schemeClr>
                </a:solidFill>
              </a:rPr>
            </a:br>
            <a:endParaRPr lang="en-US" sz="2400" dirty="0">
              <a:solidFill>
                <a:schemeClr val="accent2">
                  <a:lumMod val="75000"/>
                </a:schemeClr>
              </a:solidFill>
            </a:endParaRPr>
          </a:p>
        </p:txBody>
      </p:sp>
      <p:sp>
        <p:nvSpPr>
          <p:cNvPr id="3" name="Espace réservé du contenu 2"/>
          <p:cNvSpPr>
            <a:spLocks noGrp="1"/>
          </p:cNvSpPr>
          <p:nvPr>
            <p:ph idx="1"/>
          </p:nvPr>
        </p:nvSpPr>
        <p:spPr/>
        <p:txBody>
          <a:bodyPr>
            <a:normAutofit fontScale="92500" lnSpcReduction="10000"/>
          </a:bodyPr>
          <a:lstStyle/>
          <a:p>
            <a:r>
              <a:rPr lang="fr-BE" dirty="0">
                <a:solidFill>
                  <a:schemeClr val="accent2">
                    <a:lumMod val="75000"/>
                  </a:schemeClr>
                </a:solidFill>
              </a:rPr>
              <a:t>Pour ceux qui ont reçu du poison ou des </a:t>
            </a:r>
            <a:r>
              <a:rPr lang="fr-BE" i="1" dirty="0" err="1">
                <a:solidFill>
                  <a:schemeClr val="accent2">
                    <a:lumMod val="75000"/>
                  </a:schemeClr>
                </a:solidFill>
              </a:rPr>
              <a:t>maleficia</a:t>
            </a:r>
            <a:r>
              <a:rPr lang="fr-BE" dirty="0">
                <a:solidFill>
                  <a:schemeClr val="accent2">
                    <a:lumMod val="75000"/>
                  </a:schemeClr>
                </a:solidFill>
              </a:rPr>
              <a:t> (</a:t>
            </a:r>
            <a:r>
              <a:rPr lang="fr-BE" dirty="0" err="1" smtClean="0">
                <a:solidFill>
                  <a:schemeClr val="accent2">
                    <a:lumMod val="75000"/>
                  </a:schemeClr>
                </a:solidFill>
              </a:rPr>
              <a:t>maleficium</a:t>
            </a:r>
            <a:r>
              <a:rPr lang="fr-BE" dirty="0">
                <a:solidFill>
                  <a:schemeClr val="accent2">
                    <a:lumMod val="75000"/>
                  </a:schemeClr>
                </a:solidFill>
              </a:rPr>
              <a:t> : charme, enchantement d’où aspect de sorcellerie) ou des champignons vénéneux</a:t>
            </a:r>
            <a:endParaRPr lang="en-US" dirty="0">
              <a:solidFill>
                <a:schemeClr val="accent2">
                  <a:lumMod val="75000"/>
                </a:schemeClr>
              </a:solidFill>
            </a:endParaRPr>
          </a:p>
          <a:p>
            <a:r>
              <a:rPr lang="fr-BE" dirty="0">
                <a:solidFill>
                  <a:schemeClr val="accent2">
                    <a:lumMod val="75000"/>
                  </a:schemeClr>
                </a:solidFill>
              </a:rPr>
              <a:t>Tu broies la rue avec sa graine et tu la détrempes dans du vin salé. Tu donnes à boire. </a:t>
            </a:r>
            <a:endParaRPr lang="en-US" dirty="0">
              <a:solidFill>
                <a:schemeClr val="accent2">
                  <a:lumMod val="75000"/>
                </a:schemeClr>
              </a:solidFill>
            </a:endParaRPr>
          </a:p>
          <a:p>
            <a:r>
              <a:rPr lang="fr-BE" dirty="0">
                <a:solidFill>
                  <a:schemeClr val="accent2">
                    <a:lumMod val="75000"/>
                  </a:schemeClr>
                </a:solidFill>
              </a:rPr>
              <a:t>De même qu’il mange beaucoup de radis avec du miel jusqu’au dégoût et ainsi qu’il provoque le vomissement.</a:t>
            </a:r>
            <a:endParaRPr lang="en-US" dirty="0">
              <a:solidFill>
                <a:schemeClr val="accent2">
                  <a:lumMod val="75000"/>
                </a:schemeClr>
              </a:solidFill>
            </a:endParaRPr>
          </a:p>
          <a:p>
            <a:r>
              <a:rPr lang="fr-BE" dirty="0">
                <a:solidFill>
                  <a:schemeClr val="accent2">
                    <a:lumMod val="75000"/>
                  </a:schemeClr>
                </a:solidFill>
              </a:rPr>
              <a:t>De même qu’il boive 3 drachmes de bétoine dans 3 coupes de vin, il rejette le poison.</a:t>
            </a:r>
            <a:endParaRPr lang="en-US" dirty="0">
              <a:solidFill>
                <a:schemeClr val="accent2">
                  <a:lumMod val="75000"/>
                </a:schemeClr>
              </a:solidFill>
            </a:endParaRPr>
          </a:p>
          <a:p>
            <a:r>
              <a:rPr lang="fr-BE" dirty="0">
                <a:solidFill>
                  <a:schemeClr val="accent2">
                    <a:lumMod val="75000"/>
                  </a:schemeClr>
                </a:solidFill>
              </a:rPr>
              <a:t>De même, pour celui qui est en danger à cause des champignons. Qu’il boive assez souvent du jus d’absinthe dans du vinaigre et il est libéré du danger.</a:t>
            </a:r>
            <a:endParaRPr lang="en-US" dirty="0">
              <a:solidFill>
                <a:schemeClr val="accent2">
                  <a:lumMod val="75000"/>
                </a:schemeClr>
              </a:solidFill>
            </a:endParaRPr>
          </a:p>
          <a:p>
            <a:endParaRPr lang="en-US" dirty="0"/>
          </a:p>
        </p:txBody>
      </p:sp>
    </p:spTree>
    <p:extLst>
      <p:ext uri="{BB962C8B-B14F-4D97-AF65-F5344CB8AC3E}">
        <p14:creationId xmlns:p14="http://schemas.microsoft.com/office/powerpoint/2010/main" val="2091633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228600"/>
            <a:ext cx="10515600" cy="1393166"/>
          </a:xfrm>
        </p:spPr>
        <p:txBody>
          <a:bodyPr>
            <a:normAutofit fontScale="90000"/>
          </a:bodyPr>
          <a:lstStyle/>
          <a:p>
            <a:r>
              <a:rPr lang="fr-BE" sz="4000" dirty="0" smtClean="0">
                <a:solidFill>
                  <a:schemeClr val="accent2">
                    <a:lumMod val="75000"/>
                  </a:schemeClr>
                </a:solidFill>
              </a:rPr>
              <a:t>L’ortie dans le </a:t>
            </a:r>
            <a:r>
              <a:rPr lang="fr-BE" sz="4000" i="1" dirty="0" smtClean="0">
                <a:solidFill>
                  <a:schemeClr val="accent2">
                    <a:lumMod val="75000"/>
                  </a:schemeClr>
                </a:solidFill>
              </a:rPr>
              <a:t>de </a:t>
            </a:r>
            <a:r>
              <a:rPr lang="fr-BE" sz="4000" i="1" dirty="0" err="1">
                <a:solidFill>
                  <a:schemeClr val="accent2">
                    <a:lumMod val="75000"/>
                  </a:schemeClr>
                </a:solidFill>
              </a:rPr>
              <a:t>viribus</a:t>
            </a:r>
            <a:r>
              <a:rPr lang="fr-BE" sz="4000" i="1" dirty="0">
                <a:solidFill>
                  <a:schemeClr val="accent2">
                    <a:lumMod val="75000"/>
                  </a:schemeClr>
                </a:solidFill>
              </a:rPr>
              <a:t> </a:t>
            </a:r>
            <a:r>
              <a:rPr lang="fr-BE" sz="4000" i="1" dirty="0" err="1">
                <a:solidFill>
                  <a:schemeClr val="accent2">
                    <a:lumMod val="75000"/>
                  </a:schemeClr>
                </a:solidFill>
              </a:rPr>
              <a:t>herbarum</a:t>
            </a:r>
            <a:r>
              <a:rPr lang="fr-BE" sz="4000" i="1" dirty="0">
                <a:solidFill>
                  <a:schemeClr val="accent2">
                    <a:lumMod val="75000"/>
                  </a:schemeClr>
                </a:solidFill>
              </a:rPr>
              <a:t> </a:t>
            </a:r>
            <a:r>
              <a:rPr lang="fr-BE" sz="4000" dirty="0" smtClean="0">
                <a:solidFill>
                  <a:schemeClr val="accent2">
                    <a:lumMod val="75000"/>
                  </a:schemeClr>
                </a:solidFill>
              </a:rPr>
              <a:t>et une transposition de la notice </a:t>
            </a:r>
            <a:r>
              <a:rPr lang="fr-BE" sz="4000" dirty="0">
                <a:solidFill>
                  <a:schemeClr val="accent2">
                    <a:lumMod val="75000"/>
                  </a:schemeClr>
                </a:solidFill>
              </a:rPr>
              <a:t>en français</a:t>
            </a:r>
            <a:r>
              <a:rPr lang="en-US" dirty="0"/>
              <a:t/>
            </a:r>
            <a:br>
              <a:rPr lang="en-US" dirty="0"/>
            </a:br>
            <a:endParaRPr lang="en-US"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1138634029"/>
              </p:ext>
            </p:extLst>
          </p:nvPr>
        </p:nvGraphicFramePr>
        <p:xfrm>
          <a:off x="1035169" y="1388851"/>
          <a:ext cx="9894498" cy="5289718"/>
        </p:xfrm>
        <a:graphic>
          <a:graphicData uri="http://schemas.openxmlformats.org/drawingml/2006/table">
            <a:tbl>
              <a:tblPr firstRow="1" firstCol="1" bandRow="1">
                <a:tableStyleId>{5C22544A-7EE6-4342-B048-85BDC9FD1C3A}</a:tableStyleId>
              </a:tblPr>
              <a:tblGrid>
                <a:gridCol w="4947249">
                  <a:extLst>
                    <a:ext uri="{9D8B030D-6E8A-4147-A177-3AD203B41FA5}">
                      <a16:colId xmlns:a16="http://schemas.microsoft.com/office/drawing/2014/main" val="236701547"/>
                    </a:ext>
                  </a:extLst>
                </a:gridCol>
                <a:gridCol w="4947249">
                  <a:extLst>
                    <a:ext uri="{9D8B030D-6E8A-4147-A177-3AD203B41FA5}">
                      <a16:colId xmlns:a16="http://schemas.microsoft.com/office/drawing/2014/main" val="3152905231"/>
                    </a:ext>
                  </a:extLst>
                </a:gridCol>
              </a:tblGrid>
              <a:tr h="501195">
                <a:tc>
                  <a:txBody>
                    <a:bodyPr/>
                    <a:lstStyle/>
                    <a:p>
                      <a:pPr algn="just">
                        <a:lnSpc>
                          <a:spcPct val="150000"/>
                        </a:lnSpc>
                        <a:spcAft>
                          <a:spcPts val="0"/>
                        </a:spcAft>
                      </a:pPr>
                      <a:r>
                        <a:rPr lang="fr-BE" sz="1400" i="1" dirty="0">
                          <a:effectLst/>
                        </a:rPr>
                        <a:t>De </a:t>
                      </a:r>
                      <a:r>
                        <a:rPr lang="fr-BE" sz="1400" i="1" dirty="0" err="1">
                          <a:effectLst/>
                        </a:rPr>
                        <a:t>viribus</a:t>
                      </a:r>
                      <a:r>
                        <a:rPr lang="fr-BE" sz="1400" i="1" dirty="0">
                          <a:effectLst/>
                        </a:rPr>
                        <a:t> </a:t>
                      </a:r>
                      <a:r>
                        <a:rPr lang="fr-BE" sz="1400" i="1" dirty="0" err="1">
                          <a:effectLst/>
                        </a:rPr>
                        <a:t>herbarum</a:t>
                      </a:r>
                      <a:r>
                        <a:rPr lang="fr-BE" sz="1400" i="1" dirty="0">
                          <a:effectLst/>
                        </a:rPr>
                        <a:t> </a:t>
                      </a:r>
                      <a:r>
                        <a:rPr lang="fr-BE" sz="1400" dirty="0">
                          <a:effectLst/>
                        </a:rPr>
                        <a:t>(</a:t>
                      </a:r>
                      <a:r>
                        <a:rPr lang="fr-BE" sz="1400" dirty="0" err="1">
                          <a:effectLst/>
                        </a:rPr>
                        <a:t>ed</a:t>
                      </a:r>
                      <a:r>
                        <a:rPr lang="fr-BE" sz="1400" dirty="0">
                          <a:effectLst/>
                        </a:rPr>
                        <a:t>. </a:t>
                      </a:r>
                      <a:r>
                        <a:rPr lang="fr-BE" sz="1400" dirty="0" err="1">
                          <a:effectLst/>
                        </a:rPr>
                        <a:t>Choulant</a:t>
                      </a:r>
                      <a:r>
                        <a:rPr lang="fr-BE" sz="1400" dirty="0">
                          <a:effectLst/>
                        </a:rPr>
                        <a:t>, p. 33). L’ortie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solidFill>
                  </a:tcPr>
                </a:tc>
                <a:tc>
                  <a:txBody>
                    <a:bodyPr/>
                    <a:lstStyle/>
                    <a:p>
                      <a:pPr algn="just">
                        <a:lnSpc>
                          <a:spcPct val="150000"/>
                        </a:lnSpc>
                        <a:spcAft>
                          <a:spcPts val="0"/>
                        </a:spcAft>
                      </a:pPr>
                      <a:r>
                        <a:rPr lang="en-US" sz="1400" b="1" dirty="0" err="1">
                          <a:effectLst/>
                        </a:rPr>
                        <a:t>Urtica</a:t>
                      </a:r>
                      <a:r>
                        <a:rPr lang="en-US" sz="1400" b="1" dirty="0">
                          <a:effectLst/>
                        </a:rPr>
                        <a:t> (Old </a:t>
                      </a:r>
                      <a:r>
                        <a:rPr lang="en-US" sz="1400" b="1" dirty="0" err="1">
                          <a:effectLst/>
                        </a:rPr>
                        <a:t>french</a:t>
                      </a:r>
                      <a:r>
                        <a:rPr lang="en-US" sz="1400" b="1" dirty="0">
                          <a:effectLst/>
                        </a:rPr>
                        <a:t> Herbal, </a:t>
                      </a:r>
                      <a:r>
                        <a:rPr lang="en-US" sz="1400" b="1" dirty="0" err="1">
                          <a:effectLst/>
                        </a:rPr>
                        <a:t>éd</a:t>
                      </a:r>
                      <a:r>
                        <a:rPr lang="en-US" sz="1400" b="1" dirty="0">
                          <a:effectLst/>
                        </a:rPr>
                        <a:t>. </a:t>
                      </a:r>
                      <a:r>
                        <a:rPr lang="fr-BE" sz="1400" b="1" dirty="0">
                          <a:effectLst/>
                        </a:rPr>
                        <a:t>T. Hunt,  p. 29)</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solidFill>
                  </a:tcPr>
                </a:tc>
                <a:extLst>
                  <a:ext uri="{0D108BD9-81ED-4DB2-BD59-A6C34878D82A}">
                    <a16:rowId xmlns:a16="http://schemas.microsoft.com/office/drawing/2014/main" val="4238224327"/>
                  </a:ext>
                </a:extLst>
              </a:tr>
              <a:tr h="2004779">
                <a:tc>
                  <a:txBody>
                    <a:bodyPr/>
                    <a:lstStyle/>
                    <a:p>
                      <a:pPr algn="just">
                        <a:lnSpc>
                          <a:spcPct val="150000"/>
                        </a:lnSpc>
                        <a:spcAft>
                          <a:spcPts val="0"/>
                        </a:spcAft>
                      </a:pPr>
                      <a:r>
                        <a:rPr lang="fr-BE" sz="1400" dirty="0">
                          <a:effectLst/>
                        </a:rPr>
                        <a:t>Nous parlons de l’ortie que le grec appelle acalyphe (</a:t>
                      </a:r>
                      <a:r>
                        <a:rPr lang="fr-BE" sz="1400" dirty="0" err="1">
                          <a:effectLst/>
                        </a:rPr>
                        <a:t>akalêphê</a:t>
                      </a:r>
                      <a:r>
                        <a:rPr lang="fr-BE" sz="1400" dirty="0">
                          <a:effectLst/>
                        </a:rPr>
                        <a:t> ortie mais aussi piquant ou aiguillon). On dit que sa force n’est pas peu bouillonnante. De là le nom qu’elle a pris ne semble pas l’être de manière imméritée. Touchée, l’ortie brûle les doigts de ceux qui la tiennent.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solidFill>
                  </a:tcPr>
                </a:tc>
                <a:tc>
                  <a:txBody>
                    <a:bodyPr/>
                    <a:lstStyle/>
                    <a:p>
                      <a:pPr algn="just">
                        <a:lnSpc>
                          <a:spcPct val="150000"/>
                        </a:lnSpc>
                        <a:spcAft>
                          <a:spcPts val="0"/>
                        </a:spcAft>
                      </a:pPr>
                      <a:r>
                        <a:rPr lang="fr-BE" sz="1400" b="1" dirty="0">
                          <a:solidFill>
                            <a:schemeClr val="bg1"/>
                          </a:solidFill>
                          <a:effectLst/>
                        </a:rPr>
                        <a:t>Ici nous parlerons, que Dieu nous garde de l’ortie qui pique et brûle (point et art)</a:t>
                      </a:r>
                      <a:endPar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solidFill>
                  </a:tcPr>
                </a:tc>
                <a:extLst>
                  <a:ext uri="{0D108BD9-81ED-4DB2-BD59-A6C34878D82A}">
                    <a16:rowId xmlns:a16="http://schemas.microsoft.com/office/drawing/2014/main" val="2270359037"/>
                  </a:ext>
                </a:extLst>
              </a:tr>
              <a:tr h="501195">
                <a:tc>
                  <a:txBody>
                    <a:bodyPr/>
                    <a:lstStyle/>
                    <a:p>
                      <a:pPr algn="just">
                        <a:lnSpc>
                          <a:spcPct val="150000"/>
                        </a:lnSpc>
                        <a:spcAft>
                          <a:spcPts val="0"/>
                        </a:spcAft>
                      </a:pPr>
                      <a:r>
                        <a:rPr lang="fr-BE" sz="1400" dirty="0">
                          <a:effectLst/>
                        </a:rPr>
                        <a:t>Prise avec du vin, elle soulage la jaunisse.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solidFill>
                  </a:tcPr>
                </a:tc>
                <a:tc>
                  <a:txBody>
                    <a:bodyPr/>
                    <a:lstStyle/>
                    <a:p>
                      <a:pPr algn="just">
                        <a:lnSpc>
                          <a:spcPct val="150000"/>
                        </a:lnSpc>
                        <a:spcAft>
                          <a:spcPts val="0"/>
                        </a:spcAft>
                      </a:pPr>
                      <a:r>
                        <a:rPr lang="fr-BE" sz="1400" b="1" dirty="0">
                          <a:solidFill>
                            <a:schemeClr val="bg1"/>
                          </a:solidFill>
                          <a:effectLst/>
                        </a:rPr>
                        <a:t>qui quand on la boit dans du vin ainsi soulage celui qui souffre de la jaunisse.  </a:t>
                      </a:r>
                      <a:endPar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solidFill>
                  </a:tcPr>
                </a:tc>
                <a:extLst>
                  <a:ext uri="{0D108BD9-81ED-4DB2-BD59-A6C34878D82A}">
                    <a16:rowId xmlns:a16="http://schemas.microsoft.com/office/drawing/2014/main" val="2993489627"/>
                  </a:ext>
                </a:extLst>
              </a:tr>
              <a:tr h="501195">
                <a:tc>
                  <a:txBody>
                    <a:bodyPr/>
                    <a:lstStyle/>
                    <a:p>
                      <a:pPr algn="just">
                        <a:lnSpc>
                          <a:spcPct val="150000"/>
                        </a:lnSpc>
                        <a:spcAft>
                          <a:spcPts val="0"/>
                        </a:spcAft>
                      </a:pPr>
                      <a:r>
                        <a:rPr lang="fr-BE" sz="1400" dirty="0">
                          <a:effectLst/>
                        </a:rPr>
                        <a:t>Sa semence mêlée à du miel soulage les coliques.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solidFill>
                  </a:tcPr>
                </a:tc>
                <a:tc>
                  <a:txBody>
                    <a:bodyPr/>
                    <a:lstStyle/>
                    <a:p>
                      <a:pPr algn="just">
                        <a:lnSpc>
                          <a:spcPct val="150000"/>
                        </a:lnSpc>
                        <a:spcAft>
                          <a:spcPts val="0"/>
                        </a:spcAft>
                      </a:pPr>
                      <a:r>
                        <a:rPr lang="fr-BE" sz="1400" b="1" dirty="0">
                          <a:solidFill>
                            <a:schemeClr val="bg1"/>
                          </a:solidFill>
                          <a:effectLst/>
                        </a:rPr>
                        <a:t>Sa semence mélangée à du miel est donnée pour le mal du dessous.</a:t>
                      </a:r>
                      <a:endPar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solidFill>
                  </a:tcPr>
                </a:tc>
                <a:extLst>
                  <a:ext uri="{0D108BD9-81ED-4DB2-BD59-A6C34878D82A}">
                    <a16:rowId xmlns:a16="http://schemas.microsoft.com/office/drawing/2014/main" val="283936439"/>
                  </a:ext>
                </a:extLst>
              </a:tr>
              <a:tr h="501195">
                <a:tc>
                  <a:txBody>
                    <a:bodyPr/>
                    <a:lstStyle/>
                    <a:p>
                      <a:pPr algn="just">
                        <a:lnSpc>
                          <a:spcPct val="150000"/>
                        </a:lnSpc>
                        <a:spcAft>
                          <a:spcPts val="0"/>
                        </a:spcAft>
                      </a:pPr>
                      <a:r>
                        <a:rPr lang="fr-BE" sz="1400" dirty="0">
                          <a:effectLst/>
                        </a:rPr>
                        <a:t>Elle secourt la toux invétérée, si on en boit souvent.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solidFill>
                  </a:tcPr>
                </a:tc>
                <a:tc>
                  <a:txBody>
                    <a:bodyPr/>
                    <a:lstStyle/>
                    <a:p>
                      <a:pPr algn="just">
                        <a:lnSpc>
                          <a:spcPct val="150000"/>
                        </a:lnSpc>
                        <a:spcAft>
                          <a:spcPts val="0"/>
                        </a:spcAft>
                      </a:pPr>
                      <a:r>
                        <a:rPr lang="fr-BE" sz="1400" b="1" dirty="0">
                          <a:solidFill>
                            <a:schemeClr val="bg1"/>
                          </a:solidFill>
                          <a:effectLst/>
                        </a:rPr>
                        <a:t>Et elle porte secours à la toux quand on la boit souvent,</a:t>
                      </a:r>
                      <a:endPar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solidFill>
                  </a:tcPr>
                </a:tc>
                <a:extLst>
                  <a:ext uri="{0D108BD9-81ED-4DB2-BD59-A6C34878D82A}">
                    <a16:rowId xmlns:a16="http://schemas.microsoft.com/office/drawing/2014/main" val="3001196664"/>
                  </a:ext>
                </a:extLst>
              </a:tr>
              <a:tr h="1002389">
                <a:tc>
                  <a:txBody>
                    <a:bodyPr/>
                    <a:lstStyle/>
                    <a:p>
                      <a:pPr algn="just">
                        <a:lnSpc>
                          <a:spcPct val="150000"/>
                        </a:lnSpc>
                        <a:spcAft>
                          <a:spcPts val="0"/>
                        </a:spcAft>
                      </a:pPr>
                      <a:r>
                        <a:rPr lang="fr-BE" sz="1400" dirty="0">
                          <a:effectLst/>
                        </a:rPr>
                        <a:t>Elle chasse le froid du poumon et l’enflure du ventre.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solidFill>
                  </a:tcPr>
                </a:tc>
                <a:tc>
                  <a:txBody>
                    <a:bodyPr/>
                    <a:lstStyle/>
                    <a:p>
                      <a:pPr algn="just">
                        <a:lnSpc>
                          <a:spcPct val="150000"/>
                        </a:lnSpc>
                        <a:spcAft>
                          <a:spcPts val="0"/>
                        </a:spcAft>
                      </a:pPr>
                      <a:r>
                        <a:rPr lang="fr-BE" sz="1400" b="1" dirty="0">
                          <a:solidFill>
                            <a:schemeClr val="bg1"/>
                          </a:solidFill>
                          <a:effectLst/>
                        </a:rPr>
                        <a:t>Et elle ôte le froid du poumon  et tire l’enflure du ventre (</a:t>
                      </a:r>
                      <a:r>
                        <a:rPr lang="fr-BE" sz="1400" b="1" dirty="0" err="1">
                          <a:solidFill>
                            <a:schemeClr val="bg1"/>
                          </a:solidFill>
                          <a:effectLst/>
                        </a:rPr>
                        <a:t>flume</a:t>
                      </a:r>
                      <a:r>
                        <a:rPr lang="fr-BE" sz="1400" b="1" dirty="0">
                          <a:solidFill>
                            <a:schemeClr val="bg1"/>
                          </a:solidFill>
                          <a:effectLst/>
                        </a:rPr>
                        <a:t>, </a:t>
                      </a:r>
                      <a:r>
                        <a:rPr lang="fr-BE" sz="1400" b="1" dirty="0" err="1">
                          <a:solidFill>
                            <a:schemeClr val="bg1"/>
                          </a:solidFill>
                          <a:effectLst/>
                        </a:rPr>
                        <a:t>càd</a:t>
                      </a:r>
                      <a:r>
                        <a:rPr lang="fr-BE" sz="1400" b="1" dirty="0">
                          <a:solidFill>
                            <a:schemeClr val="bg1"/>
                          </a:solidFill>
                          <a:effectLst/>
                        </a:rPr>
                        <a:t> phlegme, donc </a:t>
                      </a:r>
                      <a:r>
                        <a:rPr lang="fr-BE" sz="1400" b="1" dirty="0" err="1">
                          <a:solidFill>
                            <a:schemeClr val="bg1"/>
                          </a:solidFill>
                          <a:effectLst/>
                        </a:rPr>
                        <a:t>enflûre</a:t>
                      </a:r>
                      <a:r>
                        <a:rPr lang="fr-BE" sz="1400" b="1" dirty="0">
                          <a:solidFill>
                            <a:schemeClr val="bg1"/>
                          </a:solidFill>
                          <a:effectLst/>
                        </a:rPr>
                        <a:t> provoquée par le phlegme du ventre) </a:t>
                      </a:r>
                      <a:endPar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solidFill>
                  </a:tcPr>
                </a:tc>
                <a:extLst>
                  <a:ext uri="{0D108BD9-81ED-4DB2-BD59-A6C34878D82A}">
                    <a16:rowId xmlns:a16="http://schemas.microsoft.com/office/drawing/2014/main" val="1736457093"/>
                  </a:ext>
                </a:extLst>
              </a:tr>
            </a:tbl>
          </a:graphicData>
        </a:graphic>
      </p:graphicFrame>
      <p:sp>
        <p:nvSpPr>
          <p:cNvPr id="5" name="Rectangle 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3625088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BE" dirty="0">
                <a:solidFill>
                  <a:schemeClr val="accent2">
                    <a:lumMod val="75000"/>
                  </a:schemeClr>
                </a:solidFill>
              </a:rPr>
              <a:t>Extrait du </a:t>
            </a:r>
            <a:r>
              <a:rPr lang="fr-BE" i="1" dirty="0" err="1">
                <a:solidFill>
                  <a:schemeClr val="accent2">
                    <a:lumMod val="75000"/>
                  </a:schemeClr>
                </a:solidFill>
              </a:rPr>
              <a:t>Causae</a:t>
            </a:r>
            <a:r>
              <a:rPr lang="fr-BE" i="1" dirty="0">
                <a:solidFill>
                  <a:schemeClr val="accent2">
                    <a:lumMod val="75000"/>
                  </a:schemeClr>
                </a:solidFill>
              </a:rPr>
              <a:t> et </a:t>
            </a:r>
            <a:r>
              <a:rPr lang="fr-BE" i="1" dirty="0" err="1" smtClean="0">
                <a:solidFill>
                  <a:schemeClr val="accent2">
                    <a:lumMod val="75000"/>
                  </a:schemeClr>
                </a:solidFill>
              </a:rPr>
              <a:t>curae</a:t>
            </a:r>
            <a:r>
              <a:rPr lang="fr-BE" i="1" dirty="0" smtClean="0">
                <a:solidFill>
                  <a:schemeClr val="accent2">
                    <a:lumMod val="75000"/>
                  </a:schemeClr>
                </a:solidFill>
              </a:rPr>
              <a:t> </a:t>
            </a:r>
            <a:r>
              <a:rPr lang="fr-BE" dirty="0" smtClean="0">
                <a:solidFill>
                  <a:schemeClr val="accent2">
                    <a:lumMod val="75000"/>
                  </a:schemeClr>
                </a:solidFill>
              </a:rPr>
              <a:t>d’Hildegarde de Bingen</a:t>
            </a:r>
            <a:r>
              <a:rPr lang="en-US" dirty="0">
                <a:solidFill>
                  <a:schemeClr val="accent2">
                    <a:lumMod val="75000"/>
                  </a:schemeClr>
                </a:solidFill>
              </a:rPr>
              <a:t/>
            </a:r>
            <a:br>
              <a:rPr lang="en-US" dirty="0">
                <a:solidFill>
                  <a:schemeClr val="accent2">
                    <a:lumMod val="75000"/>
                  </a:schemeClr>
                </a:solidFill>
              </a:rPr>
            </a:br>
            <a:endParaRPr lang="en-US" dirty="0">
              <a:solidFill>
                <a:schemeClr val="accent2">
                  <a:lumMod val="75000"/>
                </a:schemeClr>
              </a:solidFill>
            </a:endParaRPr>
          </a:p>
        </p:txBody>
      </p:sp>
      <p:sp>
        <p:nvSpPr>
          <p:cNvPr id="3" name="Espace réservé du contenu 2"/>
          <p:cNvSpPr>
            <a:spLocks noGrp="1"/>
          </p:cNvSpPr>
          <p:nvPr>
            <p:ph idx="1"/>
          </p:nvPr>
        </p:nvSpPr>
        <p:spPr/>
        <p:txBody>
          <a:bodyPr/>
          <a:lstStyle/>
          <a:p>
            <a:r>
              <a:rPr lang="fr-BE" dirty="0" smtClean="0">
                <a:solidFill>
                  <a:schemeClr val="accent2">
                    <a:lumMod val="75000"/>
                  </a:schemeClr>
                </a:solidFill>
              </a:rPr>
              <a:t>Contre </a:t>
            </a:r>
            <a:r>
              <a:rPr lang="fr-BE" dirty="0">
                <a:solidFill>
                  <a:schemeClr val="accent2">
                    <a:lumMod val="75000"/>
                  </a:schemeClr>
                </a:solidFill>
              </a:rPr>
              <a:t>le mal de reins « pour l’homme qui a mal aux reins et aux lombes, ce qui provient souvent d’une faiblesse de l’estomac. Que cet homme prennent en mesure égale de la rue et de l’absinthe et qu’il les mélange avec de la graisse d’ours. Il s’oint fortement du mélange, là où il a mal près du feu. La douleur des reins et des lombes provient d’humeurs défectueuses (</a:t>
            </a:r>
            <a:r>
              <a:rPr lang="fr-BE" dirty="0" err="1">
                <a:solidFill>
                  <a:schemeClr val="accent2">
                    <a:lumMod val="75000"/>
                  </a:schemeClr>
                </a:solidFill>
              </a:rPr>
              <a:t>injustis</a:t>
            </a:r>
            <a:r>
              <a:rPr lang="fr-BE" dirty="0">
                <a:solidFill>
                  <a:schemeClr val="accent2">
                    <a:lumMod val="75000"/>
                  </a:schemeClr>
                </a:solidFill>
              </a:rPr>
              <a:t>). Mais comme la chaleur de la rue et de l’absinthe et de la graisse d’ours viendront les contrer, elles entraîneront la fuite des humeurs froides »</a:t>
            </a:r>
            <a:endParaRPr lang="en-US" dirty="0">
              <a:solidFill>
                <a:schemeClr val="accent2">
                  <a:lumMod val="75000"/>
                </a:schemeClr>
              </a:solidFill>
            </a:endParaRPr>
          </a:p>
          <a:p>
            <a:r>
              <a:rPr lang="fr-BE" dirty="0"/>
              <a:t> </a:t>
            </a:r>
            <a:endParaRPr lang="en-US" dirty="0"/>
          </a:p>
          <a:p>
            <a:endParaRPr lang="en-US" dirty="0"/>
          </a:p>
        </p:txBody>
      </p:sp>
    </p:spTree>
    <p:extLst>
      <p:ext uri="{BB962C8B-B14F-4D97-AF65-F5344CB8AC3E}">
        <p14:creationId xmlns:p14="http://schemas.microsoft.com/office/powerpoint/2010/main" val="28499337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solidFill>
                  <a:schemeClr val="accent2">
                    <a:lumMod val="75000"/>
                  </a:schemeClr>
                </a:solidFill>
              </a:rPr>
              <a:t>La lavande et le houblon dans la </a:t>
            </a:r>
            <a:r>
              <a:rPr lang="fr-BE" i="1" dirty="0" err="1" smtClean="0">
                <a:solidFill>
                  <a:schemeClr val="accent2">
                    <a:lumMod val="75000"/>
                  </a:schemeClr>
                </a:solidFill>
              </a:rPr>
              <a:t>Physica</a:t>
            </a:r>
            <a:r>
              <a:rPr lang="fr-BE" dirty="0" smtClean="0">
                <a:solidFill>
                  <a:schemeClr val="accent2">
                    <a:lumMod val="75000"/>
                  </a:schemeClr>
                </a:solidFill>
              </a:rPr>
              <a:t> d’Hildegarde de Bingen</a:t>
            </a:r>
            <a:endParaRPr lang="en-US" dirty="0">
              <a:solidFill>
                <a:schemeClr val="accent2">
                  <a:lumMod val="75000"/>
                </a:schemeClr>
              </a:solidFill>
            </a:endParaRPr>
          </a:p>
        </p:txBody>
      </p:sp>
      <p:sp>
        <p:nvSpPr>
          <p:cNvPr id="3" name="Espace réservé du contenu 2"/>
          <p:cNvSpPr>
            <a:spLocks noGrp="1"/>
          </p:cNvSpPr>
          <p:nvPr>
            <p:ph idx="1"/>
          </p:nvPr>
        </p:nvSpPr>
        <p:spPr/>
        <p:txBody>
          <a:bodyPr>
            <a:normAutofit fontScale="85000" lnSpcReduction="20000"/>
          </a:bodyPr>
          <a:lstStyle/>
          <a:p>
            <a:r>
              <a:rPr lang="fr-BE" dirty="0">
                <a:solidFill>
                  <a:schemeClr val="accent2">
                    <a:lumMod val="75000"/>
                  </a:schemeClr>
                </a:solidFill>
              </a:rPr>
              <a:t>« La lavande : elle est chaude et sèche parce qu’elle n’a que peu de jus. Elle n’est pas bonne à manger pour l’homme mais elle vaut par sa forte odeur. Et pour l’homme qui a beaucoup de poux, s’il répand l’odeur de la lavande, cela fera mourir les poux dont il est infesté. Et l’odeur clarifiera ses yeux parce qu’elle a en elle la force et l’utilité d’aromates très puissants et très amers. Et pour cette raison, elle endigue de nombreux maux et épouvante les mauvais esprits ». </a:t>
            </a:r>
            <a:endParaRPr lang="en-US" dirty="0">
              <a:solidFill>
                <a:schemeClr val="accent2">
                  <a:lumMod val="75000"/>
                </a:schemeClr>
              </a:solidFill>
            </a:endParaRPr>
          </a:p>
          <a:p>
            <a:endParaRPr lang="fr-BE" dirty="0" smtClean="0">
              <a:solidFill>
                <a:schemeClr val="accent2">
                  <a:lumMod val="75000"/>
                </a:schemeClr>
              </a:solidFill>
            </a:endParaRPr>
          </a:p>
          <a:p>
            <a:r>
              <a:rPr lang="fr-BE" dirty="0" smtClean="0">
                <a:solidFill>
                  <a:schemeClr val="accent2">
                    <a:lumMod val="75000"/>
                  </a:schemeClr>
                </a:solidFill>
              </a:rPr>
              <a:t>«</a:t>
            </a:r>
            <a:r>
              <a:rPr lang="fr-BE" dirty="0">
                <a:solidFill>
                  <a:schemeClr val="accent2">
                    <a:lumMod val="75000"/>
                  </a:schemeClr>
                </a:solidFill>
              </a:rPr>
              <a:t> Le houblon (de </a:t>
            </a:r>
            <a:r>
              <a:rPr lang="fr-BE" dirty="0" err="1">
                <a:solidFill>
                  <a:schemeClr val="accent2">
                    <a:lumMod val="75000"/>
                  </a:schemeClr>
                </a:solidFill>
              </a:rPr>
              <a:t>hoppho</a:t>
            </a:r>
            <a:r>
              <a:rPr lang="fr-BE" dirty="0">
                <a:solidFill>
                  <a:schemeClr val="accent2">
                    <a:lumMod val="75000"/>
                  </a:schemeClr>
                </a:solidFill>
              </a:rPr>
              <a:t>) chaud et sec et il a une humidité modérée et il est de peu d’utilité à l’homme parce qu’il fait croître l’humeur noire dans l’homme et il rend triste le moral de l’homme et il alourdit ses entrailles. Le houblon est peu utile mais cependant, par son amertume, il empêche les pourritures de venir dans les boissons, lorsqu’il y est ajouté, ainsi, elles peuvent durer plus longtemps »</a:t>
            </a:r>
            <a:endParaRPr lang="en-US" dirty="0">
              <a:solidFill>
                <a:schemeClr val="accent2">
                  <a:lumMod val="75000"/>
                </a:schemeClr>
              </a:solidFill>
            </a:endParaRPr>
          </a:p>
          <a:p>
            <a:r>
              <a:rPr lang="fr-BE" dirty="0"/>
              <a:t>  </a:t>
            </a:r>
            <a:endParaRPr lang="en-US" dirty="0"/>
          </a:p>
          <a:p>
            <a:endParaRPr lang="en-US" dirty="0"/>
          </a:p>
        </p:txBody>
      </p:sp>
    </p:spTree>
    <p:extLst>
      <p:ext uri="{BB962C8B-B14F-4D97-AF65-F5344CB8AC3E}">
        <p14:creationId xmlns:p14="http://schemas.microsoft.com/office/powerpoint/2010/main" val="3990605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928338" y="677007"/>
            <a:ext cx="4185139" cy="3494699"/>
          </a:xfrm>
        </p:spPr>
        <p:txBody>
          <a:bodyPr>
            <a:normAutofit/>
          </a:bodyPr>
          <a:lstStyle/>
          <a:p>
            <a:r>
              <a:rPr lang="fr-BE" altLang="fr-FR" sz="2400" dirty="0">
                <a:solidFill>
                  <a:schemeClr val="accent2">
                    <a:lumMod val="75000"/>
                  </a:schemeClr>
                </a:solidFill>
              </a:rPr>
              <a:t>Constantin </a:t>
            </a:r>
            <a:r>
              <a:rPr lang="fr-BE" altLang="fr-FR" sz="2400" dirty="0" smtClean="0">
                <a:solidFill>
                  <a:schemeClr val="accent2">
                    <a:lumMod val="75000"/>
                  </a:schemeClr>
                </a:solidFill>
              </a:rPr>
              <a:t>l’Africain examine les urines de patients</a:t>
            </a:r>
            <a:br>
              <a:rPr lang="fr-BE" altLang="fr-FR" sz="2400" dirty="0" smtClean="0">
                <a:solidFill>
                  <a:schemeClr val="accent2">
                    <a:lumMod val="75000"/>
                  </a:schemeClr>
                </a:solidFill>
              </a:rPr>
            </a:br>
            <a:r>
              <a:rPr lang="fr-BE" altLang="fr-FR" sz="2400" dirty="0" smtClean="0">
                <a:solidFill>
                  <a:schemeClr val="accent2">
                    <a:lumMod val="75000"/>
                  </a:schemeClr>
                </a:solidFill>
              </a:rPr>
              <a:t>Miniature extraite d’un ms du XIVe siècle (</a:t>
            </a:r>
            <a:r>
              <a:rPr lang="fr-BE" altLang="fr-FR" sz="2400" dirty="0">
                <a:solidFill>
                  <a:schemeClr val="accent2">
                    <a:lumMod val="75000"/>
                  </a:schemeClr>
                </a:solidFill>
              </a:rPr>
              <a:t>Oxford </a:t>
            </a:r>
            <a:r>
              <a:rPr lang="fr-BE" altLang="fr-FR" sz="2400" dirty="0" err="1">
                <a:solidFill>
                  <a:schemeClr val="accent2">
                    <a:lumMod val="75000"/>
                  </a:schemeClr>
                </a:solidFill>
              </a:rPr>
              <a:t>Bodleian</a:t>
            </a:r>
            <a:r>
              <a:rPr lang="fr-BE" altLang="fr-FR" sz="2400" dirty="0">
                <a:solidFill>
                  <a:schemeClr val="accent2">
                    <a:lumMod val="75000"/>
                  </a:schemeClr>
                </a:solidFill>
              </a:rPr>
              <a:t> </a:t>
            </a:r>
            <a:r>
              <a:rPr lang="fr-BE" altLang="fr-FR" sz="2400" dirty="0" smtClean="0">
                <a:solidFill>
                  <a:schemeClr val="accent2">
                    <a:lumMod val="75000"/>
                  </a:schemeClr>
                </a:solidFill>
              </a:rPr>
              <a:t>Library</a:t>
            </a:r>
            <a:r>
              <a:rPr lang="fr-BE" altLang="fr-FR" sz="2400" dirty="0">
                <a:solidFill>
                  <a:schemeClr val="accent2">
                    <a:lumMod val="75000"/>
                  </a:schemeClr>
                </a:solidFill>
              </a:rPr>
              <a:t>)</a:t>
            </a:r>
            <a:endParaRPr lang="en-US" sz="2400" dirty="0">
              <a:solidFill>
                <a:schemeClr val="accent2">
                  <a:lumMod val="75000"/>
                </a:schemeClr>
              </a:solidFill>
            </a:endParaRPr>
          </a:p>
        </p:txBody>
      </p:sp>
      <p:pic>
        <p:nvPicPr>
          <p:cNvPr id="4" name="Picture 4" descr="Illus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18753" y="677007"/>
            <a:ext cx="4046778" cy="576843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1825802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838200" y="365126"/>
            <a:ext cx="10515600" cy="1118618"/>
          </a:xfrm>
        </p:spPr>
        <p:txBody>
          <a:bodyPr>
            <a:normAutofit/>
          </a:bodyPr>
          <a:lstStyle/>
          <a:p>
            <a:pPr lvl="0" eaLnBrk="0" fontAlgn="base" hangingPunct="0">
              <a:lnSpc>
                <a:spcPct val="100000"/>
              </a:lnSpc>
              <a:spcAft>
                <a:spcPct val="0"/>
              </a:spcAft>
            </a:pPr>
            <a:r>
              <a:rPr lang="fr-FR" sz="2000" dirty="0">
                <a:solidFill>
                  <a:schemeClr val="accent2">
                    <a:lumMod val="75000"/>
                  </a:schemeClr>
                </a:solidFill>
                <a:latin typeface="+mn-lt"/>
              </a:rPr>
              <a:t>feuillet imprimé </a:t>
            </a:r>
            <a:r>
              <a:rPr lang="fr-FR" sz="2000" dirty="0" smtClean="0">
                <a:solidFill>
                  <a:schemeClr val="accent2">
                    <a:lumMod val="75000"/>
                  </a:schemeClr>
                </a:solidFill>
                <a:latin typeface="+mn-lt"/>
              </a:rPr>
              <a:t>inséré dans un </a:t>
            </a:r>
            <a:r>
              <a:rPr lang="fr-FR" altLang="en-US" sz="2000" dirty="0" smtClean="0">
                <a:solidFill>
                  <a:schemeClr val="accent2">
                    <a:lumMod val="75000"/>
                  </a:schemeClr>
                </a:solidFill>
                <a:latin typeface="+mn-lt"/>
                <a:ea typeface="Times" panose="02020603050405020304" pitchFamily="18" charset="0"/>
                <a:cs typeface="Arial" panose="020B0604020202020204" pitchFamily="34" charset="0"/>
              </a:rPr>
              <a:t>livre </a:t>
            </a:r>
            <a:r>
              <a:rPr lang="fr-FR" altLang="en-US" sz="2000" dirty="0">
                <a:solidFill>
                  <a:schemeClr val="accent2">
                    <a:lumMod val="75000"/>
                  </a:schemeClr>
                </a:solidFill>
                <a:latin typeface="+mn-lt"/>
                <a:ea typeface="Times" panose="02020603050405020304" pitchFamily="18" charset="0"/>
                <a:cs typeface="Arial" panose="020B0604020202020204" pitchFamily="34" charset="0"/>
              </a:rPr>
              <a:t>de remèdes de l'abbaye de Stavelot (XVIIe siècle</a:t>
            </a:r>
            <a:r>
              <a:rPr lang="fr-FR" altLang="en-US" sz="2000" dirty="0" smtClean="0">
                <a:solidFill>
                  <a:schemeClr val="accent2">
                    <a:lumMod val="75000"/>
                  </a:schemeClr>
                </a:solidFill>
                <a:latin typeface="+mn-lt"/>
                <a:ea typeface="Times" panose="02020603050405020304" pitchFamily="18" charset="0"/>
                <a:cs typeface="Arial" panose="020B0604020202020204" pitchFamily="34" charset="0"/>
              </a:rPr>
              <a:t>), </a:t>
            </a:r>
            <a:br>
              <a:rPr lang="fr-FR" altLang="en-US" sz="2000" dirty="0" smtClean="0">
                <a:solidFill>
                  <a:schemeClr val="accent2">
                    <a:lumMod val="75000"/>
                  </a:schemeClr>
                </a:solidFill>
                <a:latin typeface="+mn-lt"/>
                <a:ea typeface="Times" panose="02020603050405020304" pitchFamily="18" charset="0"/>
                <a:cs typeface="Arial" panose="020B0604020202020204" pitchFamily="34" charset="0"/>
              </a:rPr>
            </a:br>
            <a:r>
              <a:rPr lang="fr-FR" altLang="en-US" sz="2000" dirty="0" smtClean="0">
                <a:solidFill>
                  <a:schemeClr val="accent2">
                    <a:lumMod val="75000"/>
                  </a:schemeClr>
                </a:solidFill>
                <a:latin typeface="+mn-lt"/>
                <a:ea typeface="Times" panose="02020603050405020304" pitchFamily="18" charset="0"/>
                <a:cs typeface="Arial" panose="020B0604020202020204" pitchFamily="34" charset="0"/>
              </a:rPr>
              <a:t>Université </a:t>
            </a:r>
            <a:r>
              <a:rPr lang="fr-FR" altLang="en-US" sz="2000" dirty="0">
                <a:solidFill>
                  <a:schemeClr val="accent2">
                    <a:lumMod val="75000"/>
                  </a:schemeClr>
                </a:solidFill>
                <a:latin typeface="+mn-lt"/>
                <a:ea typeface="Times" panose="02020603050405020304" pitchFamily="18" charset="0"/>
                <a:cs typeface="Arial" panose="020B0604020202020204" pitchFamily="34" charset="0"/>
              </a:rPr>
              <a:t>de Liège, Bibliothèque </a:t>
            </a:r>
            <a:r>
              <a:rPr lang="fr-FR" altLang="en-US" sz="2000" dirty="0" smtClean="0">
                <a:solidFill>
                  <a:schemeClr val="accent2">
                    <a:lumMod val="75000"/>
                  </a:schemeClr>
                </a:solidFill>
                <a:latin typeface="+mn-lt"/>
                <a:ea typeface="Times" panose="02020603050405020304" pitchFamily="18" charset="0"/>
                <a:cs typeface="Arial" panose="020B0604020202020204" pitchFamily="34" charset="0"/>
              </a:rPr>
              <a:t>ALPHA, Ms </a:t>
            </a:r>
            <a:r>
              <a:rPr lang="fr-FR" altLang="en-US" sz="2000" dirty="0">
                <a:solidFill>
                  <a:schemeClr val="accent2">
                    <a:lumMod val="75000"/>
                  </a:schemeClr>
                </a:solidFill>
                <a:latin typeface="+mn-lt"/>
                <a:ea typeface="Times" panose="02020603050405020304" pitchFamily="18" charset="0"/>
                <a:cs typeface="Arial" panose="020B0604020202020204" pitchFamily="34" charset="0"/>
              </a:rPr>
              <a:t>2113 f 20</a:t>
            </a:r>
            <a:r>
              <a:rPr lang="en-US" altLang="en-US" sz="2000" dirty="0">
                <a:solidFill>
                  <a:schemeClr val="accent2">
                    <a:lumMod val="75000"/>
                  </a:schemeClr>
                </a:solidFill>
                <a:latin typeface="+mn-lt"/>
              </a:rPr>
              <a:t> </a:t>
            </a:r>
            <a:endParaRPr lang="en-US" sz="2000" dirty="0">
              <a:solidFill>
                <a:schemeClr val="accent2">
                  <a:lumMod val="75000"/>
                </a:schemeClr>
              </a:solidFill>
              <a:latin typeface="+mn-lt"/>
            </a:endParaRPr>
          </a:p>
        </p:txBody>
      </p:sp>
      <p:sp>
        <p:nvSpPr>
          <p:cNvPr id="5" name="Espace réservé du contenu 4"/>
          <p:cNvSpPr>
            <a:spLocks noGrp="1"/>
          </p:cNvSpPr>
          <p:nvPr>
            <p:ph sz="half" idx="1"/>
          </p:nvPr>
        </p:nvSpPr>
        <p:spPr>
          <a:xfrm>
            <a:off x="838200" y="1825625"/>
            <a:ext cx="2922917" cy="4351338"/>
          </a:xfrm>
        </p:spPr>
        <p:txBody>
          <a:bodyPr>
            <a:normAutofit lnSpcReduction="10000"/>
          </a:bodyPr>
          <a:lstStyle/>
          <a:p>
            <a:pPr marL="0" indent="0">
              <a:buNone/>
            </a:pPr>
            <a:r>
              <a:rPr lang="fr-FR" sz="2400" dirty="0" smtClean="0">
                <a:solidFill>
                  <a:schemeClr val="accent2">
                    <a:lumMod val="75000"/>
                  </a:schemeClr>
                </a:solidFill>
              </a:rPr>
              <a:t>«</a:t>
            </a:r>
            <a:r>
              <a:rPr lang="fr-FR" sz="2400" dirty="0">
                <a:solidFill>
                  <a:schemeClr val="accent2">
                    <a:lumMod val="75000"/>
                  </a:schemeClr>
                </a:solidFill>
              </a:rPr>
              <a:t> précieux baume bénédictin » du frère Benoît de </a:t>
            </a:r>
            <a:r>
              <a:rPr lang="fr-FR" sz="2400" dirty="0" err="1">
                <a:solidFill>
                  <a:schemeClr val="accent2">
                    <a:lumMod val="75000"/>
                  </a:schemeClr>
                </a:solidFill>
              </a:rPr>
              <a:t>Damseaux</a:t>
            </a:r>
            <a:r>
              <a:rPr lang="fr-FR" sz="2400" dirty="0">
                <a:solidFill>
                  <a:schemeClr val="accent2">
                    <a:lumMod val="75000"/>
                  </a:schemeClr>
                </a:solidFill>
              </a:rPr>
              <a:t>, moine à Stavelot, </a:t>
            </a:r>
            <a:r>
              <a:rPr lang="fr-FR" sz="2400" dirty="0" smtClean="0">
                <a:solidFill>
                  <a:schemeClr val="accent2">
                    <a:lumMod val="75000"/>
                  </a:schemeClr>
                </a:solidFill>
              </a:rPr>
              <a:t>dans </a:t>
            </a:r>
            <a:r>
              <a:rPr lang="fr-FR" sz="2400" dirty="0">
                <a:solidFill>
                  <a:schemeClr val="accent2">
                    <a:lumMod val="75000"/>
                  </a:schemeClr>
                </a:solidFill>
              </a:rPr>
              <a:t>le </a:t>
            </a:r>
            <a:r>
              <a:rPr lang="fr-FR" sz="2400" i="1" dirty="0">
                <a:solidFill>
                  <a:schemeClr val="accent2">
                    <a:lumMod val="75000"/>
                  </a:schemeClr>
                </a:solidFill>
              </a:rPr>
              <a:t>Recueil des remèdes familials pour toutes sortes de maladies et d’incommodités</a:t>
            </a:r>
            <a:r>
              <a:rPr lang="fr-FR" sz="2400" dirty="0">
                <a:solidFill>
                  <a:schemeClr val="accent2">
                    <a:lumMod val="75000"/>
                  </a:schemeClr>
                </a:solidFill>
              </a:rPr>
              <a:t> (…) du très révérend Dom </a:t>
            </a:r>
            <a:r>
              <a:rPr lang="fr-FR" sz="2400" dirty="0" err="1">
                <a:solidFill>
                  <a:schemeClr val="accent2">
                    <a:lumMod val="75000"/>
                  </a:schemeClr>
                </a:solidFill>
              </a:rPr>
              <a:t>Sigibert</a:t>
            </a:r>
            <a:r>
              <a:rPr lang="fr-FR" sz="2400" dirty="0">
                <a:solidFill>
                  <a:schemeClr val="accent2">
                    <a:lumMod val="75000"/>
                  </a:schemeClr>
                </a:solidFill>
              </a:rPr>
              <a:t> </a:t>
            </a:r>
            <a:r>
              <a:rPr lang="fr-FR" sz="2400" dirty="0" err="1">
                <a:solidFill>
                  <a:schemeClr val="accent2">
                    <a:lumMod val="75000"/>
                  </a:schemeClr>
                </a:solidFill>
              </a:rPr>
              <a:t>Huberty</a:t>
            </a:r>
            <a:r>
              <a:rPr lang="fr-FR" sz="2400" dirty="0">
                <a:solidFill>
                  <a:schemeClr val="accent2">
                    <a:lumMod val="75000"/>
                  </a:schemeClr>
                </a:solidFill>
              </a:rPr>
              <a:t>, religieux  </a:t>
            </a:r>
            <a:r>
              <a:rPr lang="fr-FR" sz="2400" dirty="0" smtClean="0">
                <a:solidFill>
                  <a:schemeClr val="accent2">
                    <a:lumMod val="75000"/>
                  </a:schemeClr>
                </a:solidFill>
              </a:rPr>
              <a:t>à l’abbaye impériale </a:t>
            </a:r>
            <a:r>
              <a:rPr lang="fr-FR" sz="2400" dirty="0">
                <a:solidFill>
                  <a:schemeClr val="accent2">
                    <a:lumMod val="75000"/>
                  </a:schemeClr>
                </a:solidFill>
              </a:rPr>
              <a:t>de Stavelot au XVIIe siècle</a:t>
            </a:r>
            <a:endParaRPr lang="en-US" sz="2400" dirty="0">
              <a:solidFill>
                <a:schemeClr val="accent2">
                  <a:lumMod val="75000"/>
                </a:schemeClr>
              </a:solidFill>
            </a:endParaRPr>
          </a:p>
        </p:txBody>
      </p:sp>
      <p:pic>
        <p:nvPicPr>
          <p:cNvPr id="7" name="Espace réservé du contenu 6" descr="Photo 023"/>
          <p:cNvPicPr>
            <a:picLocks noGrp="1"/>
          </p:cNvPicPr>
          <p:nvPr>
            <p:ph sz="half" idx="2"/>
          </p:nvPr>
        </p:nvPicPr>
        <p:blipFill>
          <a:blip r:embed="rId2" cstate="print">
            <a:lum bright="14000" contrast="6000"/>
            <a:extLst>
              <a:ext uri="{28A0092B-C50C-407E-A947-70E740481C1C}">
                <a14:useLocalDpi xmlns:a14="http://schemas.microsoft.com/office/drawing/2010/main" val="0"/>
              </a:ext>
            </a:extLst>
          </a:blip>
          <a:srcRect/>
          <a:stretch>
            <a:fillRect/>
          </a:stretch>
        </p:blipFill>
        <p:spPr bwMode="auto">
          <a:xfrm>
            <a:off x="4356339" y="1421996"/>
            <a:ext cx="6566140" cy="5158596"/>
          </a:xfrm>
          <a:prstGeom prst="rect">
            <a:avLst/>
          </a:prstGeom>
          <a:noFill/>
          <a:ln>
            <a:noFill/>
          </a:ln>
        </p:spPr>
      </p:pic>
    </p:spTree>
    <p:extLst>
      <p:ext uri="{BB962C8B-B14F-4D97-AF65-F5344CB8AC3E}">
        <p14:creationId xmlns:p14="http://schemas.microsoft.com/office/powerpoint/2010/main" val="31355439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721772" y="365125"/>
            <a:ext cx="6632028" cy="1325563"/>
          </a:xfrm>
        </p:spPr>
        <p:txBody>
          <a:bodyPr>
            <a:normAutofit fontScale="90000"/>
          </a:bodyPr>
          <a:lstStyle/>
          <a:p>
            <a:r>
              <a:rPr lang="fr-BE" sz="3600" dirty="0" smtClean="0">
                <a:solidFill>
                  <a:schemeClr val="accent2">
                    <a:lumMod val="75000"/>
                  </a:schemeClr>
                </a:solidFill>
              </a:rPr>
              <a:t>Abbaye de Saint-Gall : </a:t>
            </a:r>
            <a:r>
              <a:rPr lang="fr-BE" sz="3200" dirty="0" smtClean="0">
                <a:solidFill>
                  <a:schemeClr val="accent2">
                    <a:lumMod val="75000"/>
                  </a:schemeClr>
                </a:solidFill>
              </a:rPr>
              <a:t>bibliothèque et plan carolingien (reconstitution) et quartier de l’infirmerie </a:t>
            </a:r>
            <a:endParaRPr lang="en-US" sz="3200" dirty="0">
              <a:solidFill>
                <a:schemeClr val="accent2">
                  <a:lumMod val="75000"/>
                </a:schemeClr>
              </a:solidFill>
            </a:endParaRPr>
          </a:p>
        </p:txBody>
      </p:sp>
      <p:pic>
        <p:nvPicPr>
          <p:cNvPr id="2" name="Image 1"/>
          <p:cNvPicPr>
            <a:picLocks noChangeAspect="1"/>
          </p:cNvPicPr>
          <p:nvPr/>
        </p:nvPicPr>
        <p:blipFill rotWithShape="1">
          <a:blip r:embed="rId2" cstate="print">
            <a:extLst>
              <a:ext uri="{28A0092B-C50C-407E-A947-70E740481C1C}">
                <a14:useLocalDpi xmlns:a14="http://schemas.microsoft.com/office/drawing/2010/main" val="0"/>
              </a:ext>
            </a:extLst>
          </a:blip>
          <a:srcRect l="3441" t="4691" r="-4187" b="-5436"/>
          <a:stretch/>
        </p:blipFill>
        <p:spPr>
          <a:xfrm rot="5400000">
            <a:off x="8424815" y="2588902"/>
            <a:ext cx="4023126" cy="3017345"/>
          </a:xfrm>
          <a:prstGeom prst="rect">
            <a:avLst/>
          </a:prstGeom>
        </p:spPr>
      </p:pic>
      <p:pic>
        <p:nvPicPr>
          <p:cNvPr id="6" name="Picture 4" descr="img46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348346" y="472208"/>
            <a:ext cx="3427204" cy="468276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 name="Imag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57912" y="2691520"/>
            <a:ext cx="4544364" cy="3408273"/>
          </a:xfrm>
          <a:prstGeom prst="rect">
            <a:avLst/>
          </a:prstGeom>
        </p:spPr>
      </p:pic>
    </p:spTree>
    <p:extLst>
      <p:ext uri="{BB962C8B-B14F-4D97-AF65-F5344CB8AC3E}">
        <p14:creationId xmlns:p14="http://schemas.microsoft.com/office/powerpoint/2010/main" val="33127265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5978106" y="365125"/>
            <a:ext cx="5375694" cy="3490883"/>
          </a:xfrm>
        </p:spPr>
        <p:txBody>
          <a:bodyPr/>
          <a:lstStyle/>
          <a:p>
            <a:r>
              <a:rPr lang="fr-BE" dirty="0" smtClean="0">
                <a:solidFill>
                  <a:schemeClr val="accent2">
                    <a:lumMod val="75000"/>
                  </a:schemeClr>
                </a:solidFill>
              </a:rPr>
              <a:t>Saint Magnus guérit un aveugle (Ms St Gall 565, vers 1135)</a:t>
            </a:r>
            <a:endParaRPr lang="en-US" dirty="0">
              <a:solidFill>
                <a:schemeClr val="accent2">
                  <a:lumMod val="75000"/>
                </a:schemeClr>
              </a:solidFill>
            </a:endParaRPr>
          </a:p>
        </p:txBody>
      </p:sp>
      <p:pic>
        <p:nvPicPr>
          <p:cNvPr id="5" name="Espace réservé du contenu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16200000">
            <a:off x="191335" y="1185410"/>
            <a:ext cx="5745881" cy="4309410"/>
          </a:xfrm>
        </p:spPr>
      </p:pic>
    </p:spTree>
    <p:extLst>
      <p:ext uri="{BB962C8B-B14F-4D97-AF65-F5344CB8AC3E}">
        <p14:creationId xmlns:p14="http://schemas.microsoft.com/office/powerpoint/2010/main" val="40486590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38549" y="1150881"/>
            <a:ext cx="4968568" cy="4532588"/>
          </a:xfrm>
        </p:spPr>
        <p:txBody>
          <a:bodyPr>
            <a:normAutofit fontScale="90000"/>
          </a:bodyPr>
          <a:lstStyle/>
          <a:p>
            <a:r>
              <a:rPr lang="fr-BE" sz="2400" dirty="0" smtClean="0">
                <a:solidFill>
                  <a:schemeClr val="accent2">
                    <a:lumMod val="75000"/>
                  </a:schemeClr>
                </a:solidFill>
              </a:rPr>
              <a:t>Vade </a:t>
            </a:r>
            <a:r>
              <a:rPr lang="fr-BE" sz="2400" dirty="0" err="1" smtClean="0">
                <a:solidFill>
                  <a:schemeClr val="accent2">
                    <a:lumMod val="75000"/>
                  </a:schemeClr>
                </a:solidFill>
              </a:rPr>
              <a:t>mecum</a:t>
            </a:r>
            <a:r>
              <a:rPr lang="fr-BE" sz="2400" dirty="0" smtClean="0">
                <a:solidFill>
                  <a:schemeClr val="accent2">
                    <a:lumMod val="75000"/>
                  </a:schemeClr>
                </a:solidFill>
              </a:rPr>
              <a:t> St Gall, Ms 217 p. 252, </a:t>
            </a:r>
            <a:br>
              <a:rPr lang="fr-BE" sz="2400" dirty="0" smtClean="0">
                <a:solidFill>
                  <a:schemeClr val="accent2">
                    <a:lumMod val="75000"/>
                  </a:schemeClr>
                </a:solidFill>
              </a:rPr>
            </a:br>
            <a:r>
              <a:rPr lang="fr-BE" sz="2400" dirty="0" smtClean="0">
                <a:solidFill>
                  <a:schemeClr val="accent2">
                    <a:lumMod val="75000"/>
                  </a:schemeClr>
                </a:solidFill>
              </a:rPr>
              <a:t>In nomine </a:t>
            </a:r>
            <a:r>
              <a:rPr lang="fr-BE" sz="2400" dirty="0" err="1" smtClean="0">
                <a:solidFill>
                  <a:schemeClr val="accent2">
                    <a:lumMod val="75000"/>
                  </a:schemeClr>
                </a:solidFill>
              </a:rPr>
              <a:t>domini</a:t>
            </a:r>
            <a:r>
              <a:rPr lang="fr-BE" sz="2400" dirty="0" smtClean="0">
                <a:solidFill>
                  <a:schemeClr val="accent2">
                    <a:lumMod val="75000"/>
                  </a:schemeClr>
                </a:solidFill>
              </a:rPr>
              <a:t> </a:t>
            </a:r>
            <a:r>
              <a:rPr lang="fr-BE" sz="2400" dirty="0" err="1" smtClean="0">
                <a:solidFill>
                  <a:schemeClr val="accent2">
                    <a:lumMod val="75000"/>
                  </a:schemeClr>
                </a:solidFill>
              </a:rPr>
              <a:t>Iesu</a:t>
            </a:r>
            <a:r>
              <a:rPr lang="fr-BE" sz="2400" dirty="0" smtClean="0">
                <a:solidFill>
                  <a:schemeClr val="accent2">
                    <a:lumMod val="75000"/>
                  </a:schemeClr>
                </a:solidFill>
              </a:rPr>
              <a:t> Christi incipit </a:t>
            </a:r>
            <a:r>
              <a:rPr lang="fr-BE" sz="2400" dirty="0" err="1" smtClean="0">
                <a:solidFill>
                  <a:schemeClr val="accent2">
                    <a:lumMod val="75000"/>
                  </a:schemeClr>
                </a:solidFill>
              </a:rPr>
              <a:t>scientiam</a:t>
            </a:r>
            <a:r>
              <a:rPr lang="fr-BE" sz="2400" dirty="0" smtClean="0">
                <a:solidFill>
                  <a:schemeClr val="accent2">
                    <a:lumMod val="75000"/>
                  </a:schemeClr>
                </a:solidFill>
              </a:rPr>
              <a:t> ars </a:t>
            </a:r>
            <a:r>
              <a:rPr lang="fr-BE" sz="2400" dirty="0" err="1" smtClean="0">
                <a:solidFill>
                  <a:schemeClr val="accent2">
                    <a:lumMod val="75000"/>
                  </a:schemeClr>
                </a:solidFill>
              </a:rPr>
              <a:t>medicinae</a:t>
            </a:r>
            <a:r>
              <a:rPr lang="fr-BE" sz="2400" dirty="0" smtClean="0">
                <a:solidFill>
                  <a:schemeClr val="accent2">
                    <a:lumMod val="75000"/>
                  </a:schemeClr>
                </a:solidFill>
              </a:rPr>
              <a:t/>
            </a:r>
            <a:br>
              <a:rPr lang="fr-BE" sz="2400" dirty="0" smtClean="0">
                <a:solidFill>
                  <a:schemeClr val="accent2">
                    <a:lumMod val="75000"/>
                  </a:schemeClr>
                </a:solidFill>
              </a:rPr>
            </a:br>
            <a:r>
              <a:rPr lang="fr-BE" sz="2400" dirty="0">
                <a:solidFill>
                  <a:schemeClr val="accent2">
                    <a:lumMod val="75000"/>
                  </a:schemeClr>
                </a:solidFill>
              </a:rPr>
              <a:t/>
            </a:r>
            <a:br>
              <a:rPr lang="fr-BE" sz="2400" dirty="0">
                <a:solidFill>
                  <a:schemeClr val="accent2">
                    <a:lumMod val="75000"/>
                  </a:schemeClr>
                </a:solidFill>
              </a:rPr>
            </a:br>
            <a:r>
              <a:rPr lang="fr-BE" sz="2000" dirty="0" smtClean="0">
                <a:solidFill>
                  <a:schemeClr val="accent2">
                    <a:lumMod val="75000"/>
                  </a:schemeClr>
                </a:solidFill>
              </a:rPr>
              <a:t>Qu’est-ce que la saignée ? Réponse : c’est l’incision droite (recta) de la veine et l’émission du sang. Comment procédons-nous à la phlébotomie ? Réponse : il y a 3 trois sortes de saignées. Quelles sont-elles ? Réponse la céphalique, la médiane et l’hépatique</a:t>
            </a:r>
            <a:br>
              <a:rPr lang="fr-BE" sz="2000" dirty="0" smtClean="0">
                <a:solidFill>
                  <a:schemeClr val="accent2">
                    <a:lumMod val="75000"/>
                  </a:schemeClr>
                </a:solidFill>
              </a:rPr>
            </a:br>
            <a:r>
              <a:rPr lang="fr-BE" sz="2000" dirty="0" smtClean="0">
                <a:solidFill>
                  <a:schemeClr val="accent2">
                    <a:lumMod val="75000"/>
                  </a:schemeClr>
                </a:solidFill>
              </a:rPr>
              <a:t/>
            </a:r>
            <a:br>
              <a:rPr lang="fr-BE" sz="2000" dirty="0" smtClean="0">
                <a:solidFill>
                  <a:schemeClr val="accent2">
                    <a:lumMod val="75000"/>
                  </a:schemeClr>
                </a:solidFill>
              </a:rPr>
            </a:br>
            <a:r>
              <a:rPr lang="fr-BE" sz="2000" i="1" dirty="0" smtClean="0">
                <a:solidFill>
                  <a:schemeClr val="accent2">
                    <a:lumMod val="75000"/>
                  </a:schemeClr>
                </a:solidFill>
              </a:rPr>
              <a:t>Quid </a:t>
            </a:r>
            <a:r>
              <a:rPr lang="fr-BE" sz="2000" i="1" dirty="0" err="1">
                <a:solidFill>
                  <a:schemeClr val="accent2">
                    <a:lumMod val="75000"/>
                  </a:schemeClr>
                </a:solidFill>
              </a:rPr>
              <a:t>aest</a:t>
            </a:r>
            <a:r>
              <a:rPr lang="fr-BE" sz="2000" i="1" dirty="0">
                <a:solidFill>
                  <a:schemeClr val="accent2">
                    <a:lumMod val="75000"/>
                  </a:schemeClr>
                </a:solidFill>
              </a:rPr>
              <a:t> </a:t>
            </a:r>
            <a:r>
              <a:rPr lang="fr-BE" sz="2000" i="1" dirty="0" err="1">
                <a:solidFill>
                  <a:schemeClr val="accent2">
                    <a:lumMod val="75000"/>
                  </a:schemeClr>
                </a:solidFill>
              </a:rPr>
              <a:t>fleuotomia</a:t>
            </a:r>
            <a:r>
              <a:rPr lang="fr-BE" sz="2000" i="1" dirty="0">
                <a:solidFill>
                  <a:schemeClr val="accent2">
                    <a:lumMod val="75000"/>
                  </a:schemeClr>
                </a:solidFill>
              </a:rPr>
              <a:t> ? </a:t>
            </a:r>
            <a:r>
              <a:rPr lang="fr-BE" sz="2000" i="1" dirty="0" err="1">
                <a:solidFill>
                  <a:schemeClr val="accent2">
                    <a:lumMod val="75000"/>
                  </a:schemeClr>
                </a:solidFill>
              </a:rPr>
              <a:t>responsio</a:t>
            </a:r>
            <a:r>
              <a:rPr lang="fr-BE" sz="2000" i="1" dirty="0">
                <a:solidFill>
                  <a:schemeClr val="accent2">
                    <a:lumMod val="75000"/>
                  </a:schemeClr>
                </a:solidFill>
              </a:rPr>
              <a:t> </a:t>
            </a:r>
            <a:r>
              <a:rPr lang="fr-BE" sz="2000" i="1" dirty="0" err="1">
                <a:solidFill>
                  <a:schemeClr val="accent2">
                    <a:lumMod val="75000"/>
                  </a:schemeClr>
                </a:solidFill>
              </a:rPr>
              <a:t>vena</a:t>
            </a:r>
            <a:r>
              <a:rPr lang="fr-BE" sz="2000" i="1" dirty="0">
                <a:solidFill>
                  <a:schemeClr val="accent2">
                    <a:lumMod val="75000"/>
                  </a:schemeClr>
                </a:solidFill>
              </a:rPr>
              <a:t> recta </a:t>
            </a:r>
            <a:r>
              <a:rPr lang="fr-BE" sz="2000" i="1" dirty="0" err="1">
                <a:solidFill>
                  <a:schemeClr val="accent2">
                    <a:lumMod val="75000"/>
                  </a:schemeClr>
                </a:solidFill>
              </a:rPr>
              <a:t>incisio</a:t>
            </a:r>
            <a:r>
              <a:rPr lang="fr-BE" sz="2000" i="1" dirty="0">
                <a:solidFill>
                  <a:schemeClr val="accent2">
                    <a:lumMod val="75000"/>
                  </a:schemeClr>
                </a:solidFill>
              </a:rPr>
              <a:t> et </a:t>
            </a:r>
            <a:r>
              <a:rPr lang="fr-BE" sz="2000" i="1" dirty="0" err="1">
                <a:solidFill>
                  <a:schemeClr val="accent2">
                    <a:lumMod val="75000"/>
                  </a:schemeClr>
                </a:solidFill>
              </a:rPr>
              <a:t>sanguis</a:t>
            </a:r>
            <a:r>
              <a:rPr lang="fr-BE" sz="2000" i="1" dirty="0">
                <a:solidFill>
                  <a:schemeClr val="accent2">
                    <a:lumMod val="75000"/>
                  </a:schemeClr>
                </a:solidFill>
              </a:rPr>
              <a:t> </a:t>
            </a:r>
            <a:r>
              <a:rPr lang="fr-BE" sz="2000" i="1" dirty="0" err="1">
                <a:solidFill>
                  <a:schemeClr val="accent2">
                    <a:lumMod val="75000"/>
                  </a:schemeClr>
                </a:solidFill>
              </a:rPr>
              <a:t>aemissio</a:t>
            </a:r>
            <a:r>
              <a:rPr lang="fr-BE" sz="2000" i="1" dirty="0">
                <a:solidFill>
                  <a:schemeClr val="accent2">
                    <a:lumMod val="75000"/>
                  </a:schemeClr>
                </a:solidFill>
              </a:rPr>
              <a:t>. </a:t>
            </a:r>
            <a:r>
              <a:rPr lang="en-US" sz="2000" i="1" dirty="0" err="1">
                <a:solidFill>
                  <a:schemeClr val="accent2">
                    <a:lumMod val="75000"/>
                  </a:schemeClr>
                </a:solidFill>
              </a:rPr>
              <a:t>Quomodo</a:t>
            </a:r>
            <a:r>
              <a:rPr lang="en-US" sz="2000" i="1" dirty="0">
                <a:solidFill>
                  <a:schemeClr val="accent2">
                    <a:lumMod val="75000"/>
                  </a:schemeClr>
                </a:solidFill>
              </a:rPr>
              <a:t> </a:t>
            </a:r>
            <a:r>
              <a:rPr lang="en-US" sz="2000" i="1" dirty="0" err="1">
                <a:solidFill>
                  <a:schemeClr val="accent2">
                    <a:lumMod val="75000"/>
                  </a:schemeClr>
                </a:solidFill>
              </a:rPr>
              <a:t>fleotomum</a:t>
            </a:r>
            <a:r>
              <a:rPr lang="en-US" sz="2000" i="1" dirty="0">
                <a:solidFill>
                  <a:schemeClr val="accent2">
                    <a:lumMod val="75000"/>
                  </a:schemeClr>
                </a:solidFill>
              </a:rPr>
              <a:t> </a:t>
            </a:r>
            <a:r>
              <a:rPr lang="en-US" sz="2000" i="1" dirty="0" err="1">
                <a:solidFill>
                  <a:schemeClr val="accent2">
                    <a:lumMod val="75000"/>
                  </a:schemeClr>
                </a:solidFill>
              </a:rPr>
              <a:t>operamus</a:t>
            </a:r>
            <a:r>
              <a:rPr lang="en-US" sz="2000" i="1" dirty="0">
                <a:solidFill>
                  <a:schemeClr val="accent2">
                    <a:lumMod val="75000"/>
                  </a:schemeClr>
                </a:solidFill>
              </a:rPr>
              <a:t> ? </a:t>
            </a:r>
            <a:r>
              <a:rPr lang="en-US" sz="2000" i="1" dirty="0" err="1">
                <a:solidFill>
                  <a:schemeClr val="accent2">
                    <a:lumMod val="75000"/>
                  </a:schemeClr>
                </a:solidFill>
              </a:rPr>
              <a:t>Responsio</a:t>
            </a:r>
            <a:r>
              <a:rPr lang="en-US" sz="2000" i="1" dirty="0">
                <a:solidFill>
                  <a:schemeClr val="accent2">
                    <a:lumMod val="75000"/>
                  </a:schemeClr>
                </a:solidFill>
              </a:rPr>
              <a:t> : </a:t>
            </a:r>
            <a:r>
              <a:rPr lang="en-US" sz="2000" i="1" dirty="0" err="1">
                <a:solidFill>
                  <a:schemeClr val="accent2">
                    <a:lumMod val="75000"/>
                  </a:schemeClr>
                </a:solidFill>
              </a:rPr>
              <a:t>fleumotorum</a:t>
            </a:r>
            <a:r>
              <a:rPr lang="en-US" sz="2000" i="1" dirty="0">
                <a:solidFill>
                  <a:schemeClr val="accent2">
                    <a:lumMod val="75000"/>
                  </a:schemeClr>
                </a:solidFill>
              </a:rPr>
              <a:t> </a:t>
            </a:r>
            <a:r>
              <a:rPr lang="en-US" sz="2000" i="1" dirty="0" err="1">
                <a:solidFill>
                  <a:schemeClr val="accent2">
                    <a:lumMod val="75000"/>
                  </a:schemeClr>
                </a:solidFill>
              </a:rPr>
              <a:t>sunt</a:t>
            </a:r>
            <a:r>
              <a:rPr lang="en-US" sz="2000" i="1" dirty="0">
                <a:solidFill>
                  <a:schemeClr val="accent2">
                    <a:lumMod val="75000"/>
                  </a:schemeClr>
                </a:solidFill>
              </a:rPr>
              <a:t> genera </a:t>
            </a:r>
            <a:r>
              <a:rPr lang="en-US" sz="2000" i="1" dirty="0" err="1">
                <a:solidFill>
                  <a:schemeClr val="accent2">
                    <a:lumMod val="75000"/>
                  </a:schemeClr>
                </a:solidFill>
              </a:rPr>
              <a:t>trea</a:t>
            </a:r>
            <a:r>
              <a:rPr lang="en-US" sz="2000" i="1" dirty="0">
                <a:solidFill>
                  <a:schemeClr val="accent2">
                    <a:lumMod val="75000"/>
                  </a:schemeClr>
                </a:solidFill>
              </a:rPr>
              <a:t> : </a:t>
            </a:r>
            <a:r>
              <a:rPr lang="en-US" sz="2000" i="1" dirty="0" err="1" smtClean="0">
                <a:solidFill>
                  <a:schemeClr val="accent2">
                    <a:lumMod val="75000"/>
                  </a:schemeClr>
                </a:solidFill>
              </a:rPr>
              <a:t>Qualis</a:t>
            </a:r>
            <a:r>
              <a:rPr lang="en-US" sz="2000" i="1" dirty="0" smtClean="0">
                <a:solidFill>
                  <a:schemeClr val="accent2">
                    <a:lumMod val="75000"/>
                  </a:schemeClr>
                </a:solidFill>
              </a:rPr>
              <a:t> </a:t>
            </a:r>
            <a:r>
              <a:rPr lang="en-US" sz="2000" i="1" dirty="0" err="1" smtClean="0">
                <a:solidFill>
                  <a:schemeClr val="accent2">
                    <a:lumMod val="75000"/>
                  </a:schemeClr>
                </a:solidFill>
              </a:rPr>
              <a:t>trea</a:t>
            </a:r>
            <a:r>
              <a:rPr lang="en-US" sz="2000" i="1" dirty="0" smtClean="0">
                <a:solidFill>
                  <a:schemeClr val="accent2">
                    <a:lumMod val="75000"/>
                  </a:schemeClr>
                </a:solidFill>
              </a:rPr>
              <a:t> ? </a:t>
            </a:r>
            <a:r>
              <a:rPr lang="en-US" sz="2000" i="1" dirty="0" err="1" smtClean="0">
                <a:solidFill>
                  <a:schemeClr val="accent2">
                    <a:lumMod val="75000"/>
                  </a:schemeClr>
                </a:solidFill>
              </a:rPr>
              <a:t>Responsio</a:t>
            </a:r>
            <a:r>
              <a:rPr lang="en-US" sz="2000" i="1" dirty="0" smtClean="0">
                <a:solidFill>
                  <a:schemeClr val="accent2">
                    <a:lumMod val="75000"/>
                  </a:schemeClr>
                </a:solidFill>
              </a:rPr>
              <a:t>, </a:t>
            </a:r>
            <a:r>
              <a:rPr lang="en-US" sz="2000" i="1" dirty="0" err="1" smtClean="0">
                <a:solidFill>
                  <a:schemeClr val="accent2">
                    <a:lumMod val="75000"/>
                  </a:schemeClr>
                </a:solidFill>
              </a:rPr>
              <a:t>caephalicon</a:t>
            </a:r>
            <a:r>
              <a:rPr lang="en-US" sz="2000" i="1" dirty="0">
                <a:solidFill>
                  <a:schemeClr val="accent2">
                    <a:lumMod val="75000"/>
                  </a:schemeClr>
                </a:solidFill>
              </a:rPr>
              <a:t>, </a:t>
            </a:r>
            <a:r>
              <a:rPr lang="en-US" sz="2000" i="1" dirty="0" err="1">
                <a:solidFill>
                  <a:schemeClr val="accent2">
                    <a:lumMod val="75000"/>
                  </a:schemeClr>
                </a:solidFill>
              </a:rPr>
              <a:t>mecon</a:t>
            </a:r>
            <a:r>
              <a:rPr lang="en-US" sz="2000" i="1" dirty="0">
                <a:solidFill>
                  <a:schemeClr val="accent2">
                    <a:lumMod val="75000"/>
                  </a:schemeClr>
                </a:solidFill>
              </a:rPr>
              <a:t> et </a:t>
            </a:r>
            <a:r>
              <a:rPr lang="en-US" sz="2000" i="1" dirty="0" err="1">
                <a:solidFill>
                  <a:schemeClr val="accent2">
                    <a:lumMod val="75000"/>
                  </a:schemeClr>
                </a:solidFill>
              </a:rPr>
              <a:t>epaticon</a:t>
            </a:r>
            <a:r>
              <a:rPr lang="en-US" sz="2000" i="1" dirty="0">
                <a:solidFill>
                  <a:schemeClr val="accent2">
                    <a:lumMod val="75000"/>
                  </a:schemeClr>
                </a:solidFill>
              </a:rPr>
              <a:t> (etc. </a:t>
            </a:r>
            <a:r>
              <a:rPr lang="en-US" sz="2000" i="1" dirty="0" smtClean="0">
                <a:solidFill>
                  <a:schemeClr val="accent2">
                    <a:lumMod val="75000"/>
                  </a:schemeClr>
                </a:solidFill>
              </a:rPr>
              <a:t>). </a:t>
            </a:r>
            <a:r>
              <a:rPr lang="en-US" sz="2000" dirty="0">
                <a:solidFill>
                  <a:schemeClr val="accent2">
                    <a:lumMod val="75000"/>
                  </a:schemeClr>
                </a:solidFill>
              </a:rPr>
              <a:t/>
            </a:r>
            <a:br>
              <a:rPr lang="en-US" sz="2000" dirty="0">
                <a:solidFill>
                  <a:schemeClr val="accent2">
                    <a:lumMod val="75000"/>
                  </a:schemeClr>
                </a:solidFill>
              </a:rPr>
            </a:br>
            <a:endParaRPr lang="en-US" sz="2000" dirty="0">
              <a:solidFill>
                <a:schemeClr val="accent2">
                  <a:lumMod val="75000"/>
                </a:schemeClr>
              </a:solidFill>
            </a:endParaRPr>
          </a:p>
        </p:txBody>
      </p:sp>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16200000">
            <a:off x="5560121" y="1296390"/>
            <a:ext cx="5936566" cy="4452424"/>
          </a:xfrm>
        </p:spPr>
      </p:pic>
    </p:spTree>
    <p:extLst>
      <p:ext uri="{BB962C8B-B14F-4D97-AF65-F5344CB8AC3E}">
        <p14:creationId xmlns:p14="http://schemas.microsoft.com/office/powerpoint/2010/main" val="38493593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dirty="0" err="1">
                <a:solidFill>
                  <a:schemeClr val="accent2">
                    <a:lumMod val="75000"/>
                  </a:schemeClr>
                </a:solidFill>
              </a:rPr>
              <a:t>Évolution</a:t>
            </a:r>
            <a:r>
              <a:rPr lang="en-US" dirty="0">
                <a:solidFill>
                  <a:schemeClr val="accent2">
                    <a:lumMod val="75000"/>
                  </a:schemeClr>
                </a:solidFill>
              </a:rPr>
              <a:t> du </a:t>
            </a:r>
            <a:r>
              <a:rPr lang="en-US" dirty="0" err="1">
                <a:solidFill>
                  <a:schemeClr val="accent2">
                    <a:lumMod val="75000"/>
                  </a:schemeClr>
                </a:solidFill>
              </a:rPr>
              <a:t>tempérament</a:t>
            </a:r>
            <a:r>
              <a:rPr lang="en-US" dirty="0">
                <a:solidFill>
                  <a:schemeClr val="accent2">
                    <a:lumMod val="75000"/>
                  </a:schemeClr>
                </a:solidFill>
              </a:rPr>
              <a:t> de </a:t>
            </a:r>
            <a:r>
              <a:rPr lang="en-US" dirty="0" err="1">
                <a:solidFill>
                  <a:schemeClr val="accent2">
                    <a:lumMod val="75000"/>
                  </a:schemeClr>
                </a:solidFill>
              </a:rPr>
              <a:t>l’homme</a:t>
            </a:r>
            <a:r>
              <a:rPr lang="en-US" dirty="0">
                <a:solidFill>
                  <a:schemeClr val="accent2">
                    <a:lumMod val="75000"/>
                  </a:schemeClr>
                </a:solidFill>
              </a:rPr>
              <a:t> au </a:t>
            </a:r>
            <a:r>
              <a:rPr lang="en-US" dirty="0" err="1">
                <a:solidFill>
                  <a:schemeClr val="accent2">
                    <a:lumMod val="75000"/>
                  </a:schemeClr>
                </a:solidFill>
              </a:rPr>
              <a:t>cours</a:t>
            </a:r>
            <a:r>
              <a:rPr lang="en-US" dirty="0">
                <a:solidFill>
                  <a:schemeClr val="accent2">
                    <a:lumMod val="75000"/>
                  </a:schemeClr>
                </a:solidFill>
              </a:rPr>
              <a:t> de </a:t>
            </a:r>
            <a:r>
              <a:rPr lang="en-US" dirty="0" err="1">
                <a:solidFill>
                  <a:schemeClr val="accent2">
                    <a:lumMod val="75000"/>
                  </a:schemeClr>
                </a:solidFill>
              </a:rPr>
              <a:t>sa</a:t>
            </a:r>
            <a:r>
              <a:rPr lang="en-US" dirty="0">
                <a:solidFill>
                  <a:schemeClr val="accent2">
                    <a:lumMod val="75000"/>
                  </a:schemeClr>
                </a:solidFill>
              </a:rPr>
              <a:t> </a:t>
            </a:r>
            <a:r>
              <a:rPr lang="en-US" dirty="0" smtClean="0">
                <a:solidFill>
                  <a:schemeClr val="accent2">
                    <a:lumMod val="75000"/>
                  </a:schemeClr>
                </a:solidFill>
              </a:rPr>
              <a:t>vie </a:t>
            </a:r>
            <a:r>
              <a:rPr lang="en-US" dirty="0" err="1" smtClean="0">
                <a:solidFill>
                  <a:schemeClr val="accent2">
                    <a:lumMod val="75000"/>
                  </a:schemeClr>
                </a:solidFill>
              </a:rPr>
              <a:t>dans</a:t>
            </a:r>
            <a:r>
              <a:rPr lang="en-US" dirty="0" smtClean="0">
                <a:solidFill>
                  <a:schemeClr val="accent2">
                    <a:lumMod val="75000"/>
                  </a:schemeClr>
                </a:solidFill>
              </a:rPr>
              <a:t> la </a:t>
            </a:r>
            <a:r>
              <a:rPr lang="fr-BE" i="1" dirty="0" err="1" smtClean="0">
                <a:solidFill>
                  <a:schemeClr val="accent2">
                    <a:lumMod val="75000"/>
                  </a:schemeClr>
                </a:solidFill>
              </a:rPr>
              <a:t>Sapientia</a:t>
            </a:r>
            <a:r>
              <a:rPr lang="fr-BE" i="1" dirty="0" smtClean="0">
                <a:solidFill>
                  <a:schemeClr val="accent2">
                    <a:lumMod val="75000"/>
                  </a:schemeClr>
                </a:solidFill>
              </a:rPr>
              <a:t> </a:t>
            </a:r>
            <a:r>
              <a:rPr lang="fr-BE" i="1" dirty="0" err="1">
                <a:solidFill>
                  <a:schemeClr val="accent2">
                    <a:lumMod val="75000"/>
                  </a:schemeClr>
                </a:solidFill>
              </a:rPr>
              <a:t>artis</a:t>
            </a:r>
            <a:r>
              <a:rPr lang="fr-BE" i="1" dirty="0">
                <a:solidFill>
                  <a:schemeClr val="accent2">
                    <a:lumMod val="75000"/>
                  </a:schemeClr>
                </a:solidFill>
              </a:rPr>
              <a:t> </a:t>
            </a:r>
            <a:r>
              <a:rPr lang="fr-BE" i="1" dirty="0" err="1">
                <a:solidFill>
                  <a:schemeClr val="accent2">
                    <a:lumMod val="75000"/>
                  </a:schemeClr>
                </a:solidFill>
              </a:rPr>
              <a:t>medicinae</a:t>
            </a:r>
            <a:r>
              <a:rPr lang="fr-BE" dirty="0">
                <a:solidFill>
                  <a:schemeClr val="accent2">
                    <a:lumMod val="75000"/>
                  </a:schemeClr>
                </a:solidFill>
              </a:rPr>
              <a:t>, </a:t>
            </a:r>
            <a:br>
              <a:rPr lang="fr-BE" dirty="0">
                <a:solidFill>
                  <a:schemeClr val="accent2">
                    <a:lumMod val="75000"/>
                  </a:schemeClr>
                </a:solidFill>
              </a:rPr>
            </a:br>
            <a:endParaRPr lang="fr-BE" dirty="0"/>
          </a:p>
        </p:txBody>
      </p:sp>
      <p:sp>
        <p:nvSpPr>
          <p:cNvPr id="3" name="Espace réservé du contenu 2"/>
          <p:cNvSpPr>
            <a:spLocks noGrp="1"/>
          </p:cNvSpPr>
          <p:nvPr>
            <p:ph idx="1"/>
          </p:nvPr>
        </p:nvSpPr>
        <p:spPr/>
        <p:txBody>
          <a:bodyPr>
            <a:normAutofit fontScale="92500" lnSpcReduction="10000"/>
          </a:bodyPr>
          <a:lstStyle/>
          <a:p>
            <a:pPr marL="0" indent="0">
              <a:buNone/>
            </a:pPr>
            <a:r>
              <a:rPr lang="en-US" dirty="0" smtClean="0">
                <a:solidFill>
                  <a:schemeClr val="accent2">
                    <a:lumMod val="75000"/>
                  </a:schemeClr>
                </a:solidFill>
              </a:rPr>
              <a:t>“</a:t>
            </a:r>
            <a:r>
              <a:rPr lang="en-US" sz="2600" dirty="0" smtClean="0">
                <a:solidFill>
                  <a:schemeClr val="accent2">
                    <a:lumMod val="75000"/>
                  </a:schemeClr>
                </a:solidFill>
              </a:rPr>
              <a:t>Du </a:t>
            </a:r>
            <a:r>
              <a:rPr lang="en-US" sz="2600" dirty="0">
                <a:solidFill>
                  <a:schemeClr val="accent2">
                    <a:lumMod val="75000"/>
                  </a:schemeClr>
                </a:solidFill>
              </a:rPr>
              <a:t>jour de </a:t>
            </a:r>
            <a:r>
              <a:rPr lang="en-US" sz="2600" dirty="0" err="1">
                <a:solidFill>
                  <a:schemeClr val="accent2">
                    <a:lumMod val="75000"/>
                  </a:schemeClr>
                </a:solidFill>
              </a:rPr>
              <a:t>sa</a:t>
            </a:r>
            <a:r>
              <a:rPr lang="en-US" sz="2600" dirty="0">
                <a:solidFill>
                  <a:schemeClr val="accent2">
                    <a:lumMod val="75000"/>
                  </a:schemeClr>
                </a:solidFill>
              </a:rPr>
              <a:t> naissance, </a:t>
            </a:r>
            <a:r>
              <a:rPr lang="en-US" sz="2600" dirty="0" err="1">
                <a:solidFill>
                  <a:schemeClr val="accent2">
                    <a:lumMod val="75000"/>
                  </a:schemeClr>
                </a:solidFill>
              </a:rPr>
              <a:t>jusque</a:t>
            </a:r>
            <a:r>
              <a:rPr lang="en-US" sz="2600" dirty="0">
                <a:solidFill>
                  <a:schemeClr val="accent2">
                    <a:lumMod val="75000"/>
                  </a:schemeClr>
                </a:solidFill>
              </a:rPr>
              <a:t> </a:t>
            </a:r>
            <a:r>
              <a:rPr lang="en-US" sz="2600" dirty="0" err="1">
                <a:solidFill>
                  <a:schemeClr val="accent2">
                    <a:lumMod val="75000"/>
                  </a:schemeClr>
                </a:solidFill>
              </a:rPr>
              <a:t>l’âge</a:t>
            </a:r>
            <a:r>
              <a:rPr lang="en-US" sz="2600" dirty="0">
                <a:solidFill>
                  <a:schemeClr val="accent2">
                    <a:lumMod val="75000"/>
                  </a:schemeClr>
                </a:solidFill>
              </a:rPr>
              <a:t> de 14 </a:t>
            </a:r>
            <a:r>
              <a:rPr lang="en-US" sz="2600" dirty="0" err="1">
                <a:solidFill>
                  <a:schemeClr val="accent2">
                    <a:lumMod val="75000"/>
                  </a:schemeClr>
                </a:solidFill>
              </a:rPr>
              <a:t>ans</a:t>
            </a:r>
            <a:r>
              <a:rPr lang="en-US" sz="2600" dirty="0">
                <a:solidFill>
                  <a:schemeClr val="accent2">
                    <a:lumMod val="75000"/>
                  </a:schemeClr>
                </a:solidFill>
              </a:rPr>
              <a:t>, </a:t>
            </a:r>
            <a:r>
              <a:rPr lang="en-US" sz="2600" dirty="0" err="1">
                <a:solidFill>
                  <a:schemeClr val="accent2">
                    <a:lumMod val="75000"/>
                  </a:schemeClr>
                </a:solidFill>
              </a:rPr>
              <a:t>l’enfant</a:t>
            </a:r>
            <a:r>
              <a:rPr lang="en-US" sz="2600" dirty="0">
                <a:solidFill>
                  <a:schemeClr val="accent2">
                    <a:lumMod val="75000"/>
                  </a:schemeClr>
                </a:solidFill>
              </a:rPr>
              <a:t> </a:t>
            </a:r>
            <a:r>
              <a:rPr lang="en-US" sz="2600" dirty="0" err="1">
                <a:solidFill>
                  <a:schemeClr val="accent2">
                    <a:lumMod val="75000"/>
                  </a:schemeClr>
                </a:solidFill>
              </a:rPr>
              <a:t>est</a:t>
            </a:r>
            <a:r>
              <a:rPr lang="en-US" sz="2600" dirty="0">
                <a:solidFill>
                  <a:schemeClr val="accent2">
                    <a:lumMod val="75000"/>
                  </a:schemeClr>
                </a:solidFill>
              </a:rPr>
              <a:t> </a:t>
            </a:r>
            <a:r>
              <a:rPr lang="en-US" sz="2600" dirty="0" err="1">
                <a:solidFill>
                  <a:schemeClr val="accent2">
                    <a:lumMod val="75000"/>
                  </a:schemeClr>
                </a:solidFill>
              </a:rPr>
              <a:t>dominé</a:t>
            </a:r>
            <a:r>
              <a:rPr lang="en-US" sz="2600" dirty="0">
                <a:solidFill>
                  <a:schemeClr val="accent2">
                    <a:lumMod val="75000"/>
                  </a:schemeClr>
                </a:solidFill>
              </a:rPr>
              <a:t> par le </a:t>
            </a:r>
            <a:r>
              <a:rPr lang="en-US" sz="2600" dirty="0" err="1">
                <a:solidFill>
                  <a:schemeClr val="accent2">
                    <a:lumMod val="75000"/>
                  </a:schemeClr>
                </a:solidFill>
              </a:rPr>
              <a:t>phlegme</a:t>
            </a:r>
            <a:r>
              <a:rPr lang="en-US" sz="2600" dirty="0">
                <a:solidFill>
                  <a:schemeClr val="accent2">
                    <a:lumMod val="75000"/>
                  </a:schemeClr>
                </a:solidFill>
              </a:rPr>
              <a:t> et le </a:t>
            </a:r>
            <a:r>
              <a:rPr lang="en-US" sz="2600" dirty="0" err="1">
                <a:solidFill>
                  <a:schemeClr val="accent2">
                    <a:lumMod val="75000"/>
                  </a:schemeClr>
                </a:solidFill>
              </a:rPr>
              <a:t>reuma</a:t>
            </a:r>
            <a:r>
              <a:rPr lang="en-US" sz="2600" dirty="0">
                <a:solidFill>
                  <a:schemeClr val="accent2">
                    <a:lumMod val="75000"/>
                  </a:schemeClr>
                </a:solidFill>
              </a:rPr>
              <a:t> (flux, </a:t>
            </a:r>
            <a:r>
              <a:rPr lang="en-US" sz="2600" dirty="0" err="1" smtClean="0">
                <a:solidFill>
                  <a:schemeClr val="accent2">
                    <a:lumMod val="75000"/>
                  </a:schemeClr>
                </a:solidFill>
              </a:rPr>
              <a:t>écoulement</a:t>
            </a:r>
            <a:r>
              <a:rPr lang="en-US" sz="2600" dirty="0" smtClean="0">
                <a:solidFill>
                  <a:schemeClr val="accent2">
                    <a:lumMod val="75000"/>
                  </a:schemeClr>
                </a:solidFill>
              </a:rPr>
              <a:t>). </a:t>
            </a:r>
            <a:r>
              <a:rPr lang="en-US" sz="2600" dirty="0" err="1">
                <a:solidFill>
                  <a:schemeClr val="accent2">
                    <a:lumMod val="75000"/>
                  </a:schemeClr>
                </a:solidFill>
              </a:rPr>
              <a:t>Lorsqu’il</a:t>
            </a:r>
            <a:r>
              <a:rPr lang="en-US" sz="2600" dirty="0">
                <a:solidFill>
                  <a:schemeClr val="accent2">
                    <a:lumMod val="75000"/>
                  </a:schemeClr>
                </a:solidFill>
              </a:rPr>
              <a:t> a 15 </a:t>
            </a:r>
            <a:r>
              <a:rPr lang="en-US" sz="2600" dirty="0" err="1">
                <a:solidFill>
                  <a:schemeClr val="accent2">
                    <a:lumMod val="75000"/>
                  </a:schemeClr>
                </a:solidFill>
              </a:rPr>
              <a:t>ans</a:t>
            </a:r>
            <a:r>
              <a:rPr lang="en-US" sz="2600" dirty="0">
                <a:solidFill>
                  <a:schemeClr val="accent2">
                    <a:lumMod val="75000"/>
                  </a:schemeClr>
                </a:solidFill>
              </a:rPr>
              <a:t> </a:t>
            </a:r>
            <a:r>
              <a:rPr lang="en-US" sz="2600" dirty="0" err="1">
                <a:solidFill>
                  <a:schemeClr val="accent2">
                    <a:lumMod val="75000"/>
                  </a:schemeClr>
                </a:solidFill>
              </a:rPr>
              <a:t>accomplis</a:t>
            </a:r>
            <a:r>
              <a:rPr lang="en-US" sz="2600" dirty="0">
                <a:solidFill>
                  <a:schemeClr val="accent2">
                    <a:lumMod val="75000"/>
                  </a:schemeClr>
                </a:solidFill>
              </a:rPr>
              <a:t>, la </a:t>
            </a:r>
            <a:r>
              <a:rPr lang="en-US" sz="2600" dirty="0" err="1">
                <a:solidFill>
                  <a:schemeClr val="accent2">
                    <a:lumMod val="75000"/>
                  </a:schemeClr>
                </a:solidFill>
              </a:rPr>
              <a:t>chaleur</a:t>
            </a:r>
            <a:r>
              <a:rPr lang="en-US" sz="2600" dirty="0">
                <a:solidFill>
                  <a:schemeClr val="accent2">
                    <a:lumMod val="75000"/>
                  </a:schemeClr>
                </a:solidFill>
              </a:rPr>
              <a:t> du sang arrive à </a:t>
            </a:r>
            <a:r>
              <a:rPr lang="en-US" sz="2600" dirty="0" err="1">
                <a:solidFill>
                  <a:schemeClr val="accent2">
                    <a:lumMod val="75000"/>
                  </a:schemeClr>
                </a:solidFill>
              </a:rPr>
              <a:t>lui</a:t>
            </a:r>
            <a:r>
              <a:rPr lang="en-US" sz="2600" dirty="0">
                <a:solidFill>
                  <a:schemeClr val="accent2">
                    <a:lumMod val="75000"/>
                  </a:schemeClr>
                </a:solidFill>
              </a:rPr>
              <a:t> et la bile </a:t>
            </a:r>
            <a:r>
              <a:rPr lang="en-US" sz="2600" dirty="0" err="1">
                <a:solidFill>
                  <a:schemeClr val="accent2">
                    <a:lumMod val="75000"/>
                  </a:schemeClr>
                </a:solidFill>
              </a:rPr>
              <a:t>jaune</a:t>
            </a:r>
            <a:r>
              <a:rPr lang="en-US" sz="2600" dirty="0">
                <a:solidFill>
                  <a:schemeClr val="accent2">
                    <a:lumMod val="75000"/>
                  </a:schemeClr>
                </a:solidFill>
              </a:rPr>
              <a:t> </a:t>
            </a:r>
            <a:r>
              <a:rPr lang="en-US" sz="2600" dirty="0" err="1">
                <a:solidFill>
                  <a:schemeClr val="accent2">
                    <a:lumMod val="75000"/>
                  </a:schemeClr>
                </a:solidFill>
              </a:rPr>
              <a:t>augmente</a:t>
            </a:r>
            <a:r>
              <a:rPr lang="en-US" sz="2600" dirty="0">
                <a:solidFill>
                  <a:schemeClr val="accent2">
                    <a:lumMod val="75000"/>
                  </a:schemeClr>
                </a:solidFill>
              </a:rPr>
              <a:t> [</a:t>
            </a:r>
            <a:r>
              <a:rPr lang="en-US" sz="2600" dirty="0" err="1">
                <a:solidFill>
                  <a:schemeClr val="accent2">
                    <a:lumMod val="75000"/>
                  </a:schemeClr>
                </a:solidFill>
              </a:rPr>
              <a:t>en</a:t>
            </a:r>
            <a:r>
              <a:rPr lang="en-US" sz="2600" dirty="0">
                <a:solidFill>
                  <a:schemeClr val="accent2">
                    <a:lumMod val="75000"/>
                  </a:schemeClr>
                </a:solidFill>
              </a:rPr>
              <a:t>] </a:t>
            </a:r>
            <a:r>
              <a:rPr lang="en-US" sz="2600" dirty="0" err="1">
                <a:solidFill>
                  <a:schemeClr val="accent2">
                    <a:lumMod val="75000"/>
                  </a:schemeClr>
                </a:solidFill>
              </a:rPr>
              <a:t>lui</a:t>
            </a:r>
            <a:r>
              <a:rPr lang="en-US" sz="2600" dirty="0">
                <a:solidFill>
                  <a:schemeClr val="accent2">
                    <a:lumMod val="75000"/>
                  </a:schemeClr>
                </a:solidFill>
              </a:rPr>
              <a:t>. Déjà </a:t>
            </a:r>
            <a:r>
              <a:rPr lang="en-US" sz="2600" dirty="0" err="1">
                <a:solidFill>
                  <a:schemeClr val="accent2">
                    <a:lumMod val="75000"/>
                  </a:schemeClr>
                </a:solidFill>
              </a:rPr>
              <a:t>il</a:t>
            </a:r>
            <a:r>
              <a:rPr lang="en-US" sz="2600" dirty="0">
                <a:solidFill>
                  <a:schemeClr val="accent2">
                    <a:lumMod val="75000"/>
                  </a:schemeClr>
                </a:solidFill>
              </a:rPr>
              <a:t> </a:t>
            </a:r>
            <a:r>
              <a:rPr lang="en-US" sz="2600" dirty="0" err="1">
                <a:solidFill>
                  <a:schemeClr val="accent2">
                    <a:lumMod val="75000"/>
                  </a:schemeClr>
                </a:solidFill>
              </a:rPr>
              <a:t>faut</a:t>
            </a:r>
            <a:r>
              <a:rPr lang="en-US" sz="2600" dirty="0">
                <a:solidFill>
                  <a:schemeClr val="accent2">
                    <a:lumMod val="75000"/>
                  </a:schemeClr>
                </a:solidFill>
              </a:rPr>
              <a:t> le </a:t>
            </a:r>
            <a:r>
              <a:rPr lang="en-US" sz="2600" dirty="0" err="1">
                <a:solidFill>
                  <a:schemeClr val="accent2">
                    <a:lumMod val="75000"/>
                  </a:schemeClr>
                </a:solidFill>
              </a:rPr>
              <a:t>saigner</a:t>
            </a:r>
            <a:r>
              <a:rPr lang="en-US" sz="2600" dirty="0">
                <a:solidFill>
                  <a:schemeClr val="accent2">
                    <a:lumMod val="75000"/>
                  </a:schemeClr>
                </a:solidFill>
              </a:rPr>
              <a:t>. La bile </a:t>
            </a:r>
            <a:r>
              <a:rPr lang="en-US" sz="2600" dirty="0" err="1">
                <a:solidFill>
                  <a:schemeClr val="accent2">
                    <a:lumMod val="75000"/>
                  </a:schemeClr>
                </a:solidFill>
              </a:rPr>
              <a:t>jaune</a:t>
            </a:r>
            <a:r>
              <a:rPr lang="en-US" sz="2600" dirty="0">
                <a:solidFill>
                  <a:schemeClr val="accent2">
                    <a:lumMod val="75000"/>
                  </a:schemeClr>
                </a:solidFill>
              </a:rPr>
              <a:t> sera </a:t>
            </a:r>
            <a:r>
              <a:rPr lang="en-US" sz="2600" dirty="0" err="1">
                <a:solidFill>
                  <a:schemeClr val="accent2">
                    <a:lumMod val="75000"/>
                  </a:schemeClr>
                </a:solidFill>
              </a:rPr>
              <a:t>dominante</a:t>
            </a:r>
            <a:r>
              <a:rPr lang="en-US" sz="2600" dirty="0">
                <a:solidFill>
                  <a:schemeClr val="accent2">
                    <a:lumMod val="75000"/>
                  </a:schemeClr>
                </a:solidFill>
              </a:rPr>
              <a:t> </a:t>
            </a:r>
            <a:r>
              <a:rPr lang="en-US" sz="2600" dirty="0" err="1">
                <a:solidFill>
                  <a:schemeClr val="accent2">
                    <a:lumMod val="75000"/>
                  </a:schemeClr>
                </a:solidFill>
              </a:rPr>
              <a:t>jusqu’à</a:t>
            </a:r>
            <a:r>
              <a:rPr lang="en-US" sz="2600" dirty="0">
                <a:solidFill>
                  <a:schemeClr val="accent2">
                    <a:lumMod val="75000"/>
                  </a:schemeClr>
                </a:solidFill>
              </a:rPr>
              <a:t> </a:t>
            </a:r>
            <a:r>
              <a:rPr lang="en-US" sz="2600" dirty="0" err="1">
                <a:solidFill>
                  <a:schemeClr val="accent2">
                    <a:lumMod val="75000"/>
                  </a:schemeClr>
                </a:solidFill>
              </a:rPr>
              <a:t>ses</a:t>
            </a:r>
            <a:r>
              <a:rPr lang="en-US" sz="2600" dirty="0">
                <a:solidFill>
                  <a:schemeClr val="accent2">
                    <a:lumMod val="75000"/>
                  </a:schemeClr>
                </a:solidFill>
              </a:rPr>
              <a:t> 25 </a:t>
            </a:r>
            <a:r>
              <a:rPr lang="en-US" sz="2600" dirty="0" err="1">
                <a:solidFill>
                  <a:schemeClr val="accent2">
                    <a:lumMod val="75000"/>
                  </a:schemeClr>
                </a:solidFill>
              </a:rPr>
              <a:t>ans</a:t>
            </a:r>
            <a:r>
              <a:rPr lang="en-US" sz="2600" dirty="0">
                <a:solidFill>
                  <a:schemeClr val="accent2">
                    <a:lumMod val="75000"/>
                  </a:schemeClr>
                </a:solidFill>
              </a:rPr>
              <a:t> et la bile noire </a:t>
            </a:r>
            <a:r>
              <a:rPr lang="en-US" sz="2600" dirty="0" err="1">
                <a:solidFill>
                  <a:schemeClr val="accent2">
                    <a:lumMod val="75000"/>
                  </a:schemeClr>
                </a:solidFill>
              </a:rPr>
              <a:t>augmentera</a:t>
            </a:r>
            <a:r>
              <a:rPr lang="en-US" sz="2600" dirty="0">
                <a:solidFill>
                  <a:schemeClr val="accent2">
                    <a:lumMod val="75000"/>
                  </a:schemeClr>
                </a:solidFill>
              </a:rPr>
              <a:t> </a:t>
            </a:r>
            <a:r>
              <a:rPr lang="en-US" sz="2600" dirty="0" err="1">
                <a:solidFill>
                  <a:schemeClr val="accent2">
                    <a:lumMod val="75000"/>
                  </a:schemeClr>
                </a:solidFill>
              </a:rPr>
              <a:t>en</a:t>
            </a:r>
            <a:r>
              <a:rPr lang="en-US" sz="2600" dirty="0">
                <a:solidFill>
                  <a:schemeClr val="accent2">
                    <a:lumMod val="75000"/>
                  </a:schemeClr>
                </a:solidFill>
              </a:rPr>
              <a:t> </a:t>
            </a:r>
            <a:r>
              <a:rPr lang="en-US" sz="2600" dirty="0" err="1">
                <a:solidFill>
                  <a:schemeClr val="accent2">
                    <a:lumMod val="75000"/>
                  </a:schemeClr>
                </a:solidFill>
              </a:rPr>
              <a:t>lui</a:t>
            </a:r>
            <a:r>
              <a:rPr lang="en-US" sz="2600" dirty="0">
                <a:solidFill>
                  <a:schemeClr val="accent2">
                    <a:lumMod val="75000"/>
                  </a:schemeClr>
                </a:solidFill>
              </a:rPr>
              <a:t> et </a:t>
            </a:r>
            <a:r>
              <a:rPr lang="en-US" sz="2600" dirty="0" err="1">
                <a:solidFill>
                  <a:schemeClr val="accent2">
                    <a:lumMod val="75000"/>
                  </a:schemeClr>
                </a:solidFill>
              </a:rPr>
              <a:t>elle</a:t>
            </a:r>
            <a:r>
              <a:rPr lang="en-US" sz="2600" dirty="0">
                <a:solidFill>
                  <a:schemeClr val="accent2">
                    <a:lumMod val="75000"/>
                  </a:schemeClr>
                </a:solidFill>
              </a:rPr>
              <a:t> sera </a:t>
            </a:r>
            <a:r>
              <a:rPr lang="en-US" sz="2600" dirty="0" err="1">
                <a:solidFill>
                  <a:schemeClr val="accent2">
                    <a:lumMod val="75000"/>
                  </a:schemeClr>
                </a:solidFill>
              </a:rPr>
              <a:t>dominante</a:t>
            </a:r>
            <a:r>
              <a:rPr lang="en-US" sz="2600" dirty="0">
                <a:solidFill>
                  <a:schemeClr val="accent2">
                    <a:lumMod val="75000"/>
                  </a:schemeClr>
                </a:solidFill>
              </a:rPr>
              <a:t> </a:t>
            </a:r>
            <a:r>
              <a:rPr lang="en-US" sz="2600" dirty="0" err="1">
                <a:solidFill>
                  <a:schemeClr val="accent2">
                    <a:lumMod val="75000"/>
                  </a:schemeClr>
                </a:solidFill>
              </a:rPr>
              <a:t>jusqu’à</a:t>
            </a:r>
            <a:r>
              <a:rPr lang="en-US" sz="2600" dirty="0">
                <a:solidFill>
                  <a:schemeClr val="accent2">
                    <a:lumMod val="75000"/>
                  </a:schemeClr>
                </a:solidFill>
              </a:rPr>
              <a:t> </a:t>
            </a:r>
            <a:r>
              <a:rPr lang="en-US" sz="2600" dirty="0" err="1">
                <a:solidFill>
                  <a:schemeClr val="accent2">
                    <a:lumMod val="75000"/>
                  </a:schemeClr>
                </a:solidFill>
              </a:rPr>
              <a:t>ce</a:t>
            </a:r>
            <a:r>
              <a:rPr lang="en-US" sz="2600" dirty="0">
                <a:solidFill>
                  <a:schemeClr val="accent2">
                    <a:lumMod val="75000"/>
                  </a:schemeClr>
                </a:solidFill>
              </a:rPr>
              <a:t> </a:t>
            </a:r>
            <a:r>
              <a:rPr lang="en-US" sz="2600" dirty="0" err="1">
                <a:solidFill>
                  <a:schemeClr val="accent2">
                    <a:lumMod val="75000"/>
                  </a:schemeClr>
                </a:solidFill>
              </a:rPr>
              <a:t>qu’il</a:t>
            </a:r>
            <a:r>
              <a:rPr lang="en-US" sz="2600" dirty="0">
                <a:solidFill>
                  <a:schemeClr val="accent2">
                    <a:lumMod val="75000"/>
                  </a:schemeClr>
                </a:solidFill>
              </a:rPr>
              <a:t> </a:t>
            </a:r>
            <a:r>
              <a:rPr lang="en-US" sz="2600" dirty="0" err="1">
                <a:solidFill>
                  <a:schemeClr val="accent2">
                    <a:lumMod val="75000"/>
                  </a:schemeClr>
                </a:solidFill>
              </a:rPr>
              <a:t>ait</a:t>
            </a:r>
            <a:r>
              <a:rPr lang="en-US" sz="2600" dirty="0">
                <a:solidFill>
                  <a:schemeClr val="accent2">
                    <a:lumMod val="75000"/>
                  </a:schemeClr>
                </a:solidFill>
              </a:rPr>
              <a:t> 42 ans. </a:t>
            </a:r>
            <a:r>
              <a:rPr lang="en-US" sz="2600" dirty="0" err="1">
                <a:solidFill>
                  <a:schemeClr val="accent2">
                    <a:lumMod val="75000"/>
                  </a:schemeClr>
                </a:solidFill>
              </a:rPr>
              <a:t>Mais</a:t>
            </a:r>
            <a:r>
              <a:rPr lang="en-US" sz="2600" dirty="0">
                <a:solidFill>
                  <a:schemeClr val="accent2">
                    <a:lumMod val="75000"/>
                  </a:schemeClr>
                </a:solidFill>
              </a:rPr>
              <a:t> </a:t>
            </a:r>
            <a:r>
              <a:rPr lang="en-US" sz="2600" dirty="0" err="1">
                <a:solidFill>
                  <a:schemeClr val="accent2">
                    <a:lumMod val="75000"/>
                  </a:schemeClr>
                </a:solidFill>
              </a:rPr>
              <a:t>avant</a:t>
            </a:r>
            <a:r>
              <a:rPr lang="en-US" sz="2600" dirty="0">
                <a:solidFill>
                  <a:schemeClr val="accent2">
                    <a:lumMod val="75000"/>
                  </a:schemeClr>
                </a:solidFill>
              </a:rPr>
              <a:t> </a:t>
            </a:r>
            <a:r>
              <a:rPr lang="en-US" sz="2600" dirty="0" err="1">
                <a:solidFill>
                  <a:schemeClr val="accent2">
                    <a:lumMod val="75000"/>
                  </a:schemeClr>
                </a:solidFill>
              </a:rPr>
              <a:t>qu’il</a:t>
            </a:r>
            <a:r>
              <a:rPr lang="en-US" sz="2600" dirty="0">
                <a:solidFill>
                  <a:schemeClr val="accent2">
                    <a:lumMod val="75000"/>
                  </a:schemeClr>
                </a:solidFill>
              </a:rPr>
              <a:t> </a:t>
            </a:r>
            <a:r>
              <a:rPr lang="en-US" sz="2600" dirty="0" err="1">
                <a:solidFill>
                  <a:schemeClr val="accent2">
                    <a:lumMod val="75000"/>
                  </a:schemeClr>
                </a:solidFill>
              </a:rPr>
              <a:t>ait</a:t>
            </a:r>
            <a:r>
              <a:rPr lang="en-US" sz="2600" dirty="0">
                <a:solidFill>
                  <a:schemeClr val="accent2">
                    <a:lumMod val="75000"/>
                  </a:schemeClr>
                </a:solidFill>
              </a:rPr>
              <a:t> </a:t>
            </a:r>
            <a:r>
              <a:rPr lang="en-US" sz="2600" dirty="0" err="1">
                <a:solidFill>
                  <a:schemeClr val="accent2">
                    <a:lumMod val="75000"/>
                  </a:schemeClr>
                </a:solidFill>
              </a:rPr>
              <a:t>atteint</a:t>
            </a:r>
            <a:r>
              <a:rPr lang="en-US" sz="2600" dirty="0">
                <a:solidFill>
                  <a:schemeClr val="accent2">
                    <a:lumMod val="75000"/>
                  </a:schemeClr>
                </a:solidFill>
              </a:rPr>
              <a:t> </a:t>
            </a:r>
            <a:r>
              <a:rPr lang="en-US" sz="2600" dirty="0" err="1">
                <a:solidFill>
                  <a:schemeClr val="accent2">
                    <a:lumMod val="75000"/>
                  </a:schemeClr>
                </a:solidFill>
              </a:rPr>
              <a:t>ses</a:t>
            </a:r>
            <a:r>
              <a:rPr lang="en-US" sz="2600" dirty="0">
                <a:solidFill>
                  <a:schemeClr val="accent2">
                    <a:lumMod val="75000"/>
                  </a:schemeClr>
                </a:solidFill>
              </a:rPr>
              <a:t> 30 </a:t>
            </a:r>
            <a:r>
              <a:rPr lang="en-US" sz="2600" dirty="0" err="1">
                <a:solidFill>
                  <a:schemeClr val="accent2">
                    <a:lumMod val="75000"/>
                  </a:schemeClr>
                </a:solidFill>
              </a:rPr>
              <a:t>ans</a:t>
            </a:r>
            <a:r>
              <a:rPr lang="en-US" sz="2600" dirty="0">
                <a:solidFill>
                  <a:schemeClr val="accent2">
                    <a:lumMod val="75000"/>
                  </a:schemeClr>
                </a:solidFill>
              </a:rPr>
              <a:t>, </a:t>
            </a:r>
            <a:r>
              <a:rPr lang="en-US" sz="2600" dirty="0" err="1">
                <a:solidFill>
                  <a:schemeClr val="accent2">
                    <a:lumMod val="75000"/>
                  </a:schemeClr>
                </a:solidFill>
              </a:rPr>
              <a:t>il</a:t>
            </a:r>
            <a:r>
              <a:rPr lang="en-US" sz="2600" dirty="0">
                <a:solidFill>
                  <a:schemeClr val="accent2">
                    <a:lumMod val="75000"/>
                  </a:schemeClr>
                </a:solidFill>
              </a:rPr>
              <a:t> se </a:t>
            </a:r>
            <a:r>
              <a:rPr lang="en-US" sz="2600" dirty="0" err="1">
                <a:solidFill>
                  <a:schemeClr val="accent2">
                    <a:lumMod val="75000"/>
                  </a:schemeClr>
                </a:solidFill>
              </a:rPr>
              <a:t>peut</a:t>
            </a:r>
            <a:r>
              <a:rPr lang="en-US" sz="2600" dirty="0">
                <a:solidFill>
                  <a:schemeClr val="accent2">
                    <a:lumMod val="75000"/>
                  </a:schemeClr>
                </a:solidFill>
              </a:rPr>
              <a:t> </a:t>
            </a:r>
            <a:r>
              <a:rPr lang="en-US" sz="2600" dirty="0" err="1">
                <a:solidFill>
                  <a:schemeClr val="accent2">
                    <a:lumMod val="75000"/>
                  </a:schemeClr>
                </a:solidFill>
              </a:rPr>
              <a:t>qu’il</a:t>
            </a:r>
            <a:r>
              <a:rPr lang="en-US" sz="2600" dirty="0">
                <a:solidFill>
                  <a:schemeClr val="accent2">
                    <a:lumMod val="75000"/>
                  </a:schemeClr>
                </a:solidFill>
              </a:rPr>
              <a:t> </a:t>
            </a:r>
            <a:r>
              <a:rPr lang="en-US" sz="2600" dirty="0" err="1">
                <a:solidFill>
                  <a:schemeClr val="accent2">
                    <a:lumMod val="75000"/>
                  </a:schemeClr>
                </a:solidFill>
              </a:rPr>
              <a:t>doive</a:t>
            </a:r>
            <a:r>
              <a:rPr lang="en-US" sz="2600" dirty="0">
                <a:solidFill>
                  <a:schemeClr val="accent2">
                    <a:lumMod val="75000"/>
                  </a:schemeClr>
                </a:solidFill>
              </a:rPr>
              <a:t> déjà </a:t>
            </a:r>
            <a:r>
              <a:rPr lang="en-US" sz="2600" dirty="0" err="1">
                <a:solidFill>
                  <a:schemeClr val="accent2">
                    <a:lumMod val="75000"/>
                  </a:schemeClr>
                </a:solidFill>
              </a:rPr>
              <a:t>être</a:t>
            </a:r>
            <a:r>
              <a:rPr lang="en-US" sz="2600" dirty="0">
                <a:solidFill>
                  <a:schemeClr val="accent2">
                    <a:lumMod val="75000"/>
                  </a:schemeClr>
                </a:solidFill>
              </a:rPr>
              <a:t> </a:t>
            </a:r>
            <a:r>
              <a:rPr lang="en-US" sz="2600" dirty="0" err="1">
                <a:solidFill>
                  <a:schemeClr val="accent2">
                    <a:lumMod val="75000"/>
                  </a:schemeClr>
                </a:solidFill>
              </a:rPr>
              <a:t>soulagé</a:t>
            </a:r>
            <a:r>
              <a:rPr lang="en-US" sz="2600" dirty="0">
                <a:solidFill>
                  <a:schemeClr val="accent2">
                    <a:lumMod val="75000"/>
                  </a:schemeClr>
                </a:solidFill>
              </a:rPr>
              <a:t> par </a:t>
            </a:r>
            <a:r>
              <a:rPr lang="en-US" sz="2600" dirty="0" err="1">
                <a:solidFill>
                  <a:schemeClr val="accent2">
                    <a:lumMod val="75000"/>
                  </a:schemeClr>
                </a:solidFill>
              </a:rPr>
              <a:t>une</a:t>
            </a:r>
            <a:r>
              <a:rPr lang="en-US" sz="2600" dirty="0">
                <a:solidFill>
                  <a:schemeClr val="accent2">
                    <a:lumMod val="75000"/>
                  </a:schemeClr>
                </a:solidFill>
              </a:rPr>
              <a:t> purgation.  </a:t>
            </a:r>
            <a:r>
              <a:rPr lang="en-US" sz="2600" dirty="0" err="1">
                <a:solidFill>
                  <a:schemeClr val="accent2">
                    <a:lumMod val="75000"/>
                  </a:schemeClr>
                </a:solidFill>
              </a:rPr>
              <a:t>Cependant</a:t>
            </a:r>
            <a:r>
              <a:rPr lang="en-US" sz="2600" dirty="0">
                <a:solidFill>
                  <a:schemeClr val="accent2">
                    <a:lumMod val="75000"/>
                  </a:schemeClr>
                </a:solidFill>
              </a:rPr>
              <a:t>, </a:t>
            </a:r>
            <a:r>
              <a:rPr lang="en-US" sz="2600" dirty="0" err="1">
                <a:solidFill>
                  <a:schemeClr val="accent2">
                    <a:lumMod val="75000"/>
                  </a:schemeClr>
                </a:solidFill>
              </a:rPr>
              <a:t>si</a:t>
            </a:r>
            <a:r>
              <a:rPr lang="en-US" sz="2600" dirty="0">
                <a:solidFill>
                  <a:schemeClr val="accent2">
                    <a:lumMod val="75000"/>
                  </a:schemeClr>
                </a:solidFill>
              </a:rPr>
              <a:t> </a:t>
            </a:r>
            <a:r>
              <a:rPr lang="en-US" sz="2600" dirty="0" err="1">
                <a:solidFill>
                  <a:schemeClr val="accent2">
                    <a:lumMod val="75000"/>
                  </a:schemeClr>
                </a:solidFill>
              </a:rPr>
              <a:t>cette</a:t>
            </a:r>
            <a:r>
              <a:rPr lang="en-US" sz="2600" dirty="0">
                <a:solidFill>
                  <a:schemeClr val="accent2">
                    <a:lumMod val="75000"/>
                  </a:schemeClr>
                </a:solidFill>
              </a:rPr>
              <a:t> </a:t>
            </a:r>
            <a:r>
              <a:rPr lang="en-US" sz="2600" dirty="0" err="1">
                <a:solidFill>
                  <a:schemeClr val="accent2">
                    <a:lumMod val="75000"/>
                  </a:schemeClr>
                </a:solidFill>
              </a:rPr>
              <a:t>nécessité</a:t>
            </a:r>
            <a:r>
              <a:rPr lang="en-US" sz="2600" dirty="0">
                <a:solidFill>
                  <a:schemeClr val="accent2">
                    <a:lumMod val="75000"/>
                  </a:schemeClr>
                </a:solidFill>
              </a:rPr>
              <a:t> </a:t>
            </a:r>
            <a:r>
              <a:rPr lang="en-US" sz="2600" dirty="0" err="1">
                <a:solidFill>
                  <a:schemeClr val="accent2">
                    <a:lumMod val="75000"/>
                  </a:schemeClr>
                </a:solidFill>
              </a:rPr>
              <a:t>arrivait</a:t>
            </a:r>
            <a:r>
              <a:rPr lang="en-US" sz="2600" dirty="0">
                <a:solidFill>
                  <a:schemeClr val="accent2">
                    <a:lumMod val="75000"/>
                  </a:schemeClr>
                </a:solidFill>
              </a:rPr>
              <a:t>, ne </a:t>
            </a:r>
            <a:r>
              <a:rPr lang="en-US" sz="2600" dirty="0" err="1">
                <a:solidFill>
                  <a:schemeClr val="accent2">
                    <a:lumMod val="75000"/>
                  </a:schemeClr>
                </a:solidFill>
              </a:rPr>
              <a:t>lui</a:t>
            </a:r>
            <a:r>
              <a:rPr lang="en-US" sz="2600" dirty="0">
                <a:solidFill>
                  <a:schemeClr val="accent2">
                    <a:lumMod val="75000"/>
                  </a:schemeClr>
                </a:solidFill>
              </a:rPr>
              <a:t> </a:t>
            </a:r>
            <a:r>
              <a:rPr lang="en-US" sz="2600" dirty="0" err="1">
                <a:solidFill>
                  <a:schemeClr val="accent2">
                    <a:lumMod val="75000"/>
                  </a:schemeClr>
                </a:solidFill>
              </a:rPr>
              <a:t>demande</a:t>
            </a:r>
            <a:r>
              <a:rPr lang="en-US" sz="2600" dirty="0">
                <a:solidFill>
                  <a:schemeClr val="accent2">
                    <a:lumMod val="75000"/>
                  </a:schemeClr>
                </a:solidFill>
              </a:rPr>
              <a:t> pas son </a:t>
            </a:r>
            <a:r>
              <a:rPr lang="en-US" sz="2600" dirty="0" err="1">
                <a:solidFill>
                  <a:schemeClr val="accent2">
                    <a:lumMod val="75000"/>
                  </a:schemeClr>
                </a:solidFill>
              </a:rPr>
              <a:t>âge</a:t>
            </a:r>
            <a:r>
              <a:rPr lang="en-US" sz="2600" dirty="0">
                <a:solidFill>
                  <a:schemeClr val="accent2">
                    <a:lumMod val="75000"/>
                  </a:schemeClr>
                </a:solidFill>
              </a:rPr>
              <a:t>, </a:t>
            </a:r>
            <a:r>
              <a:rPr lang="en-US" sz="2600" dirty="0" err="1">
                <a:solidFill>
                  <a:schemeClr val="accent2">
                    <a:lumMod val="75000"/>
                  </a:schemeClr>
                </a:solidFill>
              </a:rPr>
              <a:t>mais</a:t>
            </a:r>
            <a:r>
              <a:rPr lang="en-US" sz="2600" dirty="0">
                <a:solidFill>
                  <a:schemeClr val="accent2">
                    <a:lumMod val="75000"/>
                  </a:schemeClr>
                </a:solidFill>
              </a:rPr>
              <a:t> </a:t>
            </a:r>
            <a:r>
              <a:rPr lang="en-US" sz="2600" dirty="0" err="1">
                <a:solidFill>
                  <a:schemeClr val="accent2">
                    <a:lumMod val="75000"/>
                  </a:schemeClr>
                </a:solidFill>
              </a:rPr>
              <a:t>agis</a:t>
            </a:r>
            <a:r>
              <a:rPr lang="en-US" sz="2600" dirty="0">
                <a:solidFill>
                  <a:schemeClr val="accent2">
                    <a:lumMod val="75000"/>
                  </a:schemeClr>
                </a:solidFill>
              </a:rPr>
              <a:t> </a:t>
            </a:r>
            <a:r>
              <a:rPr lang="en-US" sz="2600" dirty="0" err="1">
                <a:solidFill>
                  <a:schemeClr val="accent2">
                    <a:lumMod val="75000"/>
                  </a:schemeClr>
                </a:solidFill>
              </a:rPr>
              <a:t>selon</a:t>
            </a:r>
            <a:r>
              <a:rPr lang="en-US" sz="2600" dirty="0">
                <a:solidFill>
                  <a:schemeClr val="accent2">
                    <a:lumMod val="75000"/>
                  </a:schemeClr>
                </a:solidFill>
              </a:rPr>
              <a:t> la raison, </a:t>
            </a:r>
            <a:r>
              <a:rPr lang="en-US" sz="2600" dirty="0" err="1">
                <a:solidFill>
                  <a:schemeClr val="accent2">
                    <a:lumMod val="75000"/>
                  </a:schemeClr>
                </a:solidFill>
              </a:rPr>
              <a:t>comme</a:t>
            </a:r>
            <a:r>
              <a:rPr lang="en-US" sz="2600" dirty="0">
                <a:solidFill>
                  <a:schemeClr val="accent2">
                    <a:lumMod val="75000"/>
                  </a:schemeClr>
                </a:solidFill>
              </a:rPr>
              <a:t> </a:t>
            </a:r>
            <a:r>
              <a:rPr lang="en-US" sz="2600" dirty="0" err="1">
                <a:solidFill>
                  <a:schemeClr val="accent2">
                    <a:lumMod val="75000"/>
                  </a:schemeClr>
                </a:solidFill>
              </a:rPr>
              <a:t>c’est</a:t>
            </a:r>
            <a:r>
              <a:rPr lang="en-US" sz="2600" dirty="0">
                <a:solidFill>
                  <a:schemeClr val="accent2">
                    <a:lumMod val="75000"/>
                  </a:schemeClr>
                </a:solidFill>
              </a:rPr>
              <a:t> </a:t>
            </a:r>
            <a:r>
              <a:rPr lang="en-US" sz="2600" dirty="0" err="1">
                <a:solidFill>
                  <a:schemeClr val="accent2">
                    <a:lumMod val="75000"/>
                  </a:schemeClr>
                </a:solidFill>
              </a:rPr>
              <a:t>écrit</a:t>
            </a:r>
            <a:r>
              <a:rPr lang="en-US" sz="2600" dirty="0">
                <a:solidFill>
                  <a:schemeClr val="accent2">
                    <a:lumMod val="75000"/>
                  </a:schemeClr>
                </a:solidFill>
              </a:rPr>
              <a:t>. Après </a:t>
            </a:r>
            <a:r>
              <a:rPr lang="en-US" sz="2600" dirty="0" err="1">
                <a:solidFill>
                  <a:schemeClr val="accent2">
                    <a:lumMod val="75000"/>
                  </a:schemeClr>
                </a:solidFill>
              </a:rPr>
              <a:t>l’âge</a:t>
            </a:r>
            <a:r>
              <a:rPr lang="en-US" sz="2600" dirty="0">
                <a:solidFill>
                  <a:schemeClr val="accent2">
                    <a:lumMod val="75000"/>
                  </a:schemeClr>
                </a:solidFill>
              </a:rPr>
              <a:t> de 56 </a:t>
            </a:r>
            <a:r>
              <a:rPr lang="en-US" sz="2600" dirty="0" err="1">
                <a:solidFill>
                  <a:schemeClr val="accent2">
                    <a:lumMod val="75000"/>
                  </a:schemeClr>
                </a:solidFill>
              </a:rPr>
              <a:t>ans</a:t>
            </a:r>
            <a:r>
              <a:rPr lang="en-US" sz="2600" dirty="0">
                <a:solidFill>
                  <a:schemeClr val="accent2">
                    <a:lumMod val="75000"/>
                  </a:schemeClr>
                </a:solidFill>
              </a:rPr>
              <a:t>, les </a:t>
            </a:r>
            <a:r>
              <a:rPr lang="en-US" sz="2600" dirty="0" err="1">
                <a:solidFill>
                  <a:schemeClr val="accent2">
                    <a:lumMod val="75000"/>
                  </a:schemeClr>
                </a:solidFill>
              </a:rPr>
              <a:t>humeurs</a:t>
            </a:r>
            <a:r>
              <a:rPr lang="en-US" sz="2600" dirty="0">
                <a:solidFill>
                  <a:schemeClr val="accent2">
                    <a:lumMod val="75000"/>
                  </a:schemeClr>
                </a:solidFill>
              </a:rPr>
              <a:t> et la </a:t>
            </a:r>
            <a:r>
              <a:rPr lang="en-US" sz="2600" dirty="0" err="1">
                <a:solidFill>
                  <a:schemeClr val="accent2">
                    <a:lumMod val="75000"/>
                  </a:schemeClr>
                </a:solidFill>
              </a:rPr>
              <a:t>chaleur</a:t>
            </a:r>
            <a:r>
              <a:rPr lang="en-US" sz="2600" dirty="0">
                <a:solidFill>
                  <a:schemeClr val="accent2">
                    <a:lumMod val="75000"/>
                  </a:schemeClr>
                </a:solidFill>
              </a:rPr>
              <a:t> </a:t>
            </a:r>
            <a:r>
              <a:rPr lang="en-US" sz="2600" dirty="0" err="1">
                <a:solidFill>
                  <a:schemeClr val="accent2">
                    <a:lumMod val="75000"/>
                  </a:schemeClr>
                </a:solidFill>
              </a:rPr>
              <a:t>commencent</a:t>
            </a:r>
            <a:r>
              <a:rPr lang="en-US" sz="2600" dirty="0">
                <a:solidFill>
                  <a:schemeClr val="accent2">
                    <a:lumMod val="75000"/>
                  </a:schemeClr>
                </a:solidFill>
              </a:rPr>
              <a:t> à </a:t>
            </a:r>
            <a:r>
              <a:rPr lang="en-US" sz="2600" dirty="0" err="1" smtClean="0">
                <a:solidFill>
                  <a:schemeClr val="accent2">
                    <a:lumMod val="75000"/>
                  </a:schemeClr>
                </a:solidFill>
              </a:rPr>
              <a:t>décliner</a:t>
            </a:r>
            <a:r>
              <a:rPr lang="en-US" sz="2600" dirty="0" smtClean="0">
                <a:solidFill>
                  <a:schemeClr val="accent2">
                    <a:lumMod val="75000"/>
                  </a:schemeClr>
                </a:solidFill>
              </a:rPr>
              <a:t> </a:t>
            </a:r>
            <a:r>
              <a:rPr lang="en-US" sz="2600" dirty="0" err="1">
                <a:solidFill>
                  <a:schemeClr val="accent2">
                    <a:lumMod val="75000"/>
                  </a:schemeClr>
                </a:solidFill>
              </a:rPr>
              <a:t>dans</a:t>
            </a:r>
            <a:r>
              <a:rPr lang="en-US" sz="2600" dirty="0">
                <a:solidFill>
                  <a:schemeClr val="accent2">
                    <a:lumMod val="75000"/>
                  </a:schemeClr>
                </a:solidFill>
              </a:rPr>
              <a:t> le corps ; le </a:t>
            </a:r>
            <a:r>
              <a:rPr lang="en-US" sz="2600" dirty="0" err="1" smtClean="0">
                <a:solidFill>
                  <a:schemeClr val="accent2">
                    <a:lumMod val="75000"/>
                  </a:schemeClr>
                </a:solidFill>
              </a:rPr>
              <a:t>reuma</a:t>
            </a:r>
            <a:r>
              <a:rPr lang="en-US" sz="2600" dirty="0" smtClean="0">
                <a:solidFill>
                  <a:schemeClr val="accent2">
                    <a:lumMod val="75000"/>
                  </a:schemeClr>
                </a:solidFill>
              </a:rPr>
              <a:t> </a:t>
            </a:r>
            <a:r>
              <a:rPr lang="en-US" sz="2600" dirty="0">
                <a:solidFill>
                  <a:schemeClr val="accent2">
                    <a:lumMod val="75000"/>
                  </a:schemeClr>
                </a:solidFill>
              </a:rPr>
              <a:t>et </a:t>
            </a:r>
            <a:r>
              <a:rPr lang="en-US" sz="2600" dirty="0" smtClean="0">
                <a:solidFill>
                  <a:schemeClr val="accent2">
                    <a:lumMod val="75000"/>
                  </a:schemeClr>
                </a:solidFill>
              </a:rPr>
              <a:t>le </a:t>
            </a:r>
            <a:r>
              <a:rPr lang="en-US" sz="2600" dirty="0" err="1" smtClean="0">
                <a:solidFill>
                  <a:schemeClr val="accent2">
                    <a:lumMod val="75000"/>
                  </a:schemeClr>
                </a:solidFill>
              </a:rPr>
              <a:t>phegme</a:t>
            </a:r>
            <a:r>
              <a:rPr lang="en-US" sz="2600" dirty="0" smtClean="0">
                <a:solidFill>
                  <a:schemeClr val="accent2">
                    <a:lumMod val="75000"/>
                  </a:schemeClr>
                </a:solidFill>
              </a:rPr>
              <a:t> </a:t>
            </a:r>
            <a:r>
              <a:rPr lang="en-US" sz="2600" dirty="0" err="1">
                <a:solidFill>
                  <a:schemeClr val="accent2">
                    <a:lumMod val="75000"/>
                  </a:schemeClr>
                </a:solidFill>
              </a:rPr>
              <a:t>redeviennent</a:t>
            </a:r>
            <a:r>
              <a:rPr lang="en-US" sz="2600" dirty="0">
                <a:solidFill>
                  <a:schemeClr val="accent2">
                    <a:lumMod val="75000"/>
                  </a:schemeClr>
                </a:solidFill>
              </a:rPr>
              <a:t> dominants. Il </a:t>
            </a:r>
            <a:r>
              <a:rPr lang="en-US" sz="2600" dirty="0" err="1">
                <a:solidFill>
                  <a:schemeClr val="accent2">
                    <a:lumMod val="75000"/>
                  </a:schemeClr>
                </a:solidFill>
              </a:rPr>
              <a:t>faut</a:t>
            </a:r>
            <a:r>
              <a:rPr lang="en-US" sz="2600" dirty="0">
                <a:solidFill>
                  <a:schemeClr val="accent2">
                    <a:lumMod val="75000"/>
                  </a:schemeClr>
                </a:solidFill>
              </a:rPr>
              <a:t> déjà </a:t>
            </a:r>
            <a:r>
              <a:rPr lang="en-US" sz="2600" dirty="0" err="1">
                <a:solidFill>
                  <a:schemeClr val="accent2">
                    <a:lumMod val="75000"/>
                  </a:schemeClr>
                </a:solidFill>
              </a:rPr>
              <a:t>arrêter</a:t>
            </a:r>
            <a:r>
              <a:rPr lang="en-US" sz="2600" dirty="0">
                <a:solidFill>
                  <a:schemeClr val="accent2">
                    <a:lumMod val="75000"/>
                  </a:schemeClr>
                </a:solidFill>
              </a:rPr>
              <a:t> la </a:t>
            </a:r>
            <a:r>
              <a:rPr lang="en-US" sz="2600" dirty="0" err="1">
                <a:solidFill>
                  <a:schemeClr val="accent2">
                    <a:lumMod val="75000"/>
                  </a:schemeClr>
                </a:solidFill>
              </a:rPr>
              <a:t>saignée</a:t>
            </a:r>
            <a:r>
              <a:rPr lang="en-US" sz="2600" dirty="0">
                <a:solidFill>
                  <a:schemeClr val="accent2">
                    <a:lumMod val="75000"/>
                  </a:schemeClr>
                </a:solidFill>
              </a:rPr>
              <a:t>. </a:t>
            </a:r>
            <a:endParaRPr lang="en-US" sz="2600" dirty="0" smtClean="0">
              <a:solidFill>
                <a:schemeClr val="accent2">
                  <a:lumMod val="75000"/>
                </a:schemeClr>
              </a:solidFill>
            </a:endParaRPr>
          </a:p>
          <a:p>
            <a:pPr marL="0" indent="0">
              <a:buNone/>
            </a:pPr>
            <a:r>
              <a:rPr lang="en-US" sz="2600" dirty="0" err="1" smtClean="0">
                <a:solidFill>
                  <a:schemeClr val="accent2">
                    <a:lumMod val="75000"/>
                  </a:schemeClr>
                </a:solidFill>
              </a:rPr>
              <a:t>Viens</a:t>
            </a:r>
            <a:r>
              <a:rPr lang="en-US" sz="2600" dirty="0" smtClean="0">
                <a:solidFill>
                  <a:schemeClr val="accent2">
                    <a:lumMod val="75000"/>
                  </a:schemeClr>
                </a:solidFill>
              </a:rPr>
              <a:t> </a:t>
            </a:r>
            <a:r>
              <a:rPr lang="en-US" sz="2600" dirty="0" err="1" smtClean="0">
                <a:solidFill>
                  <a:schemeClr val="accent2">
                    <a:lumMod val="75000"/>
                  </a:schemeClr>
                </a:solidFill>
              </a:rPr>
              <a:t>lui</a:t>
            </a:r>
            <a:r>
              <a:rPr lang="en-US" sz="2600" dirty="0" smtClean="0">
                <a:solidFill>
                  <a:schemeClr val="accent2">
                    <a:lumMod val="75000"/>
                  </a:schemeClr>
                </a:solidFill>
              </a:rPr>
              <a:t> </a:t>
            </a:r>
            <a:r>
              <a:rPr lang="en-US" sz="2600" dirty="0" err="1">
                <a:solidFill>
                  <a:schemeClr val="accent2">
                    <a:lumMod val="75000"/>
                  </a:schemeClr>
                </a:solidFill>
              </a:rPr>
              <a:t>en</a:t>
            </a:r>
            <a:r>
              <a:rPr lang="en-US" sz="2600" dirty="0">
                <a:solidFill>
                  <a:schemeClr val="accent2">
                    <a:lumMod val="75000"/>
                  </a:schemeClr>
                </a:solidFill>
              </a:rPr>
              <a:t> aide par la purgation et </a:t>
            </a:r>
            <a:r>
              <a:rPr lang="en-US" sz="2600" dirty="0" err="1">
                <a:solidFill>
                  <a:schemeClr val="accent2">
                    <a:lumMod val="75000"/>
                  </a:schemeClr>
                </a:solidFill>
              </a:rPr>
              <a:t>l’appoint</a:t>
            </a:r>
            <a:r>
              <a:rPr lang="en-US" sz="2600" dirty="0">
                <a:solidFill>
                  <a:schemeClr val="accent2">
                    <a:lumMod val="75000"/>
                  </a:schemeClr>
                </a:solidFill>
              </a:rPr>
              <a:t> de </a:t>
            </a:r>
            <a:r>
              <a:rPr lang="en-US" sz="2600" dirty="0" err="1">
                <a:solidFill>
                  <a:schemeClr val="accent2">
                    <a:lumMod val="75000"/>
                  </a:schemeClr>
                </a:solidFill>
              </a:rPr>
              <a:t>chaleur</a:t>
            </a:r>
            <a:r>
              <a:rPr lang="en-US" sz="2600" dirty="0">
                <a:solidFill>
                  <a:schemeClr val="accent2">
                    <a:lumMod val="75000"/>
                  </a:schemeClr>
                </a:solidFill>
              </a:rPr>
              <a:t> ; et </a:t>
            </a:r>
            <a:r>
              <a:rPr lang="en-US" sz="2600" dirty="0" err="1">
                <a:solidFill>
                  <a:schemeClr val="accent2">
                    <a:lumMod val="75000"/>
                  </a:schemeClr>
                </a:solidFill>
              </a:rPr>
              <a:t>si</a:t>
            </a:r>
            <a:r>
              <a:rPr lang="en-US" sz="2600" dirty="0">
                <a:solidFill>
                  <a:schemeClr val="accent2">
                    <a:lumMod val="75000"/>
                  </a:schemeClr>
                </a:solidFill>
              </a:rPr>
              <a:t>, </a:t>
            </a:r>
            <a:r>
              <a:rPr lang="en-US" sz="2600" dirty="0" err="1">
                <a:solidFill>
                  <a:schemeClr val="accent2">
                    <a:lumMod val="75000"/>
                  </a:schemeClr>
                </a:solidFill>
              </a:rPr>
              <a:t>lorsqu’il</a:t>
            </a:r>
            <a:r>
              <a:rPr lang="en-US" sz="2600" dirty="0">
                <a:solidFill>
                  <a:schemeClr val="accent2">
                    <a:lumMod val="75000"/>
                  </a:schemeClr>
                </a:solidFill>
              </a:rPr>
              <a:t> </a:t>
            </a:r>
            <a:r>
              <a:rPr lang="en-US" sz="2600" dirty="0" err="1">
                <a:solidFill>
                  <a:schemeClr val="accent2">
                    <a:lumMod val="75000"/>
                  </a:schemeClr>
                </a:solidFill>
              </a:rPr>
              <a:t>était</a:t>
            </a:r>
            <a:r>
              <a:rPr lang="en-US" sz="2600" dirty="0">
                <a:solidFill>
                  <a:schemeClr val="accent2">
                    <a:lumMod val="75000"/>
                  </a:schemeClr>
                </a:solidFill>
              </a:rPr>
              <a:t> enfant </a:t>
            </a:r>
            <a:r>
              <a:rPr lang="en-US" sz="2600" dirty="0" err="1">
                <a:solidFill>
                  <a:schemeClr val="accent2">
                    <a:lumMod val="75000"/>
                  </a:schemeClr>
                </a:solidFill>
              </a:rPr>
              <a:t>sa</a:t>
            </a:r>
            <a:r>
              <a:rPr lang="en-US" sz="2600" dirty="0">
                <a:solidFill>
                  <a:schemeClr val="accent2">
                    <a:lumMod val="75000"/>
                  </a:schemeClr>
                </a:solidFill>
              </a:rPr>
              <a:t> tête </a:t>
            </a:r>
            <a:r>
              <a:rPr lang="en-US" sz="2600" dirty="0" err="1">
                <a:solidFill>
                  <a:schemeClr val="accent2">
                    <a:lumMod val="75000"/>
                  </a:schemeClr>
                </a:solidFill>
              </a:rPr>
              <a:t>devait</a:t>
            </a:r>
            <a:r>
              <a:rPr lang="en-US" sz="2600" dirty="0">
                <a:solidFill>
                  <a:schemeClr val="accent2">
                    <a:lumMod val="75000"/>
                  </a:schemeClr>
                </a:solidFill>
              </a:rPr>
              <a:t> </a:t>
            </a:r>
            <a:r>
              <a:rPr lang="en-US" sz="2600" dirty="0" err="1">
                <a:solidFill>
                  <a:schemeClr val="accent2">
                    <a:lumMod val="75000"/>
                  </a:schemeClr>
                </a:solidFill>
              </a:rPr>
              <a:t>être</a:t>
            </a:r>
            <a:r>
              <a:rPr lang="en-US" sz="2600" dirty="0">
                <a:solidFill>
                  <a:schemeClr val="accent2">
                    <a:lumMod val="75000"/>
                  </a:schemeClr>
                </a:solidFill>
              </a:rPr>
              <a:t> </a:t>
            </a:r>
            <a:r>
              <a:rPr lang="en-US" sz="2600" dirty="0" err="1">
                <a:solidFill>
                  <a:schemeClr val="accent2">
                    <a:lumMod val="75000"/>
                  </a:schemeClr>
                </a:solidFill>
              </a:rPr>
              <a:t>purgée</a:t>
            </a:r>
            <a:r>
              <a:rPr lang="en-US" sz="2600" dirty="0">
                <a:solidFill>
                  <a:schemeClr val="accent2">
                    <a:lumMod val="75000"/>
                  </a:schemeClr>
                </a:solidFill>
              </a:rPr>
              <a:t>, </a:t>
            </a:r>
            <a:r>
              <a:rPr lang="en-US" sz="2600" dirty="0" err="1">
                <a:solidFill>
                  <a:schemeClr val="accent2">
                    <a:lumMod val="75000"/>
                  </a:schemeClr>
                </a:solidFill>
              </a:rPr>
              <a:t>il</a:t>
            </a:r>
            <a:r>
              <a:rPr lang="en-US" sz="2600" dirty="0">
                <a:solidFill>
                  <a:schemeClr val="accent2">
                    <a:lumMod val="75000"/>
                  </a:schemeClr>
                </a:solidFill>
              </a:rPr>
              <a:t> </a:t>
            </a:r>
            <a:r>
              <a:rPr lang="en-US" sz="2600" dirty="0" err="1">
                <a:solidFill>
                  <a:schemeClr val="accent2">
                    <a:lumMod val="75000"/>
                  </a:schemeClr>
                </a:solidFill>
              </a:rPr>
              <a:t>faut</a:t>
            </a:r>
            <a:r>
              <a:rPr lang="en-US" sz="2600" dirty="0">
                <a:solidFill>
                  <a:schemeClr val="accent2">
                    <a:lumMod val="75000"/>
                  </a:schemeClr>
                </a:solidFill>
              </a:rPr>
              <a:t> </a:t>
            </a:r>
            <a:r>
              <a:rPr lang="en-US" sz="2600" dirty="0" err="1">
                <a:solidFill>
                  <a:schemeClr val="accent2">
                    <a:lumMod val="75000"/>
                  </a:schemeClr>
                </a:solidFill>
              </a:rPr>
              <a:t>recommencer</a:t>
            </a:r>
            <a:r>
              <a:rPr lang="en-US" sz="2600" dirty="0">
                <a:solidFill>
                  <a:schemeClr val="accent2">
                    <a:lumMod val="75000"/>
                  </a:schemeClr>
                </a:solidFill>
              </a:rPr>
              <a:t> à le faire, à cause de la </a:t>
            </a:r>
            <a:r>
              <a:rPr lang="en-US" sz="2600" dirty="0" err="1">
                <a:solidFill>
                  <a:schemeClr val="accent2">
                    <a:lumMod val="75000"/>
                  </a:schemeClr>
                </a:solidFill>
              </a:rPr>
              <a:t>lourdeur</a:t>
            </a:r>
            <a:r>
              <a:rPr lang="en-US" sz="2600" dirty="0">
                <a:solidFill>
                  <a:schemeClr val="accent2">
                    <a:lumMod val="75000"/>
                  </a:schemeClr>
                </a:solidFill>
              </a:rPr>
              <a:t> de la tête et de </a:t>
            </a:r>
            <a:r>
              <a:rPr lang="en-US" sz="2600" dirty="0" err="1">
                <a:solidFill>
                  <a:schemeClr val="accent2">
                    <a:lumMod val="75000"/>
                  </a:schemeClr>
                </a:solidFill>
              </a:rPr>
              <a:t>l’assombrissement</a:t>
            </a:r>
            <a:r>
              <a:rPr lang="en-US" sz="2600" dirty="0">
                <a:solidFill>
                  <a:schemeClr val="accent2">
                    <a:lumMod val="75000"/>
                  </a:schemeClr>
                </a:solidFill>
              </a:rPr>
              <a:t> des </a:t>
            </a:r>
            <a:r>
              <a:rPr lang="en-US" sz="2600" dirty="0" err="1">
                <a:solidFill>
                  <a:schemeClr val="accent2">
                    <a:lumMod val="75000"/>
                  </a:schemeClr>
                </a:solidFill>
              </a:rPr>
              <a:t>yeux</a:t>
            </a:r>
            <a:r>
              <a:rPr lang="en-US" sz="2600" dirty="0">
                <a:solidFill>
                  <a:schemeClr val="accent2">
                    <a:lumMod val="75000"/>
                  </a:schemeClr>
                </a:solidFill>
              </a:rPr>
              <a:t> et, </a:t>
            </a:r>
            <a:r>
              <a:rPr lang="en-US" sz="2600" dirty="0" err="1">
                <a:solidFill>
                  <a:schemeClr val="accent2">
                    <a:lumMod val="75000"/>
                  </a:schemeClr>
                </a:solidFill>
              </a:rPr>
              <a:t>il</a:t>
            </a:r>
            <a:r>
              <a:rPr lang="en-US" sz="2600" dirty="0">
                <a:solidFill>
                  <a:schemeClr val="accent2">
                    <a:lumMod val="75000"/>
                  </a:schemeClr>
                </a:solidFill>
              </a:rPr>
              <a:t> ne </a:t>
            </a:r>
            <a:r>
              <a:rPr lang="en-US" sz="2600" dirty="0" err="1">
                <a:solidFill>
                  <a:schemeClr val="accent2">
                    <a:lumMod val="75000"/>
                  </a:schemeClr>
                </a:solidFill>
              </a:rPr>
              <a:t>faut</a:t>
            </a:r>
            <a:r>
              <a:rPr lang="en-US" sz="2600" dirty="0">
                <a:solidFill>
                  <a:schemeClr val="accent2">
                    <a:lumMod val="75000"/>
                  </a:schemeClr>
                </a:solidFill>
              </a:rPr>
              <a:t> plus </a:t>
            </a:r>
            <a:r>
              <a:rPr lang="en-US" sz="2600" dirty="0" smtClean="0">
                <a:solidFill>
                  <a:schemeClr val="accent2">
                    <a:lumMod val="75000"/>
                  </a:schemeClr>
                </a:solidFill>
              </a:rPr>
              <a:t>[</a:t>
            </a:r>
            <a:r>
              <a:rPr lang="en-US" sz="2600" dirty="0" err="1" smtClean="0">
                <a:solidFill>
                  <a:schemeClr val="accent2">
                    <a:lumMod val="75000"/>
                  </a:schemeClr>
                </a:solidFill>
              </a:rPr>
              <a:t>qu’il</a:t>
            </a:r>
            <a:r>
              <a:rPr lang="en-US" sz="2600" dirty="0" smtClean="0">
                <a:solidFill>
                  <a:schemeClr val="accent2">
                    <a:lumMod val="75000"/>
                  </a:schemeClr>
                </a:solidFill>
              </a:rPr>
              <a:t>] user des [</a:t>
            </a:r>
            <a:r>
              <a:rPr lang="en-US" sz="2600" dirty="0" err="1" smtClean="0">
                <a:solidFill>
                  <a:schemeClr val="accent2">
                    <a:lumMod val="75000"/>
                  </a:schemeClr>
                </a:solidFill>
              </a:rPr>
              <a:t>plaisirs</a:t>
            </a:r>
            <a:r>
              <a:rPr lang="en-US" sz="2600" dirty="0" smtClean="0">
                <a:solidFill>
                  <a:schemeClr val="accent2">
                    <a:lumMod val="75000"/>
                  </a:schemeClr>
                </a:solidFill>
              </a:rPr>
              <a:t>] de </a:t>
            </a:r>
            <a:r>
              <a:rPr lang="en-US" sz="2600" dirty="0" err="1" smtClean="0">
                <a:solidFill>
                  <a:schemeClr val="accent2">
                    <a:lumMod val="75000"/>
                  </a:schemeClr>
                </a:solidFill>
              </a:rPr>
              <a:t>Vénus</a:t>
            </a:r>
            <a:r>
              <a:rPr lang="en-US" sz="2600" dirty="0" smtClean="0">
                <a:solidFill>
                  <a:schemeClr val="accent2">
                    <a:lumMod val="75000"/>
                  </a:schemeClr>
                </a:solidFill>
              </a:rPr>
              <a:t>”.</a:t>
            </a:r>
            <a:endParaRPr lang="fr-BE" sz="2600" dirty="0">
              <a:solidFill>
                <a:schemeClr val="accent2">
                  <a:lumMod val="75000"/>
                </a:schemeClr>
              </a:solidFill>
            </a:endParaRPr>
          </a:p>
          <a:p>
            <a:endParaRPr lang="fr-BE" dirty="0"/>
          </a:p>
        </p:txBody>
      </p:sp>
    </p:spTree>
    <p:extLst>
      <p:ext uri="{BB962C8B-B14F-4D97-AF65-F5344CB8AC3E}">
        <p14:creationId xmlns:p14="http://schemas.microsoft.com/office/powerpoint/2010/main" val="8277035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solidFill>
                  <a:schemeClr val="accent2">
                    <a:lumMod val="75000"/>
                  </a:schemeClr>
                </a:solidFill>
              </a:rPr>
              <a:t>Cassiodore, les </a:t>
            </a:r>
            <a:r>
              <a:rPr lang="fr-BE" dirty="0">
                <a:solidFill>
                  <a:schemeClr val="accent2">
                    <a:lumMod val="75000"/>
                  </a:schemeClr>
                </a:solidFill>
              </a:rPr>
              <a:t>recommandations </a:t>
            </a:r>
            <a:r>
              <a:rPr lang="fr-BE" dirty="0" smtClean="0">
                <a:solidFill>
                  <a:schemeClr val="accent2">
                    <a:lumMod val="75000"/>
                  </a:schemeClr>
                </a:solidFill>
              </a:rPr>
              <a:t>aux </a:t>
            </a:r>
            <a:r>
              <a:rPr lang="fr-BE" dirty="0">
                <a:solidFill>
                  <a:schemeClr val="accent2">
                    <a:lumMod val="75000"/>
                  </a:schemeClr>
                </a:solidFill>
              </a:rPr>
              <a:t>religieux de Vivarium</a:t>
            </a:r>
            <a:endParaRPr lang="en-US" dirty="0">
              <a:solidFill>
                <a:schemeClr val="accent2">
                  <a:lumMod val="75000"/>
                </a:schemeClr>
              </a:solidFill>
            </a:endParaRPr>
          </a:p>
        </p:txBody>
      </p:sp>
      <p:sp>
        <p:nvSpPr>
          <p:cNvPr id="3" name="Espace réservé du contenu 2"/>
          <p:cNvSpPr>
            <a:spLocks noGrp="1"/>
          </p:cNvSpPr>
          <p:nvPr>
            <p:ph idx="1"/>
          </p:nvPr>
        </p:nvSpPr>
        <p:spPr/>
        <p:txBody>
          <a:bodyPr>
            <a:normAutofit/>
          </a:bodyPr>
          <a:lstStyle/>
          <a:p>
            <a:r>
              <a:rPr lang="fr-FR" dirty="0">
                <a:solidFill>
                  <a:schemeClr val="accent2">
                    <a:lumMod val="75000"/>
                  </a:schemeClr>
                </a:solidFill>
              </a:rPr>
              <a:t> </a:t>
            </a:r>
            <a:r>
              <a:rPr lang="fr-BE" dirty="0">
                <a:solidFill>
                  <a:schemeClr val="accent2">
                    <a:lumMod val="75000"/>
                  </a:schemeClr>
                </a:solidFill>
              </a:rPr>
              <a:t>« Et pour cela, étudiez les natures des herbes et pratiquez les mélanges d’espèces avec attention (…) </a:t>
            </a:r>
            <a:r>
              <a:rPr lang="fr-FR" dirty="0">
                <a:solidFill>
                  <a:schemeClr val="accent2">
                    <a:lumMod val="75000"/>
                  </a:schemeClr>
                </a:solidFill>
              </a:rPr>
              <a:t>et si la pratique des lettres grecques ne vous est pas familière, vous avez en premier l’herbier de </a:t>
            </a:r>
            <a:r>
              <a:rPr lang="fr-FR" dirty="0" err="1">
                <a:solidFill>
                  <a:schemeClr val="accent2">
                    <a:lumMod val="75000"/>
                  </a:schemeClr>
                </a:solidFill>
              </a:rPr>
              <a:t>Dioscoride</a:t>
            </a:r>
            <a:r>
              <a:rPr lang="fr-FR" dirty="0">
                <a:solidFill>
                  <a:schemeClr val="accent2">
                    <a:lumMod val="75000"/>
                  </a:schemeClr>
                </a:solidFill>
              </a:rPr>
              <a:t>, qui a décrit et peint les herbes des champs avec une merveilleuse fidélité ; ensuite lisez Hippocrate et Galien traduits en latin ; c'est-à-dire la </a:t>
            </a:r>
            <a:r>
              <a:rPr lang="fr-FR" i="1" dirty="0">
                <a:solidFill>
                  <a:schemeClr val="accent2">
                    <a:lumMod val="75000"/>
                  </a:schemeClr>
                </a:solidFill>
              </a:rPr>
              <a:t>thérapeutique au philosophe </a:t>
            </a:r>
            <a:r>
              <a:rPr lang="fr-FR" i="1" dirty="0" err="1">
                <a:solidFill>
                  <a:schemeClr val="accent2">
                    <a:lumMod val="75000"/>
                  </a:schemeClr>
                </a:solidFill>
              </a:rPr>
              <a:t>Glaucon</a:t>
            </a:r>
            <a:r>
              <a:rPr lang="fr-FR" dirty="0">
                <a:solidFill>
                  <a:schemeClr val="accent2">
                    <a:lumMod val="75000"/>
                  </a:schemeClr>
                </a:solidFill>
              </a:rPr>
              <a:t>, et un anonyme qui se présente comme recueilli de divers auteurs, ensuite Caelius Aurelius sur la médecine, Hippocrate sur les herbes et les aliments, et divers autres ouvrages composés sur l’art de guérir que je vous ai laissés, avec l’aide de Dieu, dans les recoins de notre bibliothèque </a:t>
            </a:r>
            <a:r>
              <a:rPr lang="fr-FR" dirty="0" smtClean="0">
                <a:solidFill>
                  <a:schemeClr val="accent2">
                    <a:lumMod val="75000"/>
                  </a:schemeClr>
                </a:solidFill>
              </a:rPr>
              <a:t>». </a:t>
            </a:r>
            <a:endParaRPr lang="en-US" dirty="0">
              <a:solidFill>
                <a:schemeClr val="accent2">
                  <a:lumMod val="75000"/>
                </a:schemeClr>
              </a:solidFill>
            </a:endParaRPr>
          </a:p>
          <a:p>
            <a:endParaRPr lang="en-US" dirty="0"/>
          </a:p>
        </p:txBody>
      </p:sp>
    </p:spTree>
    <p:extLst>
      <p:ext uri="{BB962C8B-B14F-4D97-AF65-F5344CB8AC3E}">
        <p14:creationId xmlns:p14="http://schemas.microsoft.com/office/powerpoint/2010/main" val="6514429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2539" y="862641"/>
            <a:ext cx="4674079" cy="4226943"/>
          </a:xfrm>
        </p:spPr>
        <p:txBody>
          <a:bodyPr>
            <a:normAutofit fontScale="90000"/>
          </a:bodyPr>
          <a:lstStyle/>
          <a:p>
            <a:r>
              <a:rPr lang="fr-FR" b="1" dirty="0" err="1" smtClean="0">
                <a:solidFill>
                  <a:schemeClr val="accent2">
                    <a:lumMod val="75000"/>
                  </a:schemeClr>
                </a:solidFill>
              </a:rPr>
              <a:t>Mustio</a:t>
            </a:r>
            <a:r>
              <a:rPr lang="fr-FR" b="1" dirty="0">
                <a:solidFill>
                  <a:schemeClr val="accent2">
                    <a:lumMod val="75000"/>
                  </a:schemeClr>
                </a:solidFill>
              </a:rPr>
              <a:t>, </a:t>
            </a:r>
            <a:r>
              <a:rPr lang="fr-FR" b="1" i="1" dirty="0" err="1" smtClean="0">
                <a:solidFill>
                  <a:schemeClr val="accent2">
                    <a:lumMod val="75000"/>
                  </a:schemeClr>
                </a:solidFill>
              </a:rPr>
              <a:t>Gynaecia</a:t>
            </a:r>
            <a:r>
              <a:rPr lang="fr-FR" b="1" dirty="0">
                <a:solidFill>
                  <a:schemeClr val="accent2">
                    <a:lumMod val="75000"/>
                  </a:schemeClr>
                </a:solidFill>
              </a:rPr>
              <a:t/>
            </a:r>
            <a:br>
              <a:rPr lang="fr-FR" b="1" dirty="0">
                <a:solidFill>
                  <a:schemeClr val="accent2">
                    <a:lumMod val="75000"/>
                  </a:schemeClr>
                </a:solidFill>
              </a:rPr>
            </a:br>
            <a:r>
              <a:rPr lang="fr-FR" b="1" dirty="0" smtClean="0">
                <a:solidFill>
                  <a:schemeClr val="accent2">
                    <a:lumMod val="75000"/>
                  </a:schemeClr>
                </a:solidFill>
              </a:rPr>
              <a:t/>
            </a:r>
            <a:br>
              <a:rPr lang="fr-FR" b="1" dirty="0" smtClean="0">
                <a:solidFill>
                  <a:schemeClr val="accent2">
                    <a:lumMod val="75000"/>
                  </a:schemeClr>
                </a:solidFill>
              </a:rPr>
            </a:br>
            <a:r>
              <a:rPr lang="fr-FR" dirty="0" smtClean="0">
                <a:solidFill>
                  <a:schemeClr val="accent2">
                    <a:lumMod val="75000"/>
                  </a:schemeClr>
                </a:solidFill>
              </a:rPr>
              <a:t>Position </a:t>
            </a:r>
            <a:r>
              <a:rPr lang="fr-FR" dirty="0">
                <a:solidFill>
                  <a:schemeClr val="accent2">
                    <a:lumMod val="75000"/>
                  </a:schemeClr>
                </a:solidFill>
              </a:rPr>
              <a:t>du </a:t>
            </a:r>
            <a:r>
              <a:rPr lang="fr-FR" dirty="0" err="1">
                <a:solidFill>
                  <a:schemeClr val="accent2">
                    <a:lumMod val="75000"/>
                  </a:schemeClr>
                </a:solidFill>
              </a:rPr>
              <a:t>foetus</a:t>
            </a:r>
            <a:r>
              <a:rPr lang="fr-FR" dirty="0">
                <a:solidFill>
                  <a:schemeClr val="accent2">
                    <a:lumMod val="75000"/>
                  </a:schemeClr>
                </a:solidFill>
              </a:rPr>
              <a:t> dans </a:t>
            </a:r>
            <a:r>
              <a:rPr lang="fr-FR" dirty="0" smtClean="0">
                <a:solidFill>
                  <a:schemeClr val="accent2">
                    <a:lumMod val="75000"/>
                  </a:schemeClr>
                </a:solidFill>
              </a:rPr>
              <a:t>l'utérus</a:t>
            </a:r>
            <a:r>
              <a:rPr lang="en-US" dirty="0">
                <a:solidFill>
                  <a:schemeClr val="accent2">
                    <a:lumMod val="75000"/>
                  </a:schemeClr>
                </a:solidFill>
              </a:rPr>
              <a:t/>
            </a:r>
            <a:br>
              <a:rPr lang="en-US" dirty="0">
                <a:solidFill>
                  <a:schemeClr val="accent2">
                    <a:lumMod val="75000"/>
                  </a:schemeClr>
                </a:solidFill>
              </a:rPr>
            </a:br>
            <a:r>
              <a:rPr lang="fr-FR" dirty="0">
                <a:solidFill>
                  <a:schemeClr val="accent2">
                    <a:lumMod val="75000"/>
                  </a:schemeClr>
                </a:solidFill>
              </a:rPr>
              <a:t>(Bruxelles, </a:t>
            </a:r>
            <a:r>
              <a:rPr lang="fr-FR" dirty="0" smtClean="0">
                <a:solidFill>
                  <a:schemeClr val="accent2">
                    <a:lumMod val="75000"/>
                  </a:schemeClr>
                </a:solidFill>
              </a:rPr>
              <a:t>Bibl. royale, Ms </a:t>
            </a:r>
            <a:r>
              <a:rPr lang="fr-FR" dirty="0">
                <a:solidFill>
                  <a:schemeClr val="accent2">
                    <a:lumMod val="75000"/>
                  </a:schemeClr>
                </a:solidFill>
              </a:rPr>
              <a:t>3701-15 f28</a:t>
            </a:r>
            <a:endParaRPr lang="en-US" dirty="0">
              <a:solidFill>
                <a:schemeClr val="accent2">
                  <a:lumMod val="75000"/>
                </a:schemeClr>
              </a:solidFill>
            </a:endParaRPr>
          </a:p>
        </p:txBody>
      </p:sp>
      <p:pic>
        <p:nvPicPr>
          <p:cNvPr id="4" name="Espace réservé du contenu 3" descr="Illust"/>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443932" y="690113"/>
            <a:ext cx="3648974" cy="5529532"/>
          </a:xfrm>
          <a:prstGeom prst="rect">
            <a:avLst/>
          </a:prstGeom>
          <a:noFill/>
          <a:ln>
            <a:noFill/>
          </a:ln>
        </p:spPr>
      </p:pic>
    </p:spTree>
    <p:extLst>
      <p:ext uri="{BB962C8B-B14F-4D97-AF65-F5344CB8AC3E}">
        <p14:creationId xmlns:p14="http://schemas.microsoft.com/office/powerpoint/2010/main" val="25730917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solidFill>
                  <a:schemeClr val="accent2">
                    <a:lumMod val="75000"/>
                  </a:schemeClr>
                </a:solidFill>
              </a:rPr>
              <a:t>Le lait dans la </a:t>
            </a:r>
            <a:r>
              <a:rPr lang="fr-BE" i="1" dirty="0" err="1">
                <a:solidFill>
                  <a:schemeClr val="accent2">
                    <a:lumMod val="75000"/>
                  </a:schemeClr>
                </a:solidFill>
              </a:rPr>
              <a:t>Dieta</a:t>
            </a:r>
            <a:r>
              <a:rPr lang="fr-BE" i="1" dirty="0">
                <a:solidFill>
                  <a:schemeClr val="accent2">
                    <a:lumMod val="75000"/>
                  </a:schemeClr>
                </a:solidFill>
              </a:rPr>
              <a:t> </a:t>
            </a:r>
            <a:r>
              <a:rPr lang="fr-BE" i="1" dirty="0" err="1">
                <a:solidFill>
                  <a:schemeClr val="accent2">
                    <a:lumMod val="75000"/>
                  </a:schemeClr>
                </a:solidFill>
              </a:rPr>
              <a:t>Theodori</a:t>
            </a:r>
            <a:r>
              <a:rPr lang="fr-BE" dirty="0"/>
              <a:t/>
            </a:r>
            <a:br>
              <a:rPr lang="fr-BE" dirty="0"/>
            </a:br>
            <a:endParaRPr lang="fr-BE" dirty="0"/>
          </a:p>
        </p:txBody>
      </p:sp>
      <p:sp>
        <p:nvSpPr>
          <p:cNvPr id="3" name="Espace réservé du contenu 2"/>
          <p:cNvSpPr>
            <a:spLocks noGrp="1"/>
          </p:cNvSpPr>
          <p:nvPr>
            <p:ph idx="1"/>
          </p:nvPr>
        </p:nvSpPr>
        <p:spPr/>
        <p:txBody>
          <a:bodyPr/>
          <a:lstStyle/>
          <a:p>
            <a:r>
              <a:rPr lang="fr-BE" dirty="0">
                <a:solidFill>
                  <a:schemeClr val="accent2">
                    <a:lumMod val="75000"/>
                  </a:schemeClr>
                </a:solidFill>
              </a:rPr>
              <a:t>« Des diverses sortes de lait. Tout lait est nourrissant, à l’exception du lait de vache, parce qu’il est lourd à digérer. Il resserre le ventre. Le lait frais de chèvre est plus léger et purge le ventre. Le lait de brebis, de même.  Le lait de jument est plus utile et le lait d’ânesse nourrit plus que tous les précédents et purge le ventre, mais il fait acquérir beaucoup de forces. Le lait de chienne est une grande protection, surtout si l’enfant tette la chienne ».</a:t>
            </a:r>
          </a:p>
          <a:p>
            <a:endParaRPr lang="fr-BE" dirty="0"/>
          </a:p>
        </p:txBody>
      </p:sp>
    </p:spTree>
    <p:extLst>
      <p:ext uri="{BB962C8B-B14F-4D97-AF65-F5344CB8AC3E}">
        <p14:creationId xmlns:p14="http://schemas.microsoft.com/office/powerpoint/2010/main" val="12601732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34683" y="373751"/>
            <a:ext cx="10515600" cy="1325563"/>
          </a:xfrm>
        </p:spPr>
        <p:txBody>
          <a:bodyPr>
            <a:normAutofit fontScale="90000"/>
          </a:bodyPr>
          <a:lstStyle/>
          <a:p>
            <a:r>
              <a:rPr lang="fr-BE" dirty="0" smtClean="0">
                <a:solidFill>
                  <a:schemeClr val="accent2">
                    <a:lumMod val="75000"/>
                  </a:schemeClr>
                </a:solidFill>
              </a:rPr>
              <a:t>Le romarin dans l’herbier du Pseudo-Apulée, (éd</a:t>
            </a:r>
            <a:r>
              <a:rPr lang="fr-BE" dirty="0">
                <a:solidFill>
                  <a:schemeClr val="accent2">
                    <a:lumMod val="75000"/>
                  </a:schemeClr>
                </a:solidFill>
              </a:rPr>
              <a:t>. </a:t>
            </a:r>
            <a:r>
              <a:rPr lang="fr-BE" dirty="0" err="1">
                <a:solidFill>
                  <a:schemeClr val="accent2">
                    <a:lumMod val="75000"/>
                  </a:schemeClr>
                </a:solidFill>
              </a:rPr>
              <a:t>Howald</a:t>
            </a:r>
            <a:r>
              <a:rPr lang="fr-BE" dirty="0">
                <a:solidFill>
                  <a:schemeClr val="accent2">
                    <a:lumMod val="75000"/>
                  </a:schemeClr>
                </a:solidFill>
              </a:rPr>
              <a:t> et </a:t>
            </a:r>
            <a:r>
              <a:rPr lang="fr-BE" dirty="0" err="1">
                <a:solidFill>
                  <a:schemeClr val="accent2">
                    <a:lumMod val="75000"/>
                  </a:schemeClr>
                </a:solidFill>
              </a:rPr>
              <a:t>Sigerist</a:t>
            </a:r>
            <a:r>
              <a:rPr lang="fr-BE" dirty="0">
                <a:solidFill>
                  <a:schemeClr val="accent2">
                    <a:lumMod val="75000"/>
                  </a:schemeClr>
                </a:solidFill>
              </a:rPr>
              <a:t>) p. </a:t>
            </a:r>
            <a:r>
              <a:rPr lang="fr-BE" dirty="0" smtClean="0">
                <a:solidFill>
                  <a:schemeClr val="accent2">
                    <a:lumMod val="75000"/>
                  </a:schemeClr>
                </a:solidFill>
              </a:rPr>
              <a:t>144-146,</a:t>
            </a:r>
            <a:r>
              <a:rPr lang="en-US" dirty="0"/>
              <a:t/>
            </a:r>
            <a:br>
              <a:rPr lang="en-US" dirty="0"/>
            </a:br>
            <a:endParaRPr lang="en-US" dirty="0"/>
          </a:p>
        </p:txBody>
      </p:sp>
      <p:sp>
        <p:nvSpPr>
          <p:cNvPr id="3" name="Espace réservé du contenu 2"/>
          <p:cNvSpPr>
            <a:spLocks noGrp="1"/>
          </p:cNvSpPr>
          <p:nvPr>
            <p:ph idx="1"/>
          </p:nvPr>
        </p:nvSpPr>
        <p:spPr/>
        <p:txBody>
          <a:bodyPr>
            <a:normAutofit fontScale="62500" lnSpcReduction="20000"/>
          </a:bodyPr>
          <a:lstStyle/>
          <a:p>
            <a:r>
              <a:rPr lang="fr-BE" dirty="0">
                <a:solidFill>
                  <a:schemeClr val="accent2">
                    <a:lumMod val="75000"/>
                  </a:schemeClr>
                </a:solidFill>
              </a:rPr>
              <a:t>Pour le mal de dent : Mâcher la racine du romarin apaise rapidement le mal de dents, si on verse son jus sur la dent, cela la guérit bientôt</a:t>
            </a:r>
            <a:endParaRPr lang="en-US" dirty="0">
              <a:solidFill>
                <a:schemeClr val="accent2">
                  <a:lumMod val="75000"/>
                </a:schemeClr>
              </a:solidFill>
            </a:endParaRPr>
          </a:p>
          <a:p>
            <a:r>
              <a:rPr lang="fr-BE" dirty="0">
                <a:solidFill>
                  <a:schemeClr val="accent2">
                    <a:lumMod val="75000"/>
                  </a:schemeClr>
                </a:solidFill>
              </a:rPr>
              <a:t>Pour ceux qui sont abattus (</a:t>
            </a:r>
            <a:r>
              <a:rPr lang="fr-BE" i="1" dirty="0" err="1">
                <a:solidFill>
                  <a:schemeClr val="accent2">
                    <a:lumMod val="75000"/>
                  </a:schemeClr>
                </a:solidFill>
              </a:rPr>
              <a:t>languentes</a:t>
            </a:r>
            <a:r>
              <a:rPr lang="fr-BE" dirty="0">
                <a:solidFill>
                  <a:schemeClr val="accent2">
                    <a:lumMod val="75000"/>
                  </a:schemeClr>
                </a:solidFill>
              </a:rPr>
              <a:t>) : du romarin mélangé avec de l’huile, on en oint le patient et cela le soigne remarquablement. </a:t>
            </a:r>
            <a:endParaRPr lang="en-US" dirty="0">
              <a:solidFill>
                <a:schemeClr val="accent2">
                  <a:lumMod val="75000"/>
                </a:schemeClr>
              </a:solidFill>
            </a:endParaRPr>
          </a:p>
          <a:p>
            <a:r>
              <a:rPr lang="fr-BE" dirty="0">
                <a:solidFill>
                  <a:schemeClr val="accent2">
                    <a:lumMod val="75000"/>
                  </a:schemeClr>
                </a:solidFill>
              </a:rPr>
              <a:t>Pour les démangeaisons : du romarin broyé et son jus mélangé à du vin vieux et de l’eau chaude, il faut boire ce mélange pendant trois jours </a:t>
            </a:r>
            <a:endParaRPr lang="en-US" dirty="0">
              <a:solidFill>
                <a:schemeClr val="accent2">
                  <a:lumMod val="75000"/>
                </a:schemeClr>
              </a:solidFill>
            </a:endParaRPr>
          </a:p>
          <a:p>
            <a:r>
              <a:rPr lang="fr-BE" dirty="0">
                <a:solidFill>
                  <a:schemeClr val="accent2">
                    <a:lumMod val="75000"/>
                  </a:schemeClr>
                </a:solidFill>
              </a:rPr>
              <a:t>Pour les douleurs de foie et d’entrailles : un petit bouquet de romarin trempé d’eau, à quoi on ajoute un peu d’amome, ou de nard et deux dattes, &lt;l’équivalent d’&gt;une petite coupe de rue, qui cuisent dans l’eau et tu donnes de cette eau à boire, cela soignera.   </a:t>
            </a:r>
            <a:endParaRPr lang="en-US" dirty="0">
              <a:solidFill>
                <a:schemeClr val="accent2">
                  <a:lumMod val="75000"/>
                </a:schemeClr>
              </a:solidFill>
            </a:endParaRPr>
          </a:p>
          <a:p>
            <a:r>
              <a:rPr lang="fr-BE" dirty="0">
                <a:solidFill>
                  <a:schemeClr val="accent2">
                    <a:lumMod val="75000"/>
                  </a:schemeClr>
                </a:solidFill>
              </a:rPr>
              <a:t>Pour la toux : romarin et du poivre mélangés dans du miel, dont tu fais des pastilles et que tu donnes une au matin et une au soir, au moment du coucher. Cela calme la toux.</a:t>
            </a:r>
            <a:endParaRPr lang="en-US" dirty="0">
              <a:solidFill>
                <a:schemeClr val="accent2">
                  <a:lumMod val="75000"/>
                </a:schemeClr>
              </a:solidFill>
            </a:endParaRPr>
          </a:p>
          <a:p>
            <a:r>
              <a:rPr lang="fr-BE" dirty="0">
                <a:solidFill>
                  <a:schemeClr val="accent2">
                    <a:lumMod val="75000"/>
                  </a:schemeClr>
                </a:solidFill>
              </a:rPr>
              <a:t>Pour les taches blanches dans l’œil : recette d’un collyre fait de cendres de romarin et de miel de l’Attique </a:t>
            </a:r>
            <a:endParaRPr lang="en-US" dirty="0">
              <a:solidFill>
                <a:schemeClr val="accent2">
                  <a:lumMod val="75000"/>
                </a:schemeClr>
              </a:solidFill>
            </a:endParaRPr>
          </a:p>
          <a:p>
            <a:r>
              <a:rPr lang="fr-BE" dirty="0">
                <a:solidFill>
                  <a:schemeClr val="accent2">
                    <a:lumMod val="75000"/>
                  </a:schemeClr>
                </a:solidFill>
              </a:rPr>
              <a:t>Pour les plaies récentes : un emplâtre de romarin et de graisse</a:t>
            </a:r>
            <a:endParaRPr lang="en-US" dirty="0">
              <a:solidFill>
                <a:schemeClr val="accent2">
                  <a:lumMod val="75000"/>
                </a:schemeClr>
              </a:solidFill>
            </a:endParaRPr>
          </a:p>
          <a:p>
            <a:r>
              <a:rPr lang="fr-BE" dirty="0">
                <a:solidFill>
                  <a:schemeClr val="accent2">
                    <a:lumMod val="75000"/>
                  </a:schemeClr>
                </a:solidFill>
              </a:rPr>
              <a:t>Pour la fièvre tierce : du romarin broyé, donné à boire dans de l’eau au moment de l’accès</a:t>
            </a:r>
            <a:endParaRPr lang="en-US" dirty="0">
              <a:solidFill>
                <a:schemeClr val="accent2">
                  <a:lumMod val="75000"/>
                </a:schemeClr>
              </a:solidFill>
            </a:endParaRPr>
          </a:p>
          <a:p>
            <a:r>
              <a:rPr lang="fr-BE" dirty="0">
                <a:solidFill>
                  <a:schemeClr val="accent2">
                    <a:lumMod val="75000"/>
                  </a:schemeClr>
                </a:solidFill>
              </a:rPr>
              <a:t>Les noms de la plante : elle est appelée par les Grecs </a:t>
            </a:r>
            <a:r>
              <a:rPr lang="fr-BE" i="1" dirty="0" err="1">
                <a:solidFill>
                  <a:schemeClr val="accent2">
                    <a:lumMod val="75000"/>
                  </a:schemeClr>
                </a:solidFill>
              </a:rPr>
              <a:t>Libanotis</a:t>
            </a:r>
            <a:r>
              <a:rPr lang="fr-BE" i="1" dirty="0">
                <a:solidFill>
                  <a:schemeClr val="accent2">
                    <a:lumMod val="75000"/>
                  </a:schemeClr>
                </a:solidFill>
              </a:rPr>
              <a:t>,</a:t>
            </a:r>
            <a:r>
              <a:rPr lang="fr-BE" dirty="0">
                <a:solidFill>
                  <a:schemeClr val="accent2">
                    <a:lumMod val="75000"/>
                  </a:schemeClr>
                </a:solidFill>
              </a:rPr>
              <a:t> par d’autres </a:t>
            </a:r>
            <a:r>
              <a:rPr lang="fr-BE" i="1" dirty="0" err="1">
                <a:solidFill>
                  <a:schemeClr val="accent2">
                    <a:lumMod val="75000"/>
                  </a:schemeClr>
                </a:solidFill>
              </a:rPr>
              <a:t>icteritis</a:t>
            </a:r>
            <a:r>
              <a:rPr lang="fr-BE" dirty="0">
                <a:solidFill>
                  <a:schemeClr val="accent2">
                    <a:lumMod val="75000"/>
                  </a:schemeClr>
                </a:solidFill>
              </a:rPr>
              <a:t> ; </a:t>
            </a:r>
            <a:r>
              <a:rPr lang="fr-BE" i="1" dirty="0">
                <a:solidFill>
                  <a:schemeClr val="accent2">
                    <a:lumMod val="75000"/>
                  </a:schemeClr>
                </a:solidFill>
              </a:rPr>
              <a:t>romarin</a:t>
            </a:r>
            <a:r>
              <a:rPr lang="fr-BE" dirty="0">
                <a:solidFill>
                  <a:schemeClr val="accent2">
                    <a:lumMod val="75000"/>
                  </a:schemeClr>
                </a:solidFill>
              </a:rPr>
              <a:t> par les </a:t>
            </a:r>
            <a:r>
              <a:rPr lang="fr-BE" dirty="0" smtClean="0">
                <a:solidFill>
                  <a:schemeClr val="accent2">
                    <a:lumMod val="75000"/>
                  </a:schemeClr>
                </a:solidFill>
              </a:rPr>
              <a:t>Italiens</a:t>
            </a:r>
            <a:r>
              <a:rPr lang="fr-BE" dirty="0">
                <a:solidFill>
                  <a:schemeClr val="accent2">
                    <a:lumMod val="75000"/>
                  </a:schemeClr>
                </a:solidFill>
              </a:rPr>
              <a:t>, les Puniques l’appellent </a:t>
            </a:r>
            <a:r>
              <a:rPr lang="fr-BE" i="1" dirty="0" err="1">
                <a:solidFill>
                  <a:schemeClr val="accent2">
                    <a:lumMod val="75000"/>
                  </a:schemeClr>
                </a:solidFill>
              </a:rPr>
              <a:t>zibbir</a:t>
            </a:r>
            <a:endParaRPr lang="en-US" dirty="0">
              <a:solidFill>
                <a:schemeClr val="accent2">
                  <a:lumMod val="75000"/>
                </a:schemeClr>
              </a:solidFill>
            </a:endParaRPr>
          </a:p>
          <a:p>
            <a:endParaRPr lang="en-US" dirty="0">
              <a:solidFill>
                <a:schemeClr val="accent2">
                  <a:lumMod val="75000"/>
                </a:schemeClr>
              </a:solidFill>
            </a:endParaRPr>
          </a:p>
        </p:txBody>
      </p:sp>
    </p:spTree>
    <p:extLst>
      <p:ext uri="{BB962C8B-B14F-4D97-AF65-F5344CB8AC3E}">
        <p14:creationId xmlns:p14="http://schemas.microsoft.com/office/powerpoint/2010/main" val="5570826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362</TotalTime>
  <Words>702</Words>
  <Application>Microsoft Office PowerPoint</Application>
  <PresentationFormat>Grand écran</PresentationFormat>
  <Paragraphs>66</Paragraphs>
  <Slides>16</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16</vt:i4>
      </vt:variant>
    </vt:vector>
  </HeadingPairs>
  <TitlesOfParts>
    <vt:vector size="22" baseType="lpstr">
      <vt:lpstr>Arial</vt:lpstr>
      <vt:lpstr>Calibri</vt:lpstr>
      <vt:lpstr>Calibri Light</vt:lpstr>
      <vt:lpstr>Times</vt:lpstr>
      <vt:lpstr>Times New Roman</vt:lpstr>
      <vt:lpstr>Office Theme</vt:lpstr>
      <vt:lpstr>    </vt:lpstr>
      <vt:lpstr>Abbaye de Saint-Gall : bibliothèque et plan carolingien (reconstitution) et quartier de l’infirmerie </vt:lpstr>
      <vt:lpstr>Saint Magnus guérit un aveugle (Ms St Gall 565, vers 1135)</vt:lpstr>
      <vt:lpstr>Vade mecum St Gall, Ms 217 p. 252,  In nomine domini Iesu Christi incipit scientiam ars medicinae  Qu’est-ce que la saignée ? Réponse : c’est l’incision droite (recta) de la veine et l’émission du sang. Comment procédons-nous à la phlébotomie ? Réponse : il y a 3 trois sortes de saignées. Quelles sont-elles ? Réponse la céphalique, la médiane et l’hépatique  Quid aest fleuotomia ? responsio vena recta incisio et sanguis aemissio. Quomodo fleotomum operamus ? Responsio : fleumotorum sunt genera trea : Qualis trea ? Responsio, caephalicon, mecon et epaticon (etc. ).  </vt:lpstr>
      <vt:lpstr>Évolution du tempérament de l’homme au cours de sa vie dans la Sapientia artis medicinae,  </vt:lpstr>
      <vt:lpstr>Cassiodore, les recommandations aux religieux de Vivarium</vt:lpstr>
      <vt:lpstr>Mustio, Gynaecia  Position du foetus dans l'utérus (Bruxelles, Bibl. royale, Ms 3701-15 f28</vt:lpstr>
      <vt:lpstr>Le lait dans la Dieta Theodori </vt:lpstr>
      <vt:lpstr>Le romarin dans l’herbier du Pseudo-Apulée, (éd. Howald et Sigerist) p. 144-146, </vt:lpstr>
      <vt:lpstr>Antidotum : Antidotaire de Reichenau (IXe s.), éd. H. Sigerist, Studien und Texte zur frühmittelalterlichen Rezept-literatur, Leipzig, 1923 (Studien zur Geschichte der Medizin, 13), p. 43  </vt:lpstr>
      <vt:lpstr>Remède contre les empoisonnements. Deuxième réceptaire de Saint-Gall, éd. J. Jörimann, Frühmittelalterliche Rezeptarien, p. 53  (codex 44, p. 354-368- IXe siècle) </vt:lpstr>
      <vt:lpstr>L’ortie dans le de viribus herbarum et une transposition de la notice en français </vt:lpstr>
      <vt:lpstr>Extrait du Causae et curae d’Hildegarde de Bingen </vt:lpstr>
      <vt:lpstr>La lavande et le houblon dans la Physica d’Hildegarde de Bingen</vt:lpstr>
      <vt:lpstr>Constantin l’Africain examine les urines de patients Miniature extraite d’un ms du XIVe siècle (Oxford Bodleian Library)</vt:lpstr>
      <vt:lpstr>feuillet imprimé inséré dans un livre de remèdes de l'abbaye de Stavelot (XVIIe siècle),  Université de Liège, Bibliothèque ALPHA, Ms 2113 f 20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Connaissances et pratique de la médecine en milieu monastique au moyen Âge  </dc:title>
  <dc:creator>G. Xhayet</dc:creator>
  <cp:lastModifiedBy>G. Xhayet</cp:lastModifiedBy>
  <cp:revision>30</cp:revision>
  <dcterms:created xsi:type="dcterms:W3CDTF">2019-01-04T11:12:03Z</dcterms:created>
  <dcterms:modified xsi:type="dcterms:W3CDTF">2019-01-08T15:42:09Z</dcterms:modified>
</cp:coreProperties>
</file>