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77" r:id="rId4"/>
    <p:sldId id="278" r:id="rId5"/>
    <p:sldId id="275" r:id="rId6"/>
    <p:sldId id="276" r:id="rId7"/>
    <p:sldId id="268" r:id="rId8"/>
    <p:sldId id="257" r:id="rId9"/>
    <p:sldId id="279" r:id="rId10"/>
    <p:sldId id="265" r:id="rId11"/>
    <p:sldId id="266" r:id="rId12"/>
    <p:sldId id="269" r:id="rId13"/>
    <p:sldId id="258" r:id="rId14"/>
    <p:sldId id="259" r:id="rId15"/>
    <p:sldId id="280" r:id="rId16"/>
    <p:sldId id="261" r:id="rId17"/>
    <p:sldId id="263"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35"/>
    <p:restoredTop sz="94727"/>
  </p:normalViewPr>
  <p:slideViewPr>
    <p:cSldViewPr snapToGrid="0" snapToObjects="1">
      <p:cViewPr varScale="1">
        <p:scale>
          <a:sx n="84" d="100"/>
          <a:sy n="84" d="100"/>
        </p:scale>
        <p:origin x="200" y="10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AA812694-F34F-0D43-B993-44DF224794FA}" type="datetimeFigureOut">
              <a:rPr lang="fr-FR" smtClean="0"/>
              <a:t>03/10/2019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3FE8F5-8265-0248-AD29-96832409D743}" type="slidenum">
              <a:rPr lang="fr-FR" smtClean="0"/>
              <a:t>‹N°›</a:t>
            </a:fld>
            <a:endParaRPr lang="fr-FR"/>
          </a:p>
        </p:txBody>
      </p:sp>
    </p:spTree>
    <p:extLst>
      <p:ext uri="{BB962C8B-B14F-4D97-AF65-F5344CB8AC3E}">
        <p14:creationId xmlns:p14="http://schemas.microsoft.com/office/powerpoint/2010/main" val="346143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A812694-F34F-0D43-B993-44DF224794FA}" type="datetimeFigureOut">
              <a:rPr lang="fr-FR" smtClean="0"/>
              <a:t>03/10/2019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3FE8F5-8265-0248-AD29-96832409D743}" type="slidenum">
              <a:rPr lang="fr-FR" smtClean="0"/>
              <a:t>‹N°›</a:t>
            </a:fld>
            <a:endParaRPr lang="fr-FR"/>
          </a:p>
        </p:txBody>
      </p:sp>
    </p:spTree>
    <p:extLst>
      <p:ext uri="{BB962C8B-B14F-4D97-AF65-F5344CB8AC3E}">
        <p14:creationId xmlns:p14="http://schemas.microsoft.com/office/powerpoint/2010/main" val="104111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A812694-F34F-0D43-B993-44DF224794FA}" type="datetimeFigureOut">
              <a:rPr lang="fr-FR" smtClean="0"/>
              <a:t>03/10/2019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3FE8F5-8265-0248-AD29-96832409D743}" type="slidenum">
              <a:rPr lang="fr-FR" smtClean="0"/>
              <a:t>‹N°›</a:t>
            </a:fld>
            <a:endParaRPr lang="fr-FR"/>
          </a:p>
        </p:txBody>
      </p:sp>
    </p:spTree>
    <p:extLst>
      <p:ext uri="{BB962C8B-B14F-4D97-AF65-F5344CB8AC3E}">
        <p14:creationId xmlns:p14="http://schemas.microsoft.com/office/powerpoint/2010/main" val="343301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A812694-F34F-0D43-B993-44DF224794FA}" type="datetimeFigureOut">
              <a:rPr lang="fr-FR" smtClean="0"/>
              <a:t>03/10/2019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3FE8F5-8265-0248-AD29-96832409D743}" type="slidenum">
              <a:rPr lang="fr-FR" smtClean="0"/>
              <a:t>‹N°›</a:t>
            </a:fld>
            <a:endParaRPr lang="fr-FR"/>
          </a:p>
        </p:txBody>
      </p:sp>
    </p:spTree>
    <p:extLst>
      <p:ext uri="{BB962C8B-B14F-4D97-AF65-F5344CB8AC3E}">
        <p14:creationId xmlns:p14="http://schemas.microsoft.com/office/powerpoint/2010/main" val="691024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812694-F34F-0D43-B993-44DF224794FA}" type="datetimeFigureOut">
              <a:rPr lang="fr-FR" smtClean="0"/>
              <a:t>03/10/2019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3FE8F5-8265-0248-AD29-96832409D743}" type="slidenum">
              <a:rPr lang="fr-FR" smtClean="0"/>
              <a:t>‹N°›</a:t>
            </a:fld>
            <a:endParaRPr lang="fr-FR"/>
          </a:p>
        </p:txBody>
      </p:sp>
    </p:spTree>
    <p:extLst>
      <p:ext uri="{BB962C8B-B14F-4D97-AF65-F5344CB8AC3E}">
        <p14:creationId xmlns:p14="http://schemas.microsoft.com/office/powerpoint/2010/main" val="45804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A812694-F34F-0D43-B993-44DF224794FA}" type="datetimeFigureOut">
              <a:rPr lang="fr-FR" smtClean="0"/>
              <a:t>03/10/2019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3FE8F5-8265-0248-AD29-96832409D743}" type="slidenum">
              <a:rPr lang="fr-FR" smtClean="0"/>
              <a:t>‹N°›</a:t>
            </a:fld>
            <a:endParaRPr lang="fr-FR"/>
          </a:p>
        </p:txBody>
      </p:sp>
    </p:spTree>
    <p:extLst>
      <p:ext uri="{BB962C8B-B14F-4D97-AF65-F5344CB8AC3E}">
        <p14:creationId xmlns:p14="http://schemas.microsoft.com/office/powerpoint/2010/main" val="184603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A812694-F34F-0D43-B993-44DF224794FA}" type="datetimeFigureOut">
              <a:rPr lang="fr-FR" smtClean="0"/>
              <a:t>03/10/2019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B3FE8F5-8265-0248-AD29-96832409D743}" type="slidenum">
              <a:rPr lang="fr-FR" smtClean="0"/>
              <a:t>‹N°›</a:t>
            </a:fld>
            <a:endParaRPr lang="fr-FR"/>
          </a:p>
        </p:txBody>
      </p:sp>
    </p:spTree>
    <p:extLst>
      <p:ext uri="{BB962C8B-B14F-4D97-AF65-F5344CB8AC3E}">
        <p14:creationId xmlns:p14="http://schemas.microsoft.com/office/powerpoint/2010/main" val="1605089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AA812694-F34F-0D43-B993-44DF224794FA}" type="datetimeFigureOut">
              <a:rPr lang="fr-FR" smtClean="0"/>
              <a:t>03/10/2019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B3FE8F5-8265-0248-AD29-96832409D743}" type="slidenum">
              <a:rPr lang="fr-FR" smtClean="0"/>
              <a:t>‹N°›</a:t>
            </a:fld>
            <a:endParaRPr lang="fr-FR"/>
          </a:p>
        </p:txBody>
      </p:sp>
    </p:spTree>
    <p:extLst>
      <p:ext uri="{BB962C8B-B14F-4D97-AF65-F5344CB8AC3E}">
        <p14:creationId xmlns:p14="http://schemas.microsoft.com/office/powerpoint/2010/main" val="4261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812694-F34F-0D43-B993-44DF224794FA}" type="datetimeFigureOut">
              <a:rPr lang="fr-FR" smtClean="0"/>
              <a:t>03/10/2019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B3FE8F5-8265-0248-AD29-96832409D743}" type="slidenum">
              <a:rPr lang="fr-FR" smtClean="0"/>
              <a:t>‹N°›</a:t>
            </a:fld>
            <a:endParaRPr lang="fr-FR"/>
          </a:p>
        </p:txBody>
      </p:sp>
    </p:spTree>
    <p:extLst>
      <p:ext uri="{BB962C8B-B14F-4D97-AF65-F5344CB8AC3E}">
        <p14:creationId xmlns:p14="http://schemas.microsoft.com/office/powerpoint/2010/main" val="104687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812694-F34F-0D43-B993-44DF224794FA}" type="datetimeFigureOut">
              <a:rPr lang="fr-FR" smtClean="0"/>
              <a:t>03/10/2019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3FE8F5-8265-0248-AD29-96832409D743}" type="slidenum">
              <a:rPr lang="fr-FR" smtClean="0"/>
              <a:t>‹N°›</a:t>
            </a:fld>
            <a:endParaRPr lang="fr-FR"/>
          </a:p>
        </p:txBody>
      </p:sp>
    </p:spTree>
    <p:extLst>
      <p:ext uri="{BB962C8B-B14F-4D97-AF65-F5344CB8AC3E}">
        <p14:creationId xmlns:p14="http://schemas.microsoft.com/office/powerpoint/2010/main" val="431074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812694-F34F-0D43-B993-44DF224794FA}" type="datetimeFigureOut">
              <a:rPr lang="fr-FR" smtClean="0"/>
              <a:t>03/10/2019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3FE8F5-8265-0248-AD29-96832409D743}" type="slidenum">
              <a:rPr lang="fr-FR" smtClean="0"/>
              <a:t>‹N°›</a:t>
            </a:fld>
            <a:endParaRPr lang="fr-FR"/>
          </a:p>
        </p:txBody>
      </p:sp>
    </p:spTree>
    <p:extLst>
      <p:ext uri="{BB962C8B-B14F-4D97-AF65-F5344CB8AC3E}">
        <p14:creationId xmlns:p14="http://schemas.microsoft.com/office/powerpoint/2010/main" val="160962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12694-F34F-0D43-B993-44DF224794FA}" type="datetimeFigureOut">
              <a:rPr lang="fr-FR" smtClean="0"/>
              <a:t>03/10/2019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FE8F5-8265-0248-AD29-96832409D743}" type="slidenum">
              <a:rPr lang="fr-FR" smtClean="0"/>
              <a:t>‹N°›</a:t>
            </a:fld>
            <a:endParaRPr lang="fr-FR"/>
          </a:p>
        </p:txBody>
      </p:sp>
    </p:spTree>
    <p:extLst>
      <p:ext uri="{BB962C8B-B14F-4D97-AF65-F5344CB8AC3E}">
        <p14:creationId xmlns:p14="http://schemas.microsoft.com/office/powerpoint/2010/main" val="574616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t>La place des plantes dans la </a:t>
            </a:r>
            <a:r>
              <a:rPr lang="fr-FR" i="1" dirty="0" err="1"/>
              <a:t>materia</a:t>
            </a:r>
            <a:r>
              <a:rPr lang="fr-FR" dirty="0"/>
              <a:t> médicale au Moyen Âge</a:t>
            </a:r>
          </a:p>
        </p:txBody>
      </p:sp>
      <p:sp>
        <p:nvSpPr>
          <p:cNvPr id="3" name="Sous-titre 2"/>
          <p:cNvSpPr>
            <a:spLocks noGrp="1"/>
          </p:cNvSpPr>
          <p:nvPr>
            <p:ph type="subTitle" idx="1"/>
          </p:nvPr>
        </p:nvSpPr>
        <p:spPr/>
        <p:txBody>
          <a:bodyPr/>
          <a:lstStyle/>
          <a:p>
            <a:r>
              <a:rPr lang="fr-FR" dirty="0"/>
              <a:t>Laurence </a:t>
            </a:r>
            <a:r>
              <a:rPr lang="fr-FR" dirty="0" err="1"/>
              <a:t>Molinier-Brogi</a:t>
            </a:r>
            <a:r>
              <a:rPr lang="fr-FR" dirty="0"/>
              <a:t> </a:t>
            </a:r>
          </a:p>
        </p:txBody>
      </p:sp>
    </p:spTree>
    <p:extLst>
      <p:ext uri="{BB962C8B-B14F-4D97-AF65-F5344CB8AC3E}">
        <p14:creationId xmlns:p14="http://schemas.microsoft.com/office/powerpoint/2010/main" val="95327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81396" y="724104"/>
            <a:ext cx="4572744" cy="3037209"/>
          </a:xfrm>
        </p:spPr>
        <p:txBody>
          <a:bodyPr numCol="2">
            <a:normAutofit lnSpcReduction="10000"/>
          </a:bodyPr>
          <a:lstStyle/>
          <a:p>
            <a:pPr marL="0" indent="0">
              <a:buNone/>
            </a:pPr>
            <a:r>
              <a:rPr lang="fr-FR" sz="2000" dirty="0"/>
              <a:t>1) Mal[us] </a:t>
            </a:r>
          </a:p>
          <a:p>
            <a:pPr marL="0" indent="0">
              <a:buNone/>
            </a:pPr>
            <a:r>
              <a:rPr lang="fr-FR" sz="2000" dirty="0"/>
              <a:t>2) </a:t>
            </a:r>
            <a:r>
              <a:rPr lang="fr-FR" sz="2000" dirty="0" err="1"/>
              <a:t>perarius</a:t>
            </a:r>
            <a:r>
              <a:rPr lang="fr-FR" sz="2000" dirty="0"/>
              <a:t> </a:t>
            </a:r>
          </a:p>
          <a:p>
            <a:pPr marL="0" indent="0">
              <a:buNone/>
            </a:pPr>
            <a:r>
              <a:rPr lang="fr-FR" sz="2000" dirty="0"/>
              <a:t>3) </a:t>
            </a:r>
            <a:r>
              <a:rPr lang="fr-FR" sz="2000" dirty="0" err="1"/>
              <a:t>prunarins</a:t>
            </a:r>
            <a:r>
              <a:rPr lang="fr-FR" sz="2000" dirty="0"/>
              <a:t> </a:t>
            </a:r>
          </a:p>
          <a:p>
            <a:pPr marL="0" indent="0">
              <a:buNone/>
            </a:pPr>
            <a:r>
              <a:rPr lang="fr-FR" sz="2000" dirty="0"/>
              <a:t>4) </a:t>
            </a:r>
            <a:r>
              <a:rPr lang="fr-FR" sz="2000" dirty="0" err="1"/>
              <a:t>pinus</a:t>
            </a:r>
            <a:r>
              <a:rPr lang="fr-FR" sz="2000" dirty="0"/>
              <a:t> </a:t>
            </a:r>
          </a:p>
          <a:p>
            <a:pPr marL="0" indent="0">
              <a:buNone/>
            </a:pPr>
            <a:r>
              <a:rPr lang="fr-FR" sz="2000" dirty="0"/>
              <a:t>5) </a:t>
            </a:r>
            <a:r>
              <a:rPr lang="fr-FR" sz="2000" dirty="0" err="1"/>
              <a:t>sorbarius</a:t>
            </a:r>
            <a:r>
              <a:rPr lang="fr-FR" sz="2000" dirty="0"/>
              <a:t> </a:t>
            </a:r>
          </a:p>
          <a:p>
            <a:pPr marL="0" indent="0">
              <a:buNone/>
            </a:pPr>
            <a:r>
              <a:rPr lang="fr-FR" sz="2000" dirty="0"/>
              <a:t>6) </a:t>
            </a:r>
            <a:r>
              <a:rPr lang="fr-FR" sz="2000" dirty="0" err="1"/>
              <a:t>mispolarius</a:t>
            </a:r>
            <a:r>
              <a:rPr lang="fr-FR" sz="2000" dirty="0"/>
              <a:t> </a:t>
            </a:r>
          </a:p>
          <a:p>
            <a:pPr marL="0" indent="0">
              <a:buNone/>
            </a:pPr>
            <a:r>
              <a:rPr lang="fr-FR" sz="2000" dirty="0"/>
              <a:t>7) </a:t>
            </a:r>
            <a:r>
              <a:rPr lang="fr-FR" sz="2000" dirty="0" err="1"/>
              <a:t>laurus</a:t>
            </a:r>
            <a:r>
              <a:rPr lang="fr-FR" sz="2000" dirty="0"/>
              <a:t> </a:t>
            </a:r>
          </a:p>
          <a:p>
            <a:pPr marL="0" indent="0">
              <a:buNone/>
            </a:pPr>
            <a:r>
              <a:rPr lang="fr-FR" sz="2000" dirty="0"/>
              <a:t>8) </a:t>
            </a:r>
            <a:r>
              <a:rPr lang="fr-FR" sz="2000" dirty="0" err="1"/>
              <a:t>castenarius</a:t>
            </a:r>
            <a:r>
              <a:rPr lang="fr-FR" sz="2000" dirty="0"/>
              <a:t> </a:t>
            </a:r>
          </a:p>
          <a:p>
            <a:pPr marL="0" indent="0">
              <a:buNone/>
            </a:pPr>
            <a:r>
              <a:rPr lang="fr-FR" sz="2000" dirty="0"/>
              <a:t>9) </a:t>
            </a:r>
            <a:r>
              <a:rPr lang="fr-FR" sz="2000" dirty="0" err="1"/>
              <a:t>filcus</a:t>
            </a:r>
            <a:r>
              <a:rPr lang="fr-FR" sz="2000" dirty="0"/>
              <a:t> </a:t>
            </a:r>
          </a:p>
          <a:p>
            <a:pPr marL="0" indent="0">
              <a:buNone/>
            </a:pPr>
            <a:r>
              <a:rPr lang="fr-FR" sz="2000" dirty="0"/>
              <a:t>10) </a:t>
            </a:r>
            <a:r>
              <a:rPr lang="fr-FR" sz="2000" dirty="0" err="1"/>
              <a:t>guduniarius</a:t>
            </a:r>
            <a:r>
              <a:rPr lang="fr-FR" sz="2000" dirty="0"/>
              <a:t> </a:t>
            </a:r>
          </a:p>
          <a:p>
            <a:pPr marL="0" indent="0">
              <a:buNone/>
            </a:pPr>
            <a:r>
              <a:rPr lang="fr-FR" sz="2000" dirty="0"/>
              <a:t>11) </a:t>
            </a:r>
            <a:r>
              <a:rPr lang="fr-FR" sz="2000" dirty="0" err="1"/>
              <a:t>persicus</a:t>
            </a:r>
            <a:r>
              <a:rPr lang="fr-FR" sz="2000" dirty="0"/>
              <a:t> </a:t>
            </a:r>
          </a:p>
          <a:p>
            <a:pPr marL="0" indent="0">
              <a:buNone/>
            </a:pPr>
            <a:r>
              <a:rPr lang="fr-FR" sz="2000" dirty="0"/>
              <a:t>12) </a:t>
            </a:r>
            <a:r>
              <a:rPr lang="fr-FR" sz="2000" dirty="0" err="1"/>
              <a:t>avellenarius</a:t>
            </a:r>
            <a:r>
              <a:rPr lang="fr-FR" sz="2000" dirty="0"/>
              <a:t> </a:t>
            </a:r>
          </a:p>
          <a:p>
            <a:pPr marL="0" indent="0">
              <a:buNone/>
            </a:pPr>
            <a:r>
              <a:rPr lang="fr-FR" sz="2000" dirty="0"/>
              <a:t>13) </a:t>
            </a:r>
            <a:r>
              <a:rPr lang="fr-FR" sz="2000" dirty="0" err="1"/>
              <a:t>amendelarius</a:t>
            </a:r>
            <a:r>
              <a:rPr lang="fr-FR" sz="2000" dirty="0"/>
              <a:t> </a:t>
            </a:r>
          </a:p>
          <a:p>
            <a:pPr marL="0" indent="0">
              <a:buNone/>
            </a:pPr>
            <a:r>
              <a:rPr lang="fr-FR" sz="2000" dirty="0"/>
              <a:t>14) </a:t>
            </a:r>
            <a:r>
              <a:rPr lang="fr-FR" sz="2000" dirty="0" err="1"/>
              <a:t>murarius</a:t>
            </a:r>
            <a:r>
              <a:rPr lang="fr-FR" sz="2000" dirty="0"/>
              <a:t> </a:t>
            </a:r>
          </a:p>
          <a:p>
            <a:pPr marL="0" indent="0">
              <a:buNone/>
            </a:pPr>
            <a:r>
              <a:rPr lang="fr-FR" sz="2000" dirty="0"/>
              <a:t>15) </a:t>
            </a:r>
            <a:r>
              <a:rPr lang="fr-FR" sz="2000" dirty="0" err="1"/>
              <a:t>nugarius</a:t>
            </a:r>
            <a:r>
              <a:rPr lang="fr-FR" sz="2000" dirty="0"/>
              <a:t>. </a:t>
            </a:r>
          </a:p>
        </p:txBody>
      </p:sp>
      <p:sp>
        <p:nvSpPr>
          <p:cNvPr id="4" name="ZoneTexte 3">
            <a:extLst>
              <a:ext uri="{FF2B5EF4-FFF2-40B4-BE49-F238E27FC236}">
                <a16:creationId xmlns:a16="http://schemas.microsoft.com/office/drawing/2014/main" id="{C3583F62-7DD6-5041-8FCF-8F66FD0AB88F}"/>
              </a:ext>
            </a:extLst>
          </p:cNvPr>
          <p:cNvSpPr txBox="1"/>
          <p:nvPr/>
        </p:nvSpPr>
        <p:spPr>
          <a:xfrm>
            <a:off x="7158564" y="508051"/>
            <a:ext cx="4795025" cy="5232202"/>
          </a:xfrm>
          <a:prstGeom prst="rect">
            <a:avLst/>
          </a:prstGeom>
          <a:noFill/>
        </p:spPr>
        <p:txBody>
          <a:bodyPr wrap="square" rtlCol="0">
            <a:spAutoFit/>
          </a:bodyPr>
          <a:lstStyle/>
          <a:p>
            <a:r>
              <a:rPr lang="fr-FR" sz="2000" b="1" dirty="0"/>
              <a:t>Les quinze premières essences décrites au </a:t>
            </a:r>
          </a:p>
          <a:p>
            <a:r>
              <a:rPr lang="fr-FR" sz="2000" b="1" dirty="0"/>
              <a:t>livre III de la </a:t>
            </a:r>
            <a:r>
              <a:rPr lang="fr-FR" sz="2000" b="1" i="1" dirty="0"/>
              <a:t>Physica</a:t>
            </a:r>
            <a:r>
              <a:rPr lang="fr-FR" sz="2000" b="1" dirty="0"/>
              <a:t> sont</a:t>
            </a:r>
            <a:r>
              <a:rPr lang="fr-FR" sz="2000" dirty="0"/>
              <a:t>, dans l’ordre : </a:t>
            </a:r>
          </a:p>
          <a:p>
            <a:endParaRPr lang="fr-FR" sz="2400" dirty="0"/>
          </a:p>
          <a:p>
            <a:r>
              <a:rPr lang="fr-FR" dirty="0"/>
              <a:t>I. Pommier ; </a:t>
            </a:r>
          </a:p>
          <a:p>
            <a:r>
              <a:rPr lang="fr-FR" dirty="0"/>
              <a:t>II. Poirier ; </a:t>
            </a:r>
          </a:p>
          <a:p>
            <a:r>
              <a:rPr lang="fr-FR" dirty="0"/>
              <a:t>III. Noyer ; </a:t>
            </a:r>
          </a:p>
          <a:p>
            <a:r>
              <a:rPr lang="fr-FR" dirty="0"/>
              <a:t>IV. Cognassier ; </a:t>
            </a:r>
          </a:p>
          <a:p>
            <a:r>
              <a:rPr lang="fr-FR" dirty="0"/>
              <a:t>V. Pécher ; </a:t>
            </a:r>
          </a:p>
          <a:p>
            <a:r>
              <a:rPr lang="fr-FR" dirty="0" err="1"/>
              <a:t>Vl</a:t>
            </a:r>
            <a:r>
              <a:rPr lang="fr-FR" dirty="0"/>
              <a:t>. Cerisier ; </a:t>
            </a:r>
          </a:p>
          <a:p>
            <a:r>
              <a:rPr lang="fr-FR" dirty="0"/>
              <a:t>VII. Prunier ; </a:t>
            </a:r>
          </a:p>
          <a:p>
            <a:r>
              <a:rPr lang="fr-FR" dirty="0"/>
              <a:t>VIII. Sorbier ; </a:t>
            </a:r>
          </a:p>
          <a:p>
            <a:r>
              <a:rPr lang="fr-FR" dirty="0"/>
              <a:t>IX. Mûrier ; </a:t>
            </a:r>
          </a:p>
          <a:p>
            <a:r>
              <a:rPr lang="fr-FR" dirty="0"/>
              <a:t>X. Amandier ; </a:t>
            </a:r>
          </a:p>
          <a:p>
            <a:r>
              <a:rPr lang="fr-FR" dirty="0"/>
              <a:t>XI. Noisetier ; </a:t>
            </a:r>
          </a:p>
          <a:p>
            <a:r>
              <a:rPr lang="fr-FR" dirty="0"/>
              <a:t>XII. Châtaignier ; </a:t>
            </a:r>
          </a:p>
          <a:p>
            <a:r>
              <a:rPr lang="fr-FR" dirty="0"/>
              <a:t>XIII. Néflier ; </a:t>
            </a:r>
          </a:p>
          <a:p>
            <a:r>
              <a:rPr lang="fr-FR" dirty="0"/>
              <a:t>XIV. Figuier ; </a:t>
            </a:r>
          </a:p>
          <a:p>
            <a:r>
              <a:rPr lang="fr-FR" dirty="0"/>
              <a:t>XV. Laurier. </a:t>
            </a:r>
          </a:p>
        </p:txBody>
      </p:sp>
      <p:sp>
        <p:nvSpPr>
          <p:cNvPr id="5" name="ZoneTexte 4">
            <a:extLst>
              <a:ext uri="{FF2B5EF4-FFF2-40B4-BE49-F238E27FC236}">
                <a16:creationId xmlns:a16="http://schemas.microsoft.com/office/drawing/2014/main" id="{D1BE0013-62C7-6847-9A9C-D8B3FAEE98A6}"/>
              </a:ext>
            </a:extLst>
          </p:cNvPr>
          <p:cNvSpPr txBox="1"/>
          <p:nvPr/>
        </p:nvSpPr>
        <p:spPr>
          <a:xfrm>
            <a:off x="7224612" y="6099936"/>
            <a:ext cx="4888711" cy="646331"/>
          </a:xfrm>
          <a:prstGeom prst="rect">
            <a:avLst/>
          </a:prstGeom>
          <a:noFill/>
        </p:spPr>
        <p:txBody>
          <a:bodyPr wrap="none" rtlCol="0">
            <a:spAutoFit/>
          </a:bodyPr>
          <a:lstStyle/>
          <a:p>
            <a:pPr algn="r"/>
            <a:r>
              <a:rPr lang="fr-FR" dirty="0"/>
              <a:t>(R. </a:t>
            </a:r>
            <a:r>
              <a:rPr lang="fr-FR" dirty="0" err="1"/>
              <a:t>von</a:t>
            </a:r>
            <a:r>
              <a:rPr lang="fr-FR" dirty="0"/>
              <a:t> FISCHER‑BENZON, </a:t>
            </a:r>
          </a:p>
          <a:p>
            <a:pPr algn="r"/>
            <a:r>
              <a:rPr lang="fr-FR" i="1" dirty="0" err="1"/>
              <a:t>Altdeutsche</a:t>
            </a:r>
            <a:r>
              <a:rPr lang="fr-FR" i="1" dirty="0"/>
              <a:t> </a:t>
            </a:r>
            <a:r>
              <a:rPr lang="fr-FR" i="1" dirty="0" err="1"/>
              <a:t>Gartenflora</a:t>
            </a:r>
            <a:r>
              <a:rPr lang="fr-FR" dirty="0"/>
              <a:t>, Kiel/Leipzig 1894, p. 186)</a:t>
            </a:r>
          </a:p>
        </p:txBody>
      </p:sp>
      <p:pic>
        <p:nvPicPr>
          <p:cNvPr id="6" name="Picture 4" descr="Résultat de recherche d'images pour &quot;monastère de saint gall&quot;">
            <a:extLst>
              <a:ext uri="{FF2B5EF4-FFF2-40B4-BE49-F238E27FC236}">
                <a16:creationId xmlns:a16="http://schemas.microsoft.com/office/drawing/2014/main" id="{44DEC9F3-1679-9F45-B2CD-BC023F0B9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396" y="3792701"/>
            <a:ext cx="4213968" cy="296713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8827715-1AE9-5749-A000-147E26D0C9AD}"/>
              </a:ext>
            </a:extLst>
          </p:cNvPr>
          <p:cNvSpPr txBox="1"/>
          <p:nvPr/>
        </p:nvSpPr>
        <p:spPr>
          <a:xfrm>
            <a:off x="267629" y="323385"/>
            <a:ext cx="6745436" cy="369332"/>
          </a:xfrm>
          <a:prstGeom prst="rect">
            <a:avLst/>
          </a:prstGeom>
          <a:noFill/>
        </p:spPr>
        <p:txBody>
          <a:bodyPr wrap="none" rtlCol="0">
            <a:spAutoFit/>
          </a:bodyPr>
          <a:lstStyle/>
          <a:p>
            <a:r>
              <a:rPr lang="fr-FR" b="1" dirty="0"/>
              <a:t>Les arbres énumérés dans le plan du monastère de Saint‑Gall (v. 820)</a:t>
            </a:r>
            <a:endParaRPr lang="fr-FR" dirty="0"/>
          </a:p>
        </p:txBody>
      </p:sp>
    </p:spTree>
    <p:extLst>
      <p:ext uri="{BB962C8B-B14F-4D97-AF65-F5344CB8AC3E}">
        <p14:creationId xmlns:p14="http://schemas.microsoft.com/office/powerpoint/2010/main" val="323178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210" y="320520"/>
            <a:ext cx="10515600" cy="1325563"/>
          </a:xfrm>
        </p:spPr>
        <p:txBody>
          <a:bodyPr>
            <a:normAutofit/>
          </a:bodyPr>
          <a:lstStyle/>
          <a:p>
            <a:r>
              <a:rPr lang="fr-FR" b="1" dirty="0"/>
              <a:t>Arbres du chapitre 70 du « </a:t>
            </a:r>
            <a:r>
              <a:rPr lang="fr-FR" b="1" dirty="0" err="1"/>
              <a:t>Capitulare</a:t>
            </a:r>
            <a:r>
              <a:rPr lang="fr-FR" b="1" dirty="0"/>
              <a:t> de </a:t>
            </a:r>
            <a:r>
              <a:rPr lang="fr-FR" b="1" dirty="0" err="1"/>
              <a:t>villis</a:t>
            </a:r>
            <a:r>
              <a:rPr lang="fr-FR" b="1" dirty="0"/>
              <a:t> (</a:t>
            </a:r>
            <a:r>
              <a:rPr lang="fr-FR" b="1" dirty="0" err="1"/>
              <a:t>vel</a:t>
            </a:r>
            <a:r>
              <a:rPr lang="fr-FR" b="1" dirty="0"/>
              <a:t> </a:t>
            </a:r>
            <a:r>
              <a:rPr lang="fr-FR" b="1" dirty="0" err="1"/>
              <a:t>curtis</a:t>
            </a:r>
            <a:r>
              <a:rPr lang="fr-FR" b="1" dirty="0"/>
              <a:t>) </a:t>
            </a:r>
            <a:r>
              <a:rPr lang="fr-FR" b="1" dirty="0" err="1"/>
              <a:t>imperialibus</a:t>
            </a:r>
            <a:r>
              <a:rPr lang="fr-FR" b="1" dirty="0"/>
              <a:t> » (début IXe s.)</a:t>
            </a:r>
          </a:p>
        </p:txBody>
      </p:sp>
      <p:sp>
        <p:nvSpPr>
          <p:cNvPr id="3" name="Espace réservé du contenu 2"/>
          <p:cNvSpPr>
            <a:spLocks noGrp="1"/>
          </p:cNvSpPr>
          <p:nvPr>
            <p:ph idx="1"/>
          </p:nvPr>
        </p:nvSpPr>
        <p:spPr>
          <a:xfrm>
            <a:off x="838200" y="2186142"/>
            <a:ext cx="10515600" cy="4351338"/>
          </a:xfrm>
        </p:spPr>
        <p:txBody>
          <a:bodyPr/>
          <a:lstStyle/>
          <a:p>
            <a:pPr marL="0" indent="0" algn="just" hangingPunct="0">
              <a:buNone/>
            </a:pPr>
            <a:r>
              <a:rPr lang="fr-FR" dirty="0"/>
              <a:t>« De </a:t>
            </a:r>
            <a:r>
              <a:rPr lang="fr-FR" dirty="0" err="1"/>
              <a:t>arboribus</a:t>
            </a:r>
            <a:r>
              <a:rPr lang="fr-FR" dirty="0"/>
              <a:t> </a:t>
            </a:r>
            <a:r>
              <a:rPr lang="fr-FR" dirty="0" err="1"/>
              <a:t>volumus</a:t>
            </a:r>
            <a:r>
              <a:rPr lang="fr-FR" dirty="0"/>
              <a:t> quod </a:t>
            </a:r>
            <a:r>
              <a:rPr lang="fr-FR" dirty="0" err="1"/>
              <a:t>habeant</a:t>
            </a:r>
            <a:r>
              <a:rPr lang="fr-FR" dirty="0"/>
              <a:t> 74) </a:t>
            </a:r>
            <a:r>
              <a:rPr lang="fr-FR" dirty="0" err="1"/>
              <a:t>pomarios</a:t>
            </a:r>
            <a:r>
              <a:rPr lang="fr-FR" dirty="0"/>
              <a:t> </a:t>
            </a:r>
            <a:r>
              <a:rPr lang="fr-FR" dirty="0" err="1"/>
              <a:t>diversi</a:t>
            </a:r>
            <a:r>
              <a:rPr lang="fr-FR" dirty="0"/>
              <a:t> generis 144, 75) </a:t>
            </a:r>
            <a:r>
              <a:rPr lang="fr-FR" dirty="0" err="1"/>
              <a:t>pirarios</a:t>
            </a:r>
            <a:r>
              <a:rPr lang="fr-FR" dirty="0"/>
              <a:t> div. </a:t>
            </a:r>
            <a:r>
              <a:rPr lang="fr-FR" dirty="0" err="1"/>
              <a:t>gen</a:t>
            </a:r>
            <a:r>
              <a:rPr lang="fr-FR" dirty="0"/>
              <a:t>. 145, 76) </a:t>
            </a:r>
            <a:r>
              <a:rPr lang="fr-FR" dirty="0" err="1"/>
              <a:t>prunarios</a:t>
            </a:r>
            <a:r>
              <a:rPr lang="fr-FR" dirty="0"/>
              <a:t> div. </a:t>
            </a:r>
            <a:r>
              <a:rPr lang="fr-FR" dirty="0" err="1"/>
              <a:t>gen</a:t>
            </a:r>
            <a:r>
              <a:rPr lang="fr-FR" dirty="0"/>
              <a:t>. 152, 77) </a:t>
            </a:r>
            <a:r>
              <a:rPr lang="fr-FR" dirty="0" err="1"/>
              <a:t>sorbarios</a:t>
            </a:r>
            <a:r>
              <a:rPr lang="fr-FR" dirty="0"/>
              <a:t> 152, 7X) </a:t>
            </a:r>
            <a:r>
              <a:rPr lang="fr-FR" dirty="0" err="1"/>
              <a:t>mespilarios</a:t>
            </a:r>
            <a:r>
              <a:rPr lang="fr-FR" dirty="0"/>
              <a:t> 148, 79) </a:t>
            </a:r>
            <a:r>
              <a:rPr lang="fr-FR" dirty="0" err="1"/>
              <a:t>castanearios</a:t>
            </a:r>
            <a:r>
              <a:rPr lang="fr-FR" dirty="0"/>
              <a:t> 159, 80) </a:t>
            </a:r>
            <a:r>
              <a:rPr lang="fr-FR" dirty="0" err="1"/>
              <a:t>persicarios</a:t>
            </a:r>
            <a:r>
              <a:rPr lang="fr-FR" dirty="0"/>
              <a:t> div. </a:t>
            </a:r>
            <a:r>
              <a:rPr lang="fr-FR" dirty="0" err="1"/>
              <a:t>gen</a:t>
            </a:r>
            <a:r>
              <a:rPr lang="fr-FR" dirty="0"/>
              <a:t>. 154, 81) </a:t>
            </a:r>
            <a:r>
              <a:rPr lang="fr-FR" dirty="0" err="1"/>
              <a:t>cotonarios</a:t>
            </a:r>
            <a:r>
              <a:rPr lang="fr-FR" dirty="0"/>
              <a:t> 146, 82) </a:t>
            </a:r>
            <a:r>
              <a:rPr lang="fr-FR" dirty="0" err="1"/>
              <a:t>avellanarios</a:t>
            </a:r>
            <a:r>
              <a:rPr lang="fr-FR" dirty="0"/>
              <a:t> 160, 87) </a:t>
            </a:r>
            <a:r>
              <a:rPr lang="fr-FR" dirty="0" err="1"/>
              <a:t>amandalarios</a:t>
            </a:r>
            <a:r>
              <a:rPr lang="fr-FR" dirty="0"/>
              <a:t> 158, 84) </a:t>
            </a:r>
            <a:r>
              <a:rPr lang="fr-FR" dirty="0" err="1"/>
              <a:t>morarios</a:t>
            </a:r>
            <a:r>
              <a:rPr lang="fr-FR" dirty="0"/>
              <a:t> 156, 85) </a:t>
            </a:r>
            <a:r>
              <a:rPr lang="fr-FR" dirty="0" err="1"/>
              <a:t>lauros</a:t>
            </a:r>
            <a:r>
              <a:rPr lang="fr-FR" dirty="0"/>
              <a:t> 47, 86) </a:t>
            </a:r>
            <a:r>
              <a:rPr lang="fr-FR" dirty="0" err="1"/>
              <a:t>pinos</a:t>
            </a:r>
            <a:r>
              <a:rPr lang="fr-FR" dirty="0"/>
              <a:t> 161, 87) ficus 157, 88) </a:t>
            </a:r>
            <a:r>
              <a:rPr lang="fr-FR" dirty="0" err="1"/>
              <a:t>nucarios</a:t>
            </a:r>
            <a:r>
              <a:rPr lang="fr-FR" dirty="0"/>
              <a:t> 159, 89) </a:t>
            </a:r>
            <a:r>
              <a:rPr lang="fr-FR" dirty="0" err="1"/>
              <a:t>ceresarios</a:t>
            </a:r>
            <a:r>
              <a:rPr lang="fr-FR" dirty="0"/>
              <a:t> div. </a:t>
            </a:r>
            <a:r>
              <a:rPr lang="fr-FR" dirty="0" err="1"/>
              <a:t>gen</a:t>
            </a:r>
            <a:r>
              <a:rPr lang="fr-FR" dirty="0"/>
              <a:t>. 148 ».</a:t>
            </a:r>
          </a:p>
          <a:p>
            <a:pPr marL="0" indent="0" hangingPunct="0">
              <a:buNone/>
            </a:pPr>
            <a:endParaRPr lang="fr-FR" dirty="0"/>
          </a:p>
          <a:p>
            <a:pPr marL="0" indent="0" algn="r" hangingPunct="0">
              <a:buNone/>
            </a:pPr>
            <a:r>
              <a:rPr lang="fr-FR" dirty="0"/>
              <a:t>(R. </a:t>
            </a:r>
            <a:r>
              <a:rPr lang="fr-FR" dirty="0" err="1"/>
              <a:t>von</a:t>
            </a:r>
            <a:r>
              <a:rPr lang="fr-FR" dirty="0"/>
              <a:t> FISCHER‑BENZON, </a:t>
            </a:r>
            <a:r>
              <a:rPr lang="fr-FR" i="1" dirty="0"/>
              <a:t>ibidem</a:t>
            </a:r>
            <a:r>
              <a:rPr lang="fr-FR" dirty="0"/>
              <a:t>, p. 183)</a:t>
            </a:r>
          </a:p>
        </p:txBody>
      </p:sp>
    </p:spTree>
    <p:extLst>
      <p:ext uri="{BB962C8B-B14F-4D97-AF65-F5344CB8AC3E}">
        <p14:creationId xmlns:p14="http://schemas.microsoft.com/office/powerpoint/2010/main" val="14396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255"/>
            <a:ext cx="10515600" cy="1325563"/>
          </a:xfrm>
        </p:spPr>
        <p:txBody>
          <a:bodyPr/>
          <a:lstStyle/>
          <a:p>
            <a:r>
              <a:rPr lang="fr-FR" b="1" dirty="0"/>
              <a:t>Le poivre selon Hildegarde et </a:t>
            </a:r>
            <a:r>
              <a:rPr lang="fr-FR" b="1" dirty="0" err="1"/>
              <a:t>Platearius</a:t>
            </a:r>
            <a:endParaRPr lang="fr-FR" b="1" dirty="0"/>
          </a:p>
        </p:txBody>
      </p:sp>
      <p:sp>
        <p:nvSpPr>
          <p:cNvPr id="3" name="Espace réservé du contenu 2"/>
          <p:cNvSpPr>
            <a:spLocks noGrp="1"/>
          </p:cNvSpPr>
          <p:nvPr>
            <p:ph idx="1"/>
          </p:nvPr>
        </p:nvSpPr>
        <p:spPr>
          <a:xfrm>
            <a:off x="1061224" y="1600296"/>
            <a:ext cx="10515600" cy="4351338"/>
          </a:xfrm>
        </p:spPr>
        <p:txBody>
          <a:bodyPr>
            <a:normAutofit/>
          </a:bodyPr>
          <a:lstStyle/>
          <a:p>
            <a:pPr marL="0" indent="0" hangingPunct="0">
              <a:buNone/>
            </a:pPr>
            <a:r>
              <a:rPr lang="fr-FR" b="1" i="1" dirty="0"/>
              <a:t>Physica</a:t>
            </a:r>
            <a:r>
              <a:rPr lang="fr-FR" b="1" dirty="0"/>
              <a:t>, « De </a:t>
            </a:r>
            <a:r>
              <a:rPr lang="fr-FR" b="1" dirty="0" err="1"/>
              <a:t>Pipere</a:t>
            </a:r>
            <a:r>
              <a:rPr lang="fr-FR" b="1" dirty="0"/>
              <a:t> » :</a:t>
            </a:r>
          </a:p>
          <a:p>
            <a:pPr marL="0" indent="0" algn="just" hangingPunct="0">
              <a:buNone/>
            </a:pPr>
            <a:r>
              <a:rPr lang="fr-FR" dirty="0"/>
              <a:t>« Piper </a:t>
            </a:r>
            <a:r>
              <a:rPr lang="fr-FR" dirty="0" err="1"/>
              <a:t>valde</a:t>
            </a:r>
            <a:r>
              <a:rPr lang="fr-FR" dirty="0"/>
              <a:t> </a:t>
            </a:r>
            <a:r>
              <a:rPr lang="fr-FR" dirty="0" err="1"/>
              <a:t>calidum</a:t>
            </a:r>
            <a:r>
              <a:rPr lang="fr-FR" dirty="0"/>
              <a:t> est et </a:t>
            </a:r>
            <a:r>
              <a:rPr lang="fr-FR" dirty="0" err="1"/>
              <a:t>aridum</a:t>
            </a:r>
            <a:r>
              <a:rPr lang="fr-FR" dirty="0"/>
              <a:t> [...] et qui </a:t>
            </a:r>
            <a:r>
              <a:rPr lang="fr-FR" dirty="0" err="1"/>
              <a:t>cibos</a:t>
            </a:r>
            <a:r>
              <a:rPr lang="fr-FR" dirty="0"/>
              <a:t> in </a:t>
            </a:r>
            <a:r>
              <a:rPr lang="fr-FR" dirty="0" err="1"/>
              <a:t>fastidio</a:t>
            </a:r>
            <a:r>
              <a:rPr lang="fr-FR" dirty="0"/>
              <a:t> </a:t>
            </a:r>
            <a:r>
              <a:rPr lang="fr-FR" dirty="0" err="1"/>
              <a:t>habet</a:t>
            </a:r>
            <a:r>
              <a:rPr lang="fr-FR" dirty="0"/>
              <a:t>, </a:t>
            </a:r>
            <a:r>
              <a:rPr lang="fr-FR" dirty="0" err="1"/>
              <a:t>ita</a:t>
            </a:r>
            <a:r>
              <a:rPr lang="fr-FR" dirty="0"/>
              <a:t> quod </a:t>
            </a:r>
            <a:r>
              <a:rPr lang="fr-FR" dirty="0" err="1"/>
              <a:t>eum</a:t>
            </a:r>
            <a:r>
              <a:rPr lang="fr-FR" dirty="0"/>
              <a:t> non </a:t>
            </a:r>
            <a:r>
              <a:rPr lang="fr-FR" dirty="0" err="1"/>
              <a:t>libet</a:t>
            </a:r>
            <a:r>
              <a:rPr lang="fr-FR" dirty="0"/>
              <a:t> </a:t>
            </a:r>
            <a:r>
              <a:rPr lang="fr-FR" dirty="0" err="1"/>
              <a:t>comedere</a:t>
            </a:r>
            <a:r>
              <a:rPr lang="fr-FR" dirty="0"/>
              <a:t>, </a:t>
            </a:r>
            <a:r>
              <a:rPr lang="fr-FR" dirty="0" err="1"/>
              <a:t>iste</a:t>
            </a:r>
            <a:r>
              <a:rPr lang="fr-FR" dirty="0"/>
              <a:t> in </a:t>
            </a:r>
            <a:r>
              <a:rPr lang="fr-FR" dirty="0" err="1"/>
              <a:t>aliquo</a:t>
            </a:r>
            <a:r>
              <a:rPr lang="fr-FR" dirty="0"/>
              <a:t> </a:t>
            </a:r>
            <a:r>
              <a:rPr lang="fr-FR" dirty="0" err="1"/>
              <a:t>cibo</a:t>
            </a:r>
            <a:r>
              <a:rPr lang="fr-FR" dirty="0"/>
              <a:t> cum pane piper </a:t>
            </a:r>
            <a:r>
              <a:rPr lang="fr-FR" dirty="0" err="1"/>
              <a:t>modice</a:t>
            </a:r>
            <a:r>
              <a:rPr lang="fr-FR" dirty="0"/>
              <a:t> </a:t>
            </a:r>
            <a:r>
              <a:rPr lang="fr-FR" dirty="0" err="1"/>
              <a:t>comedat</a:t>
            </a:r>
            <a:r>
              <a:rPr lang="fr-FR" dirty="0"/>
              <a:t> [...] et </a:t>
            </a:r>
            <a:r>
              <a:rPr lang="fr-FR" dirty="0" err="1"/>
              <a:t>fastidium</a:t>
            </a:r>
            <a:r>
              <a:rPr lang="fr-FR" dirty="0"/>
              <a:t> </a:t>
            </a:r>
            <a:r>
              <a:rPr lang="fr-FR" dirty="0" err="1"/>
              <a:t>comedendi</a:t>
            </a:r>
            <a:r>
              <a:rPr lang="fr-FR" dirty="0"/>
              <a:t> </a:t>
            </a:r>
            <a:r>
              <a:rPr lang="fr-FR" dirty="0" err="1"/>
              <a:t>ponet</a:t>
            </a:r>
            <a:r>
              <a:rPr lang="fr-FR" dirty="0"/>
              <a:t>  ».</a:t>
            </a:r>
          </a:p>
          <a:p>
            <a:pPr marL="0" indent="0" algn="just" hangingPunct="0">
              <a:buNone/>
            </a:pPr>
            <a:endParaRPr lang="fr-FR" dirty="0"/>
          </a:p>
          <a:p>
            <a:pPr marL="0" indent="0" algn="just" hangingPunct="0">
              <a:buNone/>
            </a:pPr>
            <a:r>
              <a:rPr lang="fr-FR" b="1" dirty="0" err="1"/>
              <a:t>Platearius</a:t>
            </a:r>
            <a:r>
              <a:rPr lang="fr-FR" dirty="0"/>
              <a:t> transmis par un encyclopédiste du XIII</a:t>
            </a:r>
            <a:r>
              <a:rPr lang="fr-FR" baseline="30000" dirty="0"/>
              <a:t>e</a:t>
            </a:r>
            <a:r>
              <a:rPr lang="fr-FR" dirty="0"/>
              <a:t> siècle, Barthélemy l’Anglais, dans son </a:t>
            </a:r>
            <a:r>
              <a:rPr lang="fr-FR" b="1" i="1" dirty="0"/>
              <a:t>De </a:t>
            </a:r>
            <a:r>
              <a:rPr lang="fr-FR" b="1" i="1" dirty="0" err="1"/>
              <a:t>proprietatibus</a:t>
            </a:r>
            <a:r>
              <a:rPr lang="fr-FR" b="1" dirty="0"/>
              <a:t> </a:t>
            </a:r>
            <a:r>
              <a:rPr lang="fr-FR" b="1" i="1" dirty="0" err="1"/>
              <a:t>rerum</a:t>
            </a:r>
            <a:r>
              <a:rPr lang="fr-FR" b="1" dirty="0"/>
              <a:t> </a:t>
            </a:r>
            <a:r>
              <a:rPr lang="fr-FR" dirty="0"/>
              <a:t>traduit en </a:t>
            </a:r>
            <a:r>
              <a:rPr lang="fr-FR" dirty="0" err="1"/>
              <a:t>francais</a:t>
            </a:r>
            <a:r>
              <a:rPr lang="fr-FR" dirty="0"/>
              <a:t> par Jean Corbechon : « Le poivre est chaud et sec au III</a:t>
            </a:r>
            <a:r>
              <a:rPr lang="fr-FR" baseline="30000" dirty="0"/>
              <a:t>e</a:t>
            </a:r>
            <a:r>
              <a:rPr lang="fr-FR" dirty="0"/>
              <a:t> degré si comme </a:t>
            </a:r>
            <a:r>
              <a:rPr lang="fr-FR" dirty="0" err="1"/>
              <a:t>dist</a:t>
            </a:r>
            <a:r>
              <a:rPr lang="fr-FR" dirty="0"/>
              <a:t> le </a:t>
            </a:r>
            <a:r>
              <a:rPr lang="fr-FR" dirty="0" err="1"/>
              <a:t>Plateaire</a:t>
            </a:r>
            <a:r>
              <a:rPr lang="fr-FR" dirty="0"/>
              <a:t> [...] Le poivre aussi conforte l’estomac et si </a:t>
            </a:r>
            <a:r>
              <a:rPr lang="fr-FR" dirty="0" err="1"/>
              <a:t>aguise</a:t>
            </a:r>
            <a:r>
              <a:rPr lang="fr-FR" dirty="0"/>
              <a:t> l’appétit ».</a:t>
            </a:r>
          </a:p>
          <a:p>
            <a:endParaRPr lang="fr-FR" dirty="0"/>
          </a:p>
        </p:txBody>
      </p:sp>
    </p:spTree>
    <p:extLst>
      <p:ext uri="{BB962C8B-B14F-4D97-AF65-F5344CB8AC3E}">
        <p14:creationId xmlns:p14="http://schemas.microsoft.com/office/powerpoint/2010/main" val="912621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5367"/>
            <a:ext cx="5508702" cy="845579"/>
          </a:xfrm>
        </p:spPr>
        <p:txBody>
          <a:bodyPr/>
          <a:lstStyle/>
          <a:p>
            <a:r>
              <a:rPr lang="fr-FR" b="1" dirty="0"/>
              <a:t>La </a:t>
            </a:r>
            <a:r>
              <a:rPr lang="fr-FR" b="1" i="1" dirty="0" err="1"/>
              <a:t>Physica</a:t>
            </a:r>
            <a:r>
              <a:rPr lang="fr-FR" b="1" dirty="0"/>
              <a:t> et l’</a:t>
            </a:r>
            <a:r>
              <a:rPr lang="fr-FR" b="1" i="1" dirty="0" err="1"/>
              <a:t>Hortulus</a:t>
            </a:r>
            <a:endParaRPr lang="fr-FR" b="1" i="1" dirty="0"/>
          </a:p>
        </p:txBody>
      </p:sp>
      <p:sp>
        <p:nvSpPr>
          <p:cNvPr id="3" name="Espace réservé du contenu 2"/>
          <p:cNvSpPr>
            <a:spLocks noGrp="1"/>
          </p:cNvSpPr>
          <p:nvPr>
            <p:ph idx="1"/>
          </p:nvPr>
        </p:nvSpPr>
        <p:spPr>
          <a:xfrm>
            <a:off x="295826" y="880946"/>
            <a:ext cx="11600347" cy="5754030"/>
          </a:xfrm>
        </p:spPr>
        <p:txBody>
          <a:bodyPr>
            <a:normAutofit fontScale="25000" lnSpcReduction="20000"/>
          </a:bodyPr>
          <a:lstStyle/>
          <a:p>
            <a:pPr marL="0" indent="0" algn="just" hangingPunct="0">
              <a:buNone/>
            </a:pPr>
            <a:r>
              <a:rPr lang="fr-FR" sz="6400" dirty="0"/>
              <a:t> </a:t>
            </a:r>
            <a:r>
              <a:rPr lang="fr-FR" sz="6400" i="1" dirty="0" err="1"/>
              <a:t>Physica</a:t>
            </a:r>
            <a:r>
              <a:rPr lang="fr-FR" sz="6400" i="1" dirty="0"/>
              <a:t>, I</a:t>
            </a:r>
            <a:r>
              <a:rPr lang="fr-FR" sz="6400" dirty="0"/>
              <a:t>, 33, « De </a:t>
            </a:r>
            <a:r>
              <a:rPr lang="fr-FR" sz="6400" dirty="0" err="1"/>
              <a:t>Andorn</a:t>
            </a:r>
            <a:r>
              <a:rPr lang="fr-FR" sz="6400" dirty="0"/>
              <a:t> »: « Sed et qui </a:t>
            </a:r>
            <a:r>
              <a:rPr lang="fr-FR" sz="6400" dirty="0" err="1"/>
              <a:t>tussim</a:t>
            </a:r>
            <a:r>
              <a:rPr lang="fr-FR" sz="6400" dirty="0"/>
              <a:t> </a:t>
            </a:r>
            <a:r>
              <a:rPr lang="fr-FR" sz="6400" dirty="0" err="1"/>
              <a:t>habet</a:t>
            </a:r>
            <a:r>
              <a:rPr lang="fr-FR" sz="6400" dirty="0"/>
              <a:t>... et qui infirma et </a:t>
            </a:r>
            <a:r>
              <a:rPr lang="fr-FR" sz="6400" dirty="0" err="1"/>
              <a:t>fracta</a:t>
            </a:r>
            <a:r>
              <a:rPr lang="fr-FR" sz="6400" dirty="0"/>
              <a:t> </a:t>
            </a:r>
            <a:r>
              <a:rPr lang="fr-FR" sz="6400" dirty="0" err="1"/>
              <a:t>viscera</a:t>
            </a:r>
            <a:r>
              <a:rPr lang="fr-FR" sz="6400" dirty="0"/>
              <a:t> </a:t>
            </a:r>
            <a:r>
              <a:rPr lang="fr-FR" sz="6400" dirty="0" err="1"/>
              <a:t>habet</a:t>
            </a:r>
            <a:r>
              <a:rPr lang="fr-FR" sz="6400" dirty="0"/>
              <a:t>... » ; cf. </a:t>
            </a:r>
            <a:r>
              <a:rPr lang="fr-FR" sz="6400" i="1" dirty="0"/>
              <a:t>Le petit jardin</a:t>
            </a:r>
            <a:r>
              <a:rPr lang="fr-FR" sz="6400" dirty="0"/>
              <a:t>, IX, « </a:t>
            </a:r>
            <a:r>
              <a:rPr lang="fr-FR" sz="6400" dirty="0" err="1"/>
              <a:t>Marrubium</a:t>
            </a:r>
            <a:r>
              <a:rPr lang="fr-FR" sz="6400" dirty="0"/>
              <a:t> » : « </a:t>
            </a:r>
            <a:r>
              <a:rPr lang="fr-FR" sz="6400" dirty="0" err="1"/>
              <a:t>sed</a:t>
            </a:r>
            <a:r>
              <a:rPr lang="fr-FR" sz="6400" dirty="0"/>
              <a:t> </a:t>
            </a:r>
            <a:r>
              <a:rPr lang="fr-FR" sz="6400" dirty="0" err="1"/>
              <a:t>pectoris</a:t>
            </a:r>
            <a:r>
              <a:rPr lang="fr-FR" sz="6400" dirty="0"/>
              <a:t> </a:t>
            </a:r>
            <a:r>
              <a:rPr lang="fr-FR" sz="6400" dirty="0" err="1"/>
              <a:t>aegros</a:t>
            </a:r>
            <a:r>
              <a:rPr lang="fr-FR" sz="6400" dirty="0"/>
              <a:t>/ </a:t>
            </a:r>
            <a:r>
              <a:rPr lang="fr-FR" sz="6400" dirty="0" err="1"/>
              <a:t>Comprimit</a:t>
            </a:r>
            <a:r>
              <a:rPr lang="fr-FR" sz="6400" dirty="0"/>
              <a:t> </a:t>
            </a:r>
            <a:r>
              <a:rPr lang="fr-FR" sz="6400" dirty="0" err="1"/>
              <a:t>angores</a:t>
            </a:r>
            <a:r>
              <a:rPr lang="fr-FR" sz="6400" dirty="0"/>
              <a:t>, </a:t>
            </a:r>
            <a:r>
              <a:rPr lang="fr-FR" sz="6400" dirty="0" err="1"/>
              <a:t>tristi</a:t>
            </a:r>
            <a:r>
              <a:rPr lang="fr-FR" sz="6400" dirty="0"/>
              <a:t> </a:t>
            </a:r>
            <a:r>
              <a:rPr lang="fr-FR" sz="6400" dirty="0" err="1"/>
              <a:t>dum</a:t>
            </a:r>
            <a:r>
              <a:rPr lang="fr-FR" sz="6400" dirty="0"/>
              <a:t> </a:t>
            </a:r>
            <a:r>
              <a:rPr lang="fr-FR" sz="6400" dirty="0" err="1"/>
              <a:t>sumitur</a:t>
            </a:r>
            <a:r>
              <a:rPr lang="fr-FR" sz="6400" dirty="0"/>
              <a:t> </a:t>
            </a:r>
            <a:r>
              <a:rPr lang="fr-FR" sz="6400" dirty="0" err="1"/>
              <a:t>haustu</a:t>
            </a:r>
            <a:r>
              <a:rPr lang="fr-FR" sz="6400" dirty="0"/>
              <a:t> ». </a:t>
            </a:r>
          </a:p>
          <a:p>
            <a:pPr marL="0" indent="0" algn="just" hangingPunct="0">
              <a:buNone/>
            </a:pPr>
            <a:r>
              <a:rPr lang="fr-FR" sz="6400" i="1" dirty="0" err="1"/>
              <a:t>Physica</a:t>
            </a:r>
            <a:r>
              <a:rPr lang="fr-FR" sz="6400" i="1" dirty="0"/>
              <a:t>, </a:t>
            </a:r>
            <a:r>
              <a:rPr lang="fr-FR" sz="6400" dirty="0"/>
              <a:t>I, 64, « De </a:t>
            </a:r>
            <a:r>
              <a:rPr lang="fr-FR" sz="6400" dirty="0" err="1"/>
              <a:t>Rutha</a:t>
            </a:r>
            <a:r>
              <a:rPr lang="fr-FR" sz="6400" dirty="0"/>
              <a:t> »: « Sed et si </a:t>
            </a:r>
            <a:r>
              <a:rPr lang="fr-FR" sz="6400" dirty="0" err="1"/>
              <a:t>quis</a:t>
            </a:r>
            <a:r>
              <a:rPr lang="fr-FR" sz="6400" dirty="0"/>
              <a:t> </a:t>
            </a:r>
            <a:r>
              <a:rPr lang="fr-FR" sz="6400" dirty="0" err="1"/>
              <a:t>alium</a:t>
            </a:r>
            <a:r>
              <a:rPr lang="fr-FR" sz="6400" dirty="0"/>
              <a:t> </a:t>
            </a:r>
            <a:r>
              <a:rPr lang="fr-FR" sz="6400" dirty="0" err="1"/>
              <a:t>cibum</a:t>
            </a:r>
            <a:r>
              <a:rPr lang="fr-FR" sz="6400" dirty="0"/>
              <a:t> </a:t>
            </a:r>
            <a:r>
              <a:rPr lang="fr-FR" sz="6400" dirty="0" err="1"/>
              <a:t>comederit</a:t>
            </a:r>
            <a:r>
              <a:rPr lang="fr-FR" sz="6400" dirty="0"/>
              <a:t> </a:t>
            </a:r>
            <a:r>
              <a:rPr lang="fr-FR" sz="6400" dirty="0" err="1"/>
              <a:t>unde</a:t>
            </a:r>
            <a:r>
              <a:rPr lang="fr-FR" sz="6400" dirty="0"/>
              <a:t> </a:t>
            </a:r>
            <a:r>
              <a:rPr lang="fr-FR" sz="6400" dirty="0" err="1"/>
              <a:t>dolet</a:t>
            </a:r>
            <a:r>
              <a:rPr lang="fr-FR" sz="6400" dirty="0"/>
              <a:t>, </a:t>
            </a:r>
            <a:r>
              <a:rPr lang="fr-FR" sz="6400" dirty="0" err="1"/>
              <a:t>rutam</a:t>
            </a:r>
            <a:r>
              <a:rPr lang="fr-FR" sz="6400" dirty="0"/>
              <a:t> </a:t>
            </a:r>
            <a:r>
              <a:rPr lang="fr-FR" sz="6400" dirty="0" err="1"/>
              <a:t>postea</a:t>
            </a:r>
            <a:r>
              <a:rPr lang="fr-FR" sz="6400" dirty="0"/>
              <a:t> </a:t>
            </a:r>
            <a:r>
              <a:rPr lang="fr-FR" sz="6400" dirty="0" err="1"/>
              <a:t>comedat</a:t>
            </a:r>
            <a:r>
              <a:rPr lang="fr-FR" sz="6400" dirty="0"/>
              <a:t>... » ;  cf. </a:t>
            </a:r>
            <a:r>
              <a:rPr lang="fr-FR" sz="6400" i="1" dirty="0"/>
              <a:t>Le petit jardin</a:t>
            </a:r>
            <a:r>
              <a:rPr lang="fr-FR" sz="6400" dirty="0"/>
              <a:t>, IV, « </a:t>
            </a:r>
            <a:r>
              <a:rPr lang="fr-FR" sz="6400" dirty="0" err="1"/>
              <a:t>Ruta</a:t>
            </a:r>
            <a:r>
              <a:rPr lang="fr-FR" sz="6400" dirty="0"/>
              <a:t> » : « </a:t>
            </a:r>
            <a:r>
              <a:rPr lang="fr-FR" sz="6400" dirty="0" err="1"/>
              <a:t>Haec</a:t>
            </a:r>
            <a:r>
              <a:rPr lang="fr-FR" sz="6400" dirty="0"/>
              <a:t> cum </a:t>
            </a:r>
            <a:r>
              <a:rPr lang="fr-FR" sz="6400" dirty="0" err="1"/>
              <a:t>multiplici</a:t>
            </a:r>
            <a:r>
              <a:rPr lang="fr-FR" sz="6400" dirty="0"/>
              <a:t> </a:t>
            </a:r>
            <a:r>
              <a:rPr lang="fr-FR" sz="6400" dirty="0" err="1"/>
              <a:t>vigeat</a:t>
            </a:r>
            <a:r>
              <a:rPr lang="fr-FR" sz="6400" dirty="0"/>
              <a:t> </a:t>
            </a:r>
            <a:r>
              <a:rPr lang="fr-FR" sz="6400" dirty="0" err="1"/>
              <a:t>virtute</a:t>
            </a:r>
            <a:r>
              <a:rPr lang="fr-FR" sz="6400" dirty="0"/>
              <a:t> </a:t>
            </a:r>
            <a:r>
              <a:rPr lang="fr-FR" sz="6400" dirty="0" err="1"/>
              <a:t>medelae</a:t>
            </a:r>
            <a:r>
              <a:rPr lang="fr-FR" sz="6400" dirty="0"/>
              <a:t>/ </a:t>
            </a:r>
            <a:r>
              <a:rPr lang="fr-FR" sz="6400" dirty="0" err="1"/>
              <a:t>Dicitur</a:t>
            </a:r>
            <a:r>
              <a:rPr lang="fr-FR" sz="6400" dirty="0"/>
              <a:t> </a:t>
            </a:r>
            <a:r>
              <a:rPr lang="fr-FR" sz="6400" dirty="0" err="1"/>
              <a:t>occultis</a:t>
            </a:r>
            <a:r>
              <a:rPr lang="fr-FR" sz="6400" dirty="0"/>
              <a:t> </a:t>
            </a:r>
            <a:r>
              <a:rPr lang="fr-FR" sz="6400" dirty="0" err="1"/>
              <a:t>adprime</a:t>
            </a:r>
            <a:r>
              <a:rPr lang="fr-FR" sz="6400" dirty="0"/>
              <a:t> </a:t>
            </a:r>
            <a:r>
              <a:rPr lang="fr-FR" sz="6400" dirty="0" err="1"/>
              <a:t>obstare</a:t>
            </a:r>
            <a:r>
              <a:rPr lang="fr-FR" sz="6400" dirty="0"/>
              <a:t> </a:t>
            </a:r>
            <a:r>
              <a:rPr lang="fr-FR" sz="6400" dirty="0" err="1"/>
              <a:t>venenis</a:t>
            </a:r>
            <a:r>
              <a:rPr lang="fr-FR" sz="6400" dirty="0"/>
              <a:t>/ </a:t>
            </a:r>
            <a:r>
              <a:rPr lang="fr-FR" sz="6400" dirty="0" err="1"/>
              <a:t>Toxicaque</a:t>
            </a:r>
            <a:r>
              <a:rPr lang="fr-FR" sz="6400" dirty="0"/>
              <a:t> </a:t>
            </a:r>
            <a:r>
              <a:rPr lang="fr-FR" sz="6400" dirty="0" err="1"/>
              <a:t>invasis</a:t>
            </a:r>
            <a:r>
              <a:rPr lang="fr-FR" sz="6400" dirty="0"/>
              <a:t> incommoda </a:t>
            </a:r>
            <a:r>
              <a:rPr lang="fr-FR" sz="6400" dirty="0" err="1"/>
              <a:t>pellere</a:t>
            </a:r>
            <a:r>
              <a:rPr lang="fr-FR" sz="6400" dirty="0"/>
              <a:t> </a:t>
            </a:r>
            <a:r>
              <a:rPr lang="fr-FR" sz="6400" dirty="0" err="1"/>
              <a:t>fibris</a:t>
            </a:r>
            <a:r>
              <a:rPr lang="fr-FR" sz="6400" dirty="0"/>
              <a:t> ».</a:t>
            </a:r>
          </a:p>
          <a:p>
            <a:pPr marL="0" indent="0" algn="just" hangingPunct="0">
              <a:buNone/>
            </a:pPr>
            <a:r>
              <a:rPr lang="fr-FR" sz="6400" i="1" dirty="0" err="1"/>
              <a:t>Physica</a:t>
            </a:r>
            <a:r>
              <a:rPr lang="fr-FR" sz="6400" dirty="0"/>
              <a:t>, I, 66, « De </a:t>
            </a:r>
            <a:r>
              <a:rPr lang="fr-FR" sz="6400" dirty="0" err="1"/>
              <a:t>Feniculo</a:t>
            </a:r>
            <a:r>
              <a:rPr lang="fr-FR" sz="6400" dirty="0"/>
              <a:t> »: « Cum </a:t>
            </a:r>
            <a:r>
              <a:rPr lang="fr-FR" sz="6400" dirty="0" err="1"/>
              <a:t>vero</a:t>
            </a:r>
            <a:r>
              <a:rPr lang="fr-FR" sz="6400" dirty="0"/>
              <a:t> </a:t>
            </a:r>
            <a:r>
              <a:rPr lang="fr-FR" sz="6400" dirty="0" err="1"/>
              <a:t>aliquis</a:t>
            </a:r>
            <a:r>
              <a:rPr lang="fr-FR" sz="6400" dirty="0"/>
              <a:t> </a:t>
            </a:r>
            <a:r>
              <a:rPr lang="fr-FR" sz="6400" dirty="0" err="1"/>
              <a:t>griseos</a:t>
            </a:r>
            <a:r>
              <a:rPr lang="fr-FR" sz="6400" dirty="0"/>
              <a:t> </a:t>
            </a:r>
            <a:r>
              <a:rPr lang="fr-FR" sz="6400" dirty="0" err="1"/>
              <a:t>oculos</a:t>
            </a:r>
            <a:r>
              <a:rPr lang="fr-FR" sz="6400" dirty="0"/>
              <a:t> habens, in </a:t>
            </a:r>
            <a:r>
              <a:rPr lang="fr-FR" sz="6400" dirty="0" err="1"/>
              <a:t>eis</a:t>
            </a:r>
            <a:r>
              <a:rPr lang="fr-FR" sz="6400" dirty="0"/>
              <a:t> </a:t>
            </a:r>
            <a:r>
              <a:rPr lang="fr-FR" sz="6400" dirty="0" err="1"/>
              <a:t>aliquo</a:t>
            </a:r>
            <a:r>
              <a:rPr lang="fr-FR" sz="6400" dirty="0"/>
              <a:t> modo </a:t>
            </a:r>
            <a:r>
              <a:rPr lang="fr-FR" sz="6400" dirty="0" err="1"/>
              <a:t>caligat</a:t>
            </a:r>
            <a:r>
              <a:rPr lang="fr-FR" sz="6400" dirty="0"/>
              <a:t>, et </a:t>
            </a:r>
            <a:r>
              <a:rPr lang="fr-FR" sz="6400" dirty="0" err="1"/>
              <a:t>dolet</a:t>
            </a:r>
            <a:r>
              <a:rPr lang="fr-FR" sz="6400" dirty="0"/>
              <a:t>... Sed et si </a:t>
            </a:r>
            <a:r>
              <a:rPr lang="fr-FR" sz="6400" dirty="0" err="1"/>
              <a:t>aliquis</a:t>
            </a:r>
            <a:r>
              <a:rPr lang="fr-FR" sz="6400" dirty="0"/>
              <a:t> </a:t>
            </a:r>
            <a:r>
              <a:rPr lang="fr-FR" sz="6400" dirty="0" err="1"/>
              <a:t>oculos</a:t>
            </a:r>
            <a:r>
              <a:rPr lang="fr-FR" sz="6400" dirty="0"/>
              <a:t> </a:t>
            </a:r>
            <a:r>
              <a:rPr lang="fr-FR" sz="6400" dirty="0" err="1"/>
              <a:t>similes</a:t>
            </a:r>
            <a:r>
              <a:rPr lang="fr-FR" sz="6400" dirty="0"/>
              <a:t> </a:t>
            </a:r>
            <a:r>
              <a:rPr lang="fr-FR" sz="6400" dirty="0" err="1"/>
              <a:t>turbidae</a:t>
            </a:r>
            <a:r>
              <a:rPr lang="fr-FR" sz="6400" dirty="0"/>
              <a:t> </a:t>
            </a:r>
            <a:r>
              <a:rPr lang="fr-FR" sz="6400" dirty="0" err="1"/>
              <a:t>nubi</a:t>
            </a:r>
            <a:r>
              <a:rPr lang="fr-FR" sz="6400" dirty="0"/>
              <a:t>... et in </a:t>
            </a:r>
            <a:r>
              <a:rPr lang="fr-FR" sz="6400" dirty="0" err="1"/>
              <a:t>eis</a:t>
            </a:r>
            <a:r>
              <a:rPr lang="fr-FR" sz="6400" dirty="0"/>
              <a:t> </a:t>
            </a:r>
            <a:r>
              <a:rPr lang="fr-FR" sz="6400" dirty="0" err="1"/>
              <a:t>caliginem</a:t>
            </a:r>
            <a:r>
              <a:rPr lang="fr-FR" sz="6400" dirty="0"/>
              <a:t> et </a:t>
            </a:r>
            <a:r>
              <a:rPr lang="fr-FR" sz="6400" dirty="0" err="1"/>
              <a:t>dolorem</a:t>
            </a:r>
            <a:r>
              <a:rPr lang="fr-FR" sz="6400" dirty="0"/>
              <a:t> </a:t>
            </a:r>
            <a:r>
              <a:rPr lang="fr-FR" sz="6400" dirty="0" err="1"/>
              <a:t>sustinet</a:t>
            </a:r>
            <a:r>
              <a:rPr lang="fr-FR" sz="6400" dirty="0"/>
              <a:t>... » ;  cf. </a:t>
            </a:r>
            <a:r>
              <a:rPr lang="fr-FR" sz="6400" i="1" dirty="0"/>
              <a:t>Le petit jardin</a:t>
            </a:r>
            <a:r>
              <a:rPr lang="fr-FR" sz="6400" dirty="0"/>
              <a:t>, X, « </a:t>
            </a:r>
            <a:r>
              <a:rPr lang="fr-FR" sz="6400" dirty="0" err="1"/>
              <a:t>Feniculum</a:t>
            </a:r>
            <a:r>
              <a:rPr lang="fr-FR" sz="6400" dirty="0"/>
              <a:t> »  : « Hoc </a:t>
            </a:r>
            <a:r>
              <a:rPr lang="fr-FR" sz="6400" dirty="0" err="1"/>
              <a:t>oculis</a:t>
            </a:r>
            <a:r>
              <a:rPr lang="fr-FR" sz="6400" dirty="0"/>
              <a:t> </a:t>
            </a:r>
            <a:r>
              <a:rPr lang="fr-FR" sz="6400" dirty="0" err="1"/>
              <a:t>quos</a:t>
            </a:r>
            <a:r>
              <a:rPr lang="fr-FR" sz="6400" dirty="0"/>
              <a:t> </a:t>
            </a:r>
            <a:r>
              <a:rPr lang="fr-FR" sz="6400" dirty="0" err="1"/>
              <a:t>umbra</a:t>
            </a:r>
            <a:r>
              <a:rPr lang="fr-FR" sz="6400" dirty="0"/>
              <a:t> </a:t>
            </a:r>
            <a:r>
              <a:rPr lang="fr-FR" sz="6400" dirty="0" err="1"/>
              <a:t>premit</a:t>
            </a:r>
            <a:r>
              <a:rPr lang="fr-FR" sz="6400" dirty="0"/>
              <a:t> </a:t>
            </a:r>
            <a:r>
              <a:rPr lang="fr-FR" sz="6400" dirty="0" err="1"/>
              <a:t>prodesse</a:t>
            </a:r>
            <a:r>
              <a:rPr lang="fr-FR" sz="6400" dirty="0"/>
              <a:t> </a:t>
            </a:r>
            <a:r>
              <a:rPr lang="fr-FR" sz="6400" dirty="0" err="1"/>
              <a:t>loquuntur</a:t>
            </a:r>
            <a:r>
              <a:rPr lang="fr-FR" sz="6400" dirty="0"/>
              <a:t> ».</a:t>
            </a:r>
          </a:p>
          <a:p>
            <a:pPr marL="0" indent="0" algn="just" hangingPunct="0">
              <a:buNone/>
            </a:pPr>
            <a:r>
              <a:rPr lang="fr-FR" sz="6400" i="1" dirty="0" err="1"/>
              <a:t>Physica</a:t>
            </a:r>
            <a:r>
              <a:rPr lang="fr-FR" sz="6400" i="1" dirty="0"/>
              <a:t>, </a:t>
            </a:r>
            <a:r>
              <a:rPr lang="fr-FR" sz="6400" dirty="0"/>
              <a:t>I, 87b, « De </a:t>
            </a:r>
            <a:r>
              <a:rPr lang="fr-FR" sz="6400" dirty="0" err="1"/>
              <a:t>peponibus</a:t>
            </a:r>
            <a:r>
              <a:rPr lang="fr-FR" sz="6400" dirty="0"/>
              <a:t> » : « </a:t>
            </a:r>
            <a:r>
              <a:rPr lang="fr-FR" sz="6400" dirty="0" err="1"/>
              <a:t>Pepones</a:t>
            </a:r>
            <a:r>
              <a:rPr lang="fr-FR" sz="6400" dirty="0"/>
              <a:t> </a:t>
            </a:r>
            <a:r>
              <a:rPr lang="fr-FR" sz="6400" dirty="0" err="1"/>
              <a:t>humidae</a:t>
            </a:r>
            <a:r>
              <a:rPr lang="fr-FR" sz="6400" dirty="0"/>
              <a:t> et </a:t>
            </a:r>
            <a:r>
              <a:rPr lang="fr-FR" sz="6400" dirty="0" err="1"/>
              <a:t>frigidæ</a:t>
            </a:r>
            <a:r>
              <a:rPr lang="fr-FR" sz="6400" dirty="0"/>
              <a:t> </a:t>
            </a:r>
            <a:r>
              <a:rPr lang="fr-FR" sz="6400" dirty="0" err="1"/>
              <a:t>sunt</a:t>
            </a:r>
            <a:r>
              <a:rPr lang="fr-FR" sz="6400" dirty="0"/>
              <a:t> »;  cf. </a:t>
            </a:r>
            <a:r>
              <a:rPr lang="fr-FR" sz="6400" i="1" dirty="0"/>
              <a:t>Le petit jardin</a:t>
            </a:r>
            <a:r>
              <a:rPr lang="fr-FR" sz="6400" dirty="0"/>
              <a:t>, VII, « </a:t>
            </a:r>
            <a:r>
              <a:rPr lang="fr-FR" sz="6400" dirty="0" err="1"/>
              <a:t>Pepones</a:t>
            </a:r>
            <a:r>
              <a:rPr lang="fr-FR" sz="6400" dirty="0"/>
              <a:t> »: « Vi </a:t>
            </a:r>
            <a:r>
              <a:rPr lang="fr-FR" sz="6400" dirty="0" err="1"/>
              <a:t>naturali</a:t>
            </a:r>
            <a:r>
              <a:rPr lang="fr-FR" sz="6400" dirty="0"/>
              <a:t> </a:t>
            </a:r>
            <a:r>
              <a:rPr lang="fr-FR" sz="6400" dirty="0" err="1"/>
              <a:t>frigus</a:t>
            </a:r>
            <a:r>
              <a:rPr lang="fr-FR" sz="6400" dirty="0"/>
              <a:t> per </a:t>
            </a:r>
            <a:r>
              <a:rPr lang="fr-FR" sz="6400" dirty="0" err="1"/>
              <a:t>viscera</a:t>
            </a:r>
            <a:r>
              <a:rPr lang="fr-FR" sz="6400" dirty="0"/>
              <a:t> </a:t>
            </a:r>
            <a:r>
              <a:rPr lang="fr-FR" sz="6400" dirty="0" err="1"/>
              <a:t>mittit</a:t>
            </a:r>
            <a:r>
              <a:rPr lang="fr-FR" sz="6400" dirty="0"/>
              <a:t> ».</a:t>
            </a:r>
          </a:p>
          <a:p>
            <a:pPr marL="0" indent="0" algn="just" hangingPunct="0">
              <a:buNone/>
            </a:pPr>
            <a:r>
              <a:rPr lang="fr-FR" sz="6400" i="1" dirty="0" err="1"/>
              <a:t>Physica</a:t>
            </a:r>
            <a:r>
              <a:rPr lang="fr-FR" sz="6400" dirty="0"/>
              <a:t>, I, 70, « De </a:t>
            </a:r>
            <a:r>
              <a:rPr lang="fr-FR" sz="6400" dirty="0" err="1"/>
              <a:t>Kirbele</a:t>
            </a:r>
            <a:r>
              <a:rPr lang="fr-FR" sz="6400" dirty="0"/>
              <a:t> » : « Cum </a:t>
            </a:r>
            <a:r>
              <a:rPr lang="fr-FR" sz="6400" dirty="0" err="1"/>
              <a:t>autem</a:t>
            </a:r>
            <a:r>
              <a:rPr lang="fr-FR" sz="6400" dirty="0"/>
              <a:t> homo </a:t>
            </a:r>
            <a:r>
              <a:rPr lang="fr-FR" sz="6400" dirty="0" err="1"/>
              <a:t>aliquando</a:t>
            </a:r>
            <a:r>
              <a:rPr lang="fr-FR" sz="6400" dirty="0"/>
              <a:t> </a:t>
            </a:r>
            <a:r>
              <a:rPr lang="fr-FR" sz="6400" dirty="0" err="1"/>
              <a:t>crudum</a:t>
            </a:r>
            <a:r>
              <a:rPr lang="fr-FR" sz="6400" dirty="0"/>
              <a:t> </a:t>
            </a:r>
            <a:r>
              <a:rPr lang="fr-FR" sz="6400" dirty="0" err="1"/>
              <a:t>cibum</a:t>
            </a:r>
            <a:r>
              <a:rPr lang="fr-FR" sz="6400" dirty="0"/>
              <a:t> </a:t>
            </a:r>
            <a:r>
              <a:rPr lang="fr-FR" sz="6400" dirty="0" err="1"/>
              <a:t>comedit</a:t>
            </a:r>
            <a:r>
              <a:rPr lang="fr-FR" sz="6400" dirty="0"/>
              <a:t>, mali </a:t>
            </a:r>
            <a:r>
              <a:rPr lang="fr-FR" sz="6400" dirty="0" err="1"/>
              <a:t>humores</a:t>
            </a:r>
            <a:r>
              <a:rPr lang="fr-FR" sz="6400" dirty="0"/>
              <a:t> </a:t>
            </a:r>
            <a:r>
              <a:rPr lang="fr-FR" sz="6400" dirty="0" err="1"/>
              <a:t>eorundem</a:t>
            </a:r>
            <a:r>
              <a:rPr lang="fr-FR" sz="6400" dirty="0"/>
              <a:t> </a:t>
            </a:r>
            <a:r>
              <a:rPr lang="fr-FR" sz="6400" dirty="0" err="1"/>
              <a:t>ciborum</a:t>
            </a:r>
            <a:r>
              <a:rPr lang="fr-FR" sz="6400" dirty="0"/>
              <a:t>, quia per </a:t>
            </a:r>
            <a:r>
              <a:rPr lang="fr-FR" sz="6400" dirty="0" err="1"/>
              <a:t>nullum</a:t>
            </a:r>
            <a:r>
              <a:rPr lang="fr-FR" sz="6400" dirty="0"/>
              <a:t> </a:t>
            </a:r>
            <a:r>
              <a:rPr lang="fr-FR" sz="6400" dirty="0" err="1"/>
              <a:t>condimentum</a:t>
            </a:r>
            <a:r>
              <a:rPr lang="fr-FR" sz="6400" dirty="0"/>
              <a:t> </a:t>
            </a:r>
            <a:r>
              <a:rPr lang="fr-FR" sz="6400" dirty="0" err="1"/>
              <a:t>temperati</a:t>
            </a:r>
            <a:r>
              <a:rPr lang="fr-FR" sz="6400" dirty="0"/>
              <a:t> </a:t>
            </a:r>
            <a:r>
              <a:rPr lang="fr-FR" sz="6400" dirty="0" err="1"/>
              <a:t>sunt</a:t>
            </a:r>
            <a:r>
              <a:rPr lang="fr-FR" sz="6400" dirty="0"/>
              <a:t>, ad </a:t>
            </a:r>
            <a:r>
              <a:rPr lang="fr-FR" sz="6400" dirty="0" err="1"/>
              <a:t>splen</a:t>
            </a:r>
            <a:r>
              <a:rPr lang="fr-FR" sz="6400" dirty="0"/>
              <a:t> </a:t>
            </a:r>
            <a:r>
              <a:rPr lang="fr-FR" sz="6400" dirty="0" err="1"/>
              <a:t>ascendunt</a:t>
            </a:r>
            <a:r>
              <a:rPr lang="fr-FR" sz="6400" dirty="0"/>
              <a:t> et </a:t>
            </a:r>
            <a:r>
              <a:rPr lang="fr-FR" sz="6400" dirty="0" err="1"/>
              <a:t>illud</a:t>
            </a:r>
            <a:r>
              <a:rPr lang="fr-FR" sz="6400" dirty="0"/>
              <a:t> </a:t>
            </a:r>
            <a:r>
              <a:rPr lang="fr-FR" sz="6400" dirty="0" err="1"/>
              <a:t>dolere</a:t>
            </a:r>
            <a:r>
              <a:rPr lang="fr-FR" sz="6400" dirty="0"/>
              <a:t> </a:t>
            </a:r>
            <a:r>
              <a:rPr lang="fr-FR" sz="6400" dirty="0" err="1"/>
              <a:t>faciunt</a:t>
            </a:r>
            <a:r>
              <a:rPr lang="fr-FR" sz="6400" dirty="0"/>
              <a:t>... » ;  cf. </a:t>
            </a:r>
            <a:r>
              <a:rPr lang="fr-FR" sz="6400" i="1" dirty="0"/>
              <a:t>Le petit jardin</a:t>
            </a:r>
            <a:r>
              <a:rPr lang="fr-FR" sz="6400" dirty="0"/>
              <a:t>, XIII, « </a:t>
            </a:r>
            <a:r>
              <a:rPr lang="fr-FR" sz="6400" dirty="0" err="1"/>
              <a:t>Caerefolium</a:t>
            </a:r>
            <a:r>
              <a:rPr lang="fr-FR" sz="6400" dirty="0"/>
              <a:t> » : "</a:t>
            </a:r>
            <a:r>
              <a:rPr lang="fr-FR" sz="6400" dirty="0" err="1"/>
              <a:t>Illa</a:t>
            </a:r>
            <a:r>
              <a:rPr lang="fr-FR" sz="6400" dirty="0"/>
              <a:t> </a:t>
            </a:r>
            <a:r>
              <a:rPr lang="fr-FR" sz="6400" dirty="0" err="1"/>
              <a:t>quoque</a:t>
            </a:r>
            <a:r>
              <a:rPr lang="fr-FR" sz="6400" dirty="0"/>
              <a:t> </a:t>
            </a:r>
            <a:r>
              <a:rPr lang="fr-FR" sz="6400" dirty="0" err="1"/>
              <a:t>infesto</a:t>
            </a:r>
            <a:r>
              <a:rPr lang="fr-FR" sz="6400" dirty="0"/>
              <a:t> venter </a:t>
            </a:r>
            <a:r>
              <a:rPr lang="fr-FR" sz="6400" dirty="0" err="1"/>
              <a:t>dum</a:t>
            </a:r>
            <a:r>
              <a:rPr lang="fr-FR" sz="6400" dirty="0"/>
              <a:t> forte </a:t>
            </a:r>
            <a:r>
              <a:rPr lang="fr-FR" sz="6400" dirty="0" err="1"/>
              <a:t>dolore</a:t>
            </a:r>
            <a:r>
              <a:rPr lang="fr-FR" sz="6400" dirty="0"/>
              <a:t>/ </a:t>
            </a:r>
            <a:r>
              <a:rPr lang="fr-FR" sz="6400" dirty="0" err="1"/>
              <a:t>Turbatur</a:t>
            </a:r>
            <a:r>
              <a:rPr lang="fr-FR" sz="6400" dirty="0"/>
              <a:t>, fomenta super non irrita </a:t>
            </a:r>
            <a:r>
              <a:rPr lang="fr-FR" sz="6400" dirty="0" err="1"/>
              <a:t>ducit</a:t>
            </a:r>
            <a:r>
              <a:rPr lang="fr-FR" sz="6400" dirty="0"/>
              <a:t>".</a:t>
            </a:r>
          </a:p>
          <a:p>
            <a:pPr marL="0" indent="0" algn="just" hangingPunct="0">
              <a:buNone/>
            </a:pPr>
            <a:r>
              <a:rPr lang="fr-FR" sz="6400" i="1" dirty="0" err="1"/>
              <a:t>Physica</a:t>
            </a:r>
            <a:r>
              <a:rPr lang="fr-FR" sz="6400" i="1" dirty="0"/>
              <a:t>, </a:t>
            </a:r>
            <a:r>
              <a:rPr lang="fr-FR" sz="6400" dirty="0"/>
              <a:t>I, 75, « De </a:t>
            </a:r>
            <a:r>
              <a:rPr lang="fr-FR" sz="6400" dirty="0" err="1"/>
              <a:t>Bachmyntza</a:t>
            </a:r>
            <a:r>
              <a:rPr lang="fr-FR" sz="6400" dirty="0"/>
              <a:t> » ; I, 76, « De </a:t>
            </a:r>
            <a:r>
              <a:rPr lang="fr-FR" sz="6400" dirty="0" err="1"/>
              <a:t>Myntza</a:t>
            </a:r>
            <a:r>
              <a:rPr lang="fr-FR" sz="6400" dirty="0"/>
              <a:t> </a:t>
            </a:r>
            <a:r>
              <a:rPr lang="fr-FR" sz="6400" dirty="0" err="1"/>
              <a:t>Majori</a:t>
            </a:r>
            <a:r>
              <a:rPr lang="fr-FR" sz="6400" dirty="0"/>
              <a:t> » ; I, 78, « De </a:t>
            </a:r>
            <a:r>
              <a:rPr lang="fr-FR" sz="6400" dirty="0" err="1"/>
              <a:t>Minori</a:t>
            </a:r>
            <a:r>
              <a:rPr lang="fr-FR" sz="6400" dirty="0"/>
              <a:t> </a:t>
            </a:r>
            <a:r>
              <a:rPr lang="fr-FR" sz="6400" dirty="0" err="1"/>
              <a:t>Myntza</a:t>
            </a:r>
            <a:r>
              <a:rPr lang="fr-FR" sz="6400" dirty="0"/>
              <a:t> » ; I, 78, « De </a:t>
            </a:r>
            <a:r>
              <a:rPr lang="fr-FR" sz="6400" dirty="0" err="1"/>
              <a:t>Rossemyntza</a:t>
            </a:r>
            <a:r>
              <a:rPr lang="fr-FR" sz="6400" dirty="0"/>
              <a:t> » ;  cf. </a:t>
            </a:r>
            <a:r>
              <a:rPr lang="fr-FR" sz="6400" i="1" dirty="0"/>
              <a:t>Le petit jardin</a:t>
            </a:r>
            <a:r>
              <a:rPr lang="fr-FR" sz="6400" dirty="0"/>
              <a:t>, XVII, « </a:t>
            </a:r>
            <a:r>
              <a:rPr lang="fr-FR" sz="6400" dirty="0" err="1"/>
              <a:t>Mentha</a:t>
            </a:r>
            <a:r>
              <a:rPr lang="fr-FR" sz="6400" dirty="0"/>
              <a:t> » : « </a:t>
            </a:r>
            <a:r>
              <a:rPr lang="fr-FR" sz="6400" dirty="0" err="1"/>
              <a:t>Multa</a:t>
            </a:r>
            <a:r>
              <a:rPr lang="fr-FR" sz="6400" dirty="0"/>
              <a:t> per et </a:t>
            </a:r>
            <a:r>
              <a:rPr lang="fr-FR" sz="6400" dirty="0" err="1"/>
              <a:t>genera</a:t>
            </a:r>
            <a:r>
              <a:rPr lang="fr-FR" sz="6400" dirty="0"/>
              <a:t> et </a:t>
            </a:r>
            <a:r>
              <a:rPr lang="fr-FR" sz="6400" dirty="0" err="1"/>
              <a:t>species</a:t>
            </a:r>
            <a:r>
              <a:rPr lang="fr-FR" sz="6400" dirty="0"/>
              <a:t> </a:t>
            </a:r>
            <a:r>
              <a:rPr lang="fr-FR" sz="6400" dirty="0" err="1"/>
              <a:t>diversa</a:t>
            </a:r>
            <a:r>
              <a:rPr lang="fr-FR" sz="6400" dirty="0"/>
              <a:t> </a:t>
            </a:r>
            <a:r>
              <a:rPr lang="fr-FR" sz="6400" dirty="0" err="1"/>
              <a:t>coloresque</a:t>
            </a:r>
            <a:r>
              <a:rPr lang="fr-FR" sz="6400" dirty="0"/>
              <a:t>/ Et vires ».</a:t>
            </a:r>
          </a:p>
          <a:p>
            <a:pPr marL="0" indent="0" algn="just" hangingPunct="0">
              <a:buNone/>
            </a:pPr>
            <a:r>
              <a:rPr lang="fr-FR" sz="6400" i="1" dirty="0" err="1"/>
              <a:t>Physica</a:t>
            </a:r>
            <a:r>
              <a:rPr lang="fr-FR" sz="6400" i="1" dirty="0"/>
              <a:t>, </a:t>
            </a:r>
            <a:r>
              <a:rPr lang="fr-FR" sz="6400" dirty="0"/>
              <a:t>I, 126, « De </a:t>
            </a:r>
            <a:r>
              <a:rPr lang="fr-FR" sz="6400" dirty="0" err="1"/>
              <a:t>Poleya</a:t>
            </a:r>
            <a:r>
              <a:rPr lang="fr-FR" sz="6400" dirty="0"/>
              <a:t> »: « et </a:t>
            </a:r>
            <a:r>
              <a:rPr lang="fr-FR" sz="6400" dirty="0" err="1"/>
              <a:t>harum</a:t>
            </a:r>
            <a:r>
              <a:rPr lang="fr-FR" sz="6400" dirty="0"/>
              <a:t> </a:t>
            </a:r>
            <a:r>
              <a:rPr lang="fr-FR" sz="6400" dirty="0" err="1"/>
              <a:t>quindecim</a:t>
            </a:r>
            <a:r>
              <a:rPr lang="fr-FR" sz="6400" dirty="0"/>
              <a:t> </a:t>
            </a:r>
            <a:r>
              <a:rPr lang="fr-FR" sz="6400" dirty="0" err="1"/>
              <a:t>herbarum</a:t>
            </a:r>
            <a:r>
              <a:rPr lang="fr-FR" sz="6400" dirty="0"/>
              <a:t> </a:t>
            </a:r>
            <a:r>
              <a:rPr lang="fr-FR" sz="6400" dirty="0" err="1"/>
              <a:t>aliquam</a:t>
            </a:r>
            <a:r>
              <a:rPr lang="fr-FR" sz="6400" dirty="0"/>
              <a:t> </a:t>
            </a:r>
            <a:r>
              <a:rPr lang="fr-FR" sz="6400" dirty="0" err="1"/>
              <a:t>virtutem</a:t>
            </a:r>
            <a:r>
              <a:rPr lang="fr-FR" sz="6400" dirty="0"/>
              <a:t> in se </a:t>
            </a:r>
            <a:r>
              <a:rPr lang="fr-FR" sz="6400" dirty="0" err="1"/>
              <a:t>habet</a:t>
            </a:r>
            <a:r>
              <a:rPr lang="fr-FR" sz="6400" dirty="0"/>
              <a:t>... et </a:t>
            </a:r>
            <a:r>
              <a:rPr lang="fr-FR" sz="6400" dirty="0" err="1"/>
              <a:t>stomachum</a:t>
            </a:r>
            <a:r>
              <a:rPr lang="fr-FR" sz="6400" dirty="0"/>
              <a:t> </a:t>
            </a:r>
            <a:r>
              <a:rPr lang="fr-FR" sz="6400" dirty="0" err="1"/>
              <a:t>suum</a:t>
            </a:r>
            <a:r>
              <a:rPr lang="fr-FR" sz="6400" dirty="0"/>
              <a:t> </a:t>
            </a:r>
            <a:r>
              <a:rPr lang="fr-FR" sz="6400" dirty="0" err="1"/>
              <a:t>purgat</a:t>
            </a:r>
            <a:r>
              <a:rPr lang="fr-FR" sz="6400" dirty="0"/>
              <a:t> » ;  cf. </a:t>
            </a:r>
            <a:r>
              <a:rPr lang="fr-FR" sz="6400" i="1" dirty="0"/>
              <a:t>Le petit jardin</a:t>
            </a:r>
            <a:r>
              <a:rPr lang="fr-FR" sz="6400" dirty="0"/>
              <a:t>, XVIII, « </a:t>
            </a:r>
            <a:r>
              <a:rPr lang="fr-FR" sz="6400" dirty="0" err="1"/>
              <a:t>Puleium</a:t>
            </a:r>
            <a:r>
              <a:rPr lang="fr-FR" sz="6400" dirty="0"/>
              <a:t> » : « Et </a:t>
            </a:r>
            <a:r>
              <a:rPr lang="fr-FR" sz="6400" dirty="0" err="1"/>
              <a:t>potu</a:t>
            </a:r>
            <a:r>
              <a:rPr lang="fr-FR" sz="6400" dirty="0"/>
              <a:t> et </a:t>
            </a:r>
            <a:r>
              <a:rPr lang="fr-FR" sz="6400" dirty="0" err="1"/>
              <a:t>fotu</a:t>
            </a:r>
            <a:r>
              <a:rPr lang="fr-FR" sz="6400" dirty="0"/>
              <a:t> </a:t>
            </a:r>
            <a:r>
              <a:rPr lang="fr-FR" sz="6400" dirty="0" err="1"/>
              <a:t>stomachum</a:t>
            </a:r>
            <a:r>
              <a:rPr lang="fr-FR" sz="6400" dirty="0"/>
              <a:t>, </a:t>
            </a:r>
            <a:r>
              <a:rPr lang="fr-FR" sz="6400" dirty="0" err="1"/>
              <a:t>mihi</a:t>
            </a:r>
            <a:r>
              <a:rPr lang="fr-FR" sz="6400" dirty="0"/>
              <a:t> </a:t>
            </a:r>
            <a:r>
              <a:rPr lang="fr-FR" sz="6400" dirty="0" err="1"/>
              <a:t>crede</a:t>
            </a:r>
            <a:r>
              <a:rPr lang="fr-FR" sz="6400" dirty="0"/>
              <a:t>, </a:t>
            </a:r>
            <a:r>
              <a:rPr lang="fr-FR" sz="6400" dirty="0" err="1"/>
              <a:t>morantem</a:t>
            </a:r>
            <a:r>
              <a:rPr lang="fr-FR" sz="6400" dirty="0"/>
              <a:t> ».</a:t>
            </a:r>
          </a:p>
          <a:p>
            <a:pPr marL="0" indent="0" algn="just" hangingPunct="0">
              <a:buNone/>
            </a:pPr>
            <a:r>
              <a:rPr lang="fr-FR" sz="6400" i="1" dirty="0" err="1"/>
              <a:t>Physica</a:t>
            </a:r>
            <a:r>
              <a:rPr lang="fr-FR" sz="6400" i="1" dirty="0"/>
              <a:t>, </a:t>
            </a:r>
            <a:r>
              <a:rPr lang="fr-FR" sz="6400" dirty="0"/>
              <a:t>I, 109, « De </a:t>
            </a:r>
            <a:r>
              <a:rPr lang="fr-FR" sz="6400" dirty="0" err="1"/>
              <a:t>Wermuda</a:t>
            </a:r>
            <a:r>
              <a:rPr lang="fr-FR" sz="6400" dirty="0"/>
              <a:t> » : « </a:t>
            </a:r>
            <a:r>
              <a:rPr lang="fr-FR" sz="6400" dirty="0" err="1"/>
              <a:t>nam</a:t>
            </a:r>
            <a:r>
              <a:rPr lang="fr-FR" sz="6400" dirty="0"/>
              <a:t> de </a:t>
            </a:r>
            <a:r>
              <a:rPr lang="fr-FR" sz="6400" dirty="0" err="1"/>
              <a:t>succo</a:t>
            </a:r>
            <a:r>
              <a:rPr lang="fr-FR" sz="6400" dirty="0"/>
              <a:t> </a:t>
            </a:r>
            <a:r>
              <a:rPr lang="fr-FR" sz="6400" dirty="0" err="1"/>
              <a:t>ejus</a:t>
            </a:r>
            <a:r>
              <a:rPr lang="fr-FR" sz="6400" dirty="0"/>
              <a:t> </a:t>
            </a:r>
            <a:r>
              <a:rPr lang="fr-FR" sz="6400" dirty="0" err="1"/>
              <a:t>calido</a:t>
            </a:r>
            <a:r>
              <a:rPr lang="fr-FR" sz="6400" dirty="0"/>
              <a:t> </a:t>
            </a:r>
            <a:r>
              <a:rPr lang="fr-FR" sz="6400" dirty="0" err="1"/>
              <a:t>vino</a:t>
            </a:r>
            <a:r>
              <a:rPr lang="fr-FR" sz="6400" dirty="0"/>
              <a:t> </a:t>
            </a:r>
            <a:r>
              <a:rPr lang="fr-FR" sz="6400" dirty="0" err="1"/>
              <a:t>sufficienter</a:t>
            </a:r>
            <a:r>
              <a:rPr lang="fr-FR" sz="6400" dirty="0"/>
              <a:t> </a:t>
            </a:r>
            <a:r>
              <a:rPr lang="fr-FR" sz="6400" dirty="0" err="1"/>
              <a:t>infunde</a:t>
            </a:r>
            <a:r>
              <a:rPr lang="fr-FR" sz="6400" dirty="0"/>
              <a:t>, et </a:t>
            </a:r>
            <a:r>
              <a:rPr lang="fr-FR" sz="6400" dirty="0" err="1"/>
              <a:t>caput</a:t>
            </a:r>
            <a:r>
              <a:rPr lang="fr-FR" sz="6400" dirty="0"/>
              <a:t> </a:t>
            </a:r>
            <a:r>
              <a:rPr lang="fr-FR" sz="6400" dirty="0" err="1"/>
              <a:t>hominis</a:t>
            </a:r>
            <a:r>
              <a:rPr lang="fr-FR" sz="6400" dirty="0"/>
              <a:t>, cum </a:t>
            </a:r>
            <a:r>
              <a:rPr lang="fr-FR" sz="6400" dirty="0" err="1"/>
              <a:t>dolet</a:t>
            </a:r>
            <a:r>
              <a:rPr lang="fr-FR" sz="6400" dirty="0"/>
              <a:t>, </a:t>
            </a:r>
            <a:r>
              <a:rPr lang="fr-FR" sz="6400" dirty="0" err="1"/>
              <a:t>totum</a:t>
            </a:r>
            <a:r>
              <a:rPr lang="fr-FR" sz="6400" dirty="0"/>
              <a:t> </a:t>
            </a:r>
            <a:r>
              <a:rPr lang="fr-FR" sz="6400" dirty="0" err="1"/>
              <a:t>madefac</a:t>
            </a:r>
            <a:r>
              <a:rPr lang="fr-FR" sz="6400" dirty="0"/>
              <a:t> » ;  cf. </a:t>
            </a:r>
            <a:r>
              <a:rPr lang="fr-FR" sz="6400" i="1" dirty="0"/>
              <a:t>Le petit jardin</a:t>
            </a:r>
            <a:r>
              <a:rPr lang="fr-FR" sz="6400" dirty="0"/>
              <a:t>, VIII, « </a:t>
            </a:r>
            <a:r>
              <a:rPr lang="fr-FR" sz="6400" dirty="0" err="1"/>
              <a:t>Absinthium</a:t>
            </a:r>
            <a:r>
              <a:rPr lang="fr-FR" sz="6400" dirty="0"/>
              <a:t> » : « Si </a:t>
            </a:r>
            <a:r>
              <a:rPr lang="fr-FR" sz="6400" dirty="0" err="1"/>
              <a:t>tibi</a:t>
            </a:r>
            <a:r>
              <a:rPr lang="fr-FR" sz="6400" dirty="0"/>
              <a:t> </a:t>
            </a:r>
            <a:r>
              <a:rPr lang="fr-FR" sz="6400" dirty="0" err="1"/>
              <a:t>praeterea</a:t>
            </a:r>
            <a:r>
              <a:rPr lang="fr-FR" sz="6400" dirty="0"/>
              <a:t> </a:t>
            </a:r>
            <a:r>
              <a:rPr lang="fr-FR" sz="6400" dirty="0" err="1"/>
              <a:t>caput</a:t>
            </a:r>
            <a:r>
              <a:rPr lang="fr-FR" sz="6400" dirty="0"/>
              <a:t> </a:t>
            </a:r>
            <a:r>
              <a:rPr lang="fr-FR" sz="6400" dirty="0" err="1"/>
              <a:t>acri</a:t>
            </a:r>
            <a:r>
              <a:rPr lang="fr-FR" sz="6400" dirty="0"/>
              <a:t> forte </a:t>
            </a:r>
            <a:r>
              <a:rPr lang="fr-FR" sz="6400" dirty="0" err="1"/>
              <a:t>dolore</a:t>
            </a:r>
            <a:r>
              <a:rPr lang="fr-FR" sz="6400" dirty="0"/>
              <a:t>/ </a:t>
            </a:r>
            <a:r>
              <a:rPr lang="fr-FR" sz="6400" dirty="0" err="1"/>
              <a:t>Pulsetur</a:t>
            </a:r>
            <a:r>
              <a:rPr lang="fr-FR" sz="6400" dirty="0"/>
              <a:t> subito, </a:t>
            </a:r>
            <a:r>
              <a:rPr lang="fr-FR" sz="6400" dirty="0" err="1"/>
              <a:t>vel</a:t>
            </a:r>
            <a:r>
              <a:rPr lang="fr-FR" sz="6400" dirty="0"/>
              <a:t> si vertigo </a:t>
            </a:r>
            <a:r>
              <a:rPr lang="fr-FR" sz="6400" dirty="0" err="1"/>
              <a:t>fatiget</a:t>
            </a:r>
            <a:r>
              <a:rPr lang="fr-FR" sz="6400" dirty="0"/>
              <a:t>,/ </a:t>
            </a:r>
            <a:r>
              <a:rPr lang="fr-FR" sz="6400" dirty="0" err="1"/>
              <a:t>Hujus</a:t>
            </a:r>
            <a:r>
              <a:rPr lang="fr-FR" sz="6400" dirty="0"/>
              <a:t> </a:t>
            </a:r>
            <a:r>
              <a:rPr lang="fr-FR" sz="6400" dirty="0" err="1"/>
              <a:t>opem</a:t>
            </a:r>
            <a:r>
              <a:rPr lang="fr-FR" sz="6400" dirty="0"/>
              <a:t> </a:t>
            </a:r>
            <a:r>
              <a:rPr lang="fr-FR" sz="6400" dirty="0" err="1"/>
              <a:t>rimare</a:t>
            </a:r>
            <a:r>
              <a:rPr lang="fr-FR" sz="6400" dirty="0"/>
              <a:t>, </a:t>
            </a:r>
            <a:r>
              <a:rPr lang="fr-FR" sz="6400" dirty="0" err="1"/>
              <a:t>coquens</a:t>
            </a:r>
            <a:r>
              <a:rPr lang="fr-FR" sz="6400" dirty="0"/>
              <a:t> </a:t>
            </a:r>
            <a:r>
              <a:rPr lang="fr-FR" sz="6400" dirty="0" err="1"/>
              <a:t>frondentis</a:t>
            </a:r>
            <a:r>
              <a:rPr lang="fr-FR" sz="6400" dirty="0"/>
              <a:t> </a:t>
            </a:r>
            <a:r>
              <a:rPr lang="fr-FR" sz="6400" dirty="0" err="1"/>
              <a:t>amaram</a:t>
            </a:r>
            <a:r>
              <a:rPr lang="fr-FR" sz="6400" dirty="0"/>
              <a:t>/ </a:t>
            </a:r>
            <a:r>
              <a:rPr lang="fr-FR" sz="6400" dirty="0" err="1"/>
              <a:t>Absinthi</a:t>
            </a:r>
            <a:r>
              <a:rPr lang="fr-FR" sz="6400" dirty="0"/>
              <a:t> </a:t>
            </a:r>
            <a:r>
              <a:rPr lang="fr-FR" sz="6400" dirty="0" err="1"/>
              <a:t>silvam</a:t>
            </a:r>
            <a:r>
              <a:rPr lang="fr-FR" sz="6400" dirty="0"/>
              <a:t>, </a:t>
            </a:r>
            <a:r>
              <a:rPr lang="fr-FR" sz="6400" dirty="0" err="1"/>
              <a:t>tum</a:t>
            </a:r>
            <a:r>
              <a:rPr lang="fr-FR" sz="6400" dirty="0"/>
              <a:t> jura </a:t>
            </a:r>
            <a:r>
              <a:rPr lang="fr-FR" sz="6400" dirty="0" err="1"/>
              <a:t>lebete</a:t>
            </a:r>
            <a:r>
              <a:rPr lang="fr-FR" sz="6400" dirty="0"/>
              <a:t> </a:t>
            </a:r>
            <a:r>
              <a:rPr lang="fr-FR" sz="6400" dirty="0" err="1"/>
              <a:t>capaci</a:t>
            </a:r>
            <a:r>
              <a:rPr lang="fr-FR" sz="6400" dirty="0"/>
              <a:t>/ </a:t>
            </a:r>
            <a:r>
              <a:rPr lang="fr-FR" sz="6400" dirty="0" err="1"/>
              <a:t>Effunde</a:t>
            </a:r>
            <a:r>
              <a:rPr lang="fr-FR" sz="6400" dirty="0"/>
              <a:t> et </a:t>
            </a:r>
            <a:r>
              <a:rPr lang="fr-FR" sz="6400" dirty="0" err="1"/>
              <a:t>capitis</a:t>
            </a:r>
            <a:r>
              <a:rPr lang="fr-FR" sz="6400" dirty="0"/>
              <a:t> </a:t>
            </a:r>
            <a:r>
              <a:rPr lang="fr-FR" sz="6400" dirty="0" err="1"/>
              <a:t>erfunde</a:t>
            </a:r>
            <a:r>
              <a:rPr lang="fr-FR" sz="6400" dirty="0"/>
              <a:t> </a:t>
            </a:r>
            <a:r>
              <a:rPr lang="fr-FR" sz="6400" dirty="0" err="1"/>
              <a:t>cacumina</a:t>
            </a:r>
            <a:r>
              <a:rPr lang="fr-FR" sz="6400" dirty="0"/>
              <a:t> </a:t>
            </a:r>
            <a:r>
              <a:rPr lang="fr-FR" sz="6400" dirty="0" err="1"/>
              <a:t>summi</a:t>
            </a:r>
            <a:r>
              <a:rPr lang="fr-FR" sz="6400" dirty="0"/>
              <a:t> ».</a:t>
            </a:r>
          </a:p>
          <a:p>
            <a:pPr marL="0" indent="0" algn="just" hangingPunct="0">
              <a:buNone/>
            </a:pPr>
            <a:r>
              <a:rPr lang="fr-FR" sz="6400" i="1" dirty="0" err="1"/>
              <a:t>Physica</a:t>
            </a:r>
            <a:r>
              <a:rPr lang="fr-FR" sz="6400" dirty="0"/>
              <a:t>, I, 118, « De </a:t>
            </a:r>
            <a:r>
              <a:rPr lang="fr-FR" sz="6400" dirty="0" err="1"/>
              <a:t>Swertula</a:t>
            </a:r>
            <a:r>
              <a:rPr lang="fr-FR" sz="6400" dirty="0"/>
              <a:t> » : « Et </a:t>
            </a:r>
            <a:r>
              <a:rPr lang="fr-FR" sz="6400" dirty="0" err="1"/>
              <a:t>etiam</a:t>
            </a:r>
            <a:r>
              <a:rPr lang="fr-FR" sz="6400" dirty="0"/>
              <a:t> </a:t>
            </a:r>
            <a:r>
              <a:rPr lang="fr-FR" sz="6400" dirty="0" err="1"/>
              <a:t>radicem</a:t>
            </a:r>
            <a:r>
              <a:rPr lang="fr-FR" sz="6400" dirty="0"/>
              <a:t> </a:t>
            </a:r>
            <a:r>
              <a:rPr lang="fr-FR" sz="6400" dirty="0" err="1"/>
              <a:t>ejus</a:t>
            </a:r>
            <a:r>
              <a:rPr lang="fr-FR" sz="6400" dirty="0"/>
              <a:t> cum </a:t>
            </a:r>
            <a:r>
              <a:rPr lang="fr-FR" sz="6400" dirty="0" err="1"/>
              <a:t>bono</a:t>
            </a:r>
            <a:r>
              <a:rPr lang="fr-FR" sz="6400" dirty="0"/>
              <a:t> </a:t>
            </a:r>
            <a:r>
              <a:rPr lang="fr-FR" sz="6400" dirty="0" err="1"/>
              <a:t>vino</a:t>
            </a:r>
            <a:r>
              <a:rPr lang="fr-FR" sz="6400" dirty="0"/>
              <a:t> in </a:t>
            </a:r>
            <a:r>
              <a:rPr lang="fr-FR" sz="6400" dirty="0" err="1"/>
              <a:t>mortario</a:t>
            </a:r>
            <a:r>
              <a:rPr lang="fr-FR" sz="6400" dirty="0"/>
              <a:t> </a:t>
            </a:r>
            <a:r>
              <a:rPr lang="fr-FR" sz="6400" dirty="0" err="1"/>
              <a:t>contunde</a:t>
            </a:r>
            <a:r>
              <a:rPr lang="fr-FR" sz="6400" dirty="0"/>
              <a:t>, et </a:t>
            </a:r>
            <a:r>
              <a:rPr lang="fr-FR" sz="6400" dirty="0" err="1"/>
              <a:t>vinum</a:t>
            </a:r>
            <a:r>
              <a:rPr lang="fr-FR" sz="6400" dirty="0"/>
              <a:t> </a:t>
            </a:r>
            <a:r>
              <a:rPr lang="fr-FR" sz="6400" dirty="0" err="1"/>
              <a:t>hac</a:t>
            </a:r>
            <a:r>
              <a:rPr lang="fr-FR" sz="6400" dirty="0"/>
              <a:t>, </a:t>
            </a:r>
            <a:r>
              <a:rPr lang="fr-FR" sz="6400" dirty="0" err="1"/>
              <a:t>panno</a:t>
            </a:r>
            <a:r>
              <a:rPr lang="fr-FR" sz="6400" dirty="0"/>
              <a:t> </a:t>
            </a:r>
            <a:r>
              <a:rPr lang="fr-FR" sz="6400" dirty="0" err="1"/>
              <a:t>colatum</a:t>
            </a:r>
            <a:r>
              <a:rPr lang="fr-FR" sz="6400" dirty="0"/>
              <a:t>, </a:t>
            </a:r>
            <a:r>
              <a:rPr lang="fr-FR" sz="6400" dirty="0" err="1"/>
              <a:t>calefac</a:t>
            </a:r>
            <a:r>
              <a:rPr lang="fr-FR" sz="6400" dirty="0"/>
              <a:t>, </a:t>
            </a:r>
            <a:r>
              <a:rPr lang="fr-FR" sz="6400" dirty="0" err="1"/>
              <a:t>ac</a:t>
            </a:r>
            <a:r>
              <a:rPr lang="fr-FR" sz="6400" dirty="0"/>
              <a:t> </a:t>
            </a:r>
            <a:r>
              <a:rPr lang="fr-FR" sz="6400" dirty="0" err="1"/>
              <a:t>ita</a:t>
            </a:r>
            <a:r>
              <a:rPr lang="fr-FR" sz="6400" dirty="0"/>
              <a:t> </a:t>
            </a:r>
            <a:r>
              <a:rPr lang="fr-FR" sz="6400" dirty="0" err="1"/>
              <a:t>calidum</a:t>
            </a:r>
            <a:r>
              <a:rPr lang="fr-FR" sz="6400" dirty="0"/>
              <a:t> da </a:t>
            </a:r>
            <a:r>
              <a:rPr lang="fr-FR" sz="6400" dirty="0" err="1"/>
              <a:t>illi</a:t>
            </a:r>
            <a:r>
              <a:rPr lang="fr-FR" sz="6400" dirty="0"/>
              <a:t> </a:t>
            </a:r>
            <a:r>
              <a:rPr lang="fr-FR" sz="6400" dirty="0" err="1"/>
              <a:t>bibere</a:t>
            </a:r>
            <a:r>
              <a:rPr lang="fr-FR" sz="6400" dirty="0"/>
              <a:t> qui </a:t>
            </a:r>
            <a:r>
              <a:rPr lang="fr-FR" sz="6400" dirty="0" err="1"/>
              <a:t>steyn</a:t>
            </a:r>
            <a:r>
              <a:rPr lang="fr-FR" sz="6400" dirty="0"/>
              <a:t> </a:t>
            </a:r>
            <a:r>
              <a:rPr lang="fr-FR" sz="6400" dirty="0" err="1"/>
              <a:t>habet</a:t>
            </a:r>
            <a:r>
              <a:rPr lang="fr-FR" sz="6400" dirty="0"/>
              <a:t>" ;  cf. </a:t>
            </a:r>
            <a:r>
              <a:rPr lang="fr-FR" sz="6400" i="1" dirty="0"/>
              <a:t>Le petit jardin</a:t>
            </a:r>
            <a:r>
              <a:rPr lang="fr-FR" sz="6400" dirty="0"/>
              <a:t>, XI, « </a:t>
            </a:r>
            <a:r>
              <a:rPr lang="fr-FR" sz="6400" dirty="0" err="1"/>
              <a:t>Gladiola</a:t>
            </a:r>
            <a:r>
              <a:rPr lang="fr-FR" sz="6400" dirty="0"/>
              <a:t> »: « </a:t>
            </a:r>
            <a:r>
              <a:rPr lang="fr-FR" sz="6400" dirty="0" err="1"/>
              <a:t>Radicis</a:t>
            </a:r>
            <a:r>
              <a:rPr lang="fr-FR" sz="6400" dirty="0"/>
              <a:t> </a:t>
            </a:r>
            <a:r>
              <a:rPr lang="fr-FR" sz="6400" dirty="0" err="1"/>
              <a:t>ramenta</a:t>
            </a:r>
            <a:r>
              <a:rPr lang="fr-FR" sz="6400" dirty="0"/>
              <a:t> </a:t>
            </a:r>
            <a:r>
              <a:rPr lang="fr-FR" sz="6400" dirty="0" err="1"/>
              <a:t>tuae</a:t>
            </a:r>
            <a:r>
              <a:rPr lang="fr-FR" sz="6400" dirty="0"/>
              <a:t> </a:t>
            </a:r>
            <a:r>
              <a:rPr lang="fr-FR" sz="6400" dirty="0" err="1"/>
              <a:t>siccata</a:t>
            </a:r>
            <a:r>
              <a:rPr lang="fr-FR" sz="6400" dirty="0"/>
              <a:t> </a:t>
            </a:r>
            <a:r>
              <a:rPr lang="fr-FR" sz="6400" dirty="0" err="1"/>
              <a:t>fluenti</a:t>
            </a:r>
            <a:r>
              <a:rPr lang="fr-FR" sz="6400" dirty="0"/>
              <a:t>/ </a:t>
            </a:r>
            <a:r>
              <a:rPr lang="fr-FR" sz="6400" dirty="0" err="1"/>
              <a:t>Diluimus</a:t>
            </a:r>
            <a:r>
              <a:rPr lang="fr-FR" sz="6400" dirty="0"/>
              <a:t> </a:t>
            </a:r>
            <a:r>
              <a:rPr lang="fr-FR" sz="6400" dirty="0" err="1"/>
              <a:t>contusa</a:t>
            </a:r>
            <a:r>
              <a:rPr lang="fr-FR" sz="6400" dirty="0"/>
              <a:t> </a:t>
            </a:r>
            <a:r>
              <a:rPr lang="fr-FR" sz="6400" dirty="0" err="1"/>
              <a:t>mero</a:t>
            </a:r>
            <a:r>
              <a:rPr lang="fr-FR" sz="6400" dirty="0"/>
              <a:t>, </a:t>
            </a:r>
            <a:r>
              <a:rPr lang="fr-FR" sz="6400" dirty="0" err="1"/>
              <a:t>saevumque</a:t>
            </a:r>
            <a:r>
              <a:rPr lang="fr-FR" sz="6400" dirty="0"/>
              <a:t> </a:t>
            </a:r>
            <a:r>
              <a:rPr lang="fr-FR" sz="6400" dirty="0" err="1"/>
              <a:t>dolorem</a:t>
            </a:r>
            <a:r>
              <a:rPr lang="fr-FR" sz="6400" dirty="0"/>
              <a:t>/ </a:t>
            </a:r>
            <a:r>
              <a:rPr lang="fr-FR" sz="6400" dirty="0" err="1"/>
              <a:t>Vesicae</a:t>
            </a:r>
            <a:r>
              <a:rPr lang="fr-FR" sz="6400" dirty="0"/>
              <a:t> </a:t>
            </a:r>
            <a:r>
              <a:rPr lang="fr-FR" sz="6400" dirty="0" err="1"/>
              <a:t>premimus</a:t>
            </a:r>
            <a:r>
              <a:rPr lang="fr-FR" sz="6400" dirty="0"/>
              <a:t> </a:t>
            </a:r>
            <a:r>
              <a:rPr lang="fr-FR" sz="6400" dirty="0" err="1"/>
              <a:t>tali</a:t>
            </a:r>
            <a:r>
              <a:rPr lang="fr-FR" sz="6400" dirty="0"/>
              <a:t> non </a:t>
            </a:r>
            <a:r>
              <a:rPr lang="fr-FR" sz="6400" dirty="0" err="1"/>
              <a:t>secius</a:t>
            </a:r>
            <a:r>
              <a:rPr lang="fr-FR" sz="6400" dirty="0"/>
              <a:t> </a:t>
            </a:r>
            <a:r>
              <a:rPr lang="fr-FR" sz="6400" dirty="0" err="1"/>
              <a:t>arte</a:t>
            </a:r>
            <a:r>
              <a:rPr lang="fr-FR" sz="6400" dirty="0"/>
              <a:t> ».</a:t>
            </a:r>
          </a:p>
          <a:p>
            <a:pPr marL="0" indent="0" algn="just" hangingPunct="0">
              <a:buNone/>
            </a:pPr>
            <a:r>
              <a:rPr lang="fr-FR" sz="6400" i="1" dirty="0" err="1"/>
              <a:t>Physica</a:t>
            </a:r>
            <a:r>
              <a:rPr lang="fr-FR" sz="6400" dirty="0"/>
              <a:t>, I, 161, « De </a:t>
            </a:r>
            <a:r>
              <a:rPr lang="fr-FR" sz="6400" dirty="0" err="1"/>
              <a:t>Scharleya</a:t>
            </a:r>
            <a:r>
              <a:rPr lang="fr-FR" sz="6400" dirty="0"/>
              <a:t> » : « Et </a:t>
            </a:r>
            <a:r>
              <a:rPr lang="fr-FR" sz="6400" dirty="0" err="1"/>
              <a:t>cui</a:t>
            </a:r>
            <a:r>
              <a:rPr lang="fr-FR" sz="6400" dirty="0"/>
              <a:t> </a:t>
            </a:r>
            <a:r>
              <a:rPr lang="fr-FR" sz="6400" dirty="0" err="1"/>
              <a:t>stomachus</a:t>
            </a:r>
            <a:r>
              <a:rPr lang="fr-FR" sz="6400" dirty="0"/>
              <a:t> </a:t>
            </a:r>
            <a:r>
              <a:rPr lang="fr-FR" sz="6400" dirty="0" err="1"/>
              <a:t>tam</a:t>
            </a:r>
            <a:r>
              <a:rPr lang="fr-FR" sz="6400" dirty="0"/>
              <a:t> </a:t>
            </a:r>
            <a:r>
              <a:rPr lang="fr-FR" sz="6400" dirty="0" err="1"/>
              <a:t>debilis</a:t>
            </a:r>
            <a:r>
              <a:rPr lang="fr-FR" sz="6400" dirty="0"/>
              <a:t> est, quod de </a:t>
            </a:r>
            <a:r>
              <a:rPr lang="fr-FR" sz="6400" dirty="0" err="1"/>
              <a:t>cibis</a:t>
            </a:r>
            <a:r>
              <a:rPr lang="fr-FR" sz="6400" dirty="0"/>
              <a:t> facile </a:t>
            </a:r>
            <a:r>
              <a:rPr lang="fr-FR" sz="6400" dirty="0" err="1"/>
              <a:t>eyterech</a:t>
            </a:r>
            <a:r>
              <a:rPr lang="fr-FR" sz="6400" dirty="0"/>
              <a:t> </a:t>
            </a:r>
            <a:r>
              <a:rPr lang="fr-FR" sz="6400" dirty="0" err="1"/>
              <a:t>sit</a:t>
            </a:r>
            <a:r>
              <a:rPr lang="fr-FR" sz="6400" dirty="0"/>
              <a:t> </a:t>
            </a:r>
            <a:r>
              <a:rPr lang="fr-FR" sz="6400" dirty="0" err="1"/>
              <a:t>scharleyam</a:t>
            </a:r>
            <a:r>
              <a:rPr lang="fr-FR" sz="6400" dirty="0"/>
              <a:t> </a:t>
            </a:r>
            <a:r>
              <a:rPr lang="fr-FR" sz="6400" dirty="0" err="1"/>
              <a:t>accipiat</a:t>
            </a:r>
            <a:r>
              <a:rPr lang="fr-FR" sz="6400" dirty="0"/>
              <a:t>… ». cf. </a:t>
            </a:r>
            <a:r>
              <a:rPr lang="fr-FR" sz="6400" i="1" dirty="0"/>
              <a:t>Le petit jardin</a:t>
            </a:r>
            <a:r>
              <a:rPr lang="fr-FR" sz="6400" dirty="0"/>
              <a:t>, XVI, « </a:t>
            </a:r>
            <a:r>
              <a:rPr lang="fr-FR" sz="6400" dirty="0" err="1"/>
              <a:t>Sclarea</a:t>
            </a:r>
            <a:r>
              <a:rPr lang="fr-FR" sz="6400" dirty="0"/>
              <a:t> » : « ... </a:t>
            </a:r>
            <a:r>
              <a:rPr lang="fr-FR" sz="6400" dirty="0" err="1"/>
              <a:t>stomachi</a:t>
            </a:r>
            <a:r>
              <a:rPr lang="fr-FR" sz="6400" dirty="0"/>
              <a:t> </a:t>
            </a:r>
            <a:r>
              <a:rPr lang="fr-FR" sz="6400" dirty="0" err="1"/>
              <a:t>moras</a:t>
            </a:r>
            <a:r>
              <a:rPr lang="fr-FR" sz="6400" dirty="0"/>
              <a:t> </a:t>
            </a:r>
            <a:r>
              <a:rPr lang="fr-FR" sz="6400" dirty="0" err="1"/>
              <a:t>ventremque</a:t>
            </a:r>
            <a:r>
              <a:rPr lang="fr-FR" sz="6400" dirty="0"/>
              <a:t> </a:t>
            </a:r>
            <a:r>
              <a:rPr lang="fr-FR" sz="6400" dirty="0" err="1"/>
              <a:t>salubri</a:t>
            </a:r>
            <a:r>
              <a:rPr lang="fr-FR" sz="6400" dirty="0"/>
              <a:t>/ </a:t>
            </a:r>
            <a:r>
              <a:rPr lang="fr-FR" sz="6400" dirty="0" err="1"/>
              <a:t>Provocat</a:t>
            </a:r>
            <a:r>
              <a:rPr lang="fr-FR" sz="6400" dirty="0"/>
              <a:t> </a:t>
            </a:r>
            <a:r>
              <a:rPr lang="fr-FR" sz="6400" dirty="0" err="1"/>
              <a:t>auxilio</a:t>
            </a:r>
            <a:r>
              <a:rPr lang="fr-FR" sz="6400" dirty="0"/>
              <a:t>... »</a:t>
            </a:r>
          </a:p>
          <a:p>
            <a:endParaRPr lang="fr-FR" dirty="0"/>
          </a:p>
        </p:txBody>
      </p:sp>
    </p:spTree>
    <p:extLst>
      <p:ext uri="{BB962C8B-B14F-4D97-AF65-F5344CB8AC3E}">
        <p14:creationId xmlns:p14="http://schemas.microsoft.com/office/powerpoint/2010/main" val="657529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255"/>
            <a:ext cx="10515600" cy="1325563"/>
          </a:xfrm>
        </p:spPr>
        <p:txBody>
          <a:bodyPr/>
          <a:lstStyle/>
          <a:p>
            <a:r>
              <a:rPr lang="fr-FR" b="1" dirty="0"/>
              <a:t>Les champignons selon différents auteurs</a:t>
            </a:r>
          </a:p>
        </p:txBody>
      </p:sp>
      <p:sp>
        <p:nvSpPr>
          <p:cNvPr id="3" name="Espace réservé du contenu 2"/>
          <p:cNvSpPr>
            <a:spLocks noGrp="1"/>
          </p:cNvSpPr>
          <p:nvPr>
            <p:ph idx="1"/>
          </p:nvPr>
        </p:nvSpPr>
        <p:spPr>
          <a:xfrm>
            <a:off x="415383" y="1165399"/>
            <a:ext cx="11572178" cy="5210794"/>
          </a:xfrm>
        </p:spPr>
        <p:txBody>
          <a:bodyPr>
            <a:normAutofit fontScale="92500" lnSpcReduction="10000"/>
          </a:bodyPr>
          <a:lstStyle/>
          <a:p>
            <a:pPr hangingPunct="0"/>
            <a:r>
              <a:rPr lang="fr-FR" sz="2000" b="1" dirty="0"/>
              <a:t>Les champignons vus par Hildegarde : </a:t>
            </a:r>
          </a:p>
          <a:p>
            <a:pPr marL="0" indent="0" hangingPunct="0">
              <a:buNone/>
            </a:pPr>
            <a:r>
              <a:rPr lang="fr-FR" sz="2000" dirty="0"/>
              <a:t>« Les champignons qui naissent sur le sol, quelle que soit leur espèce, sont en quelque sorte l’écume et la sueur de la terre, et font un peu de mal à celui qui en mange, car ils provoquent en lui des écoulements et de l’écume. Cependant les champignons qui naissent par temps sec et sur un sol sec sont un peu meilleurs que ceux qui naissent par temps humide et sur un sol humide ; mais on ne trouve guère en eux de propriétés médicinales ». </a:t>
            </a:r>
          </a:p>
          <a:p>
            <a:pPr marL="0" indent="0" hangingPunct="0">
              <a:buNone/>
            </a:pPr>
            <a:r>
              <a:rPr lang="fr-FR" sz="2000" i="1" dirty="0"/>
              <a:t>Le livre des subtilités des créatures divines</a:t>
            </a:r>
            <a:r>
              <a:rPr lang="fr-FR" sz="2000" dirty="0"/>
              <a:t>, vol. 1, p. 172.</a:t>
            </a:r>
          </a:p>
          <a:p>
            <a:pPr marL="0" indent="0" hangingPunct="0">
              <a:buNone/>
            </a:pPr>
            <a:endParaRPr lang="fr-FR" sz="2000" dirty="0"/>
          </a:p>
          <a:p>
            <a:pPr hangingPunct="0"/>
            <a:r>
              <a:rPr lang="fr-FR" sz="2000" b="1" dirty="0"/>
              <a:t>Les champignons selon Maïmonide (1135-1204):</a:t>
            </a:r>
          </a:p>
          <a:p>
            <a:pPr marL="0" indent="0" hangingPunct="0">
              <a:buNone/>
            </a:pPr>
            <a:r>
              <a:rPr lang="fr-FR" sz="2000" dirty="0"/>
              <a:t>« Une chose qu’on mange souvent sans qu’on en connaisse bien la nature et qui pourtant est mortelle, c’est la truffe et le champignon ».</a:t>
            </a:r>
          </a:p>
          <a:p>
            <a:pPr marL="0" indent="0" hangingPunct="0">
              <a:buNone/>
            </a:pPr>
            <a:r>
              <a:rPr lang="fr-FR" sz="2000" i="1" dirty="0"/>
              <a:t>Traité des poisons de Maïmonide (</a:t>
            </a:r>
            <a:r>
              <a:rPr lang="fr-FR" sz="2000" i="1" dirty="0" err="1"/>
              <a:t>XIIes</a:t>
            </a:r>
            <a:r>
              <a:rPr lang="fr-FR" sz="2000" i="1" dirty="0"/>
              <a:t>.) avec une table alphabétique</a:t>
            </a:r>
            <a:r>
              <a:rPr lang="fr-FR" sz="2000" dirty="0"/>
              <a:t>, trad. Dr l.‑M. RABINOWICZ, Paris 1865, p. 59 </a:t>
            </a:r>
          </a:p>
          <a:p>
            <a:pPr marL="0" indent="0" hangingPunct="0">
              <a:buNone/>
            </a:pPr>
            <a:endParaRPr lang="fr-FR" sz="2000" dirty="0"/>
          </a:p>
          <a:p>
            <a:pPr hangingPunct="0"/>
            <a:r>
              <a:rPr lang="fr-FR" sz="2000" b="1" dirty="0"/>
              <a:t>Jugement d’Albert le Grand (XIII</a:t>
            </a:r>
            <a:r>
              <a:rPr lang="fr-FR" sz="2000" b="1" baseline="30000" dirty="0"/>
              <a:t>e</a:t>
            </a:r>
            <a:r>
              <a:rPr lang="fr-FR" sz="2000" b="1" dirty="0"/>
              <a:t> s.):</a:t>
            </a:r>
          </a:p>
          <a:p>
            <a:pPr marL="0" indent="0" hangingPunct="0">
              <a:buNone/>
            </a:pPr>
            <a:r>
              <a:rPr lang="fr-FR" sz="2000" dirty="0"/>
              <a:t>« Dans le genre des champignons, ceux qui sont secs sont moins mauvais que ceux qui sont humides ».</a:t>
            </a:r>
          </a:p>
          <a:p>
            <a:pPr marL="0" indent="0" hangingPunct="0">
              <a:buNone/>
            </a:pPr>
            <a:r>
              <a:rPr lang="fr-FR" sz="2000" i="1" dirty="0"/>
              <a:t>Alberti </a:t>
            </a:r>
            <a:r>
              <a:rPr lang="fr-FR" sz="2000" i="1" dirty="0" err="1"/>
              <a:t>Magni</a:t>
            </a:r>
            <a:r>
              <a:rPr lang="fr-FR" sz="2000" i="1" dirty="0"/>
              <a:t> De </a:t>
            </a:r>
            <a:r>
              <a:rPr lang="fr-FR" sz="2000" i="1" dirty="0" err="1"/>
              <a:t>vegetabilibus</a:t>
            </a:r>
            <a:r>
              <a:rPr lang="fr-FR" sz="2000" i="1" dirty="0"/>
              <a:t> lib. VII</a:t>
            </a:r>
            <a:r>
              <a:rPr lang="fr-FR" sz="2000" dirty="0"/>
              <a:t>, éd. E. MEYER et K. JESSEN, Berlin 1867, Lib. VI, tract. II, cap. VII, p. 516.</a:t>
            </a:r>
            <a:endParaRPr lang="fr-FR" sz="1600" dirty="0"/>
          </a:p>
        </p:txBody>
      </p:sp>
    </p:spTree>
    <p:extLst>
      <p:ext uri="{BB962C8B-B14F-4D97-AF65-F5344CB8AC3E}">
        <p14:creationId xmlns:p14="http://schemas.microsoft.com/office/powerpoint/2010/main" val="186308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ésultat de recherche d'images pour &quot;dame trotula wellcome library&quot;">
            <a:extLst>
              <a:ext uri="{FF2B5EF4-FFF2-40B4-BE49-F238E27FC236}">
                <a16:creationId xmlns:a16="http://schemas.microsoft.com/office/drawing/2014/main" id="{C0A2119C-DEDF-7746-BE44-8A7EAB589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03" y="439560"/>
            <a:ext cx="4248151" cy="59788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ésultat de recherche d'images pour &quot;dame trotula wellcome library&quot;">
            <a:extLst>
              <a:ext uri="{FF2B5EF4-FFF2-40B4-BE49-F238E27FC236}">
                <a16:creationId xmlns:a16="http://schemas.microsoft.com/office/drawing/2014/main" id="{468CFBB1-2F99-E74F-A3DB-1A792FF5A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921" y="1353960"/>
            <a:ext cx="6344640" cy="31723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CCCA60F-3D39-2F4E-B478-B60373E8BDC6}"/>
              </a:ext>
            </a:extLst>
          </p:cNvPr>
          <p:cNvSpPr txBox="1"/>
          <p:nvPr/>
        </p:nvSpPr>
        <p:spPr>
          <a:xfrm>
            <a:off x="357303" y="6418439"/>
            <a:ext cx="2646878" cy="369332"/>
          </a:xfrm>
          <a:prstGeom prst="rect">
            <a:avLst/>
          </a:prstGeom>
          <a:noFill/>
        </p:spPr>
        <p:txBody>
          <a:bodyPr wrap="none" rtlCol="0">
            <a:spAutoFit/>
          </a:bodyPr>
          <a:lstStyle/>
          <a:p>
            <a:r>
              <a:rPr lang="fr-FR" dirty="0" err="1"/>
              <a:t>Wellcome</a:t>
            </a:r>
            <a:r>
              <a:rPr lang="fr-FR" dirty="0"/>
              <a:t> Library, ms. 544</a:t>
            </a:r>
          </a:p>
        </p:txBody>
      </p:sp>
      <p:sp>
        <p:nvSpPr>
          <p:cNvPr id="5" name="ZoneTexte 4">
            <a:extLst>
              <a:ext uri="{FF2B5EF4-FFF2-40B4-BE49-F238E27FC236}">
                <a16:creationId xmlns:a16="http://schemas.microsoft.com/office/drawing/2014/main" id="{0A87FCCF-A4B6-774B-8AEB-1C40D5EBB3FF}"/>
              </a:ext>
            </a:extLst>
          </p:cNvPr>
          <p:cNvSpPr txBox="1"/>
          <p:nvPr/>
        </p:nvSpPr>
        <p:spPr>
          <a:xfrm>
            <a:off x="5095921" y="439560"/>
            <a:ext cx="2615781" cy="523220"/>
          </a:xfrm>
          <a:prstGeom prst="rect">
            <a:avLst/>
          </a:prstGeom>
          <a:noFill/>
        </p:spPr>
        <p:txBody>
          <a:bodyPr wrap="none" rtlCol="0">
            <a:spAutoFit/>
          </a:bodyPr>
          <a:lstStyle/>
          <a:p>
            <a:r>
              <a:rPr lang="fr-FR" sz="2800" b="1" dirty="0" err="1"/>
              <a:t>Trota</a:t>
            </a:r>
            <a:r>
              <a:rPr lang="fr-FR" sz="2800" b="1" dirty="0"/>
              <a:t> de Salerne</a:t>
            </a:r>
          </a:p>
        </p:txBody>
      </p:sp>
    </p:spTree>
    <p:extLst>
      <p:ext uri="{BB962C8B-B14F-4D97-AF65-F5344CB8AC3E}">
        <p14:creationId xmlns:p14="http://schemas.microsoft.com/office/powerpoint/2010/main" val="1224733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Vertus de la consoude (</a:t>
            </a:r>
            <a:r>
              <a:rPr lang="fr-FR" b="1" i="1" dirty="0"/>
              <a:t>consolida</a:t>
            </a:r>
            <a:r>
              <a:rPr lang="fr-FR" b="1" dirty="0"/>
              <a:t>)</a:t>
            </a:r>
          </a:p>
        </p:txBody>
      </p:sp>
      <p:sp>
        <p:nvSpPr>
          <p:cNvPr id="3" name="Espace réservé du contenu 2"/>
          <p:cNvSpPr>
            <a:spLocks noGrp="1"/>
          </p:cNvSpPr>
          <p:nvPr>
            <p:ph idx="1"/>
          </p:nvPr>
        </p:nvSpPr>
        <p:spPr>
          <a:xfrm>
            <a:off x="2022087" y="2033510"/>
            <a:ext cx="9331713" cy="2790980"/>
          </a:xfrm>
        </p:spPr>
        <p:txBody>
          <a:bodyPr/>
          <a:lstStyle/>
          <a:p>
            <a:pPr marL="0" indent="0" algn="just">
              <a:buNone/>
            </a:pPr>
            <a:r>
              <a:rPr lang="fr-FR" dirty="0"/>
              <a:t>« Mais si on a un membre cassé, couvert d’ulcères ou blessé, et que l’on mange de la consoude, celle-ci se porte immédiatement sur le bleu qui s’est formé là, et elle soigne les ulcères à l’extérieur, sur la peau, mais pas à l’intérieur, dans la chair. […] C’est ainsi que la consoude, prise sans raison et à contre temps, guérit l’extérieur et renvoie toute la pourriture à l’intérieur ». </a:t>
            </a:r>
          </a:p>
        </p:txBody>
      </p:sp>
    </p:spTree>
    <p:extLst>
      <p:ext uri="{BB962C8B-B14F-4D97-AF65-F5344CB8AC3E}">
        <p14:creationId xmlns:p14="http://schemas.microsoft.com/office/powerpoint/2010/main" val="1474081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966" y="118616"/>
            <a:ext cx="11706922" cy="1325563"/>
          </a:xfrm>
        </p:spPr>
        <p:txBody>
          <a:bodyPr/>
          <a:lstStyle/>
          <a:p>
            <a:r>
              <a:rPr lang="fr-FR" b="1" dirty="0"/>
              <a:t>Les vertus de l’épeautre, </a:t>
            </a:r>
            <a:br>
              <a:rPr lang="fr-FR" b="1" dirty="0"/>
            </a:br>
            <a:r>
              <a:rPr lang="fr-FR" b="1" dirty="0"/>
              <a:t>une céréale redécouverte</a:t>
            </a:r>
          </a:p>
        </p:txBody>
      </p:sp>
      <p:sp>
        <p:nvSpPr>
          <p:cNvPr id="3" name="Espace réservé du contenu 2"/>
          <p:cNvSpPr>
            <a:spLocks noGrp="1"/>
          </p:cNvSpPr>
          <p:nvPr>
            <p:ph idx="1"/>
          </p:nvPr>
        </p:nvSpPr>
        <p:spPr>
          <a:xfrm>
            <a:off x="1206190" y="1870230"/>
            <a:ext cx="10515600" cy="4351338"/>
          </a:xfrm>
        </p:spPr>
        <p:txBody>
          <a:bodyPr/>
          <a:lstStyle/>
          <a:p>
            <a:pPr marL="0" indent="0" algn="just">
              <a:buNone/>
            </a:pPr>
            <a:r>
              <a:rPr lang="fr-FR" dirty="0"/>
              <a:t>« L’épeautre est un excellent grain, de nature chaude, gros et plein de force, et plus doux que les autres grains ; à celui qui le mange, il donne une chair de qualité, et fournit du sang de qualité. Il donne un esprit joyeux et met de l’allégresse dans l’esprit de l’homme. Sous quelque forme qu’on le mange, soit sous forme de pain, soit dans d’autres préparations, il est bon et agréable ». </a:t>
            </a:r>
          </a:p>
          <a:p>
            <a:pPr marL="0" indent="0">
              <a:buNone/>
            </a:pPr>
            <a:endParaRPr lang="fr-FR" dirty="0"/>
          </a:p>
          <a:p>
            <a:pPr marL="0" indent="0" algn="r">
              <a:buNone/>
            </a:pPr>
            <a:r>
              <a:rPr lang="fr-FR" dirty="0"/>
              <a:t>(</a:t>
            </a:r>
            <a:r>
              <a:rPr lang="fr-FR" i="1" dirty="0"/>
              <a:t>Le livre des subtilités des créatures divines</a:t>
            </a:r>
            <a:r>
              <a:rPr lang="fr-FR" dirty="0"/>
              <a:t>, trad. P. </a:t>
            </a:r>
            <a:r>
              <a:rPr lang="fr-FR" dirty="0" err="1"/>
              <a:t>Monat</a:t>
            </a:r>
            <a:r>
              <a:rPr lang="fr-FR" dirty="0"/>
              <a:t>, vol. 1, p. 37)</a:t>
            </a:r>
          </a:p>
        </p:txBody>
      </p:sp>
    </p:spTree>
    <p:extLst>
      <p:ext uri="{BB962C8B-B14F-4D97-AF65-F5344CB8AC3E}">
        <p14:creationId xmlns:p14="http://schemas.microsoft.com/office/powerpoint/2010/main" val="2083537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2" y="508096"/>
            <a:ext cx="5034774" cy="1325563"/>
          </a:xfrm>
        </p:spPr>
        <p:txBody>
          <a:bodyPr>
            <a:normAutofit fontScale="90000"/>
          </a:bodyPr>
          <a:lstStyle/>
          <a:p>
            <a:r>
              <a:rPr lang="fr-FR" dirty="0"/>
              <a:t>Mattheus </a:t>
            </a:r>
            <a:r>
              <a:rPr lang="fr-FR" dirty="0" err="1"/>
              <a:t>Platearius</a:t>
            </a:r>
            <a:r>
              <a:rPr lang="fr-FR" dirty="0"/>
              <a:t>, </a:t>
            </a:r>
            <a:br>
              <a:rPr lang="fr-FR" dirty="0"/>
            </a:br>
            <a:r>
              <a:rPr lang="fr-FR" i="1" dirty="0"/>
              <a:t>Circa </a:t>
            </a:r>
            <a:r>
              <a:rPr lang="fr-FR" i="1" dirty="0" err="1"/>
              <a:t>Instans</a:t>
            </a:r>
            <a:r>
              <a:rPr lang="fr-FR" i="1" dirty="0"/>
              <a:t>, </a:t>
            </a:r>
            <a:br>
              <a:rPr lang="fr-FR" i="1" dirty="0"/>
            </a:br>
            <a:r>
              <a:rPr lang="fr-FR" dirty="0"/>
              <a:t>XII</a:t>
            </a:r>
            <a:r>
              <a:rPr lang="fr-FR" baseline="30000" dirty="0"/>
              <a:t>e</a:t>
            </a:r>
            <a:r>
              <a:rPr lang="fr-FR" dirty="0"/>
              <a:t> s.</a:t>
            </a:r>
          </a:p>
        </p:txBody>
      </p:sp>
      <p:pic>
        <p:nvPicPr>
          <p:cNvPr id="4" name="Espace réservé du contenu 3"/>
          <p:cNvPicPr>
            <a:picLocks noGrp="1" noChangeAspect="1"/>
          </p:cNvPicPr>
          <p:nvPr>
            <p:ph idx="1"/>
          </p:nvPr>
        </p:nvPicPr>
        <p:blipFill>
          <a:blip r:embed="rId2"/>
          <a:stretch>
            <a:fillRect/>
          </a:stretch>
        </p:blipFill>
        <p:spPr>
          <a:xfrm>
            <a:off x="3546088" y="1249982"/>
            <a:ext cx="8076801" cy="5099922"/>
          </a:xfrm>
          <a:prstGeom prst="rect">
            <a:avLst/>
          </a:prstGeom>
        </p:spPr>
      </p:pic>
    </p:spTree>
    <p:extLst>
      <p:ext uri="{BB962C8B-B14F-4D97-AF65-F5344CB8AC3E}">
        <p14:creationId xmlns:p14="http://schemas.microsoft.com/office/powerpoint/2010/main" val="2942761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5963" y="2219094"/>
            <a:ext cx="7079166" cy="1729456"/>
          </a:xfrm>
        </p:spPr>
        <p:txBody>
          <a:bodyPr>
            <a:normAutofit fontScale="90000"/>
          </a:bodyPr>
          <a:lstStyle/>
          <a:p>
            <a:r>
              <a:rPr lang="fr-FR" i="1" dirty="0" err="1"/>
              <a:t>Tacuinum</a:t>
            </a:r>
            <a:r>
              <a:rPr lang="fr-FR" i="1" dirty="0"/>
              <a:t> </a:t>
            </a:r>
            <a:r>
              <a:rPr lang="fr-FR" i="1" dirty="0" err="1"/>
              <a:t>sanitatis</a:t>
            </a:r>
            <a:r>
              <a:rPr lang="fr-FR" dirty="0"/>
              <a:t>, </a:t>
            </a:r>
            <a:br>
              <a:rPr lang="fr-FR" dirty="0"/>
            </a:br>
            <a:r>
              <a:rPr lang="fr-FR" dirty="0"/>
              <a:t>texte d’origine arabe </a:t>
            </a:r>
            <a:br>
              <a:rPr lang="fr-FR" dirty="0"/>
            </a:br>
            <a:r>
              <a:rPr lang="fr-FR" dirty="0"/>
              <a:t>XI</a:t>
            </a:r>
            <a:r>
              <a:rPr lang="fr-FR" baseline="30000" dirty="0"/>
              <a:t>e</a:t>
            </a:r>
            <a:r>
              <a:rPr lang="fr-FR" dirty="0"/>
              <a:t> siècle</a:t>
            </a:r>
          </a:p>
        </p:txBody>
      </p:sp>
      <p:pic>
        <p:nvPicPr>
          <p:cNvPr id="6" name="Image 5"/>
          <p:cNvPicPr>
            <a:picLocks noChangeAspect="1"/>
          </p:cNvPicPr>
          <p:nvPr/>
        </p:nvPicPr>
        <p:blipFill>
          <a:blip r:embed="rId2"/>
          <a:stretch>
            <a:fillRect/>
          </a:stretch>
        </p:blipFill>
        <p:spPr>
          <a:xfrm>
            <a:off x="176871" y="959004"/>
            <a:ext cx="4544819" cy="4712456"/>
          </a:xfrm>
          <a:prstGeom prst="rect">
            <a:avLst/>
          </a:prstGeom>
        </p:spPr>
      </p:pic>
    </p:spTree>
    <p:extLst>
      <p:ext uri="{BB962C8B-B14F-4D97-AF65-F5344CB8AC3E}">
        <p14:creationId xmlns:p14="http://schemas.microsoft.com/office/powerpoint/2010/main" val="978809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31365" y="2483858"/>
            <a:ext cx="5265234" cy="1325563"/>
          </a:xfrm>
        </p:spPr>
        <p:txBody>
          <a:bodyPr/>
          <a:lstStyle/>
          <a:p>
            <a:r>
              <a:rPr lang="fr-FR" i="1" dirty="0" err="1"/>
              <a:t>Tacuinum</a:t>
            </a:r>
            <a:r>
              <a:rPr lang="fr-FR" i="1" dirty="0"/>
              <a:t> </a:t>
            </a:r>
            <a:br>
              <a:rPr lang="fr-FR" i="1" dirty="0"/>
            </a:br>
            <a:r>
              <a:rPr lang="fr-FR" i="1" dirty="0" err="1"/>
              <a:t>sanitatis</a:t>
            </a:r>
            <a:endParaRPr lang="fr-FR" i="1" dirty="0"/>
          </a:p>
        </p:txBody>
      </p:sp>
      <p:pic>
        <p:nvPicPr>
          <p:cNvPr id="4" name="Espace réservé du contenu 3"/>
          <p:cNvPicPr>
            <a:picLocks noGrp="1" noChangeAspect="1"/>
          </p:cNvPicPr>
          <p:nvPr>
            <p:ph idx="1"/>
          </p:nvPr>
        </p:nvPicPr>
        <p:blipFill>
          <a:blip r:embed="rId2"/>
          <a:stretch>
            <a:fillRect/>
          </a:stretch>
        </p:blipFill>
        <p:spPr>
          <a:xfrm>
            <a:off x="481979" y="450516"/>
            <a:ext cx="5004421" cy="5956967"/>
          </a:xfrm>
          <a:prstGeom prst="rect">
            <a:avLst/>
          </a:prstGeom>
        </p:spPr>
      </p:pic>
    </p:spTree>
    <p:extLst>
      <p:ext uri="{BB962C8B-B14F-4D97-AF65-F5344CB8AC3E}">
        <p14:creationId xmlns:p14="http://schemas.microsoft.com/office/powerpoint/2010/main" val="3612549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4454" y="231310"/>
            <a:ext cx="10515600" cy="1325563"/>
          </a:xfrm>
        </p:spPr>
        <p:txBody>
          <a:bodyPr/>
          <a:lstStyle/>
          <a:p>
            <a:r>
              <a:rPr lang="fr-FR" dirty="0"/>
              <a:t>Mattheus </a:t>
            </a:r>
            <a:r>
              <a:rPr lang="fr-FR" dirty="0" err="1"/>
              <a:t>Platearius</a:t>
            </a:r>
            <a:r>
              <a:rPr lang="fr-FR" dirty="0"/>
              <a:t>, </a:t>
            </a:r>
            <a:r>
              <a:rPr lang="fr-FR" i="1" dirty="0"/>
              <a:t>Circa </a:t>
            </a:r>
            <a:r>
              <a:rPr lang="fr-FR" i="1" dirty="0" err="1"/>
              <a:t>Instans</a:t>
            </a:r>
            <a:br>
              <a:rPr lang="fr-FR" i="1" dirty="0"/>
            </a:br>
            <a:r>
              <a:rPr lang="fr-FR" dirty="0"/>
              <a:t>Liste</a:t>
            </a:r>
          </a:p>
        </p:txBody>
      </p:sp>
      <p:pic>
        <p:nvPicPr>
          <p:cNvPr id="4" name="Espace réservé du contenu 3"/>
          <p:cNvPicPr>
            <a:picLocks noGrp="1" noChangeAspect="1"/>
          </p:cNvPicPr>
          <p:nvPr>
            <p:ph idx="1"/>
          </p:nvPr>
        </p:nvPicPr>
        <p:blipFill>
          <a:blip r:embed="rId2"/>
          <a:stretch>
            <a:fillRect/>
          </a:stretch>
        </p:blipFill>
        <p:spPr>
          <a:xfrm>
            <a:off x="3332436" y="1156551"/>
            <a:ext cx="7751876" cy="5310035"/>
          </a:xfrm>
          <a:prstGeom prst="rect">
            <a:avLst/>
          </a:prstGeom>
        </p:spPr>
      </p:pic>
    </p:spTree>
    <p:extLst>
      <p:ext uri="{BB962C8B-B14F-4D97-AF65-F5344CB8AC3E}">
        <p14:creationId xmlns:p14="http://schemas.microsoft.com/office/powerpoint/2010/main" val="2639630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91869" y="2103436"/>
            <a:ext cx="3310054" cy="1325563"/>
          </a:xfrm>
        </p:spPr>
        <p:txBody>
          <a:bodyPr/>
          <a:lstStyle/>
          <a:p>
            <a:r>
              <a:rPr lang="fr-FR" i="1" dirty="0"/>
              <a:t>Le </a:t>
            </a:r>
            <a:r>
              <a:rPr lang="fr-FR" i="1" dirty="0" err="1"/>
              <a:t>Platéaire</a:t>
            </a:r>
            <a:r>
              <a:rPr lang="fr-FR" i="1" dirty="0"/>
              <a:t> </a:t>
            </a:r>
            <a:br>
              <a:rPr lang="fr-FR" i="1" dirty="0"/>
            </a:br>
            <a:r>
              <a:rPr lang="fr-FR" dirty="0"/>
              <a:t>(en français)</a:t>
            </a:r>
          </a:p>
        </p:txBody>
      </p:sp>
      <p:pic>
        <p:nvPicPr>
          <p:cNvPr id="4" name="Espace réservé du contenu 3"/>
          <p:cNvPicPr>
            <a:picLocks noGrp="1" noChangeAspect="1"/>
          </p:cNvPicPr>
          <p:nvPr>
            <p:ph idx="1"/>
          </p:nvPr>
        </p:nvPicPr>
        <p:blipFill>
          <a:blip r:embed="rId2"/>
          <a:stretch>
            <a:fillRect/>
          </a:stretch>
        </p:blipFill>
        <p:spPr>
          <a:xfrm>
            <a:off x="1829148" y="342592"/>
            <a:ext cx="4328183" cy="6172815"/>
          </a:xfrm>
          <a:prstGeom prst="rect">
            <a:avLst/>
          </a:prstGeom>
        </p:spPr>
      </p:pic>
    </p:spTree>
    <p:extLst>
      <p:ext uri="{BB962C8B-B14F-4D97-AF65-F5344CB8AC3E}">
        <p14:creationId xmlns:p14="http://schemas.microsoft.com/office/powerpoint/2010/main" val="3607226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78913" y="2103437"/>
            <a:ext cx="6131312" cy="2390504"/>
          </a:xfrm>
        </p:spPr>
        <p:txBody>
          <a:bodyPr>
            <a:normAutofit/>
          </a:bodyPr>
          <a:lstStyle/>
          <a:p>
            <a:r>
              <a:rPr lang="fr-FR" dirty="0"/>
              <a:t>Hildegarde et ses fidèles </a:t>
            </a:r>
            <a:br>
              <a:rPr lang="fr-FR" dirty="0"/>
            </a:br>
            <a:r>
              <a:rPr lang="fr-FR" dirty="0"/>
              <a:t>associés, le moine </a:t>
            </a:r>
            <a:r>
              <a:rPr lang="fr-FR" dirty="0" err="1"/>
              <a:t>Volmar</a:t>
            </a:r>
            <a:r>
              <a:rPr lang="fr-FR" dirty="0"/>
              <a:t> </a:t>
            </a:r>
            <a:br>
              <a:rPr lang="fr-FR" dirty="0"/>
            </a:br>
            <a:r>
              <a:rPr lang="fr-FR" dirty="0"/>
              <a:t>et la moniale </a:t>
            </a:r>
            <a:r>
              <a:rPr lang="fr-FR" dirty="0" err="1"/>
              <a:t>Richardis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149" y="926654"/>
            <a:ext cx="5206071" cy="4637341"/>
          </a:xfrm>
        </p:spPr>
      </p:pic>
    </p:spTree>
    <p:extLst>
      <p:ext uri="{BB962C8B-B14F-4D97-AF65-F5344CB8AC3E}">
        <p14:creationId xmlns:p14="http://schemas.microsoft.com/office/powerpoint/2010/main" val="1053224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54040" y="269640"/>
            <a:ext cx="4785360" cy="1325563"/>
          </a:xfrm>
        </p:spPr>
        <p:txBody>
          <a:bodyPr/>
          <a:lstStyle/>
          <a:p>
            <a:r>
              <a:rPr lang="fr-FR" dirty="0"/>
              <a:t>Une page du codex </a:t>
            </a:r>
            <a:br>
              <a:rPr lang="fr-FR" dirty="0"/>
            </a:br>
            <a:r>
              <a:rPr lang="fr-FR" dirty="0" err="1"/>
              <a:t>Guta</a:t>
            </a:r>
            <a:r>
              <a:rPr lang="fr-FR" dirty="0"/>
              <a:t> </a:t>
            </a:r>
            <a:r>
              <a:rPr lang="fr-FR" dirty="0" err="1"/>
              <a:t>Sintram</a:t>
            </a:r>
            <a:r>
              <a:rPr lang="fr-FR" dirty="0"/>
              <a:t> (1154)</a:t>
            </a:r>
          </a:p>
        </p:txBody>
      </p:sp>
      <p:pic>
        <p:nvPicPr>
          <p:cNvPr id="1026" name="Picture 2" descr="Résultat de recherche d'images pour &quot;Guta Sintram&quot;">
            <a:extLst>
              <a:ext uri="{FF2B5EF4-FFF2-40B4-BE49-F238E27FC236}">
                <a16:creationId xmlns:a16="http://schemas.microsoft.com/office/drawing/2014/main" id="{ADB30962-14B7-F54A-AB17-540CF6954C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112" r="26482"/>
          <a:stretch/>
        </p:blipFill>
        <p:spPr bwMode="auto">
          <a:xfrm>
            <a:off x="0" y="-16192"/>
            <a:ext cx="565404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Guta Sintram&quot;">
            <a:extLst>
              <a:ext uri="{FF2B5EF4-FFF2-40B4-BE49-F238E27FC236}">
                <a16:creationId xmlns:a16="http://schemas.microsoft.com/office/drawing/2014/main" id="{C49DFFDD-2940-9847-BED4-74A381C84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880360"/>
            <a:ext cx="5303520" cy="3409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35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ésultat de recherche d'images pour &quot;monastère de saint gall&quot;">
            <a:extLst>
              <a:ext uri="{FF2B5EF4-FFF2-40B4-BE49-F238E27FC236}">
                <a16:creationId xmlns:a16="http://schemas.microsoft.com/office/drawing/2014/main" id="{A78177F7-7BD4-E247-B31D-B6FF39361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893" y="0"/>
            <a:ext cx="49625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27248D-F091-1E47-A081-AD1B4EDE7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858" y="253868"/>
            <a:ext cx="3999230" cy="587242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A568ACED-F499-A945-8FEF-19E77C447F1D}"/>
              </a:ext>
            </a:extLst>
          </p:cNvPr>
          <p:cNvSpPr txBox="1"/>
          <p:nvPr/>
        </p:nvSpPr>
        <p:spPr>
          <a:xfrm>
            <a:off x="1159727" y="6126293"/>
            <a:ext cx="3595856" cy="369332"/>
          </a:xfrm>
          <a:prstGeom prst="rect">
            <a:avLst/>
          </a:prstGeom>
          <a:noFill/>
        </p:spPr>
        <p:txBody>
          <a:bodyPr wrap="none" rtlCol="0">
            <a:spAutoFit/>
          </a:bodyPr>
          <a:lstStyle/>
          <a:p>
            <a:r>
              <a:rPr lang="fr-FR" dirty="0"/>
              <a:t>St </a:t>
            </a:r>
            <a:r>
              <a:rPr lang="fr-FR" dirty="0" err="1"/>
              <a:t>Gallen</a:t>
            </a:r>
            <a:r>
              <a:rPr lang="fr-FR" dirty="0"/>
              <a:t>, </a:t>
            </a:r>
            <a:r>
              <a:rPr lang="fr-FR" dirty="0" err="1"/>
              <a:t>Stifts-Bibliothek</a:t>
            </a:r>
            <a:r>
              <a:rPr lang="fr-FR" dirty="0"/>
              <a:t>, Ms. 1092</a:t>
            </a:r>
          </a:p>
        </p:txBody>
      </p:sp>
    </p:spTree>
    <p:extLst>
      <p:ext uri="{BB962C8B-B14F-4D97-AF65-F5344CB8AC3E}">
        <p14:creationId xmlns:p14="http://schemas.microsoft.com/office/powerpoint/2010/main" val="405820299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197</Words>
  <Application>Microsoft Macintosh PowerPoint</Application>
  <PresentationFormat>Grand écran</PresentationFormat>
  <Paragraphs>86</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Calibri Light</vt:lpstr>
      <vt:lpstr>Thème Office</vt:lpstr>
      <vt:lpstr>La place des plantes dans la materia médicale au Moyen Âge</vt:lpstr>
      <vt:lpstr>Mattheus Platearius,  Circa Instans,  XIIe s.</vt:lpstr>
      <vt:lpstr>Tacuinum sanitatis,  texte d’origine arabe  XIe siècle</vt:lpstr>
      <vt:lpstr>Tacuinum  sanitatis</vt:lpstr>
      <vt:lpstr>Mattheus Platearius, Circa Instans Liste</vt:lpstr>
      <vt:lpstr>Le Platéaire  (en français)</vt:lpstr>
      <vt:lpstr>Hildegarde et ses fidèles  associés, le moine Volmar  et la moniale Richardis</vt:lpstr>
      <vt:lpstr>Une page du codex  Guta Sintram (1154)</vt:lpstr>
      <vt:lpstr>Présentation PowerPoint</vt:lpstr>
      <vt:lpstr>Présentation PowerPoint</vt:lpstr>
      <vt:lpstr>Arbres du chapitre 70 du « Capitulare de villis (vel curtis) imperialibus » (début IXe s.)</vt:lpstr>
      <vt:lpstr>Le poivre selon Hildegarde et Platearius</vt:lpstr>
      <vt:lpstr>La Physica et l’Hortulus</vt:lpstr>
      <vt:lpstr>Les champignons selon différents auteurs</vt:lpstr>
      <vt:lpstr>Présentation PowerPoint</vt:lpstr>
      <vt:lpstr>Vertus de la consoude (consolida)</vt:lpstr>
      <vt:lpstr>Les vertus de l’épeautre,  une céréale redécouverte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Hildegarde de Bingen et la médecine du XIIe siècle</dc:title>
  <dc:creator>Laurence Moulinier</dc:creator>
  <cp:lastModifiedBy>Yoan Boudes</cp:lastModifiedBy>
  <cp:revision>65</cp:revision>
  <dcterms:created xsi:type="dcterms:W3CDTF">2018-02-07T13:00:18Z</dcterms:created>
  <dcterms:modified xsi:type="dcterms:W3CDTF">2019-10-03T05:53:40Z</dcterms:modified>
</cp:coreProperties>
</file>