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56" r:id="rId3"/>
    <p:sldId id="292" r:id="rId4"/>
    <p:sldId id="257" r:id="rId5"/>
    <p:sldId id="287" r:id="rId6"/>
    <p:sldId id="261" r:id="rId7"/>
    <p:sldId id="289" r:id="rId8"/>
    <p:sldId id="299" r:id="rId9"/>
    <p:sldId id="302" r:id="rId10"/>
    <p:sldId id="301" r:id="rId11"/>
    <p:sldId id="303" r:id="rId12"/>
    <p:sldId id="306" r:id="rId13"/>
    <p:sldId id="304" r:id="rId14"/>
    <p:sldId id="324" r:id="rId15"/>
    <p:sldId id="305" r:id="rId16"/>
    <p:sldId id="308" r:id="rId17"/>
    <p:sldId id="314" r:id="rId18"/>
    <p:sldId id="296" r:id="rId19"/>
    <p:sldId id="312" r:id="rId20"/>
    <p:sldId id="326" r:id="rId21"/>
    <p:sldId id="313" r:id="rId22"/>
    <p:sldId id="315" r:id="rId23"/>
    <p:sldId id="290" r:id="rId24"/>
    <p:sldId id="318" r:id="rId25"/>
    <p:sldId id="317" r:id="rId26"/>
    <p:sldId id="323" r:id="rId27"/>
    <p:sldId id="319" r:id="rId28"/>
    <p:sldId id="320" r:id="rId29"/>
    <p:sldId id="293" r:id="rId30"/>
    <p:sldId id="294" r:id="rId31"/>
    <p:sldId id="284"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261" autoAdjust="0"/>
  </p:normalViewPr>
  <p:slideViewPr>
    <p:cSldViewPr snapToGrid="0">
      <p:cViewPr varScale="1">
        <p:scale>
          <a:sx n="70" d="100"/>
          <a:sy n="70" d="100"/>
        </p:scale>
        <p:origin x="116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A705F1-DA25-4E1B-927C-0CC913AE9FFC}" type="datetimeFigureOut">
              <a:rPr lang="fr-FR" smtClean="0"/>
              <a:t>07/11/2019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B8D556-FD3F-4BEA-B9E2-16B1ABB2C972}" type="slidenum">
              <a:rPr lang="fr-FR" smtClean="0"/>
              <a:t>‹N°›</a:t>
            </a:fld>
            <a:endParaRPr lang="fr-FR"/>
          </a:p>
        </p:txBody>
      </p:sp>
    </p:spTree>
    <p:extLst>
      <p:ext uri="{BB962C8B-B14F-4D97-AF65-F5344CB8AC3E}">
        <p14:creationId xmlns:p14="http://schemas.microsoft.com/office/powerpoint/2010/main" val="2444241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dirty="0" smtClean="0"/>
              <a:t>L’importance des migrations intra-européennes, en la reprise des migrations sud-européennes</a:t>
            </a:r>
            <a:r>
              <a:rPr lang="fr-FR" baseline="0" dirty="0" smtClean="0"/>
              <a:t> depuis la crise</a:t>
            </a:r>
          </a:p>
          <a:p>
            <a:pPr marL="171450" indent="-171450">
              <a:buFontTx/>
              <a:buChar char="-"/>
            </a:pPr>
            <a:endParaRPr lang="fr-FR" baseline="0" dirty="0" smtClean="0"/>
          </a:p>
          <a:p>
            <a:pPr marL="171450" indent="-171450">
              <a:buFontTx/>
              <a:buChar char="-"/>
            </a:pPr>
            <a:endParaRPr lang="fr-FR" baseline="0" dirty="0" smtClean="0"/>
          </a:p>
          <a:p>
            <a:pPr marL="171450" indent="-171450">
              <a:buFontTx/>
              <a:buChar char="-"/>
            </a:pPr>
            <a:r>
              <a:rPr lang="fr-FR" baseline="0" dirty="0" smtClean="0"/>
              <a:t>Une migration souvent décrite comme individuelle et « liquide » : quid de la famille. Le </a:t>
            </a:r>
            <a:r>
              <a:rPr lang="fr-FR" baseline="0" dirty="0" err="1" smtClean="0"/>
              <a:t>pb</a:t>
            </a:r>
            <a:r>
              <a:rPr lang="fr-FR" baseline="0" dirty="0" smtClean="0"/>
              <a:t> de l’oubli des </a:t>
            </a:r>
            <a:r>
              <a:rPr lang="fr-FR" baseline="0" dirty="0" err="1" smtClean="0"/>
              <a:t>Nords</a:t>
            </a:r>
            <a:r>
              <a:rPr lang="fr-FR" baseline="0" dirty="0" smtClean="0"/>
              <a:t> dans la famille transnationale</a:t>
            </a:r>
          </a:p>
          <a:p>
            <a:pPr marL="171450" indent="-171450">
              <a:buFontTx/>
              <a:buChar char="-"/>
            </a:pPr>
            <a:endParaRPr lang="fr-FR" baseline="0" dirty="0" smtClean="0"/>
          </a:p>
          <a:p>
            <a:pPr marL="171450" indent="-171450">
              <a:buFontTx/>
              <a:buChar char="-"/>
            </a:pPr>
            <a:r>
              <a:rPr lang="fr-FR" baseline="0" dirty="0" smtClean="0"/>
              <a:t>- une famille </a:t>
            </a:r>
            <a:r>
              <a:rPr lang="fr-FR" baseline="0" dirty="0" err="1" smtClean="0"/>
              <a:t>trahnsnationale</a:t>
            </a:r>
            <a:r>
              <a:rPr lang="fr-FR" baseline="0" dirty="0" smtClean="0"/>
              <a:t> originale : qui ne </a:t>
            </a:r>
            <a:r>
              <a:rPr lang="fr-FR" baseline="0" dirty="0" err="1" smtClean="0"/>
              <a:t>disrupte</a:t>
            </a:r>
            <a:r>
              <a:rPr lang="fr-FR" baseline="0" dirty="0" smtClean="0"/>
              <a:t> pas les ménages, mais affecte la parenté, qui joue pourtant un rôle fondamental dans le </a:t>
            </a:r>
            <a:r>
              <a:rPr lang="fr-FR" baseline="0" dirty="0" err="1" smtClean="0"/>
              <a:t>welfare</a:t>
            </a:r>
            <a:r>
              <a:rPr lang="fr-FR" baseline="0" dirty="0" smtClean="0"/>
              <a:t> italien</a:t>
            </a:r>
            <a:endParaRPr lang="fr-FR" dirty="0"/>
          </a:p>
        </p:txBody>
      </p:sp>
      <p:sp>
        <p:nvSpPr>
          <p:cNvPr id="4" name="Espace réservé du numéro de diapositive 3"/>
          <p:cNvSpPr>
            <a:spLocks noGrp="1"/>
          </p:cNvSpPr>
          <p:nvPr>
            <p:ph type="sldNum" sz="quarter" idx="10"/>
          </p:nvPr>
        </p:nvSpPr>
        <p:spPr/>
        <p:txBody>
          <a:bodyPr/>
          <a:lstStyle/>
          <a:p>
            <a:fld id="{BCB8D556-FD3F-4BEA-B9E2-16B1ABB2C972}" type="slidenum">
              <a:rPr lang="fr-FR" smtClean="0"/>
              <a:t>1</a:t>
            </a:fld>
            <a:endParaRPr lang="fr-FR"/>
          </a:p>
        </p:txBody>
      </p:sp>
    </p:spTree>
    <p:extLst>
      <p:ext uri="{BB962C8B-B14F-4D97-AF65-F5344CB8AC3E}">
        <p14:creationId xmlns:p14="http://schemas.microsoft.com/office/powerpoint/2010/main" val="1272057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F1EF9B79-F459-4891-9E98-BAF486B32E8D}" type="slidenum">
              <a:rPr lang="fr-FR" smtClean="0">
                <a:solidFill>
                  <a:prstClr val="black"/>
                </a:solidFill>
              </a:rPr>
              <a:pPr/>
              <a:t>16</a:t>
            </a:fld>
            <a:endParaRPr lang="fr-FR">
              <a:solidFill>
                <a:prstClr val="black"/>
              </a:solidFill>
            </a:endParaRPr>
          </a:p>
        </p:txBody>
      </p:sp>
    </p:spTree>
    <p:extLst>
      <p:ext uri="{BB962C8B-B14F-4D97-AF65-F5344CB8AC3E}">
        <p14:creationId xmlns:p14="http://schemas.microsoft.com/office/powerpoint/2010/main" val="3581263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notion de « tour », empruntée au vocabulaire touristique du « grand tour » s’applique bien aux mobilités des mères des Italiens de Paris. En effet, contrairement à leurs enfants, qui rentrent en Italie souvent 5 ou 6 fois par an, pour des séjours fragmentés parfois de courte durée (</a:t>
            </a:r>
            <a:r>
              <a:rPr lang="fr-FR" dirty="0" err="1" smtClean="0"/>
              <a:t>qques</a:t>
            </a:r>
            <a:r>
              <a:rPr lang="fr-FR" dirty="0" smtClean="0"/>
              <a:t> jours ou un WE), les mères visitent leurs enfants à Paris ou en Europe pour de longues durées (rarement moins de 15 jours, et souvent plusieurs mois), et enchaînent souvent différentes visites familiales dans plusieurs pays sans rentrer en Italie, dans une logique de cumul entre care aux petits enfants, entretien du lien familial et voyage de loisirs. De plus, elles voyagent rarement seules, mais se déplacent en général avec d’autres parents ou des amies (dans une claire logique </a:t>
            </a:r>
            <a:r>
              <a:rPr lang="fr-FR" dirty="0" err="1" smtClean="0"/>
              <a:t>genrée</a:t>
            </a:r>
            <a:r>
              <a:rPr lang="fr-FR" dirty="0" smtClean="0"/>
              <a:t> de groupes de femmes). La notion de mobilité « VFR » (</a:t>
            </a:r>
            <a:r>
              <a:rPr lang="fr-FR" dirty="0" err="1" smtClean="0"/>
              <a:t>Visiting</a:t>
            </a:r>
            <a:r>
              <a:rPr lang="fr-FR" dirty="0" smtClean="0"/>
              <a:t> </a:t>
            </a:r>
            <a:r>
              <a:rPr lang="fr-FR" dirty="0" err="1" smtClean="0"/>
              <a:t>friends</a:t>
            </a:r>
            <a:r>
              <a:rPr lang="fr-FR" dirty="0" smtClean="0"/>
              <a:t> and relatives) prend ici tout son sens. On concentre dans le temps les obligations familiales tout en se réservant aussi des activités de loisirs entre amies dans des villes européennes. Ce qui laisse aussi plus de temps pour soi le reste de l’année. Parents et amis sont associés dans les visites. </a:t>
            </a:r>
          </a:p>
          <a:p>
            <a:endParaRPr lang="fr-FR" dirty="0" smtClean="0"/>
          </a:p>
          <a:p>
            <a:r>
              <a:rPr lang="fr-FR" dirty="0" smtClean="0"/>
              <a:t>On le voit bien dans le cas d’Alessandra, mère de Matteo, âgée de 74 ans, et veuve depuis 1996. En 2016, elle effectue un « petit tour » de deux mois, voyageant avec la mère d’Isabella (la femme de son fils : les deux mères vont voir leur fils et fille en même temps à Paris), et une amie commune. Après 15 jours chez son fil à Paris, elle reste un mois chez son frère à Cologne, puis </a:t>
            </a:r>
            <a:r>
              <a:rPr lang="fr-FR" dirty="0" err="1" smtClean="0"/>
              <a:t>enchapine</a:t>
            </a:r>
            <a:r>
              <a:rPr lang="fr-FR" dirty="0" smtClean="0"/>
              <a:t> directement pour une semaine de « vacances » entre amies à Amsterdam, avant de rentrer à Naples</a:t>
            </a:r>
          </a:p>
          <a:p>
            <a:r>
              <a:rPr lang="fr-FR" dirty="0" smtClean="0"/>
              <a:t>Puis à l’été 2017, elle effectue un « grand tour » de près de 5 mois : « </a:t>
            </a:r>
            <a:r>
              <a:rPr lang="fr-FR" dirty="0" err="1" smtClean="0"/>
              <a:t>Praticamente</a:t>
            </a:r>
            <a:r>
              <a:rPr lang="fr-FR" dirty="0" smtClean="0"/>
              <a:t> da casa </a:t>
            </a:r>
            <a:r>
              <a:rPr lang="fr-FR" dirty="0" err="1" smtClean="0"/>
              <a:t>mia</a:t>
            </a:r>
            <a:r>
              <a:rPr lang="fr-FR" dirty="0" smtClean="0"/>
              <a:t> me ne </a:t>
            </a:r>
            <a:r>
              <a:rPr lang="fr-FR" dirty="0" err="1" smtClean="0"/>
              <a:t>vado</a:t>
            </a:r>
            <a:r>
              <a:rPr lang="fr-FR" dirty="0" smtClean="0"/>
              <a:t> a </a:t>
            </a:r>
            <a:r>
              <a:rPr lang="fr-FR" dirty="0" err="1" smtClean="0"/>
              <a:t>giugno</a:t>
            </a:r>
            <a:r>
              <a:rPr lang="fr-FR" dirty="0" smtClean="0"/>
              <a:t> e </a:t>
            </a:r>
            <a:r>
              <a:rPr lang="fr-FR" dirty="0" err="1" smtClean="0"/>
              <a:t>torno</a:t>
            </a:r>
            <a:r>
              <a:rPr lang="fr-FR" dirty="0" smtClean="0"/>
              <a:t> a </a:t>
            </a:r>
            <a:r>
              <a:rPr lang="fr-FR" dirty="0" err="1" smtClean="0"/>
              <a:t>ottobre</a:t>
            </a:r>
            <a:r>
              <a:rPr lang="fr-FR" dirty="0" smtClean="0"/>
              <a:t> ». Le 20 juin, elle part en train pour la Toscane, où elle passe 15 jours chez sa deuxième fille, </a:t>
            </a:r>
            <a:r>
              <a:rPr lang="fr-FR" dirty="0" err="1" smtClean="0"/>
              <a:t>Raffaella</a:t>
            </a:r>
            <a:r>
              <a:rPr lang="fr-FR" dirty="0" smtClean="0"/>
              <a:t>, pour s’occuper de sa fille de 7 ans qui débute ses grandes vacances d’été, alors que ses parents travaillent. Puis, mi-juillet, elle accompagne </a:t>
            </a:r>
            <a:r>
              <a:rPr lang="fr-FR" dirty="0" err="1" smtClean="0"/>
              <a:t>Raffaella</a:t>
            </a:r>
            <a:r>
              <a:rPr lang="fr-FR" dirty="0" smtClean="0"/>
              <a:t>, son mari et leur fille dans la maison de vacances </a:t>
            </a:r>
            <a:r>
              <a:rPr lang="fr-FR" dirty="0" err="1" smtClean="0"/>
              <a:t>famililaes</a:t>
            </a:r>
            <a:r>
              <a:rPr lang="fr-FR" dirty="0" smtClean="0"/>
              <a:t> au bord e la mer en Calabre, tous dans la même voiture. La maison, achetée par le mari d’Alessandra, est aujourd’hui de propriété de son fil Matteo qui a migré à Paris. Mais c’est elle qui continue à en gérer les usages, pour toute la famille. Mi aout, la famille rentre en Toscane, toujours en </a:t>
            </a:r>
            <a:r>
              <a:rPr lang="fr-FR" dirty="0" err="1" smtClean="0"/>
              <a:t>vôiture</a:t>
            </a:r>
            <a:r>
              <a:rPr lang="fr-FR" dirty="0" smtClean="0"/>
              <a:t>. Puis, début, septembre, Alessandra prend l’avion pour Paris, en même temps que la mère de sa belle-fille Isabella, où elle </a:t>
            </a:r>
            <a:r>
              <a:rPr lang="fr-FR" dirty="0" err="1" smtClean="0"/>
              <a:t>prévout</a:t>
            </a:r>
            <a:r>
              <a:rPr lang="fr-FR" dirty="0" smtClean="0"/>
              <a:t> de rester un mois pour la naissance du bébé de son fils Matteo. Elle ne rentrera à Naples qu’en octobre.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CB8D556-FD3F-4BEA-B9E2-16B1ABB2C972}" type="slidenum">
              <a:rPr lang="fr-FR" smtClean="0"/>
              <a:t>17</a:t>
            </a:fld>
            <a:endParaRPr lang="fr-FR"/>
          </a:p>
        </p:txBody>
      </p:sp>
    </p:spTree>
    <p:extLst>
      <p:ext uri="{BB962C8B-B14F-4D97-AF65-F5344CB8AC3E}">
        <p14:creationId xmlns:p14="http://schemas.microsoft.com/office/powerpoint/2010/main" val="1210712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F1EF9B79-F459-4891-9E98-BAF486B32E8D}" type="slidenum">
              <a:rPr lang="fr-FR" smtClean="0">
                <a:solidFill>
                  <a:prstClr val="black"/>
                </a:solidFill>
              </a:rPr>
              <a:pPr/>
              <a:t>18</a:t>
            </a:fld>
            <a:endParaRPr lang="fr-FR">
              <a:solidFill>
                <a:prstClr val="black"/>
              </a:solidFill>
            </a:endParaRPr>
          </a:p>
        </p:txBody>
      </p:sp>
    </p:spTree>
    <p:extLst>
      <p:ext uri="{BB962C8B-B14F-4D97-AF65-F5344CB8AC3E}">
        <p14:creationId xmlns:p14="http://schemas.microsoft.com/office/powerpoint/2010/main" val="2678052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F1EF9B79-F459-4891-9E98-BAF486B32E8D}" type="slidenum">
              <a:rPr lang="fr-FR" smtClean="0">
                <a:solidFill>
                  <a:prstClr val="black"/>
                </a:solidFill>
              </a:rPr>
              <a:pPr/>
              <a:t>19</a:t>
            </a:fld>
            <a:endParaRPr lang="fr-FR">
              <a:solidFill>
                <a:prstClr val="black"/>
              </a:solidFill>
            </a:endParaRPr>
          </a:p>
        </p:txBody>
      </p:sp>
    </p:spTree>
    <p:extLst>
      <p:ext uri="{BB962C8B-B14F-4D97-AF65-F5344CB8AC3E}">
        <p14:creationId xmlns:p14="http://schemas.microsoft.com/office/powerpoint/2010/main" val="3336275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Ce type de tour est très lié au cycle de vie, et plutôt féminin (même s’il </a:t>
            </a:r>
            <a:r>
              <a:rPr lang="fr-FR" dirty="0" err="1" smtClean="0"/>
              <a:t>ya</a:t>
            </a:r>
            <a:r>
              <a:rPr lang="fr-FR" dirty="0" smtClean="0"/>
              <a:t> des exemples masculins comme le père de </a:t>
            </a:r>
            <a:r>
              <a:rPr lang="fr-FR" dirty="0" err="1" smtClean="0"/>
              <a:t>Natascia</a:t>
            </a:r>
            <a:r>
              <a:rPr lang="fr-FR" dirty="0" smtClean="0"/>
              <a:t>  ), caractéristique d’une phase de « libération » féminine de la deuxième vieillesse. Il caractérise des « </a:t>
            </a:r>
            <a:r>
              <a:rPr lang="fr-FR" dirty="0" err="1" smtClean="0"/>
              <a:t>flying</a:t>
            </a:r>
            <a:r>
              <a:rPr lang="fr-FR" dirty="0" smtClean="0"/>
              <a:t> </a:t>
            </a:r>
            <a:r>
              <a:rPr lang="fr-FR" dirty="0" err="1" smtClean="0"/>
              <a:t>grandmothers</a:t>
            </a:r>
            <a:r>
              <a:rPr lang="fr-FR" dirty="0" smtClean="0"/>
              <a:t> » : des femmes âgées restées seules suite à une rupture ou au décès de leur conjoint, et en même temps grand-mères. A la retraite, libérées des contraintes liées au « soin d’un homme »,  et en même temps grand-mères d’enfants en bas âge, elles sont donc très disponibles, ce qui suscite des séjours de longue durée pour prendre soin de leurs petits-enfants à l’étranger. En même temps, ces femmes mariées dans les années 60, qui ont travaillé et pris soin de leur famille toute leur vie, y compris de la vieillesse de leurs maris (souvent morts avant elles car ouvriers etc…), se sentent, pour la première fois de leur vie, libérées des contraintes quotidiennes du care familial. Elle voient donc plutôt positivement l’éloignement de leurs enfants et petits-enfants, comme Alessandra.  La distance leur permet de mieux contrôler leurs obligations familiales, de renégocier leur place et leur rôle dans la famille. Elles concentrent dans le temps et l’espace leurs obligations de grand-mère, tout en se ménageant des espaces de liberté entre amies, loin du contrôle masculin. Donc modèle de la garde alternée : le rôle de grand-mère est d’autant mieux accepté et apprécié qu’il est suivi de phases de liberté et de temps à soi</a:t>
            </a:r>
            <a:endParaRPr lang="fr-FR" dirty="0"/>
          </a:p>
        </p:txBody>
      </p:sp>
      <p:sp>
        <p:nvSpPr>
          <p:cNvPr id="4" name="Espace réservé du numéro de diapositive 3"/>
          <p:cNvSpPr>
            <a:spLocks noGrp="1"/>
          </p:cNvSpPr>
          <p:nvPr>
            <p:ph type="sldNum" sz="quarter" idx="10"/>
          </p:nvPr>
        </p:nvSpPr>
        <p:spPr/>
        <p:txBody>
          <a:bodyPr/>
          <a:lstStyle/>
          <a:p>
            <a:fld id="{F1EF9B79-F459-4891-9E98-BAF486B32E8D}" type="slidenum">
              <a:rPr lang="fr-FR" smtClean="0">
                <a:solidFill>
                  <a:prstClr val="black"/>
                </a:solidFill>
              </a:rPr>
              <a:pPr/>
              <a:t>20</a:t>
            </a:fld>
            <a:endParaRPr lang="fr-FR">
              <a:solidFill>
                <a:prstClr val="black"/>
              </a:solidFill>
            </a:endParaRPr>
          </a:p>
        </p:txBody>
      </p:sp>
    </p:spTree>
    <p:extLst>
      <p:ext uri="{BB962C8B-B14F-4D97-AF65-F5344CB8AC3E}">
        <p14:creationId xmlns:p14="http://schemas.microsoft.com/office/powerpoint/2010/main" val="458234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Family</a:t>
            </a:r>
            <a:r>
              <a:rPr lang="fr-FR" dirty="0" smtClean="0"/>
              <a:t> </a:t>
            </a:r>
            <a:r>
              <a:rPr lang="fr-FR" dirty="0" err="1" smtClean="0"/>
              <a:t>chains</a:t>
            </a:r>
            <a:r>
              <a:rPr lang="fr-FR" dirty="0" smtClean="0"/>
              <a:t> and </a:t>
            </a:r>
            <a:r>
              <a:rPr lang="fr-FR" dirty="0" err="1" smtClean="0"/>
              <a:t>regional</a:t>
            </a:r>
            <a:r>
              <a:rPr lang="fr-FR" dirty="0" smtClean="0"/>
              <a:t> </a:t>
            </a:r>
            <a:r>
              <a:rPr lang="fr-FR" dirty="0" err="1" smtClean="0"/>
              <a:t>solidarity</a:t>
            </a:r>
            <a:r>
              <a:rPr lang="fr-FR" dirty="0" smtClean="0"/>
              <a:t> have been </a:t>
            </a:r>
            <a:r>
              <a:rPr lang="fr-FR" dirty="0" err="1" smtClean="0"/>
              <a:t>replaced</a:t>
            </a:r>
            <a:r>
              <a:rPr lang="fr-FR" dirty="0" smtClean="0"/>
              <a:t> by </a:t>
            </a:r>
            <a:r>
              <a:rPr lang="fr-FR" dirty="0" err="1" smtClean="0"/>
              <a:t>academic</a:t>
            </a:r>
            <a:r>
              <a:rPr lang="fr-FR" dirty="0" smtClean="0"/>
              <a:t> -</a:t>
            </a:r>
            <a:r>
              <a:rPr lang="fr-FR" dirty="0" err="1" smtClean="0"/>
              <a:t>professional</a:t>
            </a:r>
            <a:r>
              <a:rPr lang="fr-FR" dirty="0" smtClean="0"/>
              <a:t> networks and online </a:t>
            </a:r>
            <a:r>
              <a:rPr lang="fr-FR" dirty="0" err="1" smtClean="0"/>
              <a:t>communities</a:t>
            </a:r>
            <a:r>
              <a:rPr lang="fr-FR" dirty="0" smtClean="0"/>
              <a:t> in </a:t>
            </a:r>
            <a:r>
              <a:rPr lang="fr-FR" dirty="0" err="1" smtClean="0"/>
              <a:t>shaping</a:t>
            </a:r>
            <a:r>
              <a:rPr lang="fr-FR" dirty="0" smtClean="0"/>
              <a:t> </a:t>
            </a:r>
            <a:r>
              <a:rPr lang="fr-FR" dirty="0" err="1" smtClean="0"/>
              <a:t>italian</a:t>
            </a:r>
            <a:r>
              <a:rPr lang="fr-FR" dirty="0" smtClean="0"/>
              <a:t> migrations </a:t>
            </a:r>
          </a:p>
          <a:p>
            <a:endParaRPr lang="fr-FR" dirty="0" smtClean="0"/>
          </a:p>
          <a:p>
            <a:r>
              <a:rPr lang="fr-FR" dirty="0" smtClean="0"/>
              <a:t>But </a:t>
            </a:r>
            <a:r>
              <a:rPr lang="fr-FR" dirty="0" err="1" smtClean="0"/>
              <a:t>family</a:t>
            </a:r>
            <a:r>
              <a:rPr lang="fr-FR" dirty="0" smtClean="0"/>
              <a:t> </a:t>
            </a:r>
            <a:r>
              <a:rPr lang="fr-FR" dirty="0" err="1" smtClean="0"/>
              <a:t>still</a:t>
            </a:r>
            <a:r>
              <a:rPr lang="fr-FR" dirty="0" smtClean="0"/>
              <a:t> </a:t>
            </a:r>
            <a:r>
              <a:rPr lang="fr-FR" dirty="0" err="1" smtClean="0"/>
              <a:t>plays</a:t>
            </a:r>
            <a:r>
              <a:rPr lang="fr-FR" dirty="0" smtClean="0"/>
              <a:t> a key « subjective » </a:t>
            </a:r>
            <a:r>
              <a:rPr lang="fr-FR" dirty="0" err="1" smtClean="0"/>
              <a:t>role</a:t>
            </a:r>
            <a:r>
              <a:rPr lang="fr-FR" dirty="0" smtClean="0"/>
              <a:t> in migration </a:t>
            </a:r>
            <a:r>
              <a:rPr lang="fr-FR" dirty="0" err="1" smtClean="0"/>
              <a:t>projects</a:t>
            </a:r>
            <a:r>
              <a:rPr lang="fr-FR" dirty="0" smtClean="0"/>
              <a:t>, </a:t>
            </a:r>
            <a:r>
              <a:rPr lang="fr-FR" dirty="0" err="1" smtClean="0"/>
              <a:t>through</a:t>
            </a:r>
            <a:r>
              <a:rPr lang="fr-FR" dirty="0" smtClean="0"/>
              <a:t> the </a:t>
            </a:r>
            <a:r>
              <a:rPr lang="fr-FR" dirty="0" err="1" smtClean="0"/>
              <a:t>early</a:t>
            </a:r>
            <a:r>
              <a:rPr lang="fr-FR" dirty="0" smtClean="0"/>
              <a:t> </a:t>
            </a:r>
            <a:r>
              <a:rPr lang="fr-FR" dirty="0" err="1" smtClean="0"/>
              <a:t>socialization</a:t>
            </a:r>
            <a:r>
              <a:rPr lang="fr-FR" dirty="0" smtClean="0"/>
              <a:t> to international </a:t>
            </a:r>
            <a:r>
              <a:rPr lang="fr-FR" dirty="0" err="1" smtClean="0"/>
              <a:t>mobility</a:t>
            </a:r>
            <a:r>
              <a:rPr lang="fr-FR" dirty="0" smtClean="0"/>
              <a:t> (</a:t>
            </a:r>
            <a:r>
              <a:rPr lang="fr-FR" dirty="0" err="1" smtClean="0"/>
              <a:t>tourism</a:t>
            </a:r>
            <a:r>
              <a:rPr lang="fr-FR" dirty="0" smtClean="0"/>
              <a:t>, </a:t>
            </a:r>
            <a:r>
              <a:rPr lang="fr-FR" dirty="0" err="1" smtClean="0"/>
              <a:t>linguistic</a:t>
            </a:r>
            <a:r>
              <a:rPr lang="fr-FR" dirty="0" smtClean="0"/>
              <a:t> </a:t>
            </a:r>
            <a:r>
              <a:rPr lang="fr-FR" dirty="0" err="1" smtClean="0"/>
              <a:t>schools</a:t>
            </a:r>
            <a:r>
              <a:rPr lang="fr-FR" dirty="0" smtClean="0"/>
              <a:t>)  and a </a:t>
            </a:r>
            <a:r>
              <a:rPr lang="fr-FR" dirty="0" err="1" smtClean="0"/>
              <a:t>generational</a:t>
            </a:r>
            <a:r>
              <a:rPr lang="fr-FR" dirty="0" smtClean="0"/>
              <a:t> </a:t>
            </a:r>
            <a:r>
              <a:rPr lang="fr-FR" dirty="0" err="1" smtClean="0"/>
              <a:t>emulation</a:t>
            </a:r>
            <a:r>
              <a:rPr lang="fr-FR" dirty="0" smtClean="0"/>
              <a:t> to </a:t>
            </a:r>
            <a:r>
              <a:rPr lang="fr-FR" dirty="0" err="1" smtClean="0"/>
              <a:t>moving</a:t>
            </a:r>
            <a:r>
              <a:rPr lang="fr-FR" dirty="0" smtClean="0"/>
              <a:t> </a:t>
            </a:r>
            <a:r>
              <a:rPr lang="fr-FR" dirty="0" err="1" smtClean="0"/>
              <a:t>abroad</a:t>
            </a:r>
            <a:r>
              <a:rPr lang="fr-FR" dirty="0" smtClean="0"/>
              <a:t> </a:t>
            </a:r>
            <a:r>
              <a:rPr lang="fr-FR" dirty="0" err="1" smtClean="0"/>
              <a:t>within</a:t>
            </a:r>
            <a:r>
              <a:rPr lang="fr-FR" dirty="0" smtClean="0"/>
              <a:t> siblings and </a:t>
            </a:r>
            <a:r>
              <a:rPr lang="fr-FR" dirty="0" err="1" smtClean="0"/>
              <a:t>peer</a:t>
            </a:r>
            <a:r>
              <a:rPr lang="fr-FR" dirty="0" smtClean="0"/>
              <a:t> groups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And</a:t>
            </a:r>
            <a:r>
              <a:rPr lang="fr-FR" sz="1200" kern="1200" baseline="0" dirty="0" smtClean="0">
                <a:solidFill>
                  <a:schemeClr val="tx1"/>
                </a:solidFill>
                <a:effectLst/>
                <a:latin typeface="+mn-lt"/>
                <a:ea typeface="+mn-ea"/>
                <a:cs typeface="+mn-cs"/>
              </a:rPr>
              <a:t> an objective </a:t>
            </a:r>
            <a:r>
              <a:rPr lang="fr-FR" sz="1200" kern="1200" baseline="0" dirty="0" err="1" smtClean="0">
                <a:solidFill>
                  <a:schemeClr val="tx1"/>
                </a:solidFill>
                <a:effectLst/>
                <a:latin typeface="+mn-lt"/>
                <a:ea typeface="+mn-ea"/>
                <a:cs typeface="+mn-cs"/>
              </a:rPr>
              <a:t>role</a:t>
            </a:r>
            <a:r>
              <a:rPr lang="fr-FR" sz="1200" kern="1200" baseline="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youth emigration is more intense in the richest areas of Italy, in border regions and in metropolitan areas</a:t>
            </a:r>
            <a:endParaRPr lang="fr-FR" dirty="0"/>
          </a:p>
        </p:txBody>
      </p:sp>
      <p:sp>
        <p:nvSpPr>
          <p:cNvPr id="4" name="Espace réservé du numéro de diapositive 3"/>
          <p:cNvSpPr>
            <a:spLocks noGrp="1"/>
          </p:cNvSpPr>
          <p:nvPr>
            <p:ph type="sldNum" sz="quarter" idx="10"/>
          </p:nvPr>
        </p:nvSpPr>
        <p:spPr/>
        <p:txBody>
          <a:bodyPr/>
          <a:lstStyle/>
          <a:p>
            <a:fld id="{F1EF9B79-F459-4891-9E98-BAF486B32E8D}" type="slidenum">
              <a:rPr lang="fr-FR" smtClean="0">
                <a:solidFill>
                  <a:prstClr val="black"/>
                </a:solidFill>
              </a:rPr>
              <a:pPr/>
              <a:t>27</a:t>
            </a:fld>
            <a:endParaRPr lang="fr-FR">
              <a:solidFill>
                <a:prstClr val="black"/>
              </a:solidFill>
            </a:endParaRPr>
          </a:p>
        </p:txBody>
      </p:sp>
    </p:spTree>
    <p:extLst>
      <p:ext uri="{BB962C8B-B14F-4D97-AF65-F5344CB8AC3E}">
        <p14:creationId xmlns:p14="http://schemas.microsoft.com/office/powerpoint/2010/main" val="3713017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1EF9B79-F459-4891-9E98-BAF486B32E8D}" type="slidenum">
              <a:rPr lang="fr-FR" smtClean="0">
                <a:solidFill>
                  <a:prstClr val="black"/>
                </a:solidFill>
              </a:rPr>
              <a:pPr/>
              <a:t>29</a:t>
            </a:fld>
            <a:endParaRPr lang="fr-FR">
              <a:solidFill>
                <a:prstClr val="black"/>
              </a:solidFill>
            </a:endParaRPr>
          </a:p>
        </p:txBody>
      </p:sp>
    </p:spTree>
    <p:extLst>
      <p:ext uri="{BB962C8B-B14F-4D97-AF65-F5344CB8AC3E}">
        <p14:creationId xmlns:p14="http://schemas.microsoft.com/office/powerpoint/2010/main" val="4014614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just">
              <a:spcAft>
                <a:spcPts val="0"/>
              </a:spcAft>
            </a:pPr>
            <a:r>
              <a:rPr lang="fr-FR" sz="1400" dirty="0" smtClean="0">
                <a:effectLst/>
                <a:latin typeface="Garamond" panose="02020404030301010803" pitchFamily="18" charset="0"/>
                <a:ea typeface="Calibri" panose="020F0502020204030204" pitchFamily="34" charset="0"/>
                <a:cs typeface="Times New Roman" panose="02020603050405020304" pitchFamily="18" charset="0"/>
              </a:rPr>
              <a:t>En Italie, en Grèce ou en Espagne, le déclin de la famille élargie, où cohabitaient plusieurs générations sous le même toit, a fait place à un modèle résidentiel de proximité familiale dans l'espace local (on vit dans le même immeuble, la même copropriété ou la même rue que ses parents) servant de support à des contacts quasi quotidiens au sein de la parentèle (</a:t>
            </a:r>
            <a:r>
              <a:rPr lang="fr-FR" sz="1400" dirty="0" err="1" smtClean="0">
                <a:effectLst/>
                <a:latin typeface="Garamond" panose="02020404030301010803" pitchFamily="18" charset="0"/>
                <a:ea typeface="Calibri" panose="020F0502020204030204" pitchFamily="34" charset="0"/>
                <a:cs typeface="Times New Roman" panose="02020603050405020304" pitchFamily="18" charset="0"/>
              </a:rPr>
              <a:t>Pfirsch</a:t>
            </a:r>
            <a:r>
              <a:rPr lang="fr-FR" sz="1400" dirty="0" smtClean="0">
                <a:effectLst/>
                <a:latin typeface="Garamond" panose="02020404030301010803" pitchFamily="18" charset="0"/>
                <a:ea typeface="Calibri" panose="020F0502020204030204" pitchFamily="34" charset="0"/>
                <a:cs typeface="Times New Roman" panose="02020603050405020304" pitchFamily="18" charset="0"/>
              </a:rPr>
              <a:t>, 2009 et 2011). Se développe également le phénomène de la « famille longue » (</a:t>
            </a:r>
            <a:r>
              <a:rPr lang="fr-FR" sz="1400" dirty="0" err="1" smtClean="0">
                <a:effectLst/>
                <a:latin typeface="Garamond" panose="02020404030301010803" pitchFamily="18" charset="0"/>
                <a:ea typeface="Calibri" panose="020F0502020204030204" pitchFamily="34" charset="0"/>
                <a:cs typeface="Times New Roman" panose="02020603050405020304" pitchFamily="18" charset="0"/>
              </a:rPr>
              <a:t>Donati</a:t>
            </a:r>
            <a:r>
              <a:rPr lang="fr-FR" sz="1400" dirty="0" smtClean="0">
                <a:effectLst/>
                <a:latin typeface="Garamond" panose="02020404030301010803" pitchFamily="18" charset="0"/>
                <a:ea typeface="Calibri" panose="020F0502020204030204" pitchFamily="34" charset="0"/>
                <a:cs typeface="Times New Roman" panose="02020603050405020304" pitchFamily="18" charset="0"/>
              </a:rPr>
              <a:t>, 1988), caractérisé par un départ très tardif des jeunes adultes de chez leurs parents, souvent après 35 ans, en particulier chez les jeunes hommes, provoquant un « </a:t>
            </a:r>
            <a:r>
              <a:rPr lang="fr-FR" sz="1400" dirty="0" err="1" smtClean="0">
                <a:effectLst/>
                <a:latin typeface="Garamond" panose="02020404030301010803" pitchFamily="18" charset="0"/>
                <a:ea typeface="Calibri" panose="020F0502020204030204" pitchFamily="34" charset="0"/>
                <a:cs typeface="Times New Roman" panose="02020603050405020304" pitchFamily="18" charset="0"/>
              </a:rPr>
              <a:t>syndrôme</a:t>
            </a:r>
            <a:r>
              <a:rPr lang="fr-FR" sz="1400" dirty="0" smtClean="0">
                <a:effectLst/>
                <a:latin typeface="Garamond" panose="02020404030301010803" pitchFamily="18" charset="0"/>
                <a:ea typeface="Calibri" panose="020F0502020204030204" pitchFamily="34" charset="0"/>
                <a:cs typeface="Times New Roman" panose="02020603050405020304" pitchFamily="18" charset="0"/>
              </a:rPr>
              <a:t> du retard » (le cumul entre retard de la décohabitation, retard du mariage et retard de la première naissance – </a:t>
            </a:r>
            <a:r>
              <a:rPr lang="fr-FR" sz="1400" dirty="0" err="1" smtClean="0">
                <a:effectLst/>
                <a:latin typeface="Garamond" panose="02020404030301010803" pitchFamily="18" charset="0"/>
                <a:ea typeface="Calibri" panose="020F0502020204030204" pitchFamily="34" charset="0"/>
                <a:cs typeface="Times New Roman" panose="02020603050405020304" pitchFamily="18" charset="0"/>
              </a:rPr>
              <a:t>Sgritta</a:t>
            </a:r>
            <a:r>
              <a:rPr lang="fr-FR" sz="1400" dirty="0" smtClean="0">
                <a:effectLst/>
                <a:latin typeface="Garamond" panose="02020404030301010803" pitchFamily="18" charset="0"/>
                <a:ea typeface="Calibri" panose="020F0502020204030204" pitchFamily="34" charset="0"/>
                <a:cs typeface="Times New Roman" panose="02020603050405020304" pitchFamily="18" charset="0"/>
              </a:rPr>
              <a:t>) qui est une des principales causes de la très basse fécondité de l’Europe méridionale depuis 40 ans. La centralité de la solidarité familiale en Italie et en Europe du Sud y a en effet favorisé la reproduction de modèles normatifs et de rôles familiaux « traditionnels ». L’autonomisation de l’individu caractéristique de la modernité (</a:t>
            </a:r>
            <a:r>
              <a:rPr lang="fr-FR" sz="1400" dirty="0" err="1" smtClean="0">
                <a:effectLst/>
                <a:latin typeface="Garamond" panose="02020404030301010803" pitchFamily="18" charset="0"/>
                <a:ea typeface="Calibri" panose="020F0502020204030204" pitchFamily="34" charset="0"/>
                <a:cs typeface="Times New Roman" panose="02020603050405020304" pitchFamily="18" charset="0"/>
              </a:rPr>
              <a:t>Singly</a:t>
            </a:r>
            <a:r>
              <a:rPr lang="fr-FR" sz="1400" dirty="0" smtClean="0">
                <a:effectLst/>
                <a:latin typeface="Garamond" panose="02020404030301010803" pitchFamily="18" charset="0"/>
                <a:ea typeface="Calibri" panose="020F0502020204030204" pitchFamily="34" charset="0"/>
                <a:cs typeface="Times New Roman" panose="02020603050405020304" pitchFamily="18" charset="0"/>
              </a:rPr>
              <a:t>) s’effectue ici non pas « de » mais « dans » dans la famille (</a:t>
            </a:r>
            <a:r>
              <a:rPr lang="fr-FR" sz="1400" dirty="0" err="1" smtClean="0">
                <a:effectLst/>
                <a:latin typeface="Garamond" panose="02020404030301010803" pitchFamily="18" charset="0"/>
                <a:ea typeface="Calibri" panose="020F0502020204030204" pitchFamily="34" charset="0"/>
                <a:cs typeface="Times New Roman" panose="02020603050405020304" pitchFamily="18" charset="0"/>
              </a:rPr>
              <a:t>Barbagli</a:t>
            </a:r>
            <a:r>
              <a:rPr lang="fr-FR" sz="1400" dirty="0" smtClean="0">
                <a:effectLst/>
                <a:latin typeface="Garamond" panose="02020404030301010803" pitchFamily="18" charset="0"/>
                <a:ea typeface="Calibri" panose="020F0502020204030204" pitchFamily="34" charset="0"/>
                <a:cs typeface="Times New Roman" panose="02020603050405020304" pitchFamily="18" charset="0"/>
              </a:rPr>
              <a:t>). Les familles italiennes ou espagnoles laissent désormais une grande liberté aux jeunes vivant sous leur toit, et sont de plus en plus ouvertes aux nouveaux modes de sortie de la famille d’origine (les cohabitations hors mariage sont en forte augmentation), mais elles restent en revanche attachées à des normes strictes en ce qui concerne la naissance des enfants, considérée comme le véritable moment de fondation d’une nouvelle famille (</a:t>
            </a:r>
            <a:r>
              <a:rPr lang="fr-FR" sz="1400" dirty="0" err="1" smtClean="0">
                <a:effectLst/>
                <a:latin typeface="Garamond" panose="02020404030301010803" pitchFamily="18" charset="0"/>
                <a:ea typeface="Calibri" panose="020F0502020204030204" pitchFamily="34" charset="0"/>
                <a:cs typeface="Times New Roman" panose="02020603050405020304" pitchFamily="18" charset="0"/>
              </a:rPr>
              <a:t>Naldini</a:t>
            </a:r>
            <a:r>
              <a:rPr lang="fr-FR" sz="1400" dirty="0" smtClean="0">
                <a:effectLst/>
                <a:latin typeface="Garamond" panose="02020404030301010803" pitchFamily="18" charset="0"/>
                <a:ea typeface="Calibri" panose="020F0502020204030204" pitchFamily="34" charset="0"/>
                <a:cs typeface="Times New Roman" panose="02020603050405020304" pitchFamily="18" charset="0"/>
              </a:rPr>
              <a:t>, 2015). Les naissances hors-mariage restent ainsi très marginales en Italie, et les rôles de père et de mère fortement normés (beaucoup plus que ceux de « mari » et « d’épouse »). Les enquêtes européennes montrent les mauvais classements de l’Italie en matière de partage des tâches ménagères et de taux d’activité féminine (</a:t>
            </a:r>
            <a:r>
              <a:rPr lang="fr-FR" sz="1400" dirty="0" smtClean="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références</a:t>
            </a:r>
            <a:r>
              <a:rPr lang="fr-FR" sz="1400" dirty="0" smtClean="0">
                <a:effectLst/>
                <a:latin typeface="Garamond" panose="02020404030301010803" pitchFamily="18" charset="0"/>
                <a:ea typeface="Calibri" panose="020F0502020204030204" pitchFamily="34" charset="0"/>
                <a:cs typeface="Times New Roman" panose="02020603050405020304" pitchFamily="18" charset="0"/>
              </a:rPr>
              <a:t>). Ils singularisent aussi l’Europe du Sud en ce qui concerne la grande normativité du rôle de mère, le modèle de la « </a:t>
            </a:r>
            <a:r>
              <a:rPr lang="fr-FR" sz="1400" dirty="0" err="1" smtClean="0">
                <a:effectLst/>
                <a:latin typeface="Garamond" panose="02020404030301010803" pitchFamily="18" charset="0"/>
                <a:ea typeface="Calibri" panose="020F0502020204030204" pitchFamily="34" charset="0"/>
                <a:cs typeface="Times New Roman" panose="02020603050405020304" pitchFamily="18" charset="0"/>
              </a:rPr>
              <a:t>mamma</a:t>
            </a:r>
            <a:r>
              <a:rPr lang="fr-FR" sz="1400" dirty="0" smtClean="0">
                <a:effectLst/>
                <a:latin typeface="Garamond" panose="02020404030301010803" pitchFamily="18" charset="0"/>
                <a:ea typeface="Calibri" panose="020F0502020204030204" pitchFamily="34" charset="0"/>
                <a:cs typeface="Times New Roman" panose="02020603050405020304" pitchFamily="18" charset="0"/>
              </a:rPr>
              <a:t> » dévouée à ses enfants pesant fortement sur les jeunes filles (Morris et Wilson, 2018). Pour certains auteurs, cette normativité du rôle de mère est, plus que l’absence de services publics pour la famille ou les rigidités du marché du travail, la cause principale de la faible fécondité de la péninsule. Les jeunes Italiennes réussiraient à se forger des modes de vie relativement libres lorsqu’elles sont étudiantes, jeunes actives ou même en couple, mais reporteraient ou renonceraient à la maternité, qui signifie pour elles le retour à des normes culturelles plus traditionnelles, et une forte dépendance vis-à-vis de la parentèle (</a:t>
            </a:r>
            <a:r>
              <a:rPr lang="fr-FR" sz="1400" dirty="0" err="1" smtClean="0">
                <a:effectLst/>
                <a:latin typeface="Garamond" panose="02020404030301010803" pitchFamily="18" charset="0"/>
                <a:ea typeface="Calibri" panose="020F0502020204030204" pitchFamily="34" charset="0"/>
                <a:cs typeface="Times New Roman" panose="02020603050405020304" pitchFamily="18" charset="0"/>
              </a:rPr>
              <a:t>Mendras</a:t>
            </a:r>
            <a:r>
              <a:rPr lang="fr-FR" sz="1400" dirty="0" smtClean="0">
                <a:effectLst/>
                <a:latin typeface="Garamond" panose="02020404030301010803" pitchFamily="18" charset="0"/>
                <a:ea typeface="Calibri" panose="020F0502020204030204" pitchFamily="34" charset="0"/>
                <a:cs typeface="Times New Roman" panose="02020603050405020304" pitchFamily="18" charset="0"/>
              </a:rPr>
              <a:t>, 2002</a:t>
            </a:r>
            <a:r>
              <a:rPr lang="fr-FR" sz="1400" dirty="0" smtClean="0">
                <a:effectLst/>
              </a:rPr>
              <a:t> </a:t>
            </a:r>
            <a:r>
              <a:rPr lang="fr-FR" sz="1100" dirty="0" smtClean="0">
                <a:effectLst/>
                <a:latin typeface="Garamond" panose="02020404030301010803" pitchFamily="18" charset="0"/>
                <a:ea typeface="Calibri" panose="020F0502020204030204" pitchFamily="34" charset="0"/>
                <a:cs typeface="Times New Roman" panose="02020603050405020304" pitchFamily="18" charset="0"/>
              </a:rPr>
              <a:t>Les enquêtes sur la prise en charge des enfants « idéale » résument cette forte </a:t>
            </a:r>
            <a:r>
              <a:rPr lang="fr-FR" sz="1100" dirty="0" err="1" smtClean="0">
                <a:effectLst/>
                <a:latin typeface="Garamond" panose="02020404030301010803" pitchFamily="18" charset="0"/>
                <a:ea typeface="Calibri" panose="020F0502020204030204" pitchFamily="34" charset="0"/>
                <a:cs typeface="Times New Roman" panose="02020603050405020304" pitchFamily="18" charset="0"/>
              </a:rPr>
              <a:t>assymétrie</a:t>
            </a:r>
            <a:r>
              <a:rPr lang="fr-FR" sz="1100" dirty="0" smtClean="0">
                <a:effectLst/>
                <a:latin typeface="Garamond" panose="02020404030301010803" pitchFamily="18" charset="0"/>
                <a:ea typeface="Calibri" panose="020F0502020204030204" pitchFamily="34" charset="0"/>
                <a:cs typeface="Times New Roman" panose="02020603050405020304" pitchFamily="18" charset="0"/>
              </a:rPr>
              <a:t> de genre qui marque la parentalité  italienne : le système de garde idéal pour les Italiens reste celui assumé par la mère arrêtant de travailler (les hommes n’envisagent jamais de le faire, alors même qu’un congé parental masculin est possible, mais rarement utilisé), suivi en cas d’impossibilité par la garde familiale assurée par les grands-mères ou les tantes, et enfin, comme un pis aller par des domestiques salariés ou des institutions publiques (</a:t>
            </a:r>
            <a:r>
              <a:rPr lang="fr-FR" sz="1100" dirty="0" err="1" smtClean="0">
                <a:effectLst/>
                <a:latin typeface="Garamond" panose="02020404030301010803" pitchFamily="18" charset="0"/>
                <a:ea typeface="Calibri" panose="020F0502020204030204" pitchFamily="34" charset="0"/>
                <a:cs typeface="Times New Roman" panose="02020603050405020304" pitchFamily="18" charset="0"/>
              </a:rPr>
              <a:t>Naldini</a:t>
            </a:r>
            <a:r>
              <a:rPr lang="fr-FR" sz="1100" dirty="0" smtClean="0">
                <a:effectLst/>
                <a:latin typeface="Garamond" panose="02020404030301010803" pitchFamily="18" charset="0"/>
                <a:ea typeface="Calibri" panose="020F0502020204030204" pitchFamily="34" charset="0"/>
                <a:cs typeface="Times New Roman" panose="02020603050405020304" pitchFamily="18" charset="0"/>
              </a:rPr>
              <a:t> et aliter, 2014).</a:t>
            </a:r>
            <a:endParaRPr lang="fr-FR"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sz="1400" dirty="0">
              <a:solidFill>
                <a:srgbClr val="000000"/>
              </a:solidFill>
            </a:endParaRPr>
          </a:p>
        </p:txBody>
      </p:sp>
      <p:sp>
        <p:nvSpPr>
          <p:cNvPr id="182" name="Google Shape;18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6539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Family</a:t>
            </a:r>
            <a:r>
              <a:rPr lang="fr-FR" dirty="0" smtClean="0"/>
              <a:t> </a:t>
            </a:r>
            <a:r>
              <a:rPr lang="fr-FR" dirty="0" err="1" smtClean="0"/>
              <a:t>chains</a:t>
            </a:r>
            <a:r>
              <a:rPr lang="fr-FR" dirty="0" smtClean="0"/>
              <a:t> and </a:t>
            </a:r>
            <a:r>
              <a:rPr lang="fr-FR" dirty="0" err="1" smtClean="0"/>
              <a:t>regional</a:t>
            </a:r>
            <a:r>
              <a:rPr lang="fr-FR" dirty="0" smtClean="0"/>
              <a:t> </a:t>
            </a:r>
            <a:r>
              <a:rPr lang="fr-FR" dirty="0" err="1" smtClean="0"/>
              <a:t>solidarity</a:t>
            </a:r>
            <a:r>
              <a:rPr lang="fr-FR" dirty="0" smtClean="0"/>
              <a:t> have been </a:t>
            </a:r>
            <a:r>
              <a:rPr lang="fr-FR" dirty="0" err="1" smtClean="0"/>
              <a:t>replaced</a:t>
            </a:r>
            <a:r>
              <a:rPr lang="fr-FR" dirty="0" smtClean="0"/>
              <a:t> by </a:t>
            </a:r>
            <a:r>
              <a:rPr lang="fr-FR" dirty="0" err="1" smtClean="0"/>
              <a:t>academic</a:t>
            </a:r>
            <a:r>
              <a:rPr lang="fr-FR" dirty="0" smtClean="0"/>
              <a:t> -</a:t>
            </a:r>
            <a:r>
              <a:rPr lang="fr-FR" dirty="0" err="1" smtClean="0"/>
              <a:t>professional</a:t>
            </a:r>
            <a:r>
              <a:rPr lang="fr-FR" dirty="0" smtClean="0"/>
              <a:t> networks and online </a:t>
            </a:r>
            <a:r>
              <a:rPr lang="fr-FR" dirty="0" err="1" smtClean="0"/>
              <a:t>communities</a:t>
            </a:r>
            <a:r>
              <a:rPr lang="fr-FR" dirty="0" smtClean="0"/>
              <a:t> in </a:t>
            </a:r>
            <a:r>
              <a:rPr lang="fr-FR" dirty="0" err="1" smtClean="0"/>
              <a:t>shaping</a:t>
            </a:r>
            <a:r>
              <a:rPr lang="fr-FR" dirty="0" smtClean="0"/>
              <a:t> </a:t>
            </a:r>
            <a:r>
              <a:rPr lang="fr-FR" dirty="0" err="1" smtClean="0"/>
              <a:t>italian</a:t>
            </a:r>
            <a:r>
              <a:rPr lang="fr-FR" dirty="0" smtClean="0"/>
              <a:t> migrations </a:t>
            </a:r>
          </a:p>
          <a:p>
            <a:endParaRPr lang="fr-FR" dirty="0" smtClean="0"/>
          </a:p>
          <a:p>
            <a:r>
              <a:rPr lang="fr-FR" dirty="0" smtClean="0"/>
              <a:t>But </a:t>
            </a:r>
            <a:r>
              <a:rPr lang="fr-FR" dirty="0" err="1" smtClean="0"/>
              <a:t>family</a:t>
            </a:r>
            <a:r>
              <a:rPr lang="fr-FR" dirty="0" smtClean="0"/>
              <a:t> </a:t>
            </a:r>
            <a:r>
              <a:rPr lang="fr-FR" dirty="0" err="1" smtClean="0"/>
              <a:t>still</a:t>
            </a:r>
            <a:r>
              <a:rPr lang="fr-FR" dirty="0" smtClean="0"/>
              <a:t> </a:t>
            </a:r>
            <a:r>
              <a:rPr lang="fr-FR" dirty="0" err="1" smtClean="0"/>
              <a:t>plays</a:t>
            </a:r>
            <a:r>
              <a:rPr lang="fr-FR" dirty="0" smtClean="0"/>
              <a:t> a key « subjective » </a:t>
            </a:r>
            <a:r>
              <a:rPr lang="fr-FR" dirty="0" err="1" smtClean="0"/>
              <a:t>role</a:t>
            </a:r>
            <a:r>
              <a:rPr lang="fr-FR" dirty="0" smtClean="0"/>
              <a:t> in migration </a:t>
            </a:r>
            <a:r>
              <a:rPr lang="fr-FR" dirty="0" err="1" smtClean="0"/>
              <a:t>projects</a:t>
            </a:r>
            <a:r>
              <a:rPr lang="fr-FR" dirty="0" smtClean="0"/>
              <a:t>, </a:t>
            </a:r>
            <a:r>
              <a:rPr lang="fr-FR" dirty="0" err="1" smtClean="0"/>
              <a:t>through</a:t>
            </a:r>
            <a:r>
              <a:rPr lang="fr-FR" dirty="0" smtClean="0"/>
              <a:t> the </a:t>
            </a:r>
            <a:r>
              <a:rPr lang="fr-FR" dirty="0" err="1" smtClean="0"/>
              <a:t>early</a:t>
            </a:r>
            <a:r>
              <a:rPr lang="fr-FR" dirty="0" smtClean="0"/>
              <a:t> </a:t>
            </a:r>
            <a:r>
              <a:rPr lang="fr-FR" dirty="0" err="1" smtClean="0"/>
              <a:t>socialization</a:t>
            </a:r>
            <a:r>
              <a:rPr lang="fr-FR" dirty="0" smtClean="0"/>
              <a:t> to international </a:t>
            </a:r>
            <a:r>
              <a:rPr lang="fr-FR" dirty="0" err="1" smtClean="0"/>
              <a:t>mobility</a:t>
            </a:r>
            <a:r>
              <a:rPr lang="fr-FR" dirty="0" smtClean="0"/>
              <a:t> (</a:t>
            </a:r>
            <a:r>
              <a:rPr lang="fr-FR" dirty="0" err="1" smtClean="0"/>
              <a:t>tourism</a:t>
            </a:r>
            <a:r>
              <a:rPr lang="fr-FR" dirty="0" smtClean="0"/>
              <a:t>, </a:t>
            </a:r>
            <a:r>
              <a:rPr lang="fr-FR" dirty="0" err="1" smtClean="0"/>
              <a:t>linguistic</a:t>
            </a:r>
            <a:r>
              <a:rPr lang="fr-FR" dirty="0" smtClean="0"/>
              <a:t> </a:t>
            </a:r>
            <a:r>
              <a:rPr lang="fr-FR" dirty="0" err="1" smtClean="0"/>
              <a:t>schools</a:t>
            </a:r>
            <a:r>
              <a:rPr lang="fr-FR" dirty="0" smtClean="0"/>
              <a:t>)  and a </a:t>
            </a:r>
            <a:r>
              <a:rPr lang="fr-FR" dirty="0" err="1" smtClean="0"/>
              <a:t>generational</a:t>
            </a:r>
            <a:r>
              <a:rPr lang="fr-FR" dirty="0" smtClean="0"/>
              <a:t> </a:t>
            </a:r>
            <a:r>
              <a:rPr lang="fr-FR" dirty="0" err="1" smtClean="0"/>
              <a:t>emulation</a:t>
            </a:r>
            <a:r>
              <a:rPr lang="fr-FR" dirty="0" smtClean="0"/>
              <a:t> to </a:t>
            </a:r>
            <a:r>
              <a:rPr lang="fr-FR" dirty="0" err="1" smtClean="0"/>
              <a:t>moving</a:t>
            </a:r>
            <a:r>
              <a:rPr lang="fr-FR" dirty="0" smtClean="0"/>
              <a:t> </a:t>
            </a:r>
            <a:r>
              <a:rPr lang="fr-FR" dirty="0" err="1" smtClean="0"/>
              <a:t>abroad</a:t>
            </a:r>
            <a:r>
              <a:rPr lang="fr-FR" dirty="0" smtClean="0"/>
              <a:t> </a:t>
            </a:r>
            <a:r>
              <a:rPr lang="fr-FR" dirty="0" err="1" smtClean="0"/>
              <a:t>within</a:t>
            </a:r>
            <a:r>
              <a:rPr lang="fr-FR" dirty="0" smtClean="0"/>
              <a:t> siblings and </a:t>
            </a:r>
            <a:r>
              <a:rPr lang="fr-FR" dirty="0" err="1" smtClean="0"/>
              <a:t>peer</a:t>
            </a:r>
            <a:r>
              <a:rPr lang="fr-FR" dirty="0" smtClean="0"/>
              <a:t> groups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And</a:t>
            </a:r>
            <a:r>
              <a:rPr lang="fr-FR" sz="1200" kern="1200" baseline="0" dirty="0" smtClean="0">
                <a:solidFill>
                  <a:schemeClr val="tx1"/>
                </a:solidFill>
                <a:effectLst/>
                <a:latin typeface="+mn-lt"/>
                <a:ea typeface="+mn-ea"/>
                <a:cs typeface="+mn-cs"/>
              </a:rPr>
              <a:t> an objective </a:t>
            </a:r>
            <a:r>
              <a:rPr lang="fr-FR" sz="1200" kern="1200" baseline="0" dirty="0" err="1" smtClean="0">
                <a:solidFill>
                  <a:schemeClr val="tx1"/>
                </a:solidFill>
                <a:effectLst/>
                <a:latin typeface="+mn-lt"/>
                <a:ea typeface="+mn-ea"/>
                <a:cs typeface="+mn-cs"/>
              </a:rPr>
              <a:t>role</a:t>
            </a:r>
            <a:r>
              <a:rPr lang="fr-FR" sz="1200" kern="1200" baseline="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youth emigration is more intense in the richest areas of Italy, in border regions and in metropolitan areas</a:t>
            </a:r>
            <a:endParaRPr lang="fr-FR" dirty="0"/>
          </a:p>
        </p:txBody>
      </p:sp>
      <p:sp>
        <p:nvSpPr>
          <p:cNvPr id="4" name="Espace réservé du numéro de diapositive 3"/>
          <p:cNvSpPr>
            <a:spLocks noGrp="1"/>
          </p:cNvSpPr>
          <p:nvPr>
            <p:ph type="sldNum" sz="quarter" idx="10"/>
          </p:nvPr>
        </p:nvSpPr>
        <p:spPr/>
        <p:txBody>
          <a:bodyPr/>
          <a:lstStyle/>
          <a:p>
            <a:fld id="{F1EF9B79-F459-4891-9E98-BAF486B32E8D}" type="slidenum">
              <a:rPr lang="fr-FR" smtClean="0">
                <a:solidFill>
                  <a:prstClr val="black"/>
                </a:solidFill>
              </a:rPr>
              <a:pPr/>
              <a:t>7</a:t>
            </a:fld>
            <a:endParaRPr lang="fr-FR">
              <a:solidFill>
                <a:prstClr val="black"/>
              </a:solidFill>
            </a:endParaRPr>
          </a:p>
        </p:txBody>
      </p:sp>
    </p:spTree>
    <p:extLst>
      <p:ext uri="{BB962C8B-B14F-4D97-AF65-F5344CB8AC3E}">
        <p14:creationId xmlns:p14="http://schemas.microsoft.com/office/powerpoint/2010/main" val="542005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Family</a:t>
            </a:r>
            <a:r>
              <a:rPr lang="fr-FR" dirty="0" smtClean="0"/>
              <a:t> </a:t>
            </a:r>
            <a:r>
              <a:rPr lang="fr-FR" dirty="0" err="1" smtClean="0"/>
              <a:t>chains</a:t>
            </a:r>
            <a:r>
              <a:rPr lang="fr-FR" dirty="0" smtClean="0"/>
              <a:t> and </a:t>
            </a:r>
            <a:r>
              <a:rPr lang="fr-FR" dirty="0" err="1" smtClean="0"/>
              <a:t>regional</a:t>
            </a:r>
            <a:r>
              <a:rPr lang="fr-FR" dirty="0" smtClean="0"/>
              <a:t> </a:t>
            </a:r>
            <a:r>
              <a:rPr lang="fr-FR" dirty="0" err="1" smtClean="0"/>
              <a:t>solidarity</a:t>
            </a:r>
            <a:r>
              <a:rPr lang="fr-FR" dirty="0" smtClean="0"/>
              <a:t> have been </a:t>
            </a:r>
            <a:r>
              <a:rPr lang="fr-FR" dirty="0" err="1" smtClean="0"/>
              <a:t>replaced</a:t>
            </a:r>
            <a:r>
              <a:rPr lang="fr-FR" dirty="0" smtClean="0"/>
              <a:t> by </a:t>
            </a:r>
            <a:r>
              <a:rPr lang="fr-FR" dirty="0" err="1" smtClean="0"/>
              <a:t>academic</a:t>
            </a:r>
            <a:r>
              <a:rPr lang="fr-FR" dirty="0" smtClean="0"/>
              <a:t> -</a:t>
            </a:r>
            <a:r>
              <a:rPr lang="fr-FR" dirty="0" err="1" smtClean="0"/>
              <a:t>professional</a:t>
            </a:r>
            <a:r>
              <a:rPr lang="fr-FR" dirty="0" smtClean="0"/>
              <a:t> networks and online </a:t>
            </a:r>
            <a:r>
              <a:rPr lang="fr-FR" dirty="0" err="1" smtClean="0"/>
              <a:t>communities</a:t>
            </a:r>
            <a:r>
              <a:rPr lang="fr-FR" dirty="0" smtClean="0"/>
              <a:t> in </a:t>
            </a:r>
            <a:r>
              <a:rPr lang="fr-FR" dirty="0" err="1" smtClean="0"/>
              <a:t>shaping</a:t>
            </a:r>
            <a:r>
              <a:rPr lang="fr-FR" dirty="0" smtClean="0"/>
              <a:t> </a:t>
            </a:r>
            <a:r>
              <a:rPr lang="fr-FR" dirty="0" err="1" smtClean="0"/>
              <a:t>italian</a:t>
            </a:r>
            <a:r>
              <a:rPr lang="fr-FR" dirty="0" smtClean="0"/>
              <a:t> migrations </a:t>
            </a:r>
          </a:p>
          <a:p>
            <a:endParaRPr lang="fr-FR" dirty="0" smtClean="0"/>
          </a:p>
          <a:p>
            <a:r>
              <a:rPr lang="fr-FR" dirty="0" smtClean="0"/>
              <a:t>But </a:t>
            </a:r>
            <a:r>
              <a:rPr lang="fr-FR" dirty="0" err="1" smtClean="0"/>
              <a:t>family</a:t>
            </a:r>
            <a:r>
              <a:rPr lang="fr-FR" dirty="0" smtClean="0"/>
              <a:t> </a:t>
            </a:r>
            <a:r>
              <a:rPr lang="fr-FR" dirty="0" err="1" smtClean="0"/>
              <a:t>still</a:t>
            </a:r>
            <a:r>
              <a:rPr lang="fr-FR" dirty="0" smtClean="0"/>
              <a:t> </a:t>
            </a:r>
            <a:r>
              <a:rPr lang="fr-FR" dirty="0" err="1" smtClean="0"/>
              <a:t>plays</a:t>
            </a:r>
            <a:r>
              <a:rPr lang="fr-FR" dirty="0" smtClean="0"/>
              <a:t> a key « subjective » </a:t>
            </a:r>
            <a:r>
              <a:rPr lang="fr-FR" dirty="0" err="1" smtClean="0"/>
              <a:t>role</a:t>
            </a:r>
            <a:r>
              <a:rPr lang="fr-FR" dirty="0" smtClean="0"/>
              <a:t> in migration </a:t>
            </a:r>
            <a:r>
              <a:rPr lang="fr-FR" dirty="0" err="1" smtClean="0"/>
              <a:t>projects</a:t>
            </a:r>
            <a:r>
              <a:rPr lang="fr-FR" dirty="0" smtClean="0"/>
              <a:t>, </a:t>
            </a:r>
            <a:r>
              <a:rPr lang="fr-FR" dirty="0" err="1" smtClean="0"/>
              <a:t>through</a:t>
            </a:r>
            <a:r>
              <a:rPr lang="fr-FR" dirty="0" smtClean="0"/>
              <a:t> the </a:t>
            </a:r>
            <a:r>
              <a:rPr lang="fr-FR" dirty="0" err="1" smtClean="0"/>
              <a:t>early</a:t>
            </a:r>
            <a:r>
              <a:rPr lang="fr-FR" dirty="0" smtClean="0"/>
              <a:t> </a:t>
            </a:r>
            <a:r>
              <a:rPr lang="fr-FR" dirty="0" err="1" smtClean="0"/>
              <a:t>socialization</a:t>
            </a:r>
            <a:r>
              <a:rPr lang="fr-FR" dirty="0" smtClean="0"/>
              <a:t> to international </a:t>
            </a:r>
            <a:r>
              <a:rPr lang="fr-FR" dirty="0" err="1" smtClean="0"/>
              <a:t>mobility</a:t>
            </a:r>
            <a:r>
              <a:rPr lang="fr-FR" dirty="0" smtClean="0"/>
              <a:t> (</a:t>
            </a:r>
            <a:r>
              <a:rPr lang="fr-FR" dirty="0" err="1" smtClean="0"/>
              <a:t>tourism</a:t>
            </a:r>
            <a:r>
              <a:rPr lang="fr-FR" dirty="0" smtClean="0"/>
              <a:t>, </a:t>
            </a:r>
            <a:r>
              <a:rPr lang="fr-FR" dirty="0" err="1" smtClean="0"/>
              <a:t>linguistic</a:t>
            </a:r>
            <a:r>
              <a:rPr lang="fr-FR" dirty="0" smtClean="0"/>
              <a:t> </a:t>
            </a:r>
            <a:r>
              <a:rPr lang="fr-FR" dirty="0" err="1" smtClean="0"/>
              <a:t>schools</a:t>
            </a:r>
            <a:r>
              <a:rPr lang="fr-FR" dirty="0" smtClean="0"/>
              <a:t>)  and a </a:t>
            </a:r>
            <a:r>
              <a:rPr lang="fr-FR" dirty="0" err="1" smtClean="0"/>
              <a:t>generational</a:t>
            </a:r>
            <a:r>
              <a:rPr lang="fr-FR" dirty="0" smtClean="0"/>
              <a:t> </a:t>
            </a:r>
            <a:r>
              <a:rPr lang="fr-FR" dirty="0" err="1" smtClean="0"/>
              <a:t>emulation</a:t>
            </a:r>
            <a:r>
              <a:rPr lang="fr-FR" dirty="0" smtClean="0"/>
              <a:t> to </a:t>
            </a:r>
            <a:r>
              <a:rPr lang="fr-FR" dirty="0" err="1" smtClean="0"/>
              <a:t>moving</a:t>
            </a:r>
            <a:r>
              <a:rPr lang="fr-FR" dirty="0" smtClean="0"/>
              <a:t> </a:t>
            </a:r>
            <a:r>
              <a:rPr lang="fr-FR" dirty="0" err="1" smtClean="0"/>
              <a:t>abroad</a:t>
            </a:r>
            <a:r>
              <a:rPr lang="fr-FR" dirty="0" smtClean="0"/>
              <a:t> </a:t>
            </a:r>
            <a:r>
              <a:rPr lang="fr-FR" dirty="0" err="1" smtClean="0"/>
              <a:t>within</a:t>
            </a:r>
            <a:r>
              <a:rPr lang="fr-FR" dirty="0" smtClean="0"/>
              <a:t> siblings and </a:t>
            </a:r>
            <a:r>
              <a:rPr lang="fr-FR" dirty="0" err="1" smtClean="0"/>
              <a:t>peer</a:t>
            </a:r>
            <a:r>
              <a:rPr lang="fr-FR" dirty="0" smtClean="0"/>
              <a:t> groups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And</a:t>
            </a:r>
            <a:r>
              <a:rPr lang="fr-FR" sz="1200" kern="1200" baseline="0" dirty="0" smtClean="0">
                <a:solidFill>
                  <a:schemeClr val="tx1"/>
                </a:solidFill>
                <a:effectLst/>
                <a:latin typeface="+mn-lt"/>
                <a:ea typeface="+mn-ea"/>
                <a:cs typeface="+mn-cs"/>
              </a:rPr>
              <a:t> an objective </a:t>
            </a:r>
            <a:r>
              <a:rPr lang="fr-FR" sz="1200" kern="1200" baseline="0" dirty="0" err="1" smtClean="0">
                <a:solidFill>
                  <a:schemeClr val="tx1"/>
                </a:solidFill>
                <a:effectLst/>
                <a:latin typeface="+mn-lt"/>
                <a:ea typeface="+mn-ea"/>
                <a:cs typeface="+mn-cs"/>
              </a:rPr>
              <a:t>role</a:t>
            </a:r>
            <a:r>
              <a:rPr lang="fr-FR" sz="1200" kern="1200" baseline="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youth emigration is more intense in the richest areas of Italy, in border regions and in metropolitan areas</a:t>
            </a:r>
            <a:endParaRPr lang="fr-FR" dirty="0"/>
          </a:p>
        </p:txBody>
      </p:sp>
      <p:sp>
        <p:nvSpPr>
          <p:cNvPr id="4" name="Espace réservé du numéro de diapositive 3"/>
          <p:cNvSpPr>
            <a:spLocks noGrp="1"/>
          </p:cNvSpPr>
          <p:nvPr>
            <p:ph type="sldNum" sz="quarter" idx="10"/>
          </p:nvPr>
        </p:nvSpPr>
        <p:spPr/>
        <p:txBody>
          <a:bodyPr/>
          <a:lstStyle/>
          <a:p>
            <a:fld id="{F1EF9B79-F459-4891-9E98-BAF486B32E8D}" type="slidenum">
              <a:rPr lang="fr-FR" smtClean="0">
                <a:solidFill>
                  <a:prstClr val="black"/>
                </a:solidFill>
              </a:rPr>
              <a:pPr/>
              <a:t>8</a:t>
            </a:fld>
            <a:endParaRPr lang="fr-FR">
              <a:solidFill>
                <a:prstClr val="black"/>
              </a:solidFill>
            </a:endParaRPr>
          </a:p>
        </p:txBody>
      </p:sp>
    </p:spTree>
    <p:extLst>
      <p:ext uri="{BB962C8B-B14F-4D97-AF65-F5344CB8AC3E}">
        <p14:creationId xmlns:p14="http://schemas.microsoft.com/office/powerpoint/2010/main" val="244007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Family</a:t>
            </a:r>
            <a:r>
              <a:rPr lang="fr-FR" dirty="0" smtClean="0"/>
              <a:t> </a:t>
            </a:r>
            <a:r>
              <a:rPr lang="fr-FR" dirty="0" err="1" smtClean="0"/>
              <a:t>chains</a:t>
            </a:r>
            <a:r>
              <a:rPr lang="fr-FR" dirty="0" smtClean="0"/>
              <a:t> and </a:t>
            </a:r>
            <a:r>
              <a:rPr lang="fr-FR" dirty="0" err="1" smtClean="0"/>
              <a:t>regional</a:t>
            </a:r>
            <a:r>
              <a:rPr lang="fr-FR" dirty="0" smtClean="0"/>
              <a:t> </a:t>
            </a:r>
            <a:r>
              <a:rPr lang="fr-FR" dirty="0" err="1" smtClean="0"/>
              <a:t>solidarity</a:t>
            </a:r>
            <a:r>
              <a:rPr lang="fr-FR" dirty="0" smtClean="0"/>
              <a:t> have been </a:t>
            </a:r>
            <a:r>
              <a:rPr lang="fr-FR" dirty="0" err="1" smtClean="0"/>
              <a:t>replaced</a:t>
            </a:r>
            <a:r>
              <a:rPr lang="fr-FR" dirty="0" smtClean="0"/>
              <a:t> by </a:t>
            </a:r>
            <a:r>
              <a:rPr lang="fr-FR" dirty="0" err="1" smtClean="0"/>
              <a:t>academic</a:t>
            </a:r>
            <a:r>
              <a:rPr lang="fr-FR" dirty="0" smtClean="0"/>
              <a:t> -</a:t>
            </a:r>
            <a:r>
              <a:rPr lang="fr-FR" dirty="0" err="1" smtClean="0"/>
              <a:t>professional</a:t>
            </a:r>
            <a:r>
              <a:rPr lang="fr-FR" dirty="0" smtClean="0"/>
              <a:t> networks and online </a:t>
            </a:r>
            <a:r>
              <a:rPr lang="fr-FR" dirty="0" err="1" smtClean="0"/>
              <a:t>communities</a:t>
            </a:r>
            <a:r>
              <a:rPr lang="fr-FR" dirty="0" smtClean="0"/>
              <a:t> in </a:t>
            </a:r>
            <a:r>
              <a:rPr lang="fr-FR" dirty="0" err="1" smtClean="0"/>
              <a:t>shaping</a:t>
            </a:r>
            <a:r>
              <a:rPr lang="fr-FR" dirty="0" smtClean="0"/>
              <a:t> </a:t>
            </a:r>
            <a:r>
              <a:rPr lang="fr-FR" dirty="0" err="1" smtClean="0"/>
              <a:t>italian</a:t>
            </a:r>
            <a:r>
              <a:rPr lang="fr-FR" dirty="0" smtClean="0"/>
              <a:t> migrations </a:t>
            </a:r>
          </a:p>
          <a:p>
            <a:endParaRPr lang="fr-FR" dirty="0" smtClean="0"/>
          </a:p>
          <a:p>
            <a:r>
              <a:rPr lang="fr-FR" dirty="0" smtClean="0"/>
              <a:t>But </a:t>
            </a:r>
            <a:r>
              <a:rPr lang="fr-FR" dirty="0" err="1" smtClean="0"/>
              <a:t>family</a:t>
            </a:r>
            <a:r>
              <a:rPr lang="fr-FR" dirty="0" smtClean="0"/>
              <a:t> </a:t>
            </a:r>
            <a:r>
              <a:rPr lang="fr-FR" dirty="0" err="1" smtClean="0"/>
              <a:t>still</a:t>
            </a:r>
            <a:r>
              <a:rPr lang="fr-FR" dirty="0" smtClean="0"/>
              <a:t> </a:t>
            </a:r>
            <a:r>
              <a:rPr lang="fr-FR" dirty="0" err="1" smtClean="0"/>
              <a:t>plays</a:t>
            </a:r>
            <a:r>
              <a:rPr lang="fr-FR" dirty="0" smtClean="0"/>
              <a:t> a key « subjective » </a:t>
            </a:r>
            <a:r>
              <a:rPr lang="fr-FR" dirty="0" err="1" smtClean="0"/>
              <a:t>role</a:t>
            </a:r>
            <a:r>
              <a:rPr lang="fr-FR" dirty="0" smtClean="0"/>
              <a:t> in migration </a:t>
            </a:r>
            <a:r>
              <a:rPr lang="fr-FR" dirty="0" err="1" smtClean="0"/>
              <a:t>projects</a:t>
            </a:r>
            <a:r>
              <a:rPr lang="fr-FR" dirty="0" smtClean="0"/>
              <a:t>, </a:t>
            </a:r>
            <a:r>
              <a:rPr lang="fr-FR" dirty="0" err="1" smtClean="0"/>
              <a:t>through</a:t>
            </a:r>
            <a:r>
              <a:rPr lang="fr-FR" dirty="0" smtClean="0"/>
              <a:t> the </a:t>
            </a:r>
            <a:r>
              <a:rPr lang="fr-FR" dirty="0" err="1" smtClean="0"/>
              <a:t>early</a:t>
            </a:r>
            <a:r>
              <a:rPr lang="fr-FR" dirty="0" smtClean="0"/>
              <a:t> </a:t>
            </a:r>
            <a:r>
              <a:rPr lang="fr-FR" dirty="0" err="1" smtClean="0"/>
              <a:t>socialization</a:t>
            </a:r>
            <a:r>
              <a:rPr lang="fr-FR" dirty="0" smtClean="0"/>
              <a:t> to international </a:t>
            </a:r>
            <a:r>
              <a:rPr lang="fr-FR" dirty="0" err="1" smtClean="0"/>
              <a:t>mobility</a:t>
            </a:r>
            <a:r>
              <a:rPr lang="fr-FR" dirty="0" smtClean="0"/>
              <a:t> (</a:t>
            </a:r>
            <a:r>
              <a:rPr lang="fr-FR" dirty="0" err="1" smtClean="0"/>
              <a:t>tourism</a:t>
            </a:r>
            <a:r>
              <a:rPr lang="fr-FR" dirty="0" smtClean="0"/>
              <a:t>, </a:t>
            </a:r>
            <a:r>
              <a:rPr lang="fr-FR" dirty="0" err="1" smtClean="0"/>
              <a:t>linguistic</a:t>
            </a:r>
            <a:r>
              <a:rPr lang="fr-FR" dirty="0" smtClean="0"/>
              <a:t> </a:t>
            </a:r>
            <a:r>
              <a:rPr lang="fr-FR" dirty="0" err="1" smtClean="0"/>
              <a:t>schools</a:t>
            </a:r>
            <a:r>
              <a:rPr lang="fr-FR" dirty="0" smtClean="0"/>
              <a:t>)  and a </a:t>
            </a:r>
            <a:r>
              <a:rPr lang="fr-FR" dirty="0" err="1" smtClean="0"/>
              <a:t>generational</a:t>
            </a:r>
            <a:r>
              <a:rPr lang="fr-FR" dirty="0" smtClean="0"/>
              <a:t> </a:t>
            </a:r>
            <a:r>
              <a:rPr lang="fr-FR" dirty="0" err="1" smtClean="0"/>
              <a:t>emulation</a:t>
            </a:r>
            <a:r>
              <a:rPr lang="fr-FR" dirty="0" smtClean="0"/>
              <a:t> to </a:t>
            </a:r>
            <a:r>
              <a:rPr lang="fr-FR" dirty="0" err="1" smtClean="0"/>
              <a:t>moving</a:t>
            </a:r>
            <a:r>
              <a:rPr lang="fr-FR" dirty="0" smtClean="0"/>
              <a:t> </a:t>
            </a:r>
            <a:r>
              <a:rPr lang="fr-FR" dirty="0" err="1" smtClean="0"/>
              <a:t>abroad</a:t>
            </a:r>
            <a:r>
              <a:rPr lang="fr-FR" dirty="0" smtClean="0"/>
              <a:t> </a:t>
            </a:r>
            <a:r>
              <a:rPr lang="fr-FR" dirty="0" err="1" smtClean="0"/>
              <a:t>within</a:t>
            </a:r>
            <a:r>
              <a:rPr lang="fr-FR" dirty="0" smtClean="0"/>
              <a:t> siblings and </a:t>
            </a:r>
            <a:r>
              <a:rPr lang="fr-FR" dirty="0" err="1" smtClean="0"/>
              <a:t>peer</a:t>
            </a:r>
            <a:r>
              <a:rPr lang="fr-FR" dirty="0" smtClean="0"/>
              <a:t> groups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And</a:t>
            </a:r>
            <a:r>
              <a:rPr lang="fr-FR" sz="1200" kern="1200" baseline="0" dirty="0" smtClean="0">
                <a:solidFill>
                  <a:schemeClr val="tx1"/>
                </a:solidFill>
                <a:effectLst/>
                <a:latin typeface="+mn-lt"/>
                <a:ea typeface="+mn-ea"/>
                <a:cs typeface="+mn-cs"/>
              </a:rPr>
              <a:t> an objective </a:t>
            </a:r>
            <a:r>
              <a:rPr lang="fr-FR" sz="1200" kern="1200" baseline="0" dirty="0" err="1" smtClean="0">
                <a:solidFill>
                  <a:schemeClr val="tx1"/>
                </a:solidFill>
                <a:effectLst/>
                <a:latin typeface="+mn-lt"/>
                <a:ea typeface="+mn-ea"/>
                <a:cs typeface="+mn-cs"/>
              </a:rPr>
              <a:t>role</a:t>
            </a:r>
            <a:r>
              <a:rPr lang="fr-FR" sz="1200" kern="1200" baseline="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youth emigration is more intense in the richest areas of Italy, in border regions and in metropolitan areas</a:t>
            </a:r>
            <a:endParaRPr lang="fr-FR" dirty="0"/>
          </a:p>
        </p:txBody>
      </p:sp>
      <p:sp>
        <p:nvSpPr>
          <p:cNvPr id="4" name="Espace réservé du numéro de diapositive 3"/>
          <p:cNvSpPr>
            <a:spLocks noGrp="1"/>
          </p:cNvSpPr>
          <p:nvPr>
            <p:ph type="sldNum" sz="quarter" idx="10"/>
          </p:nvPr>
        </p:nvSpPr>
        <p:spPr/>
        <p:txBody>
          <a:bodyPr/>
          <a:lstStyle/>
          <a:p>
            <a:fld id="{F1EF9B79-F459-4891-9E98-BAF486B32E8D}" type="slidenum">
              <a:rPr lang="fr-FR" smtClean="0">
                <a:solidFill>
                  <a:prstClr val="black"/>
                </a:solidFill>
              </a:rPr>
              <a:pPr/>
              <a:t>9</a:t>
            </a:fld>
            <a:endParaRPr lang="fr-FR">
              <a:solidFill>
                <a:prstClr val="black"/>
              </a:solidFill>
            </a:endParaRPr>
          </a:p>
        </p:txBody>
      </p:sp>
    </p:spTree>
    <p:extLst>
      <p:ext uri="{BB962C8B-B14F-4D97-AF65-F5344CB8AC3E}">
        <p14:creationId xmlns:p14="http://schemas.microsoft.com/office/powerpoint/2010/main" val="599710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Family</a:t>
            </a:r>
            <a:r>
              <a:rPr lang="fr-FR" dirty="0" smtClean="0"/>
              <a:t> </a:t>
            </a:r>
            <a:r>
              <a:rPr lang="fr-FR" dirty="0" err="1" smtClean="0"/>
              <a:t>chains</a:t>
            </a:r>
            <a:r>
              <a:rPr lang="fr-FR" dirty="0" smtClean="0"/>
              <a:t> and </a:t>
            </a:r>
            <a:r>
              <a:rPr lang="fr-FR" dirty="0" err="1" smtClean="0"/>
              <a:t>regional</a:t>
            </a:r>
            <a:r>
              <a:rPr lang="fr-FR" dirty="0" smtClean="0"/>
              <a:t> </a:t>
            </a:r>
            <a:r>
              <a:rPr lang="fr-FR" dirty="0" err="1" smtClean="0"/>
              <a:t>solidarity</a:t>
            </a:r>
            <a:r>
              <a:rPr lang="fr-FR" dirty="0" smtClean="0"/>
              <a:t> have been </a:t>
            </a:r>
            <a:r>
              <a:rPr lang="fr-FR" dirty="0" err="1" smtClean="0"/>
              <a:t>replaced</a:t>
            </a:r>
            <a:r>
              <a:rPr lang="fr-FR" dirty="0" smtClean="0"/>
              <a:t> by </a:t>
            </a:r>
            <a:r>
              <a:rPr lang="fr-FR" dirty="0" err="1" smtClean="0"/>
              <a:t>academic</a:t>
            </a:r>
            <a:r>
              <a:rPr lang="fr-FR" dirty="0" smtClean="0"/>
              <a:t> -</a:t>
            </a:r>
            <a:r>
              <a:rPr lang="fr-FR" dirty="0" err="1" smtClean="0"/>
              <a:t>professional</a:t>
            </a:r>
            <a:r>
              <a:rPr lang="fr-FR" dirty="0" smtClean="0"/>
              <a:t> networks and online </a:t>
            </a:r>
            <a:r>
              <a:rPr lang="fr-FR" dirty="0" err="1" smtClean="0"/>
              <a:t>communities</a:t>
            </a:r>
            <a:r>
              <a:rPr lang="fr-FR" dirty="0" smtClean="0"/>
              <a:t> in </a:t>
            </a:r>
            <a:r>
              <a:rPr lang="fr-FR" dirty="0" err="1" smtClean="0"/>
              <a:t>shaping</a:t>
            </a:r>
            <a:r>
              <a:rPr lang="fr-FR" dirty="0" smtClean="0"/>
              <a:t> </a:t>
            </a:r>
            <a:r>
              <a:rPr lang="fr-FR" dirty="0" err="1" smtClean="0"/>
              <a:t>italian</a:t>
            </a:r>
            <a:r>
              <a:rPr lang="fr-FR" dirty="0" smtClean="0"/>
              <a:t> migrations </a:t>
            </a:r>
          </a:p>
          <a:p>
            <a:endParaRPr lang="fr-FR" dirty="0" smtClean="0"/>
          </a:p>
          <a:p>
            <a:r>
              <a:rPr lang="fr-FR" dirty="0" smtClean="0"/>
              <a:t>But </a:t>
            </a:r>
            <a:r>
              <a:rPr lang="fr-FR" dirty="0" err="1" smtClean="0"/>
              <a:t>family</a:t>
            </a:r>
            <a:r>
              <a:rPr lang="fr-FR" dirty="0" smtClean="0"/>
              <a:t> </a:t>
            </a:r>
            <a:r>
              <a:rPr lang="fr-FR" dirty="0" err="1" smtClean="0"/>
              <a:t>still</a:t>
            </a:r>
            <a:r>
              <a:rPr lang="fr-FR" dirty="0" smtClean="0"/>
              <a:t> </a:t>
            </a:r>
            <a:r>
              <a:rPr lang="fr-FR" dirty="0" err="1" smtClean="0"/>
              <a:t>plays</a:t>
            </a:r>
            <a:r>
              <a:rPr lang="fr-FR" dirty="0" smtClean="0"/>
              <a:t> a key « subjective » </a:t>
            </a:r>
            <a:r>
              <a:rPr lang="fr-FR" dirty="0" err="1" smtClean="0"/>
              <a:t>role</a:t>
            </a:r>
            <a:r>
              <a:rPr lang="fr-FR" dirty="0" smtClean="0"/>
              <a:t> in migration </a:t>
            </a:r>
            <a:r>
              <a:rPr lang="fr-FR" dirty="0" err="1" smtClean="0"/>
              <a:t>projects</a:t>
            </a:r>
            <a:r>
              <a:rPr lang="fr-FR" dirty="0" smtClean="0"/>
              <a:t>, </a:t>
            </a:r>
            <a:r>
              <a:rPr lang="fr-FR" dirty="0" err="1" smtClean="0"/>
              <a:t>through</a:t>
            </a:r>
            <a:r>
              <a:rPr lang="fr-FR" dirty="0" smtClean="0"/>
              <a:t> the </a:t>
            </a:r>
            <a:r>
              <a:rPr lang="fr-FR" dirty="0" err="1" smtClean="0"/>
              <a:t>early</a:t>
            </a:r>
            <a:r>
              <a:rPr lang="fr-FR" dirty="0" smtClean="0"/>
              <a:t> </a:t>
            </a:r>
            <a:r>
              <a:rPr lang="fr-FR" dirty="0" err="1" smtClean="0"/>
              <a:t>socialization</a:t>
            </a:r>
            <a:r>
              <a:rPr lang="fr-FR" dirty="0" smtClean="0"/>
              <a:t> to international </a:t>
            </a:r>
            <a:r>
              <a:rPr lang="fr-FR" dirty="0" err="1" smtClean="0"/>
              <a:t>mobility</a:t>
            </a:r>
            <a:r>
              <a:rPr lang="fr-FR" dirty="0" smtClean="0"/>
              <a:t> (</a:t>
            </a:r>
            <a:r>
              <a:rPr lang="fr-FR" dirty="0" err="1" smtClean="0"/>
              <a:t>tourism</a:t>
            </a:r>
            <a:r>
              <a:rPr lang="fr-FR" dirty="0" smtClean="0"/>
              <a:t>, </a:t>
            </a:r>
            <a:r>
              <a:rPr lang="fr-FR" dirty="0" err="1" smtClean="0"/>
              <a:t>linguistic</a:t>
            </a:r>
            <a:r>
              <a:rPr lang="fr-FR" dirty="0" smtClean="0"/>
              <a:t> </a:t>
            </a:r>
            <a:r>
              <a:rPr lang="fr-FR" dirty="0" err="1" smtClean="0"/>
              <a:t>schools</a:t>
            </a:r>
            <a:r>
              <a:rPr lang="fr-FR" dirty="0" smtClean="0"/>
              <a:t>)  and a </a:t>
            </a:r>
            <a:r>
              <a:rPr lang="fr-FR" dirty="0" err="1" smtClean="0"/>
              <a:t>generational</a:t>
            </a:r>
            <a:r>
              <a:rPr lang="fr-FR" dirty="0" smtClean="0"/>
              <a:t> </a:t>
            </a:r>
            <a:r>
              <a:rPr lang="fr-FR" dirty="0" err="1" smtClean="0"/>
              <a:t>emulation</a:t>
            </a:r>
            <a:r>
              <a:rPr lang="fr-FR" dirty="0" smtClean="0"/>
              <a:t> to </a:t>
            </a:r>
            <a:r>
              <a:rPr lang="fr-FR" dirty="0" err="1" smtClean="0"/>
              <a:t>moving</a:t>
            </a:r>
            <a:r>
              <a:rPr lang="fr-FR" dirty="0" smtClean="0"/>
              <a:t> </a:t>
            </a:r>
            <a:r>
              <a:rPr lang="fr-FR" dirty="0" err="1" smtClean="0"/>
              <a:t>abroad</a:t>
            </a:r>
            <a:r>
              <a:rPr lang="fr-FR" dirty="0" smtClean="0"/>
              <a:t> </a:t>
            </a:r>
            <a:r>
              <a:rPr lang="fr-FR" dirty="0" err="1" smtClean="0"/>
              <a:t>within</a:t>
            </a:r>
            <a:r>
              <a:rPr lang="fr-FR" dirty="0" smtClean="0"/>
              <a:t> siblings and </a:t>
            </a:r>
            <a:r>
              <a:rPr lang="fr-FR" dirty="0" err="1" smtClean="0"/>
              <a:t>peer</a:t>
            </a:r>
            <a:r>
              <a:rPr lang="fr-FR" dirty="0" smtClean="0"/>
              <a:t> groups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And</a:t>
            </a:r>
            <a:r>
              <a:rPr lang="fr-FR" sz="1200" kern="1200" baseline="0" dirty="0" smtClean="0">
                <a:solidFill>
                  <a:schemeClr val="tx1"/>
                </a:solidFill>
                <a:effectLst/>
                <a:latin typeface="+mn-lt"/>
                <a:ea typeface="+mn-ea"/>
                <a:cs typeface="+mn-cs"/>
              </a:rPr>
              <a:t> an objective </a:t>
            </a:r>
            <a:r>
              <a:rPr lang="fr-FR" sz="1200" kern="1200" baseline="0" dirty="0" err="1" smtClean="0">
                <a:solidFill>
                  <a:schemeClr val="tx1"/>
                </a:solidFill>
                <a:effectLst/>
                <a:latin typeface="+mn-lt"/>
                <a:ea typeface="+mn-ea"/>
                <a:cs typeface="+mn-cs"/>
              </a:rPr>
              <a:t>role</a:t>
            </a:r>
            <a:r>
              <a:rPr lang="fr-FR" sz="1200" kern="1200" baseline="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youth emigration is more intense in the richest areas of Italy, in border regions and in metropolitan areas</a:t>
            </a:r>
            <a:endParaRPr lang="fr-FR" dirty="0"/>
          </a:p>
        </p:txBody>
      </p:sp>
      <p:sp>
        <p:nvSpPr>
          <p:cNvPr id="4" name="Espace réservé du numéro de diapositive 3"/>
          <p:cNvSpPr>
            <a:spLocks noGrp="1"/>
          </p:cNvSpPr>
          <p:nvPr>
            <p:ph type="sldNum" sz="quarter" idx="10"/>
          </p:nvPr>
        </p:nvSpPr>
        <p:spPr/>
        <p:txBody>
          <a:bodyPr/>
          <a:lstStyle/>
          <a:p>
            <a:fld id="{F1EF9B79-F459-4891-9E98-BAF486B32E8D}" type="slidenum">
              <a:rPr lang="fr-FR" smtClean="0">
                <a:solidFill>
                  <a:prstClr val="black"/>
                </a:solidFill>
              </a:rPr>
              <a:pPr/>
              <a:t>11</a:t>
            </a:fld>
            <a:endParaRPr lang="fr-FR">
              <a:solidFill>
                <a:prstClr val="black"/>
              </a:solidFill>
            </a:endParaRPr>
          </a:p>
        </p:txBody>
      </p:sp>
    </p:spTree>
    <p:extLst>
      <p:ext uri="{BB962C8B-B14F-4D97-AF65-F5344CB8AC3E}">
        <p14:creationId xmlns:p14="http://schemas.microsoft.com/office/powerpoint/2010/main" val="1360774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Family</a:t>
            </a:r>
            <a:r>
              <a:rPr lang="fr-FR" dirty="0" smtClean="0"/>
              <a:t> </a:t>
            </a:r>
            <a:r>
              <a:rPr lang="fr-FR" dirty="0" err="1" smtClean="0"/>
              <a:t>chains</a:t>
            </a:r>
            <a:r>
              <a:rPr lang="fr-FR" dirty="0" smtClean="0"/>
              <a:t> and </a:t>
            </a:r>
            <a:r>
              <a:rPr lang="fr-FR" dirty="0" err="1" smtClean="0"/>
              <a:t>regional</a:t>
            </a:r>
            <a:r>
              <a:rPr lang="fr-FR" dirty="0" smtClean="0"/>
              <a:t> </a:t>
            </a:r>
            <a:r>
              <a:rPr lang="fr-FR" dirty="0" err="1" smtClean="0"/>
              <a:t>solidarity</a:t>
            </a:r>
            <a:r>
              <a:rPr lang="fr-FR" dirty="0" smtClean="0"/>
              <a:t> have been </a:t>
            </a:r>
            <a:r>
              <a:rPr lang="fr-FR" dirty="0" err="1" smtClean="0"/>
              <a:t>replaced</a:t>
            </a:r>
            <a:r>
              <a:rPr lang="fr-FR" dirty="0" smtClean="0"/>
              <a:t> by </a:t>
            </a:r>
            <a:r>
              <a:rPr lang="fr-FR" dirty="0" err="1" smtClean="0"/>
              <a:t>academic</a:t>
            </a:r>
            <a:r>
              <a:rPr lang="fr-FR" dirty="0" smtClean="0"/>
              <a:t> -</a:t>
            </a:r>
            <a:r>
              <a:rPr lang="fr-FR" dirty="0" err="1" smtClean="0"/>
              <a:t>professional</a:t>
            </a:r>
            <a:r>
              <a:rPr lang="fr-FR" dirty="0" smtClean="0"/>
              <a:t> networks and online </a:t>
            </a:r>
            <a:r>
              <a:rPr lang="fr-FR" dirty="0" err="1" smtClean="0"/>
              <a:t>communities</a:t>
            </a:r>
            <a:r>
              <a:rPr lang="fr-FR" dirty="0" smtClean="0"/>
              <a:t> in </a:t>
            </a:r>
            <a:r>
              <a:rPr lang="fr-FR" dirty="0" err="1" smtClean="0"/>
              <a:t>shaping</a:t>
            </a:r>
            <a:r>
              <a:rPr lang="fr-FR" dirty="0" smtClean="0"/>
              <a:t> </a:t>
            </a:r>
            <a:r>
              <a:rPr lang="fr-FR" dirty="0" err="1" smtClean="0"/>
              <a:t>italian</a:t>
            </a:r>
            <a:r>
              <a:rPr lang="fr-FR" dirty="0" smtClean="0"/>
              <a:t> migrations </a:t>
            </a:r>
          </a:p>
          <a:p>
            <a:endParaRPr lang="fr-FR" dirty="0" smtClean="0"/>
          </a:p>
          <a:p>
            <a:r>
              <a:rPr lang="fr-FR" dirty="0" smtClean="0"/>
              <a:t>But </a:t>
            </a:r>
            <a:r>
              <a:rPr lang="fr-FR" dirty="0" err="1" smtClean="0"/>
              <a:t>family</a:t>
            </a:r>
            <a:r>
              <a:rPr lang="fr-FR" dirty="0" smtClean="0"/>
              <a:t> </a:t>
            </a:r>
            <a:r>
              <a:rPr lang="fr-FR" dirty="0" err="1" smtClean="0"/>
              <a:t>still</a:t>
            </a:r>
            <a:r>
              <a:rPr lang="fr-FR" dirty="0" smtClean="0"/>
              <a:t> </a:t>
            </a:r>
            <a:r>
              <a:rPr lang="fr-FR" dirty="0" err="1" smtClean="0"/>
              <a:t>plays</a:t>
            </a:r>
            <a:r>
              <a:rPr lang="fr-FR" dirty="0" smtClean="0"/>
              <a:t> a key « subjective » </a:t>
            </a:r>
            <a:r>
              <a:rPr lang="fr-FR" dirty="0" err="1" smtClean="0"/>
              <a:t>role</a:t>
            </a:r>
            <a:r>
              <a:rPr lang="fr-FR" dirty="0" smtClean="0"/>
              <a:t> in migration </a:t>
            </a:r>
            <a:r>
              <a:rPr lang="fr-FR" dirty="0" err="1" smtClean="0"/>
              <a:t>projects</a:t>
            </a:r>
            <a:r>
              <a:rPr lang="fr-FR" dirty="0" smtClean="0"/>
              <a:t>, </a:t>
            </a:r>
            <a:r>
              <a:rPr lang="fr-FR" dirty="0" err="1" smtClean="0"/>
              <a:t>through</a:t>
            </a:r>
            <a:r>
              <a:rPr lang="fr-FR" dirty="0" smtClean="0"/>
              <a:t> the </a:t>
            </a:r>
            <a:r>
              <a:rPr lang="fr-FR" dirty="0" err="1" smtClean="0"/>
              <a:t>early</a:t>
            </a:r>
            <a:r>
              <a:rPr lang="fr-FR" dirty="0" smtClean="0"/>
              <a:t> </a:t>
            </a:r>
            <a:r>
              <a:rPr lang="fr-FR" dirty="0" err="1" smtClean="0"/>
              <a:t>socialization</a:t>
            </a:r>
            <a:r>
              <a:rPr lang="fr-FR" dirty="0" smtClean="0"/>
              <a:t> to international </a:t>
            </a:r>
            <a:r>
              <a:rPr lang="fr-FR" dirty="0" err="1" smtClean="0"/>
              <a:t>mobility</a:t>
            </a:r>
            <a:r>
              <a:rPr lang="fr-FR" dirty="0" smtClean="0"/>
              <a:t> (</a:t>
            </a:r>
            <a:r>
              <a:rPr lang="fr-FR" dirty="0" err="1" smtClean="0"/>
              <a:t>tourism</a:t>
            </a:r>
            <a:r>
              <a:rPr lang="fr-FR" dirty="0" smtClean="0"/>
              <a:t>, </a:t>
            </a:r>
            <a:r>
              <a:rPr lang="fr-FR" dirty="0" err="1" smtClean="0"/>
              <a:t>linguistic</a:t>
            </a:r>
            <a:r>
              <a:rPr lang="fr-FR" dirty="0" smtClean="0"/>
              <a:t> </a:t>
            </a:r>
            <a:r>
              <a:rPr lang="fr-FR" dirty="0" err="1" smtClean="0"/>
              <a:t>schools</a:t>
            </a:r>
            <a:r>
              <a:rPr lang="fr-FR" dirty="0" smtClean="0"/>
              <a:t>)  and a </a:t>
            </a:r>
            <a:r>
              <a:rPr lang="fr-FR" dirty="0" err="1" smtClean="0"/>
              <a:t>generational</a:t>
            </a:r>
            <a:r>
              <a:rPr lang="fr-FR" dirty="0" smtClean="0"/>
              <a:t> </a:t>
            </a:r>
            <a:r>
              <a:rPr lang="fr-FR" dirty="0" err="1" smtClean="0"/>
              <a:t>emulation</a:t>
            </a:r>
            <a:r>
              <a:rPr lang="fr-FR" dirty="0" smtClean="0"/>
              <a:t> to </a:t>
            </a:r>
            <a:r>
              <a:rPr lang="fr-FR" dirty="0" err="1" smtClean="0"/>
              <a:t>moving</a:t>
            </a:r>
            <a:r>
              <a:rPr lang="fr-FR" dirty="0" smtClean="0"/>
              <a:t> </a:t>
            </a:r>
            <a:r>
              <a:rPr lang="fr-FR" dirty="0" err="1" smtClean="0"/>
              <a:t>abroad</a:t>
            </a:r>
            <a:r>
              <a:rPr lang="fr-FR" dirty="0" smtClean="0"/>
              <a:t> </a:t>
            </a:r>
            <a:r>
              <a:rPr lang="fr-FR" dirty="0" err="1" smtClean="0"/>
              <a:t>within</a:t>
            </a:r>
            <a:r>
              <a:rPr lang="fr-FR" dirty="0" smtClean="0"/>
              <a:t> siblings and </a:t>
            </a:r>
            <a:r>
              <a:rPr lang="fr-FR" dirty="0" err="1" smtClean="0"/>
              <a:t>peer</a:t>
            </a:r>
            <a:r>
              <a:rPr lang="fr-FR" dirty="0" smtClean="0"/>
              <a:t> groups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And</a:t>
            </a:r>
            <a:r>
              <a:rPr lang="fr-FR" sz="1200" kern="1200" baseline="0" dirty="0" smtClean="0">
                <a:solidFill>
                  <a:schemeClr val="tx1"/>
                </a:solidFill>
                <a:effectLst/>
                <a:latin typeface="+mn-lt"/>
                <a:ea typeface="+mn-ea"/>
                <a:cs typeface="+mn-cs"/>
              </a:rPr>
              <a:t> an objective </a:t>
            </a:r>
            <a:r>
              <a:rPr lang="fr-FR" sz="1200" kern="1200" baseline="0" dirty="0" err="1" smtClean="0">
                <a:solidFill>
                  <a:schemeClr val="tx1"/>
                </a:solidFill>
                <a:effectLst/>
                <a:latin typeface="+mn-lt"/>
                <a:ea typeface="+mn-ea"/>
                <a:cs typeface="+mn-cs"/>
              </a:rPr>
              <a:t>role</a:t>
            </a:r>
            <a:r>
              <a:rPr lang="fr-FR" sz="1200" kern="1200" baseline="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youth emigration is more intense in the richest areas of Italy, in border regions and in metropolitan areas</a:t>
            </a:r>
            <a:endParaRPr lang="fr-FR" dirty="0"/>
          </a:p>
        </p:txBody>
      </p:sp>
      <p:sp>
        <p:nvSpPr>
          <p:cNvPr id="4" name="Espace réservé du numéro de diapositive 3"/>
          <p:cNvSpPr>
            <a:spLocks noGrp="1"/>
          </p:cNvSpPr>
          <p:nvPr>
            <p:ph type="sldNum" sz="quarter" idx="10"/>
          </p:nvPr>
        </p:nvSpPr>
        <p:spPr/>
        <p:txBody>
          <a:bodyPr/>
          <a:lstStyle/>
          <a:p>
            <a:fld id="{F1EF9B79-F459-4891-9E98-BAF486B32E8D}"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3927370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Family</a:t>
            </a:r>
            <a:r>
              <a:rPr lang="fr-FR" dirty="0" smtClean="0"/>
              <a:t> </a:t>
            </a:r>
            <a:r>
              <a:rPr lang="fr-FR" dirty="0" err="1" smtClean="0"/>
              <a:t>chains</a:t>
            </a:r>
            <a:r>
              <a:rPr lang="fr-FR" dirty="0" smtClean="0"/>
              <a:t> and </a:t>
            </a:r>
            <a:r>
              <a:rPr lang="fr-FR" dirty="0" err="1" smtClean="0"/>
              <a:t>regional</a:t>
            </a:r>
            <a:r>
              <a:rPr lang="fr-FR" dirty="0" smtClean="0"/>
              <a:t> </a:t>
            </a:r>
            <a:r>
              <a:rPr lang="fr-FR" dirty="0" err="1" smtClean="0"/>
              <a:t>solidarity</a:t>
            </a:r>
            <a:r>
              <a:rPr lang="fr-FR" dirty="0" smtClean="0"/>
              <a:t> have been </a:t>
            </a:r>
            <a:r>
              <a:rPr lang="fr-FR" dirty="0" err="1" smtClean="0"/>
              <a:t>replaced</a:t>
            </a:r>
            <a:r>
              <a:rPr lang="fr-FR" dirty="0" smtClean="0"/>
              <a:t> by </a:t>
            </a:r>
            <a:r>
              <a:rPr lang="fr-FR" dirty="0" err="1" smtClean="0"/>
              <a:t>academic</a:t>
            </a:r>
            <a:r>
              <a:rPr lang="fr-FR" dirty="0" smtClean="0"/>
              <a:t> -</a:t>
            </a:r>
            <a:r>
              <a:rPr lang="fr-FR" dirty="0" err="1" smtClean="0"/>
              <a:t>professional</a:t>
            </a:r>
            <a:r>
              <a:rPr lang="fr-FR" dirty="0" smtClean="0"/>
              <a:t> networks and online </a:t>
            </a:r>
            <a:r>
              <a:rPr lang="fr-FR" dirty="0" err="1" smtClean="0"/>
              <a:t>communities</a:t>
            </a:r>
            <a:r>
              <a:rPr lang="fr-FR" dirty="0" smtClean="0"/>
              <a:t> in </a:t>
            </a:r>
            <a:r>
              <a:rPr lang="fr-FR" dirty="0" err="1" smtClean="0"/>
              <a:t>shaping</a:t>
            </a:r>
            <a:r>
              <a:rPr lang="fr-FR" dirty="0" smtClean="0"/>
              <a:t> </a:t>
            </a:r>
            <a:r>
              <a:rPr lang="fr-FR" dirty="0" err="1" smtClean="0"/>
              <a:t>italian</a:t>
            </a:r>
            <a:r>
              <a:rPr lang="fr-FR" dirty="0" smtClean="0"/>
              <a:t> migrations </a:t>
            </a:r>
          </a:p>
          <a:p>
            <a:endParaRPr lang="fr-FR" dirty="0" smtClean="0"/>
          </a:p>
          <a:p>
            <a:r>
              <a:rPr lang="fr-FR" dirty="0" smtClean="0"/>
              <a:t>But </a:t>
            </a:r>
            <a:r>
              <a:rPr lang="fr-FR" dirty="0" err="1" smtClean="0"/>
              <a:t>family</a:t>
            </a:r>
            <a:r>
              <a:rPr lang="fr-FR" dirty="0" smtClean="0"/>
              <a:t> </a:t>
            </a:r>
            <a:r>
              <a:rPr lang="fr-FR" dirty="0" err="1" smtClean="0"/>
              <a:t>still</a:t>
            </a:r>
            <a:r>
              <a:rPr lang="fr-FR" dirty="0" smtClean="0"/>
              <a:t> </a:t>
            </a:r>
            <a:r>
              <a:rPr lang="fr-FR" dirty="0" err="1" smtClean="0"/>
              <a:t>plays</a:t>
            </a:r>
            <a:r>
              <a:rPr lang="fr-FR" dirty="0" smtClean="0"/>
              <a:t> a key « subjective » </a:t>
            </a:r>
            <a:r>
              <a:rPr lang="fr-FR" dirty="0" err="1" smtClean="0"/>
              <a:t>role</a:t>
            </a:r>
            <a:r>
              <a:rPr lang="fr-FR" dirty="0" smtClean="0"/>
              <a:t> in migration </a:t>
            </a:r>
            <a:r>
              <a:rPr lang="fr-FR" dirty="0" err="1" smtClean="0"/>
              <a:t>projects</a:t>
            </a:r>
            <a:r>
              <a:rPr lang="fr-FR" dirty="0" smtClean="0"/>
              <a:t>, </a:t>
            </a:r>
            <a:r>
              <a:rPr lang="fr-FR" dirty="0" err="1" smtClean="0"/>
              <a:t>through</a:t>
            </a:r>
            <a:r>
              <a:rPr lang="fr-FR" dirty="0" smtClean="0"/>
              <a:t> the </a:t>
            </a:r>
            <a:r>
              <a:rPr lang="fr-FR" dirty="0" err="1" smtClean="0"/>
              <a:t>early</a:t>
            </a:r>
            <a:r>
              <a:rPr lang="fr-FR" dirty="0" smtClean="0"/>
              <a:t> </a:t>
            </a:r>
            <a:r>
              <a:rPr lang="fr-FR" dirty="0" err="1" smtClean="0"/>
              <a:t>socialization</a:t>
            </a:r>
            <a:r>
              <a:rPr lang="fr-FR" dirty="0" smtClean="0"/>
              <a:t> to international </a:t>
            </a:r>
            <a:r>
              <a:rPr lang="fr-FR" dirty="0" err="1" smtClean="0"/>
              <a:t>mobility</a:t>
            </a:r>
            <a:r>
              <a:rPr lang="fr-FR" dirty="0" smtClean="0"/>
              <a:t> (</a:t>
            </a:r>
            <a:r>
              <a:rPr lang="fr-FR" dirty="0" err="1" smtClean="0"/>
              <a:t>tourism</a:t>
            </a:r>
            <a:r>
              <a:rPr lang="fr-FR" dirty="0" smtClean="0"/>
              <a:t>, </a:t>
            </a:r>
            <a:r>
              <a:rPr lang="fr-FR" dirty="0" err="1" smtClean="0"/>
              <a:t>linguistic</a:t>
            </a:r>
            <a:r>
              <a:rPr lang="fr-FR" dirty="0" smtClean="0"/>
              <a:t> </a:t>
            </a:r>
            <a:r>
              <a:rPr lang="fr-FR" dirty="0" err="1" smtClean="0"/>
              <a:t>schools</a:t>
            </a:r>
            <a:r>
              <a:rPr lang="fr-FR" dirty="0" smtClean="0"/>
              <a:t>)  and a </a:t>
            </a:r>
            <a:r>
              <a:rPr lang="fr-FR" dirty="0" err="1" smtClean="0"/>
              <a:t>generational</a:t>
            </a:r>
            <a:r>
              <a:rPr lang="fr-FR" dirty="0" smtClean="0"/>
              <a:t> </a:t>
            </a:r>
            <a:r>
              <a:rPr lang="fr-FR" dirty="0" err="1" smtClean="0"/>
              <a:t>emulation</a:t>
            </a:r>
            <a:r>
              <a:rPr lang="fr-FR" dirty="0" smtClean="0"/>
              <a:t> to </a:t>
            </a:r>
            <a:r>
              <a:rPr lang="fr-FR" dirty="0" err="1" smtClean="0"/>
              <a:t>moving</a:t>
            </a:r>
            <a:r>
              <a:rPr lang="fr-FR" dirty="0" smtClean="0"/>
              <a:t> </a:t>
            </a:r>
            <a:r>
              <a:rPr lang="fr-FR" dirty="0" err="1" smtClean="0"/>
              <a:t>abroad</a:t>
            </a:r>
            <a:r>
              <a:rPr lang="fr-FR" dirty="0" smtClean="0"/>
              <a:t> </a:t>
            </a:r>
            <a:r>
              <a:rPr lang="fr-FR" dirty="0" err="1" smtClean="0"/>
              <a:t>within</a:t>
            </a:r>
            <a:r>
              <a:rPr lang="fr-FR" dirty="0" smtClean="0"/>
              <a:t> siblings and </a:t>
            </a:r>
            <a:r>
              <a:rPr lang="fr-FR" dirty="0" err="1" smtClean="0"/>
              <a:t>peer</a:t>
            </a:r>
            <a:r>
              <a:rPr lang="fr-FR" dirty="0" smtClean="0"/>
              <a:t> groups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And</a:t>
            </a:r>
            <a:r>
              <a:rPr lang="fr-FR" sz="1200" kern="1200" baseline="0" dirty="0" smtClean="0">
                <a:solidFill>
                  <a:schemeClr val="tx1"/>
                </a:solidFill>
                <a:effectLst/>
                <a:latin typeface="+mn-lt"/>
                <a:ea typeface="+mn-ea"/>
                <a:cs typeface="+mn-cs"/>
              </a:rPr>
              <a:t> an objective </a:t>
            </a:r>
            <a:r>
              <a:rPr lang="fr-FR" sz="1200" kern="1200" baseline="0" dirty="0" err="1" smtClean="0">
                <a:solidFill>
                  <a:schemeClr val="tx1"/>
                </a:solidFill>
                <a:effectLst/>
                <a:latin typeface="+mn-lt"/>
                <a:ea typeface="+mn-ea"/>
                <a:cs typeface="+mn-cs"/>
              </a:rPr>
              <a:t>role</a:t>
            </a:r>
            <a:r>
              <a:rPr lang="fr-FR" sz="1200" kern="1200" baseline="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youth emigration is more intense in the richest areas of Italy, in border regions and in metropolitan areas</a:t>
            </a:r>
            <a:endParaRPr lang="fr-FR" dirty="0"/>
          </a:p>
        </p:txBody>
      </p:sp>
      <p:sp>
        <p:nvSpPr>
          <p:cNvPr id="4" name="Espace réservé du numéro de diapositive 3"/>
          <p:cNvSpPr>
            <a:spLocks noGrp="1"/>
          </p:cNvSpPr>
          <p:nvPr>
            <p:ph type="sldNum" sz="quarter" idx="10"/>
          </p:nvPr>
        </p:nvSpPr>
        <p:spPr/>
        <p:txBody>
          <a:bodyPr/>
          <a:lstStyle/>
          <a:p>
            <a:fld id="{F1EF9B79-F459-4891-9E98-BAF486B32E8D}" type="slidenum">
              <a:rPr lang="fr-FR" smtClean="0">
                <a:solidFill>
                  <a:prstClr val="black"/>
                </a:solidFill>
              </a:rPr>
              <a:pPr/>
              <a:t>14</a:t>
            </a:fld>
            <a:endParaRPr lang="fr-FR">
              <a:solidFill>
                <a:prstClr val="black"/>
              </a:solidFill>
            </a:endParaRPr>
          </a:p>
        </p:txBody>
      </p:sp>
    </p:spTree>
    <p:extLst>
      <p:ext uri="{BB962C8B-B14F-4D97-AF65-F5344CB8AC3E}">
        <p14:creationId xmlns:p14="http://schemas.microsoft.com/office/powerpoint/2010/main" val="3035335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On retrouve donc chez les Italiens de Paris la figure de « l’international </a:t>
            </a:r>
            <a:r>
              <a:rPr lang="fr-FR" dirty="0" err="1" smtClean="0"/>
              <a:t>flying</a:t>
            </a:r>
            <a:r>
              <a:rPr lang="fr-FR" dirty="0" smtClean="0"/>
              <a:t> </a:t>
            </a:r>
            <a:r>
              <a:rPr lang="fr-FR" dirty="0" err="1" smtClean="0"/>
              <a:t>grandmother</a:t>
            </a:r>
            <a:r>
              <a:rPr lang="fr-FR" dirty="0" smtClean="0"/>
              <a:t> », plutôt étudiée dans les migrations Sud-Nord, en particulier au sein de la famille </a:t>
            </a:r>
            <a:r>
              <a:rPr lang="fr-FR" dirty="0" err="1" smtClean="0"/>
              <a:t>carribéenne</a:t>
            </a:r>
            <a:r>
              <a:rPr lang="fr-FR" dirty="0" smtClean="0"/>
              <a:t> (</a:t>
            </a:r>
            <a:r>
              <a:rPr lang="fr-FR" dirty="0" err="1" smtClean="0"/>
              <a:t>Plaza</a:t>
            </a:r>
            <a:r>
              <a:rPr lang="fr-FR" dirty="0" smtClean="0"/>
              <a:t>, 2000 ; </a:t>
            </a:r>
            <a:r>
              <a:rPr lang="fr-FR" dirty="0" err="1" smtClean="0"/>
              <a:t>Goulbourne</a:t>
            </a:r>
            <a:r>
              <a:rPr lang="fr-FR" dirty="0" smtClean="0"/>
              <a:t> et aliter, 2009). Dans ces travaux, l’expression sert à désigner « </a:t>
            </a:r>
            <a:r>
              <a:rPr lang="fr-FR" dirty="0" err="1" smtClean="0"/>
              <a:t>those</a:t>
            </a:r>
            <a:r>
              <a:rPr lang="fr-FR" dirty="0" smtClean="0"/>
              <a:t> </a:t>
            </a:r>
            <a:r>
              <a:rPr lang="fr-FR" dirty="0" err="1" smtClean="0"/>
              <a:t>women</a:t>
            </a:r>
            <a:r>
              <a:rPr lang="fr-FR" dirty="0" smtClean="0"/>
              <a:t> </a:t>
            </a:r>
            <a:r>
              <a:rPr lang="fr-FR" dirty="0" err="1" smtClean="0"/>
              <a:t>who</a:t>
            </a:r>
            <a:r>
              <a:rPr lang="fr-FR" dirty="0" smtClean="0"/>
              <a:t> </a:t>
            </a:r>
            <a:r>
              <a:rPr lang="fr-FR" dirty="0" err="1" smtClean="0"/>
              <a:t>spend</a:t>
            </a:r>
            <a:r>
              <a:rPr lang="fr-FR" dirty="0" smtClean="0"/>
              <a:t> part of </a:t>
            </a:r>
            <a:r>
              <a:rPr lang="fr-FR" dirty="0" err="1" smtClean="0"/>
              <a:t>their</a:t>
            </a:r>
            <a:r>
              <a:rPr lang="fr-FR" dirty="0" smtClean="0"/>
              <a:t> retirement </a:t>
            </a:r>
            <a:r>
              <a:rPr lang="fr-FR" dirty="0" err="1" smtClean="0"/>
              <a:t>days</a:t>
            </a:r>
            <a:r>
              <a:rPr lang="fr-FR" dirty="0" smtClean="0"/>
              <a:t> travelling </a:t>
            </a:r>
            <a:r>
              <a:rPr lang="fr-FR" dirty="0" err="1" smtClean="0"/>
              <a:t>between</a:t>
            </a:r>
            <a:r>
              <a:rPr lang="fr-FR" dirty="0" smtClean="0"/>
              <a:t> </a:t>
            </a:r>
            <a:r>
              <a:rPr lang="fr-FR" dirty="0" err="1" smtClean="0"/>
              <a:t>family</a:t>
            </a:r>
            <a:r>
              <a:rPr lang="fr-FR" dirty="0" smtClean="0"/>
              <a:t>, </a:t>
            </a:r>
            <a:r>
              <a:rPr lang="fr-FR" dirty="0" err="1" smtClean="0"/>
              <a:t>kin</a:t>
            </a:r>
            <a:r>
              <a:rPr lang="fr-FR" dirty="0" smtClean="0"/>
              <a:t> and fictive </a:t>
            </a:r>
            <a:r>
              <a:rPr lang="fr-FR" dirty="0" err="1" smtClean="0"/>
              <a:t>kin</a:t>
            </a:r>
            <a:r>
              <a:rPr lang="fr-FR" dirty="0" smtClean="0"/>
              <a:t> in the international diaspora. For </a:t>
            </a:r>
            <a:r>
              <a:rPr lang="fr-FR" dirty="0" err="1" smtClean="0"/>
              <a:t>many</a:t>
            </a:r>
            <a:r>
              <a:rPr lang="fr-FR" dirty="0" smtClean="0"/>
              <a:t> of </a:t>
            </a:r>
            <a:r>
              <a:rPr lang="fr-FR" dirty="0" err="1" smtClean="0"/>
              <a:t>these</a:t>
            </a:r>
            <a:r>
              <a:rPr lang="fr-FR" dirty="0" smtClean="0"/>
              <a:t> active </a:t>
            </a:r>
            <a:r>
              <a:rPr lang="fr-FR" dirty="0" err="1" smtClean="0"/>
              <a:t>women</a:t>
            </a:r>
            <a:r>
              <a:rPr lang="fr-FR" dirty="0" smtClean="0"/>
              <a:t> the </a:t>
            </a:r>
            <a:r>
              <a:rPr lang="fr-FR" dirty="0" err="1" smtClean="0"/>
              <a:t>visits</a:t>
            </a:r>
            <a:r>
              <a:rPr lang="fr-FR" dirty="0" smtClean="0"/>
              <a:t> </a:t>
            </a:r>
            <a:r>
              <a:rPr lang="fr-FR" dirty="0" err="1" smtClean="0"/>
              <a:t>they</a:t>
            </a:r>
            <a:r>
              <a:rPr lang="fr-FR" dirty="0" smtClean="0"/>
              <a:t> </a:t>
            </a:r>
            <a:r>
              <a:rPr lang="fr-FR" dirty="0" err="1" smtClean="0"/>
              <a:t>make</a:t>
            </a:r>
            <a:r>
              <a:rPr lang="fr-FR" dirty="0" smtClean="0"/>
              <a:t> are social in nature, </a:t>
            </a:r>
            <a:r>
              <a:rPr lang="fr-FR" dirty="0" err="1" smtClean="0"/>
              <a:t>some</a:t>
            </a:r>
            <a:r>
              <a:rPr lang="fr-FR" dirty="0" smtClean="0"/>
              <a:t> do, </a:t>
            </a:r>
            <a:r>
              <a:rPr lang="fr-FR" dirty="0" err="1" smtClean="0"/>
              <a:t>however</a:t>
            </a:r>
            <a:r>
              <a:rPr lang="fr-FR" dirty="0" smtClean="0"/>
              <a:t>, </a:t>
            </a:r>
            <a:r>
              <a:rPr lang="fr-FR" dirty="0" err="1" smtClean="0"/>
              <a:t>act</a:t>
            </a:r>
            <a:r>
              <a:rPr lang="fr-FR" dirty="0" smtClean="0"/>
              <a:t> as the </a:t>
            </a:r>
            <a:r>
              <a:rPr lang="fr-FR" dirty="0" err="1" smtClean="0"/>
              <a:t>messenger</a:t>
            </a:r>
            <a:r>
              <a:rPr lang="fr-FR" dirty="0" smtClean="0"/>
              <a:t> </a:t>
            </a:r>
            <a:r>
              <a:rPr lang="fr-FR" dirty="0" err="1" smtClean="0"/>
              <a:t>who</a:t>
            </a:r>
            <a:r>
              <a:rPr lang="fr-FR" dirty="0" smtClean="0"/>
              <a:t> </a:t>
            </a:r>
            <a:r>
              <a:rPr lang="fr-FR" dirty="0" err="1" smtClean="0"/>
              <a:t>maintains</a:t>
            </a:r>
            <a:r>
              <a:rPr lang="fr-FR" dirty="0" smtClean="0"/>
              <a:t> the flow of communications </a:t>
            </a:r>
            <a:r>
              <a:rPr lang="fr-FR" dirty="0" err="1" smtClean="0"/>
              <a:t>between</a:t>
            </a:r>
            <a:r>
              <a:rPr lang="fr-FR" dirty="0" smtClean="0"/>
              <a:t> </a:t>
            </a:r>
            <a:r>
              <a:rPr lang="fr-FR" dirty="0" err="1" smtClean="0"/>
              <a:t>family</a:t>
            </a:r>
            <a:r>
              <a:rPr lang="fr-FR" dirty="0" smtClean="0"/>
              <a:t> </a:t>
            </a:r>
            <a:r>
              <a:rPr lang="fr-FR" dirty="0" err="1" smtClean="0"/>
              <a:t>members</a:t>
            </a:r>
            <a:r>
              <a:rPr lang="fr-FR" dirty="0" smtClean="0"/>
              <a:t>” (</a:t>
            </a:r>
            <a:r>
              <a:rPr lang="fr-FR" dirty="0" err="1" smtClean="0"/>
              <a:t>Plaza</a:t>
            </a:r>
            <a:r>
              <a:rPr lang="fr-FR" dirty="0" smtClean="0"/>
              <a:t>, 2000, p. 97).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Dans les migrations Nord-Nord, et en particulier au sein des diasporas italiennes ou d’autres pays d’Europe du Sud (comme l’ont montré des études sur les grands-mères portugaises, voir Imbert et aliter, 2014), la circulation des grand-mères (et des grands-pères…) a des formes et des fonctions assez différentes. Les grands-parents circulant ne servent pas seulement de « </a:t>
            </a:r>
            <a:r>
              <a:rPr lang="fr-FR" dirty="0" err="1" smtClean="0"/>
              <a:t>kin</a:t>
            </a:r>
            <a:r>
              <a:rPr lang="fr-FR" dirty="0" smtClean="0"/>
              <a:t> </a:t>
            </a:r>
            <a:r>
              <a:rPr lang="fr-FR" dirty="0" err="1" smtClean="0"/>
              <a:t>keepers</a:t>
            </a:r>
            <a:r>
              <a:rPr lang="fr-FR" dirty="0" smtClean="0"/>
              <a:t> » (Firth et aliter, 1969), à entretenir la </a:t>
            </a:r>
            <a:r>
              <a:rPr lang="fr-FR" dirty="0" err="1" smtClean="0"/>
              <a:t>relatedness</a:t>
            </a:r>
            <a:r>
              <a:rPr lang="fr-FR" dirty="0" smtClean="0"/>
              <a:t> familiale malgré la distance, ils s’inscrivent vraiment dans une logique de maisonnée en fournissant un soutien matériel régulier à leurs enfants émigrés. Leurs temporalités sont donc différentes.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Alors que dans les migrations Sud-Nord à grande distance, les circulations des grands parents sont plus ponctuelles et planifiées, du fait des coûts de transport, de la fatigue du voyage et des freins administratifs à la mobilité (obtention des visas etc…), les mobilités des grands-parents italiens en Europe sont spontanées et très fluides, dans une logique de disponibilité permanente et « à la carte », favorisées par l’intégration des transports européens, les nombreuses lignes aériennes </a:t>
            </a:r>
            <a:r>
              <a:rPr lang="fr-FR" dirty="0" err="1" smtClean="0"/>
              <a:t>lowcost</a:t>
            </a:r>
            <a:r>
              <a:rPr lang="fr-FR" dirty="0" smtClean="0"/>
              <a:t>, et par la libre circulation de l’espace Schengen</a:t>
            </a:r>
            <a:endParaRPr lang="fr-FR" dirty="0"/>
          </a:p>
        </p:txBody>
      </p:sp>
      <p:sp>
        <p:nvSpPr>
          <p:cNvPr id="4" name="Espace réservé du numéro de diapositive 3"/>
          <p:cNvSpPr>
            <a:spLocks noGrp="1"/>
          </p:cNvSpPr>
          <p:nvPr>
            <p:ph type="sldNum" sz="quarter" idx="10"/>
          </p:nvPr>
        </p:nvSpPr>
        <p:spPr/>
        <p:txBody>
          <a:bodyPr/>
          <a:lstStyle/>
          <a:p>
            <a:fld id="{F1EF9B79-F459-4891-9E98-BAF486B32E8D}" type="slidenum">
              <a:rPr lang="fr-FR" smtClean="0">
                <a:solidFill>
                  <a:prstClr val="black"/>
                </a:solidFill>
              </a:rPr>
              <a:pPr/>
              <a:t>15</a:t>
            </a:fld>
            <a:endParaRPr lang="fr-FR">
              <a:solidFill>
                <a:prstClr val="black"/>
              </a:solidFill>
            </a:endParaRPr>
          </a:p>
        </p:txBody>
      </p:sp>
    </p:spTree>
    <p:extLst>
      <p:ext uri="{BB962C8B-B14F-4D97-AF65-F5344CB8AC3E}">
        <p14:creationId xmlns:p14="http://schemas.microsoft.com/office/powerpoint/2010/main" val="2361497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B5C04400-4008-4A14-9973-07845BF74822}" type="datetimeFigureOut">
              <a:rPr lang="fr-FR" smtClean="0"/>
              <a:t>07/11/2019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82FB7A7-DC68-4DF6-905E-33BD0A3B2076}" type="slidenum">
              <a:rPr lang="fr-FR" smtClean="0"/>
              <a:t>‹N°›</a:t>
            </a:fld>
            <a:endParaRPr lang="fr-FR"/>
          </a:p>
        </p:txBody>
      </p:sp>
    </p:spTree>
    <p:extLst>
      <p:ext uri="{BB962C8B-B14F-4D97-AF65-F5344CB8AC3E}">
        <p14:creationId xmlns:p14="http://schemas.microsoft.com/office/powerpoint/2010/main" val="1810698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5C04400-4008-4A14-9973-07845BF74822}" type="datetimeFigureOut">
              <a:rPr lang="fr-FR" smtClean="0"/>
              <a:t>07/11/2019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82FB7A7-DC68-4DF6-905E-33BD0A3B2076}" type="slidenum">
              <a:rPr lang="fr-FR" smtClean="0"/>
              <a:t>‹N°›</a:t>
            </a:fld>
            <a:endParaRPr lang="fr-FR"/>
          </a:p>
        </p:txBody>
      </p:sp>
    </p:spTree>
    <p:extLst>
      <p:ext uri="{BB962C8B-B14F-4D97-AF65-F5344CB8AC3E}">
        <p14:creationId xmlns:p14="http://schemas.microsoft.com/office/powerpoint/2010/main" val="1445702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5C04400-4008-4A14-9973-07845BF74822}" type="datetimeFigureOut">
              <a:rPr lang="fr-FR" smtClean="0"/>
              <a:t>07/11/2019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82FB7A7-DC68-4DF6-905E-33BD0A3B2076}" type="slidenum">
              <a:rPr lang="fr-FR" smtClean="0"/>
              <a:t>‹N°›</a:t>
            </a:fld>
            <a:endParaRPr lang="fr-FR"/>
          </a:p>
        </p:txBody>
      </p:sp>
    </p:spTree>
    <p:extLst>
      <p:ext uri="{BB962C8B-B14F-4D97-AF65-F5344CB8AC3E}">
        <p14:creationId xmlns:p14="http://schemas.microsoft.com/office/powerpoint/2010/main" val="2004104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e de titre" type="title">
  <p:cSld name="Diapositive de titr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fr-FR"/>
              <a:pPr/>
              <a:t>‹N°›</a:t>
            </a:fld>
            <a:endParaRPr/>
          </a:p>
        </p:txBody>
      </p:sp>
    </p:spTree>
    <p:extLst>
      <p:ext uri="{BB962C8B-B14F-4D97-AF65-F5344CB8AC3E}">
        <p14:creationId xmlns:p14="http://schemas.microsoft.com/office/powerpoint/2010/main" val="1347419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fr-FR"/>
              <a:pPr/>
              <a:t>‹N°›</a:t>
            </a:fld>
            <a:endParaRPr/>
          </a:p>
        </p:txBody>
      </p:sp>
    </p:spTree>
    <p:extLst>
      <p:ext uri="{BB962C8B-B14F-4D97-AF65-F5344CB8AC3E}">
        <p14:creationId xmlns:p14="http://schemas.microsoft.com/office/powerpoint/2010/main" val="4102725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aison" type="twoTxTwoObj">
  <p:cSld name="Comparaison">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4"/>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fr-FR"/>
              <a:pPr/>
              <a:t>‹N°›</a:t>
            </a:fld>
            <a:endParaRPr/>
          </a:p>
        </p:txBody>
      </p:sp>
    </p:spTree>
    <p:extLst>
      <p:ext uri="{BB962C8B-B14F-4D97-AF65-F5344CB8AC3E}">
        <p14:creationId xmlns:p14="http://schemas.microsoft.com/office/powerpoint/2010/main" val="1588049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de section" type="secHead">
  <p:cSld name="Titre de section">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9" name="Google Shape;39;p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fr-FR"/>
              <a:pPr/>
              <a:t>‹N°›</a:t>
            </a:fld>
            <a:endParaRPr/>
          </a:p>
        </p:txBody>
      </p:sp>
    </p:spTree>
    <p:extLst>
      <p:ext uri="{BB962C8B-B14F-4D97-AF65-F5344CB8AC3E}">
        <p14:creationId xmlns:p14="http://schemas.microsoft.com/office/powerpoint/2010/main" val="4063466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eux contenus" type="twoObj">
  <p:cSld name="Deux contenu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6"/>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fr-FR"/>
              <a:pPr/>
              <a:t>‹N°›</a:t>
            </a:fld>
            <a:endParaRPr/>
          </a:p>
        </p:txBody>
      </p:sp>
    </p:spTree>
    <p:extLst>
      <p:ext uri="{BB962C8B-B14F-4D97-AF65-F5344CB8AC3E}">
        <p14:creationId xmlns:p14="http://schemas.microsoft.com/office/powerpoint/2010/main" val="816888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re seul" type="titleOnly">
  <p:cSld name="Titre seul">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fr-FR"/>
              <a:pPr/>
              <a:t>‹N°›</a:t>
            </a:fld>
            <a:endParaRPr/>
          </a:p>
        </p:txBody>
      </p:sp>
    </p:spTree>
    <p:extLst>
      <p:ext uri="{BB962C8B-B14F-4D97-AF65-F5344CB8AC3E}">
        <p14:creationId xmlns:p14="http://schemas.microsoft.com/office/powerpoint/2010/main" val="2139391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ide" type="blank">
  <p:cSld name="Vide">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fr-FR"/>
              <a:pPr/>
              <a:t>‹N°›</a:t>
            </a:fld>
            <a:endParaRPr/>
          </a:p>
        </p:txBody>
      </p:sp>
    </p:spTree>
    <p:extLst>
      <p:ext uri="{BB962C8B-B14F-4D97-AF65-F5344CB8AC3E}">
        <p14:creationId xmlns:p14="http://schemas.microsoft.com/office/powerpoint/2010/main" val="3304937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u avec légende" type="objTx">
  <p:cSld name="Contenu avec légende">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fr-FR"/>
              <a:pPr/>
              <a:t>‹N°›</a:t>
            </a:fld>
            <a:endParaRPr/>
          </a:p>
        </p:txBody>
      </p:sp>
    </p:spTree>
    <p:extLst>
      <p:ext uri="{BB962C8B-B14F-4D97-AF65-F5344CB8AC3E}">
        <p14:creationId xmlns:p14="http://schemas.microsoft.com/office/powerpoint/2010/main" val="2386458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5C04400-4008-4A14-9973-07845BF74822}" type="datetimeFigureOut">
              <a:rPr lang="fr-FR" smtClean="0"/>
              <a:t>07/11/2019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82FB7A7-DC68-4DF6-905E-33BD0A3B2076}" type="slidenum">
              <a:rPr lang="fr-FR" smtClean="0"/>
              <a:t>‹N°›</a:t>
            </a:fld>
            <a:endParaRPr lang="fr-FR"/>
          </a:p>
        </p:txBody>
      </p:sp>
    </p:spTree>
    <p:extLst>
      <p:ext uri="{BB962C8B-B14F-4D97-AF65-F5344CB8AC3E}">
        <p14:creationId xmlns:p14="http://schemas.microsoft.com/office/powerpoint/2010/main" val="3715858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avec légende" type="picTx">
  <p:cSld name="Image avec légende">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fr-FR"/>
              <a:pPr/>
              <a:t>‹N°›</a:t>
            </a:fld>
            <a:endParaRPr/>
          </a:p>
        </p:txBody>
      </p:sp>
    </p:spTree>
    <p:extLst>
      <p:ext uri="{BB962C8B-B14F-4D97-AF65-F5344CB8AC3E}">
        <p14:creationId xmlns:p14="http://schemas.microsoft.com/office/powerpoint/2010/main" val="2170469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re et texte vertical" type="vertTx">
  <p:cSld name="Titre et texte vertical">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fr-FR"/>
              <a:pPr/>
              <a:t>‹N°›</a:t>
            </a:fld>
            <a:endParaRPr/>
          </a:p>
        </p:txBody>
      </p:sp>
    </p:spTree>
    <p:extLst>
      <p:ext uri="{BB962C8B-B14F-4D97-AF65-F5344CB8AC3E}">
        <p14:creationId xmlns:p14="http://schemas.microsoft.com/office/powerpoint/2010/main" val="1520704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Titre vertical et texte">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fr-FR"/>
              <a:pPr/>
              <a:t>‹N°›</a:t>
            </a:fld>
            <a:endParaRPr/>
          </a:p>
        </p:txBody>
      </p:sp>
    </p:spTree>
    <p:extLst>
      <p:ext uri="{BB962C8B-B14F-4D97-AF65-F5344CB8AC3E}">
        <p14:creationId xmlns:p14="http://schemas.microsoft.com/office/powerpoint/2010/main" val="3465145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5C04400-4008-4A14-9973-07845BF74822}" type="datetimeFigureOut">
              <a:rPr lang="fr-FR" smtClean="0"/>
              <a:t>07/11/2019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82FB7A7-DC68-4DF6-905E-33BD0A3B2076}" type="slidenum">
              <a:rPr lang="fr-FR" smtClean="0"/>
              <a:t>‹N°›</a:t>
            </a:fld>
            <a:endParaRPr lang="fr-FR"/>
          </a:p>
        </p:txBody>
      </p:sp>
    </p:spTree>
    <p:extLst>
      <p:ext uri="{BB962C8B-B14F-4D97-AF65-F5344CB8AC3E}">
        <p14:creationId xmlns:p14="http://schemas.microsoft.com/office/powerpoint/2010/main" val="1442584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5C04400-4008-4A14-9973-07845BF74822}" type="datetimeFigureOut">
              <a:rPr lang="fr-FR" smtClean="0"/>
              <a:t>07/11/2019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82FB7A7-DC68-4DF6-905E-33BD0A3B2076}" type="slidenum">
              <a:rPr lang="fr-FR" smtClean="0"/>
              <a:t>‹N°›</a:t>
            </a:fld>
            <a:endParaRPr lang="fr-FR"/>
          </a:p>
        </p:txBody>
      </p:sp>
    </p:spTree>
    <p:extLst>
      <p:ext uri="{BB962C8B-B14F-4D97-AF65-F5344CB8AC3E}">
        <p14:creationId xmlns:p14="http://schemas.microsoft.com/office/powerpoint/2010/main" val="1327086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5C04400-4008-4A14-9973-07845BF74822}" type="datetimeFigureOut">
              <a:rPr lang="fr-FR" smtClean="0"/>
              <a:t>07/11/2019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82FB7A7-DC68-4DF6-905E-33BD0A3B2076}" type="slidenum">
              <a:rPr lang="fr-FR" smtClean="0"/>
              <a:t>‹N°›</a:t>
            </a:fld>
            <a:endParaRPr lang="fr-FR"/>
          </a:p>
        </p:txBody>
      </p:sp>
    </p:spTree>
    <p:extLst>
      <p:ext uri="{BB962C8B-B14F-4D97-AF65-F5344CB8AC3E}">
        <p14:creationId xmlns:p14="http://schemas.microsoft.com/office/powerpoint/2010/main" val="3420829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5C04400-4008-4A14-9973-07845BF74822}" type="datetimeFigureOut">
              <a:rPr lang="fr-FR" smtClean="0"/>
              <a:t>07/11/2019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82FB7A7-DC68-4DF6-905E-33BD0A3B2076}" type="slidenum">
              <a:rPr lang="fr-FR" smtClean="0"/>
              <a:t>‹N°›</a:t>
            </a:fld>
            <a:endParaRPr lang="fr-FR"/>
          </a:p>
        </p:txBody>
      </p:sp>
    </p:spTree>
    <p:extLst>
      <p:ext uri="{BB962C8B-B14F-4D97-AF65-F5344CB8AC3E}">
        <p14:creationId xmlns:p14="http://schemas.microsoft.com/office/powerpoint/2010/main" val="2959502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5C04400-4008-4A14-9973-07845BF74822}" type="datetimeFigureOut">
              <a:rPr lang="fr-FR" smtClean="0"/>
              <a:t>07/11/2019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82FB7A7-DC68-4DF6-905E-33BD0A3B2076}" type="slidenum">
              <a:rPr lang="fr-FR" smtClean="0"/>
              <a:t>‹N°›</a:t>
            </a:fld>
            <a:endParaRPr lang="fr-FR"/>
          </a:p>
        </p:txBody>
      </p:sp>
    </p:spTree>
    <p:extLst>
      <p:ext uri="{BB962C8B-B14F-4D97-AF65-F5344CB8AC3E}">
        <p14:creationId xmlns:p14="http://schemas.microsoft.com/office/powerpoint/2010/main" val="519701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5C04400-4008-4A14-9973-07845BF74822}" type="datetimeFigureOut">
              <a:rPr lang="fr-FR" smtClean="0"/>
              <a:t>07/11/2019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82FB7A7-DC68-4DF6-905E-33BD0A3B2076}" type="slidenum">
              <a:rPr lang="fr-FR" smtClean="0"/>
              <a:t>‹N°›</a:t>
            </a:fld>
            <a:endParaRPr lang="fr-FR"/>
          </a:p>
        </p:txBody>
      </p:sp>
    </p:spTree>
    <p:extLst>
      <p:ext uri="{BB962C8B-B14F-4D97-AF65-F5344CB8AC3E}">
        <p14:creationId xmlns:p14="http://schemas.microsoft.com/office/powerpoint/2010/main" val="3150384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5C04400-4008-4A14-9973-07845BF74822}" type="datetimeFigureOut">
              <a:rPr lang="fr-FR" smtClean="0"/>
              <a:t>07/11/2019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82FB7A7-DC68-4DF6-905E-33BD0A3B2076}" type="slidenum">
              <a:rPr lang="fr-FR" smtClean="0"/>
              <a:t>‹N°›</a:t>
            </a:fld>
            <a:endParaRPr lang="fr-FR"/>
          </a:p>
        </p:txBody>
      </p:sp>
    </p:spTree>
    <p:extLst>
      <p:ext uri="{BB962C8B-B14F-4D97-AF65-F5344CB8AC3E}">
        <p14:creationId xmlns:p14="http://schemas.microsoft.com/office/powerpoint/2010/main" val="2794234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C04400-4008-4A14-9973-07845BF74822}" type="datetimeFigureOut">
              <a:rPr lang="fr-FR" smtClean="0"/>
              <a:t>07/11/2019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2FB7A7-DC68-4DF6-905E-33BD0A3B2076}" type="slidenum">
              <a:rPr lang="fr-FR" smtClean="0"/>
              <a:t>‹N°›</a:t>
            </a:fld>
            <a:endParaRPr lang="fr-FR"/>
          </a:p>
        </p:txBody>
      </p:sp>
    </p:spTree>
    <p:extLst>
      <p:ext uri="{BB962C8B-B14F-4D97-AF65-F5344CB8AC3E}">
        <p14:creationId xmlns:p14="http://schemas.microsoft.com/office/powerpoint/2010/main" val="2860410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4" name="Google Shape;14;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fr-FR" kern="0"/>
              <a:pPr>
                <a:buClr>
                  <a:srgbClr val="000000"/>
                </a:buClr>
                <a:buFont typeface="Arial"/>
                <a:buNone/>
              </a:pPr>
              <a:t>‹N°›</a:t>
            </a:fld>
            <a:endParaRPr kern="0"/>
          </a:p>
        </p:txBody>
      </p:sp>
    </p:spTree>
    <p:extLst>
      <p:ext uri="{BB962C8B-B14F-4D97-AF65-F5344CB8AC3E}">
        <p14:creationId xmlns:p14="http://schemas.microsoft.com/office/powerpoint/2010/main" val="223615691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9452" y="2630167"/>
            <a:ext cx="4429853" cy="3642117"/>
          </a:xfrm>
          <a:prstGeom prst="rect">
            <a:avLst/>
          </a:prstGeom>
        </p:spPr>
      </p:pic>
      <p:sp>
        <p:nvSpPr>
          <p:cNvPr id="6" name="ZoneTexte 5"/>
          <p:cNvSpPr txBox="1"/>
          <p:nvPr/>
        </p:nvSpPr>
        <p:spPr>
          <a:xfrm>
            <a:off x="10111161" y="5902952"/>
            <a:ext cx="2392822" cy="369332"/>
          </a:xfrm>
          <a:prstGeom prst="rect">
            <a:avLst/>
          </a:prstGeom>
          <a:noFill/>
        </p:spPr>
        <p:txBody>
          <a:bodyPr wrap="square" rtlCol="0">
            <a:spAutoFit/>
          </a:bodyPr>
          <a:lstStyle/>
          <a:p>
            <a:r>
              <a:rPr lang="fr-FR" dirty="0" smtClean="0"/>
              <a:t>Blog créé en 2017</a:t>
            </a:r>
            <a:endParaRPr lang="fr-FR" dirty="0"/>
          </a:p>
        </p:txBody>
      </p:sp>
      <p:sp>
        <p:nvSpPr>
          <p:cNvPr id="9" name="ZoneTexte 8"/>
          <p:cNvSpPr txBox="1"/>
          <p:nvPr/>
        </p:nvSpPr>
        <p:spPr>
          <a:xfrm>
            <a:off x="-487824" y="16489"/>
            <a:ext cx="13616389" cy="1475404"/>
          </a:xfrm>
          <a:prstGeom prst="rect">
            <a:avLst/>
          </a:prstGeom>
          <a:noFill/>
        </p:spPr>
        <p:txBody>
          <a:bodyPr wrap="square" rtlCol="0">
            <a:spAutoFit/>
          </a:bodyPr>
          <a:lstStyle/>
          <a:p>
            <a:pPr algn="ctr">
              <a:lnSpc>
                <a:spcPct val="107000"/>
              </a:lnSpc>
              <a:spcAft>
                <a:spcPts val="0"/>
              </a:spcAft>
            </a:pPr>
            <a:r>
              <a:rPr lang="fr-FR" sz="2800" b="1" dirty="0" smtClean="0">
                <a:effectLst/>
                <a:latin typeface="Garamond" panose="02020404030301010803" pitchFamily="18" charset="0"/>
                <a:ea typeface="Calibri" panose="020F0502020204030204" pitchFamily="34" charset="0"/>
                <a:cs typeface="Times New Roman" panose="02020603050405020304" pitchFamily="18" charset="0"/>
              </a:rPr>
              <a:t>Des grands-parents italiens à Paris ? </a:t>
            </a:r>
          </a:p>
          <a:p>
            <a:pPr algn="ctr">
              <a:lnSpc>
                <a:spcPct val="107000"/>
              </a:lnSpc>
              <a:spcAft>
                <a:spcPts val="0"/>
              </a:spcAft>
            </a:pPr>
            <a:r>
              <a:rPr lang="fr-FR" sz="2800" b="1" dirty="0" smtClean="0">
                <a:effectLst/>
                <a:latin typeface="Garamond" panose="02020404030301010803" pitchFamily="18" charset="0"/>
                <a:ea typeface="Calibri" panose="020F0502020204030204" pitchFamily="34" charset="0"/>
                <a:cs typeface="Times New Roman" panose="02020603050405020304" pitchFamily="18" charset="0"/>
              </a:rPr>
              <a:t>Nou</a:t>
            </a:r>
            <a:r>
              <a:rPr lang="fr-FR" sz="2800" b="1" dirty="0" smtClean="0">
                <a:latin typeface="Garamond" panose="02020404030301010803" pitchFamily="18" charset="0"/>
                <a:ea typeface="Calibri" panose="020F0502020204030204" pitchFamily="34" charset="0"/>
                <a:cs typeface="Times New Roman" panose="02020603050405020304" pitchFamily="18" charset="0"/>
              </a:rPr>
              <a:t>velles migrations italiennes et circulations familiales</a:t>
            </a:r>
            <a:endParaRPr lang="fr-FR" sz="2800" b="1" dirty="0" smtClean="0">
              <a:effectLst/>
              <a:latin typeface="Garamond" panose="02020404030301010803"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fr-FR" sz="2800" b="1" dirty="0" smtClean="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10" name="ZoneTexte 9"/>
          <p:cNvSpPr txBox="1"/>
          <p:nvPr/>
        </p:nvSpPr>
        <p:spPr>
          <a:xfrm>
            <a:off x="1177813" y="1286464"/>
            <a:ext cx="9316125" cy="830997"/>
          </a:xfrm>
          <a:prstGeom prst="rect">
            <a:avLst/>
          </a:prstGeom>
          <a:noFill/>
        </p:spPr>
        <p:txBody>
          <a:bodyPr wrap="square" rtlCol="0">
            <a:spAutoFit/>
          </a:bodyPr>
          <a:lstStyle/>
          <a:p>
            <a:pPr algn="ctr"/>
            <a:r>
              <a:rPr lang="fr-FR" sz="2400" dirty="0" smtClean="0">
                <a:latin typeface="Garamond" panose="02020404030301010803" pitchFamily="18" charset="0"/>
              </a:rPr>
              <a:t>Thomas </a:t>
            </a:r>
            <a:r>
              <a:rPr lang="fr-FR" sz="2400" dirty="0" err="1" smtClean="0">
                <a:latin typeface="Garamond" panose="02020404030301010803" pitchFamily="18" charset="0"/>
              </a:rPr>
              <a:t>Pfirsch</a:t>
            </a:r>
            <a:r>
              <a:rPr lang="fr-FR" sz="2400" dirty="0" smtClean="0">
                <a:latin typeface="Garamond" panose="02020404030301010803" pitchFamily="18" charset="0"/>
              </a:rPr>
              <a:t> </a:t>
            </a:r>
          </a:p>
          <a:p>
            <a:pPr algn="ctr"/>
            <a:r>
              <a:rPr lang="fr-FR" sz="2400" dirty="0" smtClean="0">
                <a:latin typeface="Garamond" panose="02020404030301010803" pitchFamily="18" charset="0"/>
              </a:rPr>
              <a:t>Université Polytechnique Hauts de France (Valenciennes)</a:t>
            </a:r>
            <a:endParaRPr lang="fr-FR" sz="2400" dirty="0">
              <a:latin typeface="Garamond" panose="02020404030301010803" pitchFamily="18" charset="0"/>
            </a:endParaRPr>
          </a:p>
        </p:txBody>
      </p:sp>
      <p:sp>
        <p:nvSpPr>
          <p:cNvPr id="2" name="ZoneTexte 1"/>
          <p:cNvSpPr txBox="1"/>
          <p:nvPr/>
        </p:nvSpPr>
        <p:spPr>
          <a:xfrm>
            <a:off x="3121439" y="6466700"/>
            <a:ext cx="10007126" cy="338554"/>
          </a:xfrm>
          <a:prstGeom prst="rect">
            <a:avLst/>
          </a:prstGeom>
          <a:noFill/>
        </p:spPr>
        <p:txBody>
          <a:bodyPr wrap="square" rtlCol="0">
            <a:spAutoFit/>
          </a:bodyPr>
          <a:lstStyle/>
          <a:p>
            <a:r>
              <a:rPr lang="fr-FR" sz="1600" i="1" dirty="0" smtClean="0">
                <a:latin typeface="Garamond" panose="02020404030301010803" pitchFamily="18" charset="0"/>
              </a:rPr>
              <a:t>Cycle de conférences « Migrations et cycle de vie », Espace Mendès France, Poitiers, 7 novembre 2019</a:t>
            </a:r>
            <a:endParaRPr lang="fr-FR" sz="1600" i="1" dirty="0">
              <a:latin typeface="Garamond" panose="02020404030301010803" pitchFamily="18" charset="0"/>
            </a:endParaRPr>
          </a:p>
        </p:txBody>
      </p:sp>
      <p:pic>
        <p:nvPicPr>
          <p:cNvPr id="12" name="Picture 4" descr="Image épinglé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00799"/>
            <a:ext cx="2935288"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C:\Users\thomas\Documents\Projet EFR développement local Italie\dossier presse émigration italienne\Le monde - immig europe du sud mars 20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7931" y="2778300"/>
            <a:ext cx="4008877" cy="317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7"/>
          <p:cNvSpPr txBox="1">
            <a:spLocks noChangeArrowheads="1"/>
          </p:cNvSpPr>
          <p:nvPr/>
        </p:nvSpPr>
        <p:spPr bwMode="auto">
          <a:xfrm>
            <a:off x="-74002" y="6219780"/>
            <a:ext cx="2808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fr-FR" dirty="0"/>
              <a:t>16 sept 2012</a:t>
            </a:r>
          </a:p>
        </p:txBody>
      </p:sp>
      <p:sp>
        <p:nvSpPr>
          <p:cNvPr id="3" name="ZoneTexte 2"/>
          <p:cNvSpPr txBox="1"/>
          <p:nvPr/>
        </p:nvSpPr>
        <p:spPr>
          <a:xfrm>
            <a:off x="3237931" y="5841773"/>
            <a:ext cx="1529862" cy="369332"/>
          </a:xfrm>
          <a:prstGeom prst="rect">
            <a:avLst/>
          </a:prstGeom>
          <a:noFill/>
        </p:spPr>
        <p:txBody>
          <a:bodyPr wrap="square" rtlCol="0">
            <a:spAutoFit/>
          </a:bodyPr>
          <a:lstStyle/>
          <a:p>
            <a:r>
              <a:rPr lang="fr-FR" dirty="0" smtClean="0"/>
              <a:t>2013</a:t>
            </a:r>
            <a:endParaRPr lang="fr-FR" dirty="0"/>
          </a:p>
        </p:txBody>
      </p:sp>
    </p:spTree>
    <p:extLst>
      <p:ext uri="{BB962C8B-B14F-4D97-AF65-F5344CB8AC3E}">
        <p14:creationId xmlns:p14="http://schemas.microsoft.com/office/powerpoint/2010/main" val="3810524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153" y="488044"/>
            <a:ext cx="4422044" cy="499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3"/>
          <p:cNvSpPr txBox="1">
            <a:spLocks noChangeArrowheads="1"/>
          </p:cNvSpPr>
          <p:nvPr/>
        </p:nvSpPr>
        <p:spPr bwMode="auto">
          <a:xfrm>
            <a:off x="453078" y="119744"/>
            <a:ext cx="3529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sz="1800" b="0" i="0" u="none" strike="noStrike" kern="0" cap="none" spc="0" normalizeH="0" baseline="0" noProof="0" dirty="0" smtClean="0">
                <a:ln>
                  <a:noFill/>
                </a:ln>
                <a:effectLst/>
                <a:uLnTx/>
                <a:uFillTx/>
                <a:latin typeface="Calibri" panose="020F0502020204030204" pitchFamily="34" charset="0"/>
                <a:cs typeface="Arial" panose="020B0604020202020204" pitchFamily="34" charset="0"/>
              </a:rPr>
              <a:t>Les italiens à Paris en 1968</a:t>
            </a:r>
          </a:p>
        </p:txBody>
      </p:sp>
      <p:sp>
        <p:nvSpPr>
          <p:cNvPr id="6" name="ZoneTexte 6"/>
          <p:cNvSpPr txBox="1">
            <a:spLocks noChangeArrowheads="1"/>
          </p:cNvSpPr>
          <p:nvPr/>
        </p:nvSpPr>
        <p:spPr bwMode="auto">
          <a:xfrm>
            <a:off x="677409" y="5530851"/>
            <a:ext cx="3600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sz="1800" b="0" i="0" u="none" strike="noStrike" kern="0" cap="none" spc="0" normalizeH="0" baseline="0" noProof="0" smtClean="0">
                <a:ln>
                  <a:noFill/>
                </a:ln>
                <a:effectLst/>
                <a:uLnTx/>
                <a:uFillTx/>
                <a:latin typeface="Calibri" panose="020F0502020204030204" pitchFamily="34" charset="0"/>
                <a:cs typeface="Arial" panose="020B0604020202020204" pitchFamily="34" charset="0"/>
              </a:rPr>
              <a:t>Source : Blanc-Chaléard et Milza, 1995, d’après le recensement Insee</a:t>
            </a:r>
          </a:p>
        </p:txBody>
      </p:sp>
      <p:pic>
        <p:nvPicPr>
          <p:cNvPr id="7" name="Image 6"/>
          <p:cNvPicPr>
            <a:picLocks noChangeAspect="1"/>
          </p:cNvPicPr>
          <p:nvPr/>
        </p:nvPicPr>
        <p:blipFill>
          <a:blip r:embed="rId3"/>
          <a:stretch>
            <a:fillRect/>
          </a:stretch>
        </p:blipFill>
        <p:spPr>
          <a:xfrm>
            <a:off x="4854498" y="119744"/>
            <a:ext cx="7147240" cy="6640285"/>
          </a:xfrm>
          <a:prstGeom prst="rect">
            <a:avLst/>
          </a:prstGeom>
        </p:spPr>
      </p:pic>
      <p:sp>
        <p:nvSpPr>
          <p:cNvPr id="8" name="ZoneTexte 7"/>
          <p:cNvSpPr txBox="1"/>
          <p:nvPr/>
        </p:nvSpPr>
        <p:spPr>
          <a:xfrm>
            <a:off x="10602686" y="488044"/>
            <a:ext cx="783771" cy="369332"/>
          </a:xfrm>
          <a:prstGeom prst="rect">
            <a:avLst/>
          </a:prstGeom>
          <a:noFill/>
        </p:spPr>
        <p:txBody>
          <a:bodyPr wrap="square" rtlCol="0">
            <a:spAutoFit/>
          </a:bodyPr>
          <a:lstStyle/>
          <a:p>
            <a:r>
              <a:rPr lang="fr-FR" b="1" dirty="0" smtClean="0"/>
              <a:t>2015</a:t>
            </a:r>
            <a:endParaRPr lang="fr-FR" b="1" dirty="0"/>
          </a:p>
        </p:txBody>
      </p:sp>
    </p:spTree>
    <p:extLst>
      <p:ext uri="{BB962C8B-B14F-4D97-AF65-F5344CB8AC3E}">
        <p14:creationId xmlns:p14="http://schemas.microsoft.com/office/powerpoint/2010/main" val="2021855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itre 1"/>
          <p:cNvSpPr txBox="1">
            <a:spLocks/>
          </p:cNvSpPr>
          <p:nvPr/>
        </p:nvSpPr>
        <p:spPr>
          <a:xfrm>
            <a:off x="94000" y="-571501"/>
            <a:ext cx="12260716" cy="11430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altLang="fr-FR" sz="2800" b="1" dirty="0" smtClean="0">
                <a:latin typeface="Garamond" panose="02020404030301010803" pitchFamily="18" charset="0"/>
              </a:rPr>
              <a:t>Des espaces de vie multi-locaux et métropolitains pour une génération </a:t>
            </a:r>
            <a:r>
              <a:rPr lang="fr-FR" altLang="fr-FR" sz="2800" b="1" dirty="0" err="1" smtClean="0">
                <a:latin typeface="Garamond" panose="02020404030301010803" pitchFamily="18" charset="0"/>
              </a:rPr>
              <a:t>erasmus</a:t>
            </a:r>
            <a:r>
              <a:rPr lang="fr-FR" altLang="fr-FR" sz="2800" b="1" dirty="0" smtClean="0">
                <a:latin typeface="Garamond" panose="02020404030301010803" pitchFamily="18" charset="0"/>
              </a:rPr>
              <a:t> </a:t>
            </a:r>
          </a:p>
        </p:txBody>
      </p:sp>
      <p:sp>
        <p:nvSpPr>
          <p:cNvPr id="5" name="Espace réservé du contenu 2"/>
          <p:cNvSpPr txBox="1">
            <a:spLocks/>
          </p:cNvSpPr>
          <p:nvPr/>
        </p:nvSpPr>
        <p:spPr>
          <a:xfrm>
            <a:off x="1018719" y="702242"/>
            <a:ext cx="10171793" cy="31686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20000"/>
              </a:lnSpc>
            </a:pPr>
            <a:r>
              <a:rPr lang="fr-FR" sz="2000" dirty="0" smtClean="0">
                <a:latin typeface="Garamond" panose="02020404030301010803" pitchFamily="18" charset="0"/>
              </a:rPr>
              <a:t>« La </a:t>
            </a:r>
            <a:r>
              <a:rPr lang="fr-FR" sz="2000" dirty="0" err="1" smtClean="0">
                <a:latin typeface="Garamond" panose="02020404030301010803" pitchFamily="18" charset="0"/>
              </a:rPr>
              <a:t>Bocconi</a:t>
            </a:r>
            <a:r>
              <a:rPr lang="fr-FR" sz="2000" dirty="0" smtClean="0">
                <a:latin typeface="Garamond" panose="02020404030301010803" pitchFamily="18" charset="0"/>
              </a:rPr>
              <a:t> est une université très internationale, donc tout le monde faisait Erasmus, c’était très naturel  […]  pour moi partir aux Etats Unis c’était assez naturel. J’ai toujours aimé l’économie, étudier…c’est vrai que ça peut sembler drastique mais en parlant avec les autres des années précédentes, c’était les étudiants de nos profs et tout le monde partait…et puis c’est vrai que j’avais fait un Erasmus en Belgique à 22 ans à Louvain la Neuve et j’ai adoré, c’était une expérience, le fait d’être à l’étranger j’ai adoré cette période et quand tu commences à partir ça devient naturel  de partir […] Je ne suis pas sûr de rester à Paris… Je continue à aller à Montréal parce que j’ai un appartement que je sous-loue. J’ai un boulot là-bas… »  (</a:t>
            </a:r>
            <a:r>
              <a:rPr lang="fr-FR" sz="2000" dirty="0" err="1" smtClean="0">
                <a:latin typeface="Garamond" panose="02020404030301010803" pitchFamily="18" charset="0"/>
              </a:rPr>
              <a:t>Alessio</a:t>
            </a:r>
            <a:r>
              <a:rPr lang="fr-FR" sz="2000" dirty="0" smtClean="0">
                <a:latin typeface="Garamond" panose="02020404030301010803" pitchFamily="18" charset="0"/>
              </a:rPr>
              <a:t>, 39 ans, économiste)</a:t>
            </a:r>
          </a:p>
          <a:p>
            <a:pPr algn="just">
              <a:lnSpc>
                <a:spcPct val="120000"/>
              </a:lnSpc>
            </a:pPr>
            <a:endParaRPr lang="fr-FR" sz="2000" dirty="0" smtClean="0">
              <a:latin typeface="Garamond" panose="02020404030301010803" pitchFamily="18" charset="0"/>
            </a:endParaRPr>
          </a:p>
        </p:txBody>
      </p:sp>
      <p:sp>
        <p:nvSpPr>
          <p:cNvPr id="6" name="ZoneTexte 5"/>
          <p:cNvSpPr txBox="1"/>
          <p:nvPr/>
        </p:nvSpPr>
        <p:spPr>
          <a:xfrm>
            <a:off x="779234" y="4252006"/>
            <a:ext cx="10411278" cy="2246769"/>
          </a:xfrm>
          <a:prstGeom prst="rect">
            <a:avLst/>
          </a:prstGeom>
          <a:noFill/>
        </p:spPr>
        <p:txBody>
          <a:bodyPr wrap="square">
            <a:spAutoFit/>
          </a:bodyPr>
          <a:lstStyle/>
          <a:p>
            <a:pPr marL="285750" indent="-285750">
              <a:buFontTx/>
              <a:buChar char="-"/>
              <a:defRPr/>
            </a:pPr>
            <a:r>
              <a:rPr lang="fr-FR" sz="2000" dirty="0" smtClean="0">
                <a:latin typeface="Garamond" panose="02020404030301010803" pitchFamily="18" charset="0"/>
                <a:cs typeface="Arial" charset="0"/>
              </a:rPr>
              <a:t>60 % des enquêtés de moins de 40 ans ont participé à un échange universitaires européen</a:t>
            </a:r>
          </a:p>
          <a:p>
            <a:pPr marL="285750" indent="-285750">
              <a:buFontTx/>
              <a:buChar char="-"/>
              <a:defRPr/>
            </a:pPr>
            <a:endParaRPr lang="fr-FR" sz="2000" dirty="0" smtClean="0">
              <a:latin typeface="Garamond" panose="02020404030301010803" pitchFamily="18" charset="0"/>
              <a:cs typeface="Arial" charset="0"/>
            </a:endParaRPr>
          </a:p>
          <a:p>
            <a:pPr marL="285750" indent="-285750">
              <a:buFontTx/>
              <a:buChar char="-"/>
              <a:defRPr/>
            </a:pPr>
            <a:r>
              <a:rPr lang="fr-FR" sz="2000" dirty="0" smtClean="0">
                <a:latin typeface="Garamond" panose="02020404030301010803" pitchFamily="18" charset="0"/>
                <a:cs typeface="Arial" charset="0"/>
              </a:rPr>
              <a:t>33 </a:t>
            </a:r>
            <a:r>
              <a:rPr lang="fr-FR" sz="2000" dirty="0">
                <a:latin typeface="Garamond" panose="02020404030301010803" pitchFamily="18" charset="0"/>
                <a:cs typeface="Arial" charset="0"/>
              </a:rPr>
              <a:t>% des enquêtés du questionnaire ont déjà résidé plus de 3 mois dans un autre pays de l’UE (hors France et Italie)</a:t>
            </a:r>
          </a:p>
          <a:p>
            <a:pPr marL="285750" indent="-285750">
              <a:buFontTx/>
              <a:buChar char="-"/>
              <a:defRPr/>
            </a:pPr>
            <a:endParaRPr lang="fr-FR" sz="2000" dirty="0">
              <a:latin typeface="Garamond" panose="02020404030301010803" pitchFamily="18" charset="0"/>
              <a:cs typeface="Arial" charset="0"/>
            </a:endParaRPr>
          </a:p>
          <a:p>
            <a:pPr marL="285750" indent="-285750">
              <a:buFontTx/>
              <a:buChar char="-"/>
              <a:defRPr/>
            </a:pPr>
            <a:r>
              <a:rPr lang="fr-FR" sz="2000" dirty="0">
                <a:latin typeface="Garamond" panose="02020404030301010803" pitchFamily="18" charset="0"/>
                <a:cs typeface="Arial" charset="0"/>
              </a:rPr>
              <a:t>21 % des enquêtés ont déjà résidé plus de 3 mois dans un pays hors UE</a:t>
            </a:r>
          </a:p>
          <a:p>
            <a:pPr>
              <a:defRPr/>
            </a:pPr>
            <a:endParaRPr lang="fr-FR" sz="2000" dirty="0">
              <a:latin typeface="Garamond" panose="02020404030301010803" pitchFamily="18" charset="0"/>
              <a:cs typeface="Arial" charset="0"/>
            </a:endParaRPr>
          </a:p>
        </p:txBody>
      </p:sp>
    </p:spTree>
    <p:extLst>
      <p:ext uri="{BB962C8B-B14F-4D97-AF65-F5344CB8AC3E}">
        <p14:creationId xmlns:p14="http://schemas.microsoft.com/office/powerpoint/2010/main" val="1066669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1144132" y="123687"/>
            <a:ext cx="10287000" cy="954107"/>
          </a:xfrm>
          <a:prstGeom prst="rect">
            <a:avLst/>
          </a:prstGeom>
          <a:noFill/>
        </p:spPr>
        <p:txBody>
          <a:bodyPr wrap="square" rtlCol="0">
            <a:spAutoFit/>
          </a:bodyPr>
          <a:lstStyle/>
          <a:p>
            <a:pPr algn="ctr"/>
            <a:r>
              <a:rPr lang="fr-FR" sz="2800" b="1" dirty="0" smtClean="0">
                <a:latin typeface="Garamond" panose="02020404030301010803" pitchFamily="18" charset="0"/>
              </a:rPr>
              <a:t>Une migration d’émancipation générationnelle : </a:t>
            </a:r>
          </a:p>
          <a:p>
            <a:pPr algn="ctr"/>
            <a:r>
              <a:rPr lang="fr-FR" sz="2800" b="1" dirty="0" smtClean="0">
                <a:latin typeface="Garamond" panose="02020404030301010803" pitchFamily="18" charset="0"/>
              </a:rPr>
              <a:t>la « fracture générationnelle » en Italie et en Europe du Sud</a:t>
            </a:r>
            <a:endParaRPr lang="fr-FR" sz="2800" b="1" dirty="0">
              <a:latin typeface="Garamond" panose="02020404030301010803" pitchFamily="18" charset="0"/>
            </a:endParaRPr>
          </a:p>
        </p:txBody>
      </p:sp>
      <p:sp>
        <p:nvSpPr>
          <p:cNvPr id="5" name="Espace réservé du contenu 2"/>
          <p:cNvSpPr txBox="1">
            <a:spLocks/>
          </p:cNvSpPr>
          <p:nvPr/>
        </p:nvSpPr>
        <p:spPr bwMode="auto">
          <a:xfrm>
            <a:off x="1284513" y="1352350"/>
            <a:ext cx="10006239"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ct val="20000"/>
              </a:spcBef>
              <a:buFont typeface="Arial" panose="020B0604020202020204" pitchFamily="34" charset="0"/>
              <a:buNone/>
            </a:pPr>
            <a:r>
              <a:rPr lang="it-IT" sz="2400" dirty="0" smtClean="0">
                <a:solidFill>
                  <a:srgbClr val="FF0000"/>
                </a:solidFill>
              </a:rPr>
              <a:t>«La grande lutte qui vient, c’est la lutte des âges, pas la lutte des classes » </a:t>
            </a:r>
            <a:r>
              <a:rPr lang="fr-FR" sz="2400" dirty="0" err="1">
                <a:solidFill>
                  <a:srgbClr val="FF0000"/>
                </a:solidFill>
              </a:rPr>
              <a:t>Beppe</a:t>
            </a:r>
            <a:r>
              <a:rPr lang="fr-FR" sz="2400" dirty="0">
                <a:solidFill>
                  <a:srgbClr val="FF0000"/>
                </a:solidFill>
              </a:rPr>
              <a:t> Grillo (</a:t>
            </a:r>
            <a:r>
              <a:rPr lang="fr-FR" sz="2400" i="1" dirty="0">
                <a:solidFill>
                  <a:srgbClr val="FF0000"/>
                </a:solidFill>
              </a:rPr>
              <a:t>http://www.ilfattoquotidiano.it, 2013/03/06)</a:t>
            </a:r>
          </a:p>
        </p:txBody>
      </p:sp>
      <p:sp>
        <p:nvSpPr>
          <p:cNvPr id="6" name="ZoneTexte 1"/>
          <p:cNvSpPr txBox="1">
            <a:spLocks noChangeArrowheads="1"/>
          </p:cNvSpPr>
          <p:nvPr/>
        </p:nvSpPr>
        <p:spPr bwMode="auto">
          <a:xfrm>
            <a:off x="1284513" y="2661558"/>
            <a:ext cx="1000623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it-IT" sz="2400" dirty="0">
                <a:latin typeface="Garamond" panose="02020404030301010803" pitchFamily="18" charset="0"/>
              </a:rPr>
              <a:t>«We were young and they told us : </a:t>
            </a:r>
            <a:r>
              <a:rPr lang="it-IT" sz="2400" i="1" dirty="0">
                <a:latin typeface="Garamond" panose="02020404030301010803" pitchFamily="18" charset="0"/>
              </a:rPr>
              <a:t>Go to the University or you’ll be nothing </a:t>
            </a:r>
            <a:r>
              <a:rPr lang="it-IT" sz="2400" dirty="0">
                <a:latin typeface="Garamond" panose="02020404030301010803" pitchFamily="18" charset="0"/>
              </a:rPr>
              <a:t>- We did so. / And then they told us : </a:t>
            </a:r>
            <a:r>
              <a:rPr lang="it-IT" sz="2400" i="1" dirty="0">
                <a:latin typeface="Garamond" panose="02020404030301010803" pitchFamily="18" charset="0"/>
              </a:rPr>
              <a:t>Don’t you know grades are useless ? You should have learned a  trade !</a:t>
            </a:r>
            <a:r>
              <a:rPr lang="it-IT" sz="2400" dirty="0">
                <a:latin typeface="Garamond" panose="02020404030301010803" pitchFamily="18" charset="0"/>
              </a:rPr>
              <a:t> - We did so. / [...] We did not make children. And then they told us, from their 1960’s easyly found professional positions : </a:t>
            </a:r>
            <a:r>
              <a:rPr lang="it-IT" sz="2400" i="1" dirty="0">
                <a:latin typeface="Garamond" panose="02020404030301010803" pitchFamily="18" charset="0"/>
              </a:rPr>
              <a:t>You are big babies, you dont’t want to grow up and start a family. </a:t>
            </a:r>
            <a:r>
              <a:rPr lang="it-IT" sz="2400" dirty="0">
                <a:latin typeface="Garamond" panose="02020404030301010803" pitchFamily="18" charset="0"/>
              </a:rPr>
              <a:t>And meanwhile we were paying for their pensions and saying goodbye to ours [...] At this point, we could not kill them, could we ? So we emigrated...»</a:t>
            </a:r>
          </a:p>
          <a:p>
            <a:pPr eaLnBrk="1" hangingPunct="1"/>
            <a:r>
              <a:rPr lang="it-IT" sz="2400" dirty="0">
                <a:latin typeface="Garamond" panose="02020404030301010803" pitchFamily="18" charset="0"/>
              </a:rPr>
              <a:t>(posted on facebook by Ornitorinko, </a:t>
            </a:r>
          </a:p>
          <a:p>
            <a:pPr eaLnBrk="1" hangingPunct="1"/>
            <a:r>
              <a:rPr lang="it-IT" sz="2400" dirty="0">
                <a:latin typeface="Garamond" panose="02020404030301010803" pitchFamily="18" charset="0"/>
              </a:rPr>
              <a:t>Italian migrant and blogger, may 21° 2014)</a:t>
            </a:r>
          </a:p>
          <a:p>
            <a:pPr eaLnBrk="1" hangingPunct="1"/>
            <a:endParaRPr lang="it-IT" sz="2400" dirty="0">
              <a:latin typeface="Garamond" panose="02020404030301010803" pitchFamily="18"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943" y="5341176"/>
            <a:ext cx="6303772" cy="124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2776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txBox="1">
            <a:spLocks/>
          </p:cNvSpPr>
          <p:nvPr/>
        </p:nvSpPr>
        <p:spPr bwMode="auto">
          <a:xfrm>
            <a:off x="261711" y="314325"/>
            <a:ext cx="114077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ct val="20000"/>
              </a:spcBef>
              <a:spcAft>
                <a:spcPct val="0"/>
              </a:spcAft>
              <a:buClrTx/>
              <a:buSzTx/>
              <a:buFont typeface="Arial" charset="0"/>
              <a:buNone/>
              <a:tabLst/>
              <a:defRPr/>
            </a:pPr>
            <a:r>
              <a:rPr kumimoji="0" lang="fr-FR" sz="2400" b="0" i="0" u="none" strike="noStrike" kern="1200" cap="none" spc="0" normalizeH="0" baseline="0" noProof="0" dirty="0" smtClean="0">
                <a:ln>
                  <a:noFill/>
                </a:ln>
                <a:effectLst/>
                <a:uLnTx/>
                <a:uFillTx/>
                <a:latin typeface="Calibri"/>
              </a:rPr>
              <a:t>La théorie</a:t>
            </a:r>
            <a:r>
              <a:rPr kumimoji="0" lang="fr-FR" sz="2400" b="0" i="0" u="none" strike="noStrike" kern="1200" cap="none" spc="0" normalizeH="0" noProof="0" dirty="0" smtClean="0">
                <a:ln>
                  <a:noFill/>
                </a:ln>
                <a:effectLst/>
                <a:uLnTx/>
                <a:uFillTx/>
                <a:latin typeface="Calibri"/>
              </a:rPr>
              <a:t> des </a:t>
            </a:r>
            <a:r>
              <a:rPr kumimoji="0" lang="fr-FR" sz="2400" b="0" i="0" u="none" strike="noStrike" kern="1200" cap="none" spc="0" normalizeH="0" baseline="0" noProof="0" dirty="0" smtClean="0">
                <a:ln>
                  <a:noFill/>
                </a:ln>
                <a:effectLst/>
                <a:uLnTx/>
                <a:uFillTx/>
                <a:latin typeface="Calibri"/>
              </a:rPr>
              <a:t>« 3 G » (Del </a:t>
            </a:r>
            <a:r>
              <a:rPr kumimoji="0" lang="fr-FR" sz="2400" b="0" i="0" u="none" strike="noStrike" kern="1200" cap="none" spc="0" normalizeH="0" baseline="0" noProof="0" dirty="0" err="1" smtClean="0">
                <a:ln>
                  <a:noFill/>
                </a:ln>
                <a:effectLst/>
                <a:uLnTx/>
                <a:uFillTx/>
                <a:latin typeface="Calibri"/>
              </a:rPr>
              <a:t>Boca</a:t>
            </a:r>
            <a:r>
              <a:rPr kumimoji="0" lang="fr-FR" sz="2400" b="0" i="0" u="none" strike="noStrike" kern="1200" cap="none" spc="0" normalizeH="0" baseline="0" noProof="0" dirty="0" smtClean="0">
                <a:ln>
                  <a:noFill/>
                </a:ln>
                <a:effectLst/>
                <a:uLnTx/>
                <a:uFillTx/>
                <a:latin typeface="Calibri"/>
              </a:rPr>
              <a:t>, </a:t>
            </a:r>
            <a:r>
              <a:rPr kumimoji="0" lang="fr-FR" sz="2400" b="0" i="0" u="none" strike="noStrike" kern="1200" cap="none" spc="0" normalizeH="0" baseline="0" noProof="0" dirty="0" err="1" smtClean="0">
                <a:ln>
                  <a:noFill/>
                </a:ln>
                <a:effectLst/>
                <a:uLnTx/>
                <a:uFillTx/>
                <a:latin typeface="Calibri"/>
              </a:rPr>
              <a:t>Rosina</a:t>
            </a:r>
            <a:r>
              <a:rPr kumimoji="0" lang="fr-FR" sz="2400" b="0" i="0" u="none" strike="noStrike" kern="1200" cap="none" spc="0" normalizeH="0" baseline="0" noProof="0" dirty="0" smtClean="0">
                <a:ln>
                  <a:noFill/>
                </a:ln>
                <a:effectLst/>
                <a:uLnTx/>
                <a:uFillTx/>
                <a:latin typeface="Calibri"/>
              </a:rPr>
              <a:t>, 2009) : une triple division </a:t>
            </a:r>
            <a:r>
              <a:rPr kumimoji="0" lang="fr-FR" sz="2400" b="0" i="0" u="none" strike="noStrike" kern="1200" cap="none" spc="0" normalizeH="0" baseline="0" noProof="0" dirty="0" err="1" smtClean="0">
                <a:ln>
                  <a:noFill/>
                </a:ln>
                <a:effectLst/>
                <a:uLnTx/>
                <a:uFillTx/>
                <a:latin typeface="Calibri"/>
              </a:rPr>
              <a:t>genrée</a:t>
            </a:r>
            <a:r>
              <a:rPr kumimoji="0" lang="fr-FR" sz="2400" b="0" i="0" u="none" strike="noStrike" kern="1200" cap="none" spc="0" normalizeH="0" baseline="0" noProof="0" dirty="0" smtClean="0">
                <a:ln>
                  <a:noFill/>
                </a:ln>
                <a:effectLst/>
                <a:uLnTx/>
                <a:uFillTx/>
                <a:latin typeface="Calibri"/>
              </a:rPr>
              <a:t>, </a:t>
            </a:r>
            <a:r>
              <a:rPr kumimoji="0" lang="fr-FR" sz="2400" b="0" i="0" u="none" strike="noStrike" kern="1200" cap="none" spc="0" normalizeH="0" baseline="0" noProof="0" dirty="0" err="1" smtClean="0">
                <a:ln>
                  <a:noFill/>
                </a:ln>
                <a:effectLst/>
                <a:uLnTx/>
                <a:uFillTx/>
                <a:latin typeface="Calibri"/>
              </a:rPr>
              <a:t>générationelle</a:t>
            </a:r>
            <a:r>
              <a:rPr kumimoji="0" lang="fr-FR" sz="2400" b="0" i="0" u="none" strike="noStrike" kern="1200" cap="none" spc="0" normalizeH="0" baseline="0" noProof="0" dirty="0" smtClean="0">
                <a:ln>
                  <a:noFill/>
                </a:ln>
                <a:effectLst/>
                <a:uLnTx/>
                <a:uFillTx/>
                <a:latin typeface="Calibri"/>
              </a:rPr>
              <a:t> et géographique en Italie</a:t>
            </a:r>
          </a:p>
          <a:p>
            <a:pPr marL="342900" marR="0" lvl="0" indent="-342900" algn="just" defTabSz="914400" rtl="0" eaLnBrk="0" fontAlgn="base" latinLnBrk="0" hangingPunct="0">
              <a:lnSpc>
                <a:spcPct val="100000"/>
              </a:lnSpc>
              <a:spcBef>
                <a:spcPct val="20000"/>
              </a:spcBef>
              <a:spcAft>
                <a:spcPct val="0"/>
              </a:spcAft>
              <a:buClrTx/>
              <a:buSzTx/>
              <a:buFont typeface="Arial" charset="0"/>
              <a:buChar char="•"/>
              <a:tabLst/>
              <a:defRPr/>
            </a:pPr>
            <a:endParaRPr kumimoji="0" lang="fr-FR" sz="2400" b="0" i="0" u="none" strike="noStrike" kern="1200" cap="none" spc="0" normalizeH="0" baseline="0" noProof="0" dirty="0" smtClean="0">
              <a:ln>
                <a:noFill/>
              </a:ln>
              <a:effectLst/>
              <a:uLnTx/>
              <a:uFillTx/>
              <a:latin typeface="Calibri"/>
            </a:endParaRPr>
          </a:p>
          <a:p>
            <a:pPr marL="342900" marR="0" lvl="0" indent="-342900" algn="just" defTabSz="914400" rtl="0" eaLnBrk="0" fontAlgn="base" latinLnBrk="0" hangingPunct="0">
              <a:lnSpc>
                <a:spcPct val="100000"/>
              </a:lnSpc>
              <a:spcBef>
                <a:spcPct val="20000"/>
              </a:spcBef>
              <a:spcAft>
                <a:spcPct val="0"/>
              </a:spcAft>
              <a:buClrTx/>
              <a:buSzTx/>
              <a:buFont typeface="Arial" charset="0"/>
              <a:buChar char="•"/>
              <a:tabLst/>
              <a:defRPr/>
            </a:pPr>
            <a:endParaRPr kumimoji="0" lang="fr-FR" sz="2400" b="0" i="0" u="none" strike="noStrike" kern="1200" cap="none" spc="0" normalizeH="0" baseline="0" noProof="0" dirty="0" smtClean="0">
              <a:ln>
                <a:noFill/>
              </a:ln>
              <a:effectLst/>
              <a:uLnTx/>
              <a:uFillTx/>
              <a:latin typeface="Calibri"/>
            </a:endParaRPr>
          </a:p>
          <a:p>
            <a:pPr marL="342900" marR="0" lvl="0" indent="-342900" algn="just" defTabSz="914400" rtl="0" eaLnBrk="0" fontAlgn="base" latinLnBrk="0" hangingPunct="0">
              <a:lnSpc>
                <a:spcPct val="100000"/>
              </a:lnSpc>
              <a:spcBef>
                <a:spcPct val="20000"/>
              </a:spcBef>
              <a:spcAft>
                <a:spcPct val="0"/>
              </a:spcAft>
              <a:buClrTx/>
              <a:buSzTx/>
              <a:buFont typeface="Arial" charset="0"/>
              <a:buChar char="•"/>
              <a:tabLst/>
              <a:defRPr/>
            </a:pPr>
            <a:endParaRPr kumimoji="0" lang="fr-FR" sz="2400" b="0" i="0" u="none" strike="noStrike" kern="1200" cap="none" spc="0" normalizeH="0" baseline="0" noProof="0" dirty="0" smtClean="0">
              <a:ln>
                <a:noFill/>
              </a:ln>
              <a:effectLst/>
              <a:uLnTx/>
              <a:uFillTx/>
              <a:latin typeface="Calibri"/>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8606" y="1448688"/>
            <a:ext cx="2704193" cy="4428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14" y="2362994"/>
            <a:ext cx="6543675"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1"/>
          <p:cNvSpPr txBox="1">
            <a:spLocks noChangeArrowheads="1"/>
          </p:cNvSpPr>
          <p:nvPr/>
        </p:nvSpPr>
        <p:spPr bwMode="auto">
          <a:xfrm>
            <a:off x="522514" y="1585119"/>
            <a:ext cx="6767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sz="1800" b="1" i="0" u="none" strike="noStrike" kern="0" cap="none" spc="0" normalizeH="0" baseline="0" noProof="0" dirty="0" smtClean="0">
                <a:ln>
                  <a:noFill/>
                </a:ln>
                <a:effectLst/>
                <a:uLnTx/>
                <a:uFillTx/>
                <a:latin typeface="Calibri" panose="020F0502020204030204" pitchFamily="34" charset="0"/>
                <a:cs typeface="Arial" panose="020B0604020202020204" pitchFamily="34" charset="0"/>
              </a:rPr>
              <a:t>La</a:t>
            </a:r>
            <a:r>
              <a:rPr kumimoji="0" lang="fr-FR" sz="1800" b="1" i="0" u="none" strike="noStrike" kern="0" cap="none" spc="0" normalizeH="0" noProof="0" dirty="0" smtClean="0">
                <a:ln>
                  <a:noFill/>
                </a:ln>
                <a:effectLst/>
                <a:uLnTx/>
                <a:uFillTx/>
                <a:latin typeface="Calibri" panose="020F0502020204030204" pitchFamily="34" charset="0"/>
                <a:cs typeface="Arial" panose="020B0604020202020204" pitchFamily="34" charset="0"/>
              </a:rPr>
              <a:t> « famille longue sud-européenne »</a:t>
            </a:r>
            <a:r>
              <a:rPr kumimoji="0" lang="fr-FR" sz="1800" b="1" i="0" u="none" strike="noStrike" kern="0" cap="none" spc="0" normalizeH="0" baseline="0" noProof="0" dirty="0" smtClean="0">
                <a:ln>
                  <a:noFill/>
                </a:ln>
                <a:effectLst/>
                <a:uLnTx/>
                <a:uFillTx/>
                <a:latin typeface="Calibri" panose="020F0502020204030204" pitchFamily="34" charset="0"/>
                <a:cs typeface="Arial" panose="020B0604020202020204" pitchFamily="34" charset="0"/>
              </a:rPr>
              <a:t>  : </a:t>
            </a:r>
          </a:p>
          <a:p>
            <a:pPr marL="0" marR="0" lvl="0" indent="0" defTabSz="914400" eaLnBrk="1" fontAlgn="base" latinLnBrk="0" hangingPunct="1">
              <a:lnSpc>
                <a:spcPct val="100000"/>
              </a:lnSpc>
              <a:spcBef>
                <a:spcPct val="0"/>
              </a:spcBef>
              <a:spcAft>
                <a:spcPct val="0"/>
              </a:spcAft>
              <a:buClrTx/>
              <a:buSzTx/>
              <a:buFontTx/>
              <a:buNone/>
              <a:tabLst/>
              <a:defRPr/>
            </a:pPr>
            <a:r>
              <a:rPr kumimoji="0" lang="fr-FR" sz="1800" b="0" i="0" u="none" strike="noStrike" kern="0" cap="none" spc="0" normalizeH="0" baseline="0" noProof="0" dirty="0" err="1" smtClean="0">
                <a:ln>
                  <a:noFill/>
                </a:ln>
                <a:effectLst/>
                <a:uLnTx/>
                <a:uFillTx/>
                <a:latin typeface="Calibri" panose="020F0502020204030204" pitchFamily="34" charset="0"/>
                <a:cs typeface="Arial" panose="020B0604020202020204" pitchFamily="34" charset="0"/>
              </a:rPr>
              <a:t>Percentage</a:t>
            </a:r>
            <a:r>
              <a:rPr kumimoji="0" lang="fr-FR" sz="1800" b="0" i="0" u="none" strike="noStrike" kern="0" cap="none" spc="0" normalizeH="0" baseline="0" noProof="0" dirty="0" smtClean="0">
                <a:ln>
                  <a:noFill/>
                </a:ln>
                <a:effectLst/>
                <a:uLnTx/>
                <a:uFillTx/>
                <a:latin typeface="Calibri" panose="020F0502020204030204" pitchFamily="34" charset="0"/>
                <a:cs typeface="Arial" panose="020B0604020202020204" pitchFamily="34" charset="0"/>
              </a:rPr>
              <a:t> of people </a:t>
            </a:r>
            <a:r>
              <a:rPr kumimoji="0" lang="fr-FR" sz="1800" b="0" i="0" u="none" strike="noStrike" kern="0" cap="none" spc="0" normalizeH="0" baseline="0" noProof="0" dirty="0" err="1" smtClean="0">
                <a:ln>
                  <a:noFill/>
                </a:ln>
                <a:effectLst/>
                <a:uLnTx/>
                <a:uFillTx/>
                <a:latin typeface="Calibri" panose="020F0502020204030204" pitchFamily="34" charset="0"/>
                <a:cs typeface="Arial" panose="020B0604020202020204" pitchFamily="34" charset="0"/>
              </a:rPr>
              <a:t>aged</a:t>
            </a:r>
            <a:r>
              <a:rPr kumimoji="0" lang="fr-FR" sz="1800" b="0" i="0" u="none" strike="noStrike" kern="0" cap="none" spc="0" normalizeH="0" baseline="0" noProof="0" dirty="0" smtClean="0">
                <a:ln>
                  <a:noFill/>
                </a:ln>
                <a:effectLst/>
                <a:uLnTx/>
                <a:uFillTx/>
                <a:latin typeface="Calibri" panose="020F0502020204030204" pitchFamily="34" charset="0"/>
                <a:cs typeface="Arial" panose="020B0604020202020204" pitchFamily="34" charset="0"/>
              </a:rPr>
              <a:t> 30-34 </a:t>
            </a:r>
            <a:r>
              <a:rPr kumimoji="0" lang="fr-FR" sz="1800" b="0" i="0" u="none" strike="noStrike" kern="0" cap="none" spc="0" normalizeH="0" baseline="0" noProof="0" dirty="0" err="1" smtClean="0">
                <a:ln>
                  <a:noFill/>
                </a:ln>
                <a:effectLst/>
                <a:uLnTx/>
                <a:uFillTx/>
                <a:latin typeface="Calibri" panose="020F0502020204030204" pitchFamily="34" charset="0"/>
                <a:cs typeface="Arial" panose="020B0604020202020204" pitchFamily="34" charset="0"/>
              </a:rPr>
              <a:t>still</a:t>
            </a:r>
            <a:r>
              <a:rPr kumimoji="0" lang="fr-FR" sz="1800" b="0" i="0" u="none" strike="noStrike" kern="0" cap="none" spc="0" normalizeH="0" baseline="0" noProof="0" dirty="0" smtClean="0">
                <a:ln>
                  <a:noFill/>
                </a:ln>
                <a:effectLst/>
                <a:uLnTx/>
                <a:uFillTx/>
                <a:latin typeface="Calibri" panose="020F0502020204030204" pitchFamily="34" charset="0"/>
                <a:cs typeface="Arial" panose="020B0604020202020204" pitchFamily="34" charset="0"/>
              </a:rPr>
              <a:t> living </a:t>
            </a:r>
            <a:r>
              <a:rPr kumimoji="0" lang="fr-FR" sz="1800" b="0" i="0" u="none" strike="noStrike" kern="0" cap="none" spc="0" normalizeH="0" baseline="0" noProof="0" dirty="0" err="1" smtClean="0">
                <a:ln>
                  <a:noFill/>
                </a:ln>
                <a:effectLst/>
                <a:uLnTx/>
                <a:uFillTx/>
                <a:latin typeface="Calibri" panose="020F0502020204030204" pitchFamily="34" charset="0"/>
                <a:cs typeface="Arial" panose="020B0604020202020204" pitchFamily="34" charset="0"/>
              </a:rPr>
              <a:t>at</a:t>
            </a:r>
            <a:r>
              <a:rPr kumimoji="0" lang="fr-FR" sz="1800" b="0" i="0" u="none" strike="noStrike" kern="0" cap="none" spc="0" normalizeH="0" baseline="0" noProof="0" dirty="0" smtClean="0">
                <a:ln>
                  <a:noFill/>
                </a:ln>
                <a:effectLst/>
                <a:uLnTx/>
                <a:uFillTx/>
                <a:latin typeface="Calibri" panose="020F0502020204030204" pitchFamily="34" charset="0"/>
                <a:cs typeface="Arial" panose="020B0604020202020204" pitchFamily="34" charset="0"/>
              </a:rPr>
              <a:t> </a:t>
            </a:r>
            <a:r>
              <a:rPr kumimoji="0" lang="fr-FR" sz="1800" b="0" i="0" u="none" strike="noStrike" kern="0" cap="none" spc="0" normalizeH="0" baseline="0" noProof="0" dirty="0" err="1" smtClean="0">
                <a:ln>
                  <a:noFill/>
                </a:ln>
                <a:effectLst/>
                <a:uLnTx/>
                <a:uFillTx/>
                <a:latin typeface="Calibri" panose="020F0502020204030204" pitchFamily="34" charset="0"/>
                <a:cs typeface="Arial" panose="020B0604020202020204" pitchFamily="34" charset="0"/>
              </a:rPr>
              <a:t>their</a:t>
            </a:r>
            <a:r>
              <a:rPr kumimoji="0" lang="fr-FR" sz="1800" b="0" i="0" u="none" strike="noStrike" kern="0" cap="none" spc="0" normalizeH="0" baseline="0" noProof="0" dirty="0" smtClean="0">
                <a:ln>
                  <a:noFill/>
                </a:ln>
                <a:effectLst/>
                <a:uLnTx/>
                <a:uFillTx/>
                <a:latin typeface="Calibri" panose="020F0502020204030204" pitchFamily="34" charset="0"/>
                <a:cs typeface="Arial" panose="020B0604020202020204" pitchFamily="34" charset="0"/>
              </a:rPr>
              <a:t> </a:t>
            </a:r>
            <a:r>
              <a:rPr kumimoji="0" lang="fr-FR" sz="1800" b="0" i="0" u="none" strike="noStrike" kern="0" cap="none" spc="0" normalizeH="0" baseline="0" noProof="0" dirty="0" err="1" smtClean="0">
                <a:ln>
                  <a:noFill/>
                </a:ln>
                <a:effectLst/>
                <a:uLnTx/>
                <a:uFillTx/>
                <a:latin typeface="Calibri" panose="020F0502020204030204" pitchFamily="34" charset="0"/>
                <a:cs typeface="Arial" panose="020B0604020202020204" pitchFamily="34" charset="0"/>
              </a:rPr>
              <a:t>parent’s</a:t>
            </a:r>
            <a:r>
              <a:rPr kumimoji="0" lang="fr-FR" sz="1800" b="0" i="0" u="none" strike="noStrike" kern="0" cap="none" spc="0" normalizeH="0" baseline="0" noProof="0" dirty="0" smtClean="0">
                <a:ln>
                  <a:noFill/>
                </a:ln>
                <a:effectLst/>
                <a:uLnTx/>
                <a:uFillTx/>
                <a:latin typeface="Calibri" panose="020F0502020204030204" pitchFamily="34" charset="0"/>
                <a:cs typeface="Arial" panose="020B0604020202020204" pitchFamily="34" charset="0"/>
              </a:rPr>
              <a:t> home </a:t>
            </a:r>
          </a:p>
        </p:txBody>
      </p:sp>
      <p:sp>
        <p:nvSpPr>
          <p:cNvPr id="10" name="Rectangle 2"/>
          <p:cNvSpPr>
            <a:spLocks noChangeArrowheads="1"/>
          </p:cNvSpPr>
          <p:nvPr/>
        </p:nvSpPr>
        <p:spPr bwMode="auto">
          <a:xfrm>
            <a:off x="0" y="5805488"/>
            <a:ext cx="3319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sz="1800" b="0" i="0" u="none" strike="noStrike" kern="0" cap="none" spc="0" normalizeH="0" baseline="0" noProof="0" smtClean="0">
                <a:ln>
                  <a:noFill/>
                </a:ln>
                <a:effectLst/>
                <a:uLnTx/>
                <a:uFillTx/>
                <a:latin typeface="Calibri" panose="020F0502020204030204" pitchFamily="34" charset="0"/>
                <a:cs typeface="Arial" panose="020B0604020202020204" pitchFamily="34" charset="0"/>
              </a:rPr>
              <a:t>(source : Eurostat, 2000)</a:t>
            </a:r>
          </a:p>
        </p:txBody>
      </p:sp>
    </p:spTree>
    <p:extLst>
      <p:ext uri="{BB962C8B-B14F-4D97-AF65-F5344CB8AC3E}">
        <p14:creationId xmlns:p14="http://schemas.microsoft.com/office/powerpoint/2010/main" val="1197365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itre 1"/>
          <p:cNvSpPr txBox="1">
            <a:spLocks/>
          </p:cNvSpPr>
          <p:nvPr/>
        </p:nvSpPr>
        <p:spPr bwMode="auto">
          <a:xfrm>
            <a:off x="2155599" y="-195715"/>
            <a:ext cx="880247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800" b="1" i="0" u="none" strike="noStrike" kern="1200" cap="none" spc="0" normalizeH="0" baseline="0" noProof="0" dirty="0" smtClean="0">
                <a:ln>
                  <a:noFill/>
                </a:ln>
                <a:effectLst/>
                <a:uLnTx/>
                <a:uFillTx/>
                <a:latin typeface="Garamond" panose="02020404030301010803" pitchFamily="18" charset="0"/>
              </a:rPr>
              <a:t>Emigration et « sentiment générationnel »</a:t>
            </a:r>
          </a:p>
        </p:txBody>
      </p:sp>
      <p:sp>
        <p:nvSpPr>
          <p:cNvPr id="5" name="Espace réservé du contenu 2"/>
          <p:cNvSpPr txBox="1">
            <a:spLocks/>
          </p:cNvSpPr>
          <p:nvPr/>
        </p:nvSpPr>
        <p:spPr bwMode="auto">
          <a:xfrm>
            <a:off x="423862" y="2349500"/>
            <a:ext cx="11234738"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just" defTabSz="91440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fr-FR" sz="2400" i="0" u="none" strike="noStrike" kern="0" cap="none" spc="0" normalizeH="0" baseline="0" noProof="0" dirty="0" smtClean="0">
                <a:ln>
                  <a:noFill/>
                </a:ln>
                <a:effectLst/>
                <a:uLnTx/>
                <a:uFillTx/>
                <a:latin typeface="Garamond" panose="02020404030301010803" pitchFamily="18" charset="0"/>
              </a:rPr>
              <a:t>“Il y</a:t>
            </a:r>
            <a:r>
              <a:rPr kumimoji="0" lang="en-US" altLang="fr-FR" sz="2400" i="0" u="none" strike="noStrike" kern="0" cap="none" spc="0" normalizeH="0" noProof="0" dirty="0" smtClean="0">
                <a:ln>
                  <a:noFill/>
                </a:ln>
                <a:effectLst/>
                <a:uLnTx/>
                <a:uFillTx/>
                <a:latin typeface="Garamond" panose="02020404030301010803" pitchFamily="18" charset="0"/>
              </a:rPr>
              <a:t> a un sentiment </a:t>
            </a:r>
            <a:r>
              <a:rPr kumimoji="0" lang="en-US" altLang="fr-FR" sz="2400" i="0" u="none" strike="noStrike" kern="0" cap="none" spc="0" normalizeH="0" noProof="0" dirty="0" err="1" smtClean="0">
                <a:ln>
                  <a:noFill/>
                </a:ln>
                <a:effectLst/>
                <a:uLnTx/>
                <a:uFillTx/>
                <a:latin typeface="Garamond" panose="02020404030301010803" pitchFamily="18" charset="0"/>
              </a:rPr>
              <a:t>ici</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que</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smtClean="0">
                <a:ln>
                  <a:noFill/>
                </a:ln>
                <a:solidFill>
                  <a:srgbClr val="FF0000"/>
                </a:solidFill>
                <a:effectLst/>
                <a:uLnTx/>
                <a:uFillTx/>
                <a:latin typeface="Garamond" panose="02020404030301010803" pitchFamily="18" charset="0"/>
              </a:rPr>
              <a:t>je</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partage</a:t>
            </a:r>
            <a:r>
              <a:rPr kumimoji="0" lang="en-US" altLang="fr-FR" sz="2400" i="0" u="none" strike="noStrike" kern="0" cap="none" spc="0" normalizeH="0" noProof="0" dirty="0" smtClean="0">
                <a:ln>
                  <a:noFill/>
                </a:ln>
                <a:effectLst/>
                <a:uLnTx/>
                <a:uFillTx/>
                <a:latin typeface="Garamond" panose="02020404030301010803" pitchFamily="18" charset="0"/>
              </a:rPr>
              <a:t> avec beaucoup </a:t>
            </a:r>
            <a:r>
              <a:rPr kumimoji="0" lang="en-US" altLang="fr-FR" sz="2400" i="0" u="none" strike="noStrike" kern="0" cap="none" spc="0" normalizeH="0" noProof="0" dirty="0" err="1" smtClean="0">
                <a:ln>
                  <a:noFill/>
                </a:ln>
                <a:effectLst/>
                <a:uLnTx/>
                <a:uFillTx/>
                <a:latin typeface="Garamond" panose="02020404030301010803" pitchFamily="18" charset="0"/>
              </a:rPr>
              <a:t>d’Italiens</a:t>
            </a:r>
            <a:r>
              <a:rPr kumimoji="0" lang="en-US" altLang="fr-FR" sz="2400" i="0" u="none" strike="noStrike" kern="0" cap="none" spc="0" normalizeH="0" noProof="0" dirty="0" smtClean="0">
                <a:ln>
                  <a:noFill/>
                </a:ln>
                <a:effectLst/>
                <a:uLnTx/>
                <a:uFillTx/>
                <a:latin typeface="Garamond" panose="02020404030301010803" pitchFamily="18" charset="0"/>
              </a:rPr>
              <a:t> en France. </a:t>
            </a:r>
            <a:r>
              <a:rPr kumimoji="0" lang="en-US" altLang="fr-FR" sz="2400" i="0" u="none" strike="noStrike" kern="0" cap="none" spc="0" normalizeH="0" noProof="0" dirty="0" err="1" smtClean="0">
                <a:ln>
                  <a:noFill/>
                </a:ln>
                <a:effectLst/>
                <a:uLnTx/>
                <a:uFillTx/>
                <a:latin typeface="Garamond" panose="02020404030301010803" pitchFamily="18" charset="0"/>
              </a:rPr>
              <a:t>C’est</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une</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grande</a:t>
            </a:r>
            <a:r>
              <a:rPr kumimoji="0" lang="en-US" altLang="fr-FR" sz="2400" i="0" u="none" strike="noStrike" kern="0" cap="none" spc="0" normalizeH="0" noProof="0" dirty="0" smtClean="0">
                <a:ln>
                  <a:noFill/>
                </a:ln>
                <a:effectLst/>
                <a:uLnTx/>
                <a:uFillTx/>
                <a:latin typeface="Garamond" panose="02020404030301010803" pitchFamily="18" charset="0"/>
              </a:rPr>
              <a:t> </a:t>
            </a:r>
            <a:r>
              <a:rPr lang="en-US" altLang="fr-FR" sz="2400" kern="0" dirty="0" err="1" smtClean="0">
                <a:latin typeface="Garamond" panose="02020404030301010803" pitchFamily="18" charset="0"/>
              </a:rPr>
              <a:t>inquiétude</a:t>
            </a:r>
            <a:r>
              <a:rPr lang="en-US" altLang="fr-FR" sz="2400" kern="0" dirty="0" smtClean="0">
                <a:latin typeface="Garamond" panose="02020404030301010803" pitchFamily="18" charset="0"/>
              </a:rPr>
              <a:t> </a:t>
            </a:r>
            <a:r>
              <a:rPr lang="en-US" altLang="fr-FR" sz="2400" kern="0" dirty="0" err="1" smtClean="0">
                <a:latin typeface="Garamond" panose="02020404030301010803" pitchFamily="18" charset="0"/>
              </a:rPr>
              <a:t>sur</a:t>
            </a:r>
            <a:r>
              <a:rPr lang="en-US" altLang="fr-FR" sz="2400" kern="0" dirty="0" smtClean="0">
                <a:latin typeface="Garamond" panose="02020404030301010803" pitchFamily="18" charset="0"/>
              </a:rPr>
              <a:t> </a:t>
            </a:r>
            <a:r>
              <a:rPr lang="en-US" altLang="fr-FR" sz="2400" kern="0" dirty="0" err="1" smtClean="0">
                <a:latin typeface="Garamond" panose="02020404030301010803" pitchFamily="18" charset="0"/>
              </a:rPr>
              <a:t>l’avenir</a:t>
            </a:r>
            <a:r>
              <a:rPr lang="en-US" altLang="fr-FR" sz="2400" kern="0" dirty="0" smtClean="0">
                <a:latin typeface="Garamond" panose="02020404030301010803" pitchFamily="18" charset="0"/>
              </a:rPr>
              <a:t> de </a:t>
            </a:r>
            <a:r>
              <a:rPr lang="en-US" altLang="fr-FR" sz="2400" kern="0" dirty="0" err="1" smtClean="0">
                <a:latin typeface="Garamond" panose="02020404030301010803" pitchFamily="18" charset="0"/>
              </a:rPr>
              <a:t>l’Italie</a:t>
            </a:r>
            <a:r>
              <a:rPr lang="en-US" altLang="fr-FR" sz="2400" kern="0" dirty="0" smtClean="0">
                <a:latin typeface="Garamond" panose="02020404030301010803" pitchFamily="18" charset="0"/>
              </a:rPr>
              <a:t>. On </a:t>
            </a:r>
            <a:r>
              <a:rPr lang="en-US" altLang="fr-FR" sz="2400" kern="0" dirty="0" err="1" smtClean="0">
                <a:latin typeface="Garamond" panose="02020404030301010803" pitchFamily="18" charset="0"/>
              </a:rPr>
              <a:t>parle</a:t>
            </a:r>
            <a:r>
              <a:rPr lang="en-US" altLang="fr-FR" sz="2400" kern="0" dirty="0" smtClean="0">
                <a:latin typeface="Garamond" panose="02020404030301010803" pitchFamily="18" charset="0"/>
              </a:rPr>
              <a:t> beaucoup de </a:t>
            </a:r>
            <a:r>
              <a:rPr lang="en-US" altLang="fr-FR" sz="2400" kern="0" dirty="0" err="1" smtClean="0">
                <a:latin typeface="Garamond" panose="02020404030301010803" pitchFamily="18" charset="0"/>
              </a:rPr>
              <a:t>ça</a:t>
            </a:r>
            <a:r>
              <a:rPr lang="en-US" altLang="fr-FR" sz="2400" kern="0" dirty="0" smtClean="0">
                <a:latin typeface="Garamond" panose="02020404030301010803" pitchFamily="18" charset="0"/>
              </a:rPr>
              <a:t> entre nous en fait. </a:t>
            </a:r>
            <a:r>
              <a:rPr lang="en-US" altLang="fr-FR" sz="2400" kern="0" dirty="0" err="1" smtClean="0">
                <a:latin typeface="Garamond" panose="02020404030301010803" pitchFamily="18" charset="0"/>
              </a:rPr>
              <a:t>Tous</a:t>
            </a:r>
            <a:r>
              <a:rPr lang="en-US" altLang="fr-FR" sz="2400" kern="0" dirty="0" smtClean="0">
                <a:latin typeface="Garamond" panose="02020404030301010803" pitchFamily="18" charset="0"/>
              </a:rPr>
              <a:t> les </a:t>
            </a:r>
            <a:r>
              <a:rPr lang="en-US" altLang="fr-FR" sz="2400" kern="0" dirty="0" err="1" smtClean="0">
                <a:latin typeface="Garamond" panose="02020404030301010803" pitchFamily="18" charset="0"/>
              </a:rPr>
              <a:t>jours</a:t>
            </a:r>
            <a:r>
              <a:rPr lang="en-US" altLang="fr-FR" sz="2400" kern="0" dirty="0" smtClean="0">
                <a:latin typeface="Garamond" panose="02020404030301010803" pitchFamily="18" charset="0"/>
              </a:rPr>
              <a:t> je </a:t>
            </a:r>
            <a:r>
              <a:rPr lang="en-US" altLang="fr-FR" sz="2400" kern="0" dirty="0" err="1" smtClean="0">
                <a:latin typeface="Garamond" panose="02020404030301010803" pitchFamily="18" charset="0"/>
              </a:rPr>
              <a:t>lis</a:t>
            </a:r>
            <a:r>
              <a:rPr lang="en-US" altLang="fr-FR" sz="2400" kern="0" dirty="0" smtClean="0">
                <a:latin typeface="Garamond" panose="02020404030301010803" pitchFamily="18" charset="0"/>
              </a:rPr>
              <a:t> la </a:t>
            </a:r>
            <a:r>
              <a:rPr lang="en-US" altLang="fr-FR" sz="2400" kern="0" dirty="0" err="1" smtClean="0">
                <a:latin typeface="Garamond" panose="02020404030301010803" pitchFamily="18" charset="0"/>
              </a:rPr>
              <a:t>Repubblica</a:t>
            </a:r>
            <a:r>
              <a:rPr lang="en-US" altLang="fr-FR" sz="2400" kern="0" dirty="0" smtClean="0">
                <a:latin typeface="Garamond" panose="02020404030301010803" pitchFamily="18" charset="0"/>
              </a:rPr>
              <a:t> </a:t>
            </a:r>
            <a:r>
              <a:rPr lang="en-US" altLang="fr-FR" sz="2400" kern="0" dirty="0" err="1" smtClean="0">
                <a:latin typeface="Garamond" panose="02020404030301010803" pitchFamily="18" charset="0"/>
              </a:rPr>
              <a:t>sur</a:t>
            </a:r>
            <a:r>
              <a:rPr lang="en-US" altLang="fr-FR" sz="2400" kern="0" dirty="0" smtClean="0">
                <a:latin typeface="Garamond" panose="02020404030301010803" pitchFamily="18" charset="0"/>
              </a:rPr>
              <a:t> internet. </a:t>
            </a:r>
            <a:r>
              <a:rPr kumimoji="0" lang="en-US" altLang="fr-FR" sz="2400" i="0" u="none" strike="noStrike" kern="0" cap="none" spc="0" normalizeH="0" baseline="0" noProof="0" dirty="0" err="1" smtClean="0">
                <a:ln>
                  <a:noFill/>
                </a:ln>
                <a:effectLst/>
                <a:uLnTx/>
                <a:uFillTx/>
                <a:latin typeface="Garamond" panose="02020404030301010803" pitchFamily="18" charset="0"/>
              </a:rPr>
              <a:t>Tous</a:t>
            </a:r>
            <a:r>
              <a:rPr kumimoji="0" lang="en-US" altLang="fr-FR" sz="2400" i="0" u="none" strike="noStrike" kern="0" cap="none" spc="0" normalizeH="0" baseline="0" noProof="0" dirty="0" smtClean="0">
                <a:ln>
                  <a:noFill/>
                </a:ln>
                <a:effectLst/>
                <a:uLnTx/>
                <a:uFillTx/>
                <a:latin typeface="Garamond" panose="02020404030301010803" pitchFamily="18" charset="0"/>
              </a:rPr>
              <a:t> </a:t>
            </a:r>
            <a:r>
              <a:rPr kumimoji="0" lang="en-US" altLang="fr-FR" sz="2400" i="0" u="none" strike="noStrike" kern="0" cap="none" spc="0" normalizeH="0" baseline="0" noProof="0" dirty="0" smtClean="0">
                <a:ln>
                  <a:noFill/>
                </a:ln>
                <a:solidFill>
                  <a:srgbClr val="FF0000"/>
                </a:solidFill>
                <a:effectLst/>
                <a:uLnTx/>
                <a:uFillTx/>
                <a:latin typeface="Garamond" panose="02020404030301010803" pitchFamily="18" charset="0"/>
              </a:rPr>
              <a:t>on</a:t>
            </a:r>
            <a:r>
              <a:rPr kumimoji="0" lang="en-US" altLang="fr-FR" sz="2400" i="0" u="none" strike="noStrike" kern="0" cap="none" spc="0" normalizeH="0" baseline="0" noProof="0" dirty="0" smtClean="0">
                <a:ln>
                  <a:noFill/>
                </a:ln>
                <a:effectLst/>
                <a:uLnTx/>
                <a:uFillTx/>
                <a:latin typeface="Garamond" panose="02020404030301010803" pitchFamily="18" charset="0"/>
              </a:rPr>
              <a:t> </a:t>
            </a:r>
            <a:r>
              <a:rPr kumimoji="0" lang="en-US" altLang="fr-FR" sz="2400" i="0" u="none" strike="noStrike" kern="0" cap="none" spc="0" normalizeH="0" baseline="0" noProof="0" dirty="0" err="1" smtClean="0">
                <a:ln>
                  <a:noFill/>
                </a:ln>
                <a:effectLst/>
                <a:uLnTx/>
                <a:uFillTx/>
                <a:latin typeface="Garamond" panose="02020404030301010803" pitchFamily="18" charset="0"/>
              </a:rPr>
              <a:t>regarde</a:t>
            </a:r>
            <a:r>
              <a:rPr kumimoji="0" lang="en-US" altLang="fr-FR" sz="2400" i="0" u="none" strike="noStrike" kern="0" cap="none" spc="0" normalizeH="0" baseline="0" noProof="0" dirty="0" smtClean="0">
                <a:ln>
                  <a:noFill/>
                </a:ln>
                <a:effectLst/>
                <a:uLnTx/>
                <a:uFillTx/>
                <a:latin typeface="Garamond" panose="02020404030301010803" pitchFamily="18" charset="0"/>
              </a:rPr>
              <a:t> le </a:t>
            </a:r>
            <a:r>
              <a:rPr kumimoji="0" lang="en-US" altLang="fr-FR" sz="2400" i="0" u="none" strike="noStrike" kern="0" cap="none" spc="0" normalizeH="0" baseline="0" noProof="0" dirty="0" err="1" smtClean="0">
                <a:ln>
                  <a:noFill/>
                </a:ln>
                <a:effectLst/>
                <a:uLnTx/>
                <a:uFillTx/>
                <a:latin typeface="Garamond" panose="02020404030301010803" pitchFamily="18" charset="0"/>
              </a:rPr>
              <a:t>destin</a:t>
            </a:r>
            <a:r>
              <a:rPr kumimoji="0" lang="en-US" altLang="fr-FR" sz="2400" i="0" u="none" strike="noStrike" kern="0" cap="none" spc="0" normalizeH="0" baseline="0" noProof="0" dirty="0" smtClean="0">
                <a:ln>
                  <a:noFill/>
                </a:ln>
                <a:effectLst/>
                <a:uLnTx/>
                <a:uFillTx/>
                <a:latin typeface="Garamond" panose="02020404030301010803" pitchFamily="18" charset="0"/>
              </a:rPr>
              <a:t> </a:t>
            </a:r>
            <a:r>
              <a:rPr kumimoji="0" lang="en-US" altLang="fr-FR" sz="2400" i="0" u="none" strike="noStrike" kern="0" cap="none" spc="0" normalizeH="0" baseline="0" noProof="0" dirty="0" err="1" smtClean="0">
                <a:ln>
                  <a:noFill/>
                </a:ln>
                <a:effectLst/>
                <a:uLnTx/>
                <a:uFillTx/>
                <a:latin typeface="Garamond" panose="02020404030301010803" pitchFamily="18" charset="0"/>
              </a:rPr>
              <a:t>maudit</a:t>
            </a:r>
            <a:r>
              <a:rPr kumimoji="0" lang="en-US" altLang="fr-FR" sz="2400" i="0" u="none" strike="noStrike" kern="0" cap="none" spc="0" normalizeH="0" baseline="0" noProof="0" dirty="0" smtClean="0">
                <a:ln>
                  <a:noFill/>
                </a:ln>
                <a:effectLst/>
                <a:uLnTx/>
                <a:uFillTx/>
                <a:latin typeface="Garamond" panose="02020404030301010803" pitchFamily="18" charset="0"/>
              </a:rPr>
              <a:t> de </a:t>
            </a:r>
            <a:r>
              <a:rPr kumimoji="0" lang="en-US" altLang="fr-FR" sz="2400" i="0" u="none" strike="noStrike" kern="0" cap="none" spc="0" normalizeH="0" baseline="0" noProof="0" dirty="0" err="1" smtClean="0">
                <a:ln>
                  <a:noFill/>
                </a:ln>
                <a:effectLst/>
                <a:uLnTx/>
                <a:uFillTx/>
                <a:latin typeface="Garamond" panose="02020404030301010803" pitchFamily="18" charset="0"/>
              </a:rPr>
              <a:t>l’Italie</a:t>
            </a:r>
            <a:r>
              <a:rPr kumimoji="0" lang="en-US" altLang="fr-FR" sz="2400" i="0" u="none" strike="noStrike" kern="0" cap="none" spc="0" normalizeH="0" baseline="0" noProof="0" dirty="0" smtClean="0">
                <a:ln>
                  <a:noFill/>
                </a:ln>
                <a:effectLst/>
                <a:uLnTx/>
                <a:uFillTx/>
                <a:latin typeface="Garamond" panose="02020404030301010803" pitchFamily="18" charset="0"/>
              </a:rPr>
              <a:t>. </a:t>
            </a:r>
            <a:r>
              <a:rPr kumimoji="0" lang="en-US" altLang="fr-FR" sz="2400" i="0" u="none" strike="noStrike" kern="0" cap="none" spc="0" normalizeH="0" baseline="0" noProof="0" dirty="0" err="1" smtClean="0">
                <a:ln>
                  <a:noFill/>
                </a:ln>
                <a:effectLst/>
                <a:uLnTx/>
                <a:uFillTx/>
                <a:latin typeface="Garamond" panose="02020404030301010803" pitchFamily="18" charset="0"/>
              </a:rPr>
              <a:t>Ça</a:t>
            </a:r>
            <a:r>
              <a:rPr kumimoji="0" lang="en-US" altLang="fr-FR" sz="2400" i="0" u="none" strike="noStrike" kern="0" cap="none" spc="0" normalizeH="0" baseline="0" noProof="0" dirty="0" smtClean="0">
                <a:ln>
                  <a:noFill/>
                </a:ln>
                <a:effectLst/>
                <a:uLnTx/>
                <a:uFillTx/>
                <a:latin typeface="Garamond" panose="02020404030301010803" pitchFamily="18" charset="0"/>
              </a:rPr>
              <a:t> fait </a:t>
            </a:r>
            <a:r>
              <a:rPr kumimoji="0" lang="en-US" altLang="fr-FR" sz="2400" i="0" u="none" strike="noStrike" kern="0" cap="none" spc="0" normalizeH="0" baseline="0" noProof="0" dirty="0" err="1" smtClean="0">
                <a:ln>
                  <a:noFill/>
                </a:ln>
                <a:effectLst/>
                <a:uLnTx/>
                <a:uFillTx/>
                <a:latin typeface="Garamond" panose="02020404030301010803" pitchFamily="18" charset="0"/>
              </a:rPr>
              <a:t>partie</a:t>
            </a:r>
            <a:r>
              <a:rPr kumimoji="0" lang="en-US" altLang="fr-FR" sz="2400" i="0" u="none" strike="noStrike" kern="0" cap="none" spc="0" normalizeH="0" baseline="0" noProof="0" dirty="0" smtClean="0">
                <a:ln>
                  <a:noFill/>
                </a:ln>
                <a:effectLst/>
                <a:uLnTx/>
                <a:uFillTx/>
                <a:latin typeface="Garamond" panose="02020404030301010803" pitchFamily="18" charset="0"/>
              </a:rPr>
              <a:t> de </a:t>
            </a:r>
            <a:r>
              <a:rPr kumimoji="0" lang="en-US" altLang="fr-FR" sz="2400" i="0" u="none" strike="noStrike" kern="0" cap="none" spc="0" normalizeH="0" baseline="0" noProof="0" dirty="0" err="1" smtClean="0">
                <a:ln>
                  <a:noFill/>
                </a:ln>
                <a:effectLst/>
                <a:uLnTx/>
                <a:uFillTx/>
                <a:latin typeface="Garamond" panose="02020404030301010803" pitchFamily="18" charset="0"/>
              </a:rPr>
              <a:t>nos</a:t>
            </a:r>
            <a:r>
              <a:rPr kumimoji="0" lang="en-US" altLang="fr-FR" sz="2400" i="0" u="none" strike="noStrike" kern="0" cap="none" spc="0" normalizeH="0" baseline="0" noProof="0" dirty="0" smtClean="0">
                <a:ln>
                  <a:noFill/>
                </a:ln>
                <a:effectLst/>
                <a:uLnTx/>
                <a:uFillTx/>
                <a:latin typeface="Garamond" panose="02020404030301010803" pitchFamily="18" charset="0"/>
              </a:rPr>
              <a:t> vies</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baseline="0" noProof="0" dirty="0" smtClean="0">
                <a:ln>
                  <a:noFill/>
                </a:ln>
                <a:effectLst/>
                <a:uLnTx/>
                <a:uFillTx/>
                <a:latin typeface="Garamond" panose="02020404030301010803" pitchFamily="18" charset="0"/>
              </a:rPr>
              <a:t>[…]. A </a:t>
            </a:r>
            <a:r>
              <a:rPr kumimoji="0" lang="en-US" altLang="fr-FR" sz="2400" i="0" u="none" strike="noStrike" kern="0" cap="none" spc="0" normalizeH="0" baseline="0" noProof="0" dirty="0" err="1" smtClean="0">
                <a:ln>
                  <a:noFill/>
                </a:ln>
                <a:effectLst/>
                <a:uLnTx/>
                <a:uFillTx/>
                <a:latin typeface="Garamond" panose="02020404030301010803" pitchFamily="18" charset="0"/>
              </a:rPr>
              <a:t>chaque</a:t>
            </a:r>
            <a:r>
              <a:rPr kumimoji="0" lang="en-US" altLang="fr-FR" sz="2400" i="0" u="none" strike="noStrike" kern="0" cap="none" spc="0" normalizeH="0" baseline="0" noProof="0" dirty="0" smtClean="0">
                <a:ln>
                  <a:noFill/>
                </a:ln>
                <a:effectLst/>
                <a:uLnTx/>
                <a:uFillTx/>
                <a:latin typeface="Garamond" panose="02020404030301010803" pitchFamily="18" charset="0"/>
              </a:rPr>
              <a:t> </a:t>
            </a:r>
            <a:r>
              <a:rPr kumimoji="0" lang="en-US" altLang="fr-FR" sz="2400" i="0" u="none" strike="noStrike" kern="0" cap="none" spc="0" normalizeH="0" baseline="0" noProof="0" dirty="0" err="1" smtClean="0">
                <a:ln>
                  <a:noFill/>
                </a:ln>
                <a:effectLst/>
                <a:uLnTx/>
                <a:uFillTx/>
                <a:latin typeface="Garamond" panose="02020404030301010803" pitchFamily="18" charset="0"/>
              </a:rPr>
              <a:t>fois</a:t>
            </a:r>
            <a:r>
              <a:rPr kumimoji="0" lang="en-US" altLang="fr-FR" sz="2400" i="0" u="none" strike="noStrike" kern="0" cap="none" spc="0" normalizeH="0" baseline="0" noProof="0" dirty="0" smtClean="0">
                <a:ln>
                  <a:noFill/>
                </a:ln>
                <a:effectLst/>
                <a:uLnTx/>
                <a:uFillTx/>
                <a:latin typeface="Garamond" panose="02020404030301010803" pitchFamily="18" charset="0"/>
              </a:rPr>
              <a:t> </a:t>
            </a:r>
            <a:r>
              <a:rPr kumimoji="0" lang="en-US" altLang="fr-FR" sz="2400" i="0" u="none" strike="noStrike" kern="0" cap="none" spc="0" normalizeH="0" baseline="0" noProof="0" dirty="0" err="1" smtClean="0">
                <a:ln>
                  <a:noFill/>
                </a:ln>
                <a:effectLst/>
                <a:uLnTx/>
                <a:uFillTx/>
                <a:latin typeface="Garamond" panose="02020404030301010803" pitchFamily="18" charset="0"/>
              </a:rPr>
              <a:t>qu’on</a:t>
            </a:r>
            <a:r>
              <a:rPr kumimoji="0" lang="en-US" altLang="fr-FR" sz="2400" i="0" u="none" strike="noStrike" kern="0" cap="none" spc="0" normalizeH="0" baseline="0" noProof="0" dirty="0" smtClean="0">
                <a:ln>
                  <a:noFill/>
                </a:ln>
                <a:effectLst/>
                <a:uLnTx/>
                <a:uFillTx/>
                <a:latin typeface="Garamond" panose="02020404030301010803" pitchFamily="18" charset="0"/>
              </a:rPr>
              <a:t> par le de </a:t>
            </a:r>
            <a:r>
              <a:rPr kumimoji="0" lang="en-US" altLang="fr-FR" sz="2400" i="0" u="none" strike="noStrike" kern="0" cap="none" spc="0" normalizeH="0" baseline="0" noProof="0" dirty="0" err="1" smtClean="0">
                <a:ln>
                  <a:noFill/>
                </a:ln>
                <a:effectLst/>
                <a:uLnTx/>
                <a:uFillTx/>
                <a:latin typeface="Garamond" panose="02020404030301010803" pitchFamily="18" charset="0"/>
              </a:rPr>
              <a:t>l’Italie</a:t>
            </a:r>
            <a:r>
              <a:rPr kumimoji="0" lang="en-US" altLang="fr-FR" sz="2400" i="0" u="none" strike="noStrike" kern="0" cap="none" spc="0" normalizeH="0" baseline="0" noProof="0" dirty="0" smtClean="0">
                <a:ln>
                  <a:noFill/>
                </a:ln>
                <a:effectLst/>
                <a:uLnTx/>
                <a:uFillTx/>
                <a:latin typeface="Garamond" panose="02020404030301010803" pitchFamily="18" charset="0"/>
              </a:rPr>
              <a:t> </a:t>
            </a:r>
            <a:r>
              <a:rPr kumimoji="0" lang="en-US" altLang="fr-FR" sz="2400" i="0" u="none" strike="noStrike" kern="0" cap="none" spc="0" normalizeH="0" baseline="0" noProof="0" dirty="0" err="1" smtClean="0">
                <a:ln>
                  <a:noFill/>
                </a:ln>
                <a:effectLst/>
                <a:uLnTx/>
                <a:uFillTx/>
                <a:latin typeface="Garamond" panose="02020404030301010803" pitchFamily="18" charset="0"/>
              </a:rPr>
              <a:t>c’est</a:t>
            </a:r>
            <a:r>
              <a:rPr kumimoji="0" lang="en-US" altLang="fr-FR" sz="2400" i="0" u="none" strike="noStrike" kern="0" cap="none" spc="0" normalizeH="0" baseline="0" noProof="0" dirty="0" smtClean="0">
                <a:ln>
                  <a:noFill/>
                </a:ln>
                <a:effectLst/>
                <a:uLnTx/>
                <a:uFillTx/>
                <a:latin typeface="Garamond" panose="02020404030301010803" pitchFamily="18" charset="0"/>
              </a:rPr>
              <a:t> </a:t>
            </a:r>
            <a:r>
              <a:rPr kumimoji="0" lang="en-US" altLang="fr-FR" sz="2400" i="0" u="none" strike="noStrike" kern="0" cap="none" spc="0" normalizeH="0" baseline="0" noProof="0" dirty="0" err="1" smtClean="0">
                <a:ln>
                  <a:noFill/>
                </a:ln>
                <a:effectLst/>
                <a:uLnTx/>
                <a:uFillTx/>
                <a:latin typeface="Garamond" panose="02020404030301010803" pitchFamily="18" charset="0"/>
              </a:rPr>
              <a:t>dur</a:t>
            </a:r>
            <a:r>
              <a:rPr kumimoji="0" lang="en-US" altLang="fr-FR" sz="2400" i="0" u="none" strike="noStrike" kern="0" cap="none" spc="0" normalizeH="0" baseline="0" noProof="0" dirty="0" smtClean="0">
                <a:ln>
                  <a:noFill/>
                </a:ln>
                <a:effectLst/>
                <a:uLnTx/>
                <a:uFillTx/>
                <a:latin typeface="Garamond" panose="02020404030301010803" pitchFamily="18" charset="0"/>
              </a:rPr>
              <a:t> pour nous. La</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politique</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c’est</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catastrophique</a:t>
            </a:r>
            <a:r>
              <a:rPr kumimoji="0" lang="en-US" altLang="fr-FR" sz="2400" i="0" u="none" strike="noStrike" kern="0" cap="none" spc="0" normalizeH="0" noProof="0" dirty="0" smtClean="0">
                <a:ln>
                  <a:noFill/>
                </a:ln>
                <a:effectLst/>
                <a:uLnTx/>
                <a:uFillTx/>
                <a:latin typeface="Garamond" panose="02020404030301010803" pitchFamily="18" charset="0"/>
              </a:rPr>
              <a:t>. La corruption et tout, </a:t>
            </a:r>
            <a:r>
              <a:rPr kumimoji="0" lang="en-US" altLang="fr-FR" sz="2400" i="0" u="none" strike="noStrike" kern="0" cap="none" spc="0" normalizeH="0" noProof="0" dirty="0" err="1" smtClean="0">
                <a:ln>
                  <a:noFill/>
                </a:ln>
                <a:effectLst/>
                <a:uLnTx/>
                <a:uFillTx/>
                <a:latin typeface="Garamond" panose="02020404030301010803" pitchFamily="18" charset="0"/>
              </a:rPr>
              <a:t>ça</a:t>
            </a:r>
            <a:r>
              <a:rPr kumimoji="0" lang="en-US" altLang="fr-FR" sz="2400" i="0" u="none" strike="noStrike" kern="0" cap="none" spc="0" normalizeH="0" noProof="0" dirty="0" smtClean="0">
                <a:ln>
                  <a:noFill/>
                </a:ln>
                <a:effectLst/>
                <a:uLnTx/>
                <a:uFillTx/>
                <a:latin typeface="Garamond" panose="02020404030301010803" pitchFamily="18" charset="0"/>
              </a:rPr>
              <a:t> me rend </a:t>
            </a:r>
            <a:r>
              <a:rPr kumimoji="0" lang="en-US" altLang="fr-FR" sz="2400" i="0" u="none" strike="noStrike" kern="0" cap="none" spc="0" normalizeH="0" noProof="0" dirty="0" err="1" smtClean="0">
                <a:ln>
                  <a:noFill/>
                </a:ln>
                <a:effectLst/>
                <a:uLnTx/>
                <a:uFillTx/>
                <a:latin typeface="Garamond" panose="02020404030301010803" pitchFamily="18" charset="0"/>
              </a:rPr>
              <a:t>malade</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baseline="0" noProof="0" dirty="0" smtClean="0">
                <a:ln>
                  <a:noFill/>
                </a:ln>
                <a:effectLst/>
                <a:uLnTx/>
                <a:uFillTx/>
                <a:latin typeface="Garamond" panose="02020404030301010803" pitchFamily="18" charset="0"/>
              </a:rPr>
              <a:t>Facebook </a:t>
            </a:r>
            <a:r>
              <a:rPr kumimoji="0" lang="en-US" altLang="fr-FR" sz="2400" i="0" u="none" strike="noStrike" kern="0" cap="none" spc="0" normalizeH="0" baseline="0" noProof="0" dirty="0" err="1" smtClean="0">
                <a:ln>
                  <a:noFill/>
                </a:ln>
                <a:effectLst/>
                <a:uLnTx/>
                <a:uFillTx/>
                <a:latin typeface="Garamond" panose="02020404030301010803" pitchFamily="18" charset="0"/>
              </a:rPr>
              <a:t>c’est</a:t>
            </a:r>
            <a:r>
              <a:rPr kumimoji="0" lang="en-US" altLang="fr-FR" sz="2400" i="0" u="none" strike="noStrike" kern="0" cap="none" spc="0" normalizeH="0" noProof="0" dirty="0" smtClean="0">
                <a:ln>
                  <a:noFill/>
                </a:ln>
                <a:effectLst/>
                <a:uLnTx/>
                <a:uFillTx/>
                <a:latin typeface="Garamond" panose="02020404030301010803" pitchFamily="18" charset="0"/>
              </a:rPr>
              <a:t> le </a:t>
            </a:r>
            <a:r>
              <a:rPr kumimoji="0" lang="en-US" altLang="fr-FR" sz="2400" i="0" u="none" strike="noStrike" kern="0" cap="none" spc="0" normalizeH="0" noProof="0" dirty="0" err="1" smtClean="0">
                <a:ln>
                  <a:noFill/>
                </a:ln>
                <a:effectLst/>
                <a:uLnTx/>
                <a:uFillTx/>
                <a:latin typeface="Garamond" panose="02020404030301010803" pitchFamily="18" charset="0"/>
              </a:rPr>
              <a:t>meilleur</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moyen</a:t>
            </a:r>
            <a:r>
              <a:rPr kumimoji="0" lang="en-US" altLang="fr-FR" sz="2400" i="0" u="none" strike="noStrike" kern="0" cap="none" spc="0" normalizeH="0" noProof="0" dirty="0" smtClean="0">
                <a:ln>
                  <a:noFill/>
                </a:ln>
                <a:effectLst/>
                <a:uLnTx/>
                <a:uFillTx/>
                <a:latin typeface="Garamond" panose="02020404030301010803" pitchFamily="18" charset="0"/>
              </a:rPr>
              <a:t> pour </a:t>
            </a:r>
            <a:r>
              <a:rPr kumimoji="0" lang="en-US" altLang="fr-FR" sz="2400" i="0" u="none" strike="noStrike" kern="0" cap="none" spc="0" normalizeH="0" noProof="0" dirty="0" err="1" smtClean="0">
                <a:ln>
                  <a:noFill/>
                </a:ln>
                <a:effectLst/>
                <a:uLnTx/>
                <a:uFillTx/>
                <a:latin typeface="Garamond" panose="02020404030301010803" pitchFamily="18" charset="0"/>
              </a:rPr>
              <a:t>partager</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une</a:t>
            </a:r>
            <a:r>
              <a:rPr kumimoji="0" lang="en-US" altLang="fr-FR" sz="2400" i="0" u="none" strike="noStrike" kern="0" cap="none" spc="0" normalizeH="0" noProof="0" dirty="0" smtClean="0">
                <a:ln>
                  <a:noFill/>
                </a:ln>
                <a:effectLst/>
                <a:uLnTx/>
                <a:uFillTx/>
                <a:latin typeface="Garamond" panose="02020404030301010803" pitchFamily="18" charset="0"/>
              </a:rPr>
              <a:t> chanson </a:t>
            </a:r>
            <a:r>
              <a:rPr kumimoji="0" lang="en-US" altLang="fr-FR" sz="2400" i="0" u="none" strike="noStrike" kern="0" cap="none" spc="0" normalizeH="0" noProof="0" dirty="0" err="1" smtClean="0">
                <a:ln>
                  <a:noFill/>
                </a:ln>
                <a:effectLst/>
                <a:uLnTx/>
                <a:uFillTx/>
                <a:latin typeface="Garamond" panose="02020404030301010803" pitchFamily="18" charset="0"/>
              </a:rPr>
              <a:t>triste</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sur</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l’Italie</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ou</a:t>
            </a:r>
            <a:r>
              <a:rPr kumimoji="0" lang="en-US" altLang="fr-FR" sz="2400" i="0" u="none" strike="noStrike" kern="0" cap="none" spc="0" normalizeH="0" noProof="0" dirty="0" smtClean="0">
                <a:ln>
                  <a:noFill/>
                </a:ln>
                <a:effectLst/>
                <a:uLnTx/>
                <a:uFillTx/>
                <a:latin typeface="Garamond" panose="02020404030301010803" pitchFamily="18" charset="0"/>
              </a:rPr>
              <a:t> pour commenter la </a:t>
            </a:r>
            <a:r>
              <a:rPr kumimoji="0" lang="en-US" altLang="fr-FR" sz="2400" i="0" u="none" strike="noStrike" kern="0" cap="none" spc="0" normalizeH="0" noProof="0" dirty="0" err="1" smtClean="0">
                <a:ln>
                  <a:noFill/>
                </a:ln>
                <a:effectLst/>
                <a:uLnTx/>
                <a:uFillTx/>
                <a:latin typeface="Garamond" panose="02020404030301010803" pitchFamily="18" charset="0"/>
              </a:rPr>
              <a:t>dernière</a:t>
            </a:r>
            <a:r>
              <a:rPr lang="en-US" altLang="fr-FR" sz="2400" kern="0" dirty="0">
                <a:latin typeface="Garamond" panose="02020404030301010803" pitchFamily="18" charset="0"/>
              </a:rPr>
              <a:t> </a:t>
            </a:r>
            <a:r>
              <a:rPr lang="en-US" altLang="fr-FR" sz="2400" kern="0" dirty="0" err="1" smtClean="0">
                <a:latin typeface="Garamond" panose="02020404030301010803" pitchFamily="18" charset="0"/>
              </a:rPr>
              <a:t>blague</a:t>
            </a:r>
            <a:r>
              <a:rPr lang="en-US" altLang="fr-FR" sz="2400" kern="0" dirty="0" smtClean="0">
                <a:latin typeface="Garamond" panose="02020404030301010803" pitchFamily="18" charset="0"/>
              </a:rPr>
              <a:t> de Berlusconi… </a:t>
            </a:r>
            <a:r>
              <a:rPr kumimoji="0" lang="en-US" altLang="fr-FR" sz="2400" i="0" u="none" strike="noStrike" kern="0" cap="none" spc="0" normalizeH="0" baseline="0" noProof="0" dirty="0" smtClean="0">
                <a:ln>
                  <a:noFill/>
                </a:ln>
                <a:effectLst/>
                <a:uLnTx/>
                <a:uFillTx/>
                <a:latin typeface="Garamond" panose="02020404030301010803" pitchFamily="18" charset="0"/>
              </a:rPr>
              <a:t>90% de </a:t>
            </a:r>
            <a:r>
              <a:rPr kumimoji="0" lang="en-US" altLang="fr-FR" sz="2400" i="0" u="none" strike="noStrike" kern="0" cap="none" spc="0" normalizeH="0" baseline="0" noProof="0" dirty="0" err="1" smtClean="0">
                <a:ln>
                  <a:noFill/>
                </a:ln>
                <a:effectLst/>
                <a:uLnTx/>
                <a:uFillTx/>
                <a:latin typeface="Garamond" panose="02020404030301010803" pitchFamily="18" charset="0"/>
              </a:rPr>
              <a:t>mes</a:t>
            </a:r>
            <a:r>
              <a:rPr kumimoji="0" lang="en-US" altLang="fr-FR" sz="2400" i="0" u="none" strike="noStrike" kern="0" cap="none" spc="0" normalizeH="0" baseline="0" noProof="0" dirty="0" smtClean="0">
                <a:ln>
                  <a:noFill/>
                </a:ln>
                <a:effectLst/>
                <a:uLnTx/>
                <a:uFillTx/>
                <a:latin typeface="Garamond" panose="02020404030301010803" pitchFamily="18" charset="0"/>
              </a:rPr>
              <a:t> </a:t>
            </a:r>
            <a:r>
              <a:rPr kumimoji="0" lang="en-US" altLang="fr-FR" sz="2400" i="0" u="none" strike="noStrike" kern="0" cap="none" spc="0" normalizeH="0" baseline="0" noProof="0" dirty="0" err="1" smtClean="0">
                <a:ln>
                  <a:noFill/>
                </a:ln>
                <a:effectLst/>
                <a:uLnTx/>
                <a:uFillTx/>
                <a:latin typeface="Garamond" panose="02020404030301010803" pitchFamily="18" charset="0"/>
              </a:rPr>
              <a:t>amis</a:t>
            </a:r>
            <a:r>
              <a:rPr kumimoji="0" lang="en-US" altLang="fr-FR" sz="2400" i="0" u="none" strike="noStrike" kern="0" cap="none" spc="0" normalizeH="0" baseline="0" noProof="0" dirty="0" smtClean="0">
                <a:ln>
                  <a:noFill/>
                </a:ln>
                <a:effectLst/>
                <a:uLnTx/>
                <a:uFillTx/>
                <a:latin typeface="Garamond" panose="02020404030301010803" pitchFamily="18" charset="0"/>
              </a:rPr>
              <a:t> de gauche, </a:t>
            </a:r>
            <a:r>
              <a:rPr kumimoji="0" lang="en-US" altLang="fr-FR" sz="2400" i="0" u="none" strike="noStrike" kern="0" cap="none" spc="0" normalizeH="0" baseline="0" noProof="0" dirty="0" err="1" smtClean="0">
                <a:ln>
                  <a:noFill/>
                </a:ln>
                <a:effectLst/>
                <a:uLnTx/>
                <a:uFillTx/>
                <a:latin typeface="Garamond" panose="02020404030301010803" pitchFamily="18" charset="0"/>
              </a:rPr>
              <a:t>comme</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moi</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ils</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ont</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voté</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Grillo</a:t>
            </a:r>
            <a:r>
              <a:rPr kumimoji="0" lang="en-US" altLang="fr-FR" sz="2400" i="0" u="none" strike="noStrike" kern="0" cap="none" spc="0" normalizeH="0" baseline="0" noProof="0" dirty="0" smtClean="0">
                <a:ln>
                  <a:noFill/>
                </a:ln>
                <a:effectLst/>
                <a:uLnTx/>
                <a:uFillTx/>
                <a:latin typeface="Garamond" panose="02020404030301010803" pitchFamily="18" charset="0"/>
              </a:rPr>
              <a:t>. </a:t>
            </a:r>
            <a:r>
              <a:rPr kumimoji="0" lang="en-US" altLang="fr-FR" sz="2400" i="0" u="none" strike="noStrike" kern="0" cap="none" spc="0" normalizeH="0" baseline="0" noProof="0" dirty="0" err="1" smtClean="0">
                <a:ln>
                  <a:noFill/>
                </a:ln>
                <a:effectLst/>
                <a:uLnTx/>
                <a:uFillTx/>
                <a:latin typeface="Garamond" panose="02020404030301010803" pitchFamily="18" charset="0"/>
              </a:rPr>
              <a:t>Tous</a:t>
            </a:r>
            <a:r>
              <a:rPr kumimoji="0" lang="en-US" altLang="fr-FR" sz="2400" i="0" u="none" strike="noStrike" kern="0" cap="none" spc="0" normalizeH="0" baseline="0" noProof="0" dirty="0" smtClean="0">
                <a:ln>
                  <a:noFill/>
                </a:ln>
                <a:effectLst/>
                <a:uLnTx/>
                <a:uFillTx/>
                <a:latin typeface="Garamond" panose="02020404030301010803" pitchFamily="18" charset="0"/>
              </a:rPr>
              <a:t> </a:t>
            </a:r>
            <a:r>
              <a:rPr kumimoji="0" lang="en-US" altLang="fr-FR" sz="2400" i="0" u="none" strike="noStrike" kern="0" cap="none" spc="0" normalizeH="0" baseline="0" noProof="0" dirty="0" err="1" smtClean="0">
                <a:ln>
                  <a:noFill/>
                </a:ln>
                <a:effectLst/>
                <a:uLnTx/>
                <a:uFillTx/>
                <a:latin typeface="Garamond" panose="02020404030301010803" pitchFamily="18" charset="0"/>
              </a:rPr>
              <a:t>mes</a:t>
            </a:r>
            <a:r>
              <a:rPr kumimoji="0" lang="en-US" altLang="fr-FR" sz="2400" i="0" u="none" strike="noStrike" kern="0" cap="none" spc="0" normalizeH="0" baseline="0" noProof="0" dirty="0" smtClean="0">
                <a:ln>
                  <a:noFill/>
                </a:ln>
                <a:effectLst/>
                <a:uLnTx/>
                <a:uFillTx/>
                <a:latin typeface="Garamond" panose="02020404030301010803" pitchFamily="18" charset="0"/>
              </a:rPr>
              <a:t> </a:t>
            </a:r>
            <a:r>
              <a:rPr kumimoji="0" lang="en-US" altLang="fr-FR" sz="2400" i="0" u="none" strike="noStrike" kern="0" cap="none" spc="0" normalizeH="0" baseline="0" noProof="0" dirty="0" err="1" smtClean="0">
                <a:ln>
                  <a:noFill/>
                </a:ln>
                <a:effectLst/>
                <a:uLnTx/>
                <a:uFillTx/>
                <a:latin typeface="Garamond" panose="02020404030301010803" pitchFamily="18" charset="0"/>
              </a:rPr>
              <a:t>amis</a:t>
            </a:r>
            <a:r>
              <a:rPr kumimoji="0" lang="en-US" altLang="fr-FR" sz="2400" i="0" u="none" strike="noStrike" kern="0" cap="none" spc="0" normalizeH="0" baseline="0" noProof="0" dirty="0" smtClean="0">
                <a:ln>
                  <a:noFill/>
                </a:ln>
                <a:effectLst/>
                <a:uLnTx/>
                <a:uFillTx/>
                <a:latin typeface="Garamond" panose="02020404030301010803" pitchFamily="18" charset="0"/>
              </a:rPr>
              <a:t> à Paris qui </a:t>
            </a:r>
            <a:r>
              <a:rPr kumimoji="0" lang="en-US" altLang="fr-FR" sz="2400" i="0" u="none" strike="noStrike" kern="0" cap="none" spc="0" normalizeH="0" baseline="0" noProof="0" dirty="0" err="1" smtClean="0">
                <a:ln>
                  <a:noFill/>
                </a:ln>
                <a:effectLst/>
                <a:uLnTx/>
                <a:uFillTx/>
                <a:latin typeface="Garamond" panose="02020404030301010803" pitchFamily="18" charset="0"/>
              </a:rPr>
              <a:t>ont</a:t>
            </a:r>
            <a:r>
              <a:rPr kumimoji="0" lang="en-US" altLang="fr-FR" sz="2400" i="0" u="none" strike="noStrike" kern="0" cap="none" spc="0" normalizeH="0" noProof="0" dirty="0" smtClean="0">
                <a:ln>
                  <a:noFill/>
                </a:ln>
                <a:effectLst/>
                <a:uLnTx/>
                <a:uFillTx/>
                <a:latin typeface="Garamond" panose="02020404030301010803" pitchFamily="18" charset="0"/>
              </a:rPr>
              <a:t> 33 </a:t>
            </a:r>
            <a:r>
              <a:rPr kumimoji="0" lang="en-US" altLang="fr-FR" sz="2400" i="0" u="none" strike="noStrike" kern="0" cap="none" spc="0" normalizeH="0" noProof="0" dirty="0" err="1" smtClean="0">
                <a:ln>
                  <a:noFill/>
                </a:ln>
                <a:effectLst/>
                <a:uLnTx/>
                <a:uFillTx/>
                <a:latin typeface="Garamond" panose="02020404030301010803" pitchFamily="18" charset="0"/>
              </a:rPr>
              <a:t>ans</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comme</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moi</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ils</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ont</a:t>
            </a:r>
            <a:r>
              <a:rPr kumimoji="0" lang="en-US" altLang="fr-FR" sz="2400" i="0" u="none" strike="noStrike" kern="0" cap="none" spc="0" normalizeH="0" noProof="0" dirty="0" smtClean="0">
                <a:ln>
                  <a:noFill/>
                </a:ln>
                <a:effectLst/>
                <a:uLnTx/>
                <a:uFillTx/>
                <a:latin typeface="Garamond" panose="02020404030301010803" pitchFamily="18" charset="0"/>
              </a:rPr>
              <a:t> vote </a:t>
            </a:r>
            <a:r>
              <a:rPr kumimoji="0" lang="en-US" altLang="fr-FR" sz="2400" i="0" u="none" strike="noStrike" kern="0" cap="none" spc="0" normalizeH="0" noProof="0" dirty="0" err="1" smtClean="0">
                <a:ln>
                  <a:noFill/>
                </a:ln>
                <a:effectLst/>
                <a:uLnTx/>
                <a:uFillTx/>
                <a:latin typeface="Garamond" panose="02020404030301010803" pitchFamily="18" charset="0"/>
              </a:rPr>
              <a:t>Grillo</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baseline="0" noProof="0" dirty="0" err="1" smtClean="0">
                <a:ln>
                  <a:noFill/>
                </a:ln>
                <a:solidFill>
                  <a:srgbClr val="FF0000"/>
                </a:solidFill>
                <a:effectLst/>
                <a:uLnTx/>
                <a:uFillTx/>
                <a:latin typeface="Garamond" panose="02020404030301010803" pitchFamily="18" charset="0"/>
              </a:rPr>
              <a:t>C’est</a:t>
            </a:r>
            <a:r>
              <a:rPr kumimoji="0" lang="en-US" altLang="fr-FR" sz="2400" i="0" u="none" strike="noStrike" kern="0" cap="none" spc="0" normalizeH="0" noProof="0" dirty="0" smtClean="0">
                <a:ln>
                  <a:noFill/>
                </a:ln>
                <a:solidFill>
                  <a:srgbClr val="FF0000"/>
                </a:solidFill>
                <a:effectLst/>
                <a:uLnTx/>
                <a:uFillTx/>
                <a:latin typeface="Garamond" panose="02020404030301010803" pitchFamily="18" charset="0"/>
              </a:rPr>
              <a:t> un </a:t>
            </a:r>
            <a:r>
              <a:rPr kumimoji="0" lang="en-US" altLang="fr-FR" sz="2400" i="0" u="none" strike="noStrike" kern="0" cap="none" spc="0" normalizeH="0" noProof="0" dirty="0" err="1" smtClean="0">
                <a:ln>
                  <a:noFill/>
                </a:ln>
                <a:solidFill>
                  <a:srgbClr val="FF0000"/>
                </a:solidFill>
                <a:effectLst/>
                <a:uLnTx/>
                <a:uFillTx/>
                <a:latin typeface="Garamond" panose="02020404030301010803" pitchFamily="18" charset="0"/>
              </a:rPr>
              <a:t>problème</a:t>
            </a:r>
            <a:r>
              <a:rPr kumimoji="0" lang="en-US" altLang="fr-FR" sz="2400" i="0" u="none" strike="noStrike" kern="0" cap="none" spc="0" normalizeH="0" noProof="0" dirty="0" smtClean="0">
                <a:ln>
                  <a:noFill/>
                </a:ln>
                <a:solidFill>
                  <a:srgbClr val="FF0000"/>
                </a:solidFill>
                <a:effectLst/>
                <a:uLnTx/>
                <a:uFillTx/>
                <a:latin typeface="Garamond" panose="02020404030301010803" pitchFamily="18" charset="0"/>
              </a:rPr>
              <a:t> de </a:t>
            </a:r>
            <a:r>
              <a:rPr kumimoji="0" lang="en-US" altLang="fr-FR" sz="2400" i="0" u="none" strike="noStrike" kern="0" cap="none" spc="0" normalizeH="0" noProof="0" dirty="0" err="1" smtClean="0">
                <a:ln>
                  <a:noFill/>
                </a:ln>
                <a:solidFill>
                  <a:srgbClr val="FF0000"/>
                </a:solidFill>
                <a:effectLst/>
                <a:uLnTx/>
                <a:uFillTx/>
                <a:latin typeface="Garamond" panose="02020404030301010803" pitchFamily="18" charset="0"/>
              </a:rPr>
              <a:t>génération</a:t>
            </a:r>
            <a:r>
              <a:rPr kumimoji="0" lang="en-US" altLang="fr-FR" sz="2400" i="0" u="none" strike="noStrike" kern="0" cap="none" spc="0" normalizeH="0" noProof="0" dirty="0" smtClean="0">
                <a:ln>
                  <a:noFill/>
                </a:ln>
                <a:solidFill>
                  <a:srgbClr val="FF0000"/>
                </a:solidFill>
                <a:effectLst/>
                <a:uLnTx/>
                <a:uFillTx/>
                <a:latin typeface="Garamond" panose="02020404030301010803" pitchFamily="18" charset="0"/>
              </a:rPr>
              <a:t>. La </a:t>
            </a:r>
            <a:r>
              <a:rPr kumimoji="0" lang="en-US" altLang="fr-FR" sz="2400" i="0" u="none" strike="noStrike" kern="0" cap="none" spc="0" normalizeH="0" noProof="0" dirty="0" err="1" smtClean="0">
                <a:ln>
                  <a:noFill/>
                </a:ln>
                <a:solidFill>
                  <a:srgbClr val="FF0000"/>
                </a:solidFill>
                <a:effectLst/>
                <a:uLnTx/>
                <a:uFillTx/>
                <a:latin typeface="Garamond" panose="02020404030301010803" pitchFamily="18" charset="0"/>
              </a:rPr>
              <a:t>seule</a:t>
            </a:r>
            <a:r>
              <a:rPr kumimoji="0" lang="en-US" altLang="fr-FR" sz="2400" i="0" u="none" strike="noStrike" kern="0" cap="none" spc="0" normalizeH="0" noProof="0" dirty="0" smtClean="0">
                <a:ln>
                  <a:noFill/>
                </a:ln>
                <a:solidFill>
                  <a:srgbClr val="FF0000"/>
                </a:solidFill>
                <a:effectLst/>
                <a:uLnTx/>
                <a:uFillTx/>
                <a:latin typeface="Garamond" panose="02020404030301010803" pitchFamily="18" charset="0"/>
              </a:rPr>
              <a:t> chose </a:t>
            </a:r>
            <a:r>
              <a:rPr kumimoji="0" lang="en-US" altLang="fr-FR" sz="2400" i="0" u="none" strike="noStrike" kern="0" cap="none" spc="0" normalizeH="0" noProof="0" dirty="0" err="1" smtClean="0">
                <a:ln>
                  <a:noFill/>
                </a:ln>
                <a:solidFill>
                  <a:srgbClr val="FF0000"/>
                </a:solidFill>
                <a:effectLst/>
                <a:uLnTx/>
                <a:uFillTx/>
                <a:latin typeface="Garamond" panose="02020404030301010803" pitchFamily="18" charset="0"/>
              </a:rPr>
              <a:t>qu’on</a:t>
            </a:r>
            <a:r>
              <a:rPr kumimoji="0" lang="en-US" altLang="fr-FR" sz="2400" i="0" u="none" strike="noStrike" kern="0" cap="none" spc="0" normalizeH="0" noProof="0" dirty="0" smtClean="0">
                <a:ln>
                  <a:noFill/>
                </a:ln>
                <a:solidFill>
                  <a:srgbClr val="FF0000"/>
                </a:solidFill>
                <a:effectLst/>
                <a:uLnTx/>
                <a:uFillTx/>
                <a:latin typeface="Garamond" panose="02020404030301010803" pitchFamily="18" charset="0"/>
              </a:rPr>
              <a:t> </a:t>
            </a:r>
            <a:r>
              <a:rPr kumimoji="0" lang="en-US" altLang="fr-FR" sz="2400" i="0" u="none" strike="noStrike" kern="0" cap="none" spc="0" normalizeH="0" noProof="0" dirty="0" err="1" smtClean="0">
                <a:ln>
                  <a:noFill/>
                </a:ln>
                <a:solidFill>
                  <a:srgbClr val="FF0000"/>
                </a:solidFill>
                <a:effectLst/>
                <a:uLnTx/>
                <a:uFillTx/>
                <a:latin typeface="Garamond" panose="02020404030301010803" pitchFamily="18" charset="0"/>
              </a:rPr>
              <a:t>puisse</a:t>
            </a:r>
            <a:r>
              <a:rPr kumimoji="0" lang="en-US" altLang="fr-FR" sz="2400" i="0" u="none" strike="noStrike" kern="0" cap="none" spc="0" normalizeH="0" noProof="0" dirty="0" smtClean="0">
                <a:ln>
                  <a:noFill/>
                </a:ln>
                <a:solidFill>
                  <a:srgbClr val="FF0000"/>
                </a:solidFill>
                <a:effectLst/>
                <a:uLnTx/>
                <a:uFillTx/>
                <a:latin typeface="Garamond" panose="02020404030301010803" pitchFamily="18" charset="0"/>
              </a:rPr>
              <a:t> faire </a:t>
            </a:r>
            <a:r>
              <a:rPr kumimoji="0" lang="en-US" altLang="fr-FR" sz="2400" i="0" u="none" strike="noStrike" kern="0" cap="none" spc="0" normalizeH="0" noProof="0" dirty="0" err="1" smtClean="0">
                <a:ln>
                  <a:noFill/>
                </a:ln>
                <a:solidFill>
                  <a:srgbClr val="FF0000"/>
                </a:solidFill>
                <a:effectLst/>
                <a:uLnTx/>
                <a:uFillTx/>
                <a:latin typeface="Garamond" panose="02020404030301010803" pitchFamily="18" charset="0"/>
              </a:rPr>
              <a:t>c’est</a:t>
            </a:r>
            <a:r>
              <a:rPr kumimoji="0" lang="en-US" altLang="fr-FR" sz="2400" i="0" u="none" strike="noStrike" kern="0" cap="none" spc="0" normalizeH="0" noProof="0" dirty="0" smtClean="0">
                <a:ln>
                  <a:noFill/>
                </a:ln>
                <a:solidFill>
                  <a:srgbClr val="FF0000"/>
                </a:solidFill>
                <a:effectLst/>
                <a:uLnTx/>
                <a:uFillTx/>
                <a:latin typeface="Garamond" panose="02020404030301010803" pitchFamily="18" charset="0"/>
              </a:rPr>
              <a:t> </a:t>
            </a:r>
            <a:r>
              <a:rPr kumimoji="0" lang="en-US" altLang="fr-FR" sz="2400" i="0" u="none" strike="noStrike" kern="0" cap="none" spc="0" normalizeH="0" noProof="0" dirty="0" err="1" smtClean="0">
                <a:ln>
                  <a:noFill/>
                </a:ln>
                <a:solidFill>
                  <a:srgbClr val="FF0000"/>
                </a:solidFill>
                <a:effectLst/>
                <a:uLnTx/>
                <a:uFillTx/>
                <a:latin typeface="Garamond" panose="02020404030301010803" pitchFamily="18" charset="0"/>
              </a:rPr>
              <a:t>d’attendre</a:t>
            </a:r>
            <a:r>
              <a:rPr kumimoji="0" lang="en-US" altLang="fr-FR" sz="2400" i="0" u="none" strike="noStrike" kern="0" cap="none" spc="0" normalizeH="0" noProof="0" dirty="0" smtClean="0">
                <a:ln>
                  <a:noFill/>
                </a:ln>
                <a:solidFill>
                  <a:srgbClr val="FF0000"/>
                </a:solidFill>
                <a:effectLst/>
                <a:uLnTx/>
                <a:uFillTx/>
                <a:latin typeface="Garamond" panose="02020404030301010803" pitchFamily="18" charset="0"/>
              </a:rPr>
              <a:t> </a:t>
            </a:r>
            <a:r>
              <a:rPr kumimoji="0" lang="en-US" altLang="fr-FR" sz="2400" i="0" u="none" strike="noStrike" kern="0" cap="none" spc="0" normalizeH="0" noProof="0" dirty="0" err="1" smtClean="0">
                <a:ln>
                  <a:noFill/>
                </a:ln>
                <a:solidFill>
                  <a:srgbClr val="FF0000"/>
                </a:solidFill>
                <a:effectLst/>
                <a:uLnTx/>
                <a:uFillTx/>
                <a:latin typeface="Garamond" panose="02020404030301010803" pitchFamily="18" charset="0"/>
              </a:rPr>
              <a:t>que</a:t>
            </a:r>
            <a:r>
              <a:rPr kumimoji="0" lang="en-US" altLang="fr-FR" sz="2400" i="0" u="none" strike="noStrike" kern="0" cap="none" spc="0" normalizeH="0" noProof="0" dirty="0" smtClean="0">
                <a:ln>
                  <a:noFill/>
                </a:ln>
                <a:solidFill>
                  <a:srgbClr val="FF0000"/>
                </a:solidFill>
                <a:effectLst/>
                <a:uLnTx/>
                <a:uFillTx/>
                <a:latin typeface="Garamond" panose="02020404030301010803" pitchFamily="18" charset="0"/>
              </a:rPr>
              <a:t> les </a:t>
            </a:r>
            <a:r>
              <a:rPr kumimoji="0" lang="en-US" altLang="fr-FR" sz="2400" i="0" u="none" strike="noStrike" kern="0" cap="none" spc="0" normalizeH="0" noProof="0" dirty="0" err="1" smtClean="0">
                <a:ln>
                  <a:noFill/>
                </a:ln>
                <a:solidFill>
                  <a:srgbClr val="FF0000"/>
                </a:solidFill>
                <a:effectLst/>
                <a:uLnTx/>
                <a:uFillTx/>
                <a:latin typeface="Garamond" panose="02020404030301010803" pitchFamily="18" charset="0"/>
              </a:rPr>
              <a:t>vieux</a:t>
            </a:r>
            <a:r>
              <a:rPr kumimoji="0" lang="en-US" altLang="fr-FR" sz="2400" i="0" u="none" strike="noStrike" kern="0" cap="none" spc="0" normalizeH="0" noProof="0" dirty="0" smtClean="0">
                <a:ln>
                  <a:noFill/>
                </a:ln>
                <a:solidFill>
                  <a:srgbClr val="FF0000"/>
                </a:solidFill>
                <a:effectLst/>
                <a:uLnTx/>
                <a:uFillTx/>
                <a:latin typeface="Garamond" panose="02020404030301010803" pitchFamily="18" charset="0"/>
              </a:rPr>
              <a:t> </a:t>
            </a:r>
            <a:r>
              <a:rPr kumimoji="0" lang="en-US" altLang="fr-FR" sz="2400" i="0" u="none" strike="noStrike" kern="0" cap="none" spc="0" normalizeH="0" noProof="0" dirty="0" err="1" smtClean="0">
                <a:ln>
                  <a:noFill/>
                </a:ln>
                <a:solidFill>
                  <a:srgbClr val="FF0000"/>
                </a:solidFill>
                <a:effectLst/>
                <a:uLnTx/>
                <a:uFillTx/>
                <a:latin typeface="Garamond" panose="02020404030301010803" pitchFamily="18" charset="0"/>
              </a:rPr>
              <a:t>meurent</a:t>
            </a:r>
            <a:r>
              <a:rPr kumimoji="0" lang="en-US" altLang="fr-FR" sz="2400" i="0" u="none" strike="noStrike" kern="0" cap="none" spc="0" normalizeH="0" noProof="0" dirty="0" smtClean="0">
                <a:ln>
                  <a:noFill/>
                </a:ln>
                <a:effectLst/>
                <a:uLnTx/>
                <a:uFillTx/>
                <a:latin typeface="Garamond" panose="02020404030301010803" pitchFamily="18" charset="0"/>
              </a:rPr>
              <a:t>. Les </a:t>
            </a:r>
            <a:r>
              <a:rPr kumimoji="0" lang="en-US" altLang="fr-FR" sz="2400" i="0" u="none" strike="noStrike" kern="0" cap="none" spc="0" normalizeH="0" noProof="0" dirty="0" err="1" smtClean="0">
                <a:ln>
                  <a:noFill/>
                </a:ln>
                <a:effectLst/>
                <a:uLnTx/>
                <a:uFillTx/>
                <a:latin typeface="Garamond" panose="02020404030301010803" pitchFamily="18" charset="0"/>
              </a:rPr>
              <a:t>jeunes</a:t>
            </a:r>
            <a:r>
              <a:rPr kumimoji="0" lang="en-US" altLang="fr-FR" sz="2400" i="0" u="none" strike="noStrike" kern="0" cap="none" spc="0" normalizeH="0" noProof="0" dirty="0" smtClean="0">
                <a:ln>
                  <a:noFill/>
                </a:ln>
                <a:effectLst/>
                <a:uLnTx/>
                <a:uFillTx/>
                <a:latin typeface="Garamond" panose="02020404030301010803" pitchFamily="18" charset="0"/>
              </a:rPr>
              <a:t> on </a:t>
            </a:r>
            <a:r>
              <a:rPr kumimoji="0" lang="en-US" altLang="fr-FR" sz="2400" i="0" u="none" strike="noStrike" kern="0" cap="none" spc="0" normalizeH="0" noProof="0" dirty="0" err="1" smtClean="0">
                <a:ln>
                  <a:noFill/>
                </a:ln>
                <a:effectLst/>
                <a:uLnTx/>
                <a:uFillTx/>
                <a:latin typeface="Garamond" panose="02020404030301010803" pitchFamily="18" charset="0"/>
              </a:rPr>
              <a:t>leur</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donne</a:t>
            </a:r>
            <a:r>
              <a:rPr kumimoji="0" lang="en-US" altLang="fr-FR" sz="2400" i="0" u="none" strike="noStrike" kern="0" cap="none" spc="0" normalizeH="0" noProof="0" dirty="0" smtClean="0">
                <a:ln>
                  <a:noFill/>
                </a:ln>
                <a:effectLst/>
                <a:uLnTx/>
                <a:uFillTx/>
                <a:latin typeface="Garamond" panose="02020404030301010803" pitchFamily="18" charset="0"/>
              </a:rPr>
              <a:t> pas la parole.</a:t>
            </a:r>
            <a:r>
              <a:rPr kumimoji="0" lang="en-US" altLang="fr-FR" sz="2400" i="0" u="none" strike="noStrike" kern="0" cap="none" spc="0" normalizeH="0" baseline="0" noProof="0" dirty="0" smtClean="0">
                <a:ln>
                  <a:noFill/>
                </a:ln>
                <a:effectLst/>
                <a:uLnTx/>
                <a:uFillTx/>
                <a:latin typeface="Garamond" panose="02020404030301010803" pitchFamily="18" charset="0"/>
              </a:rPr>
              <a:t>”</a:t>
            </a:r>
          </a:p>
          <a:p>
            <a:pPr marL="0" marR="0" lvl="0" indent="0" algn="just" defTabSz="91440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fr-FR" sz="2400" i="0" u="none" strike="noStrike" kern="0" cap="none" spc="0" normalizeH="0" baseline="0" noProof="0" dirty="0" smtClean="0">
                <a:ln>
                  <a:noFill/>
                </a:ln>
                <a:effectLst/>
                <a:uLnTx/>
                <a:uFillTx/>
                <a:latin typeface="Garamond" panose="02020404030301010803" pitchFamily="18" charset="0"/>
              </a:rPr>
              <a:t>(Giorgio, 33</a:t>
            </a:r>
            <a:r>
              <a:rPr kumimoji="0" lang="en-US" altLang="fr-FR" sz="2400" i="0" u="none" strike="noStrike" kern="0" cap="none" spc="0" normalizeH="0" noProof="0" dirty="0" smtClean="0">
                <a:ln>
                  <a:noFill/>
                </a:ln>
                <a:effectLst/>
                <a:uLnTx/>
                <a:uFillTx/>
                <a:latin typeface="Garamond" panose="02020404030301010803" pitchFamily="18" charset="0"/>
              </a:rPr>
              <a:t> </a:t>
            </a:r>
            <a:r>
              <a:rPr kumimoji="0" lang="en-US" altLang="fr-FR" sz="2400" i="0" u="none" strike="noStrike" kern="0" cap="none" spc="0" normalizeH="0" noProof="0" dirty="0" err="1" smtClean="0">
                <a:ln>
                  <a:noFill/>
                </a:ln>
                <a:effectLst/>
                <a:uLnTx/>
                <a:uFillTx/>
                <a:latin typeface="Garamond" panose="02020404030301010803" pitchFamily="18" charset="0"/>
              </a:rPr>
              <a:t>ans</a:t>
            </a:r>
            <a:r>
              <a:rPr kumimoji="0" lang="en-US" altLang="fr-FR" sz="2400" i="0" u="none" strike="noStrike" kern="0" cap="none" spc="0" normalizeH="0" noProof="0" dirty="0" smtClean="0">
                <a:ln>
                  <a:noFill/>
                </a:ln>
                <a:effectLst/>
                <a:uLnTx/>
                <a:uFillTx/>
                <a:latin typeface="Garamond" panose="02020404030301010803" pitchFamily="18" charset="0"/>
              </a:rPr>
              <a:t>, auto-entrepreneur</a:t>
            </a:r>
            <a:r>
              <a:rPr kumimoji="0" lang="en-US" altLang="fr-FR" sz="2400" i="0" u="none" strike="noStrike" kern="0" cap="none" spc="0" normalizeH="0" baseline="0" noProof="0" dirty="0" smtClean="0">
                <a:ln>
                  <a:noFill/>
                </a:ln>
                <a:effectLst/>
                <a:uLnTx/>
                <a:uFillTx/>
                <a:latin typeface="Garamond" panose="02020404030301010803" pitchFamily="18" charset="0"/>
              </a:rPr>
              <a:t>)</a:t>
            </a:r>
            <a:endParaRPr kumimoji="0" lang="fr-FR" altLang="fr-FR" sz="2400" i="0" u="none" strike="noStrike" kern="0" cap="none" spc="0" normalizeH="0" baseline="0" noProof="0" dirty="0" smtClean="0">
              <a:ln>
                <a:noFill/>
              </a:ln>
              <a:effectLst/>
              <a:uLnTx/>
              <a:uFillTx/>
              <a:latin typeface="Garamond" panose="02020404030301010803" pitchFamily="18" charset="0"/>
            </a:endParaRPr>
          </a:p>
        </p:txBody>
      </p:sp>
      <p:sp>
        <p:nvSpPr>
          <p:cNvPr id="6" name="ZoneTexte 3"/>
          <p:cNvSpPr txBox="1">
            <a:spLocks noChangeArrowheads="1"/>
          </p:cNvSpPr>
          <p:nvPr/>
        </p:nvSpPr>
        <p:spPr bwMode="auto">
          <a:xfrm>
            <a:off x="423862" y="1159502"/>
            <a:ext cx="111496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sz="2400" b="1" i="0" u="none" strike="noStrike" kern="0" cap="none" spc="0" normalizeH="0" baseline="0" noProof="0" dirty="0" smtClean="0">
                <a:ln>
                  <a:noFill/>
                </a:ln>
                <a:effectLst/>
                <a:uLnTx/>
                <a:uFillTx/>
                <a:latin typeface="Garamond" panose="02020404030301010803" pitchFamily="18" charset="0"/>
              </a:rPr>
              <a:t>Du « je » au « nous » : quand la migration renforce le sentiment d’appartenir à une génération « surnuméraire » (</a:t>
            </a:r>
            <a:r>
              <a:rPr kumimoji="0" lang="fr-FR" sz="2400" b="1" i="0" u="none" strike="noStrike" kern="0" cap="none" spc="0" normalizeH="0" baseline="0" noProof="0" dirty="0" err="1" smtClean="0">
                <a:ln>
                  <a:noFill/>
                </a:ln>
                <a:effectLst/>
                <a:uLnTx/>
                <a:uFillTx/>
                <a:latin typeface="Garamond" panose="02020404030301010803" pitchFamily="18" charset="0"/>
              </a:rPr>
              <a:t>Péraldi</a:t>
            </a:r>
            <a:r>
              <a:rPr kumimoji="0" lang="fr-FR" sz="2400" b="1" i="0" u="none" strike="noStrike" kern="0" cap="none" spc="0" normalizeH="0" baseline="0" noProof="0" dirty="0" smtClean="0">
                <a:ln>
                  <a:noFill/>
                </a:ln>
                <a:effectLst/>
                <a:uLnTx/>
                <a:uFillTx/>
                <a:latin typeface="Garamond" panose="02020404030301010803" pitchFamily="18" charset="0"/>
              </a:rPr>
              <a:t>)… </a:t>
            </a:r>
          </a:p>
        </p:txBody>
      </p:sp>
    </p:spTree>
    <p:extLst>
      <p:ext uri="{BB962C8B-B14F-4D97-AF65-F5344CB8AC3E}">
        <p14:creationId xmlns:p14="http://schemas.microsoft.com/office/powerpoint/2010/main" val="3187447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348202" y="2391093"/>
            <a:ext cx="10254952" cy="1077218"/>
          </a:xfrm>
          <a:prstGeom prst="rect">
            <a:avLst/>
          </a:prstGeom>
          <a:noFill/>
        </p:spPr>
        <p:txBody>
          <a:bodyPr wrap="square" rtlCol="0">
            <a:spAutoFit/>
          </a:bodyPr>
          <a:lstStyle/>
          <a:p>
            <a:r>
              <a:rPr lang="fr-FR" sz="3200" b="1" dirty="0" smtClean="0">
                <a:latin typeface="Garamond" panose="02020404030301010803" pitchFamily="18" charset="0"/>
              </a:rPr>
              <a:t>2. « Lorsque l’enfant paraît» : l’importation à Paris des grands-parents italiens </a:t>
            </a:r>
            <a:endParaRPr lang="fr-FR" sz="3200" b="1" dirty="0">
              <a:latin typeface="Garamond" panose="02020404030301010803" pitchFamily="18" charset="0"/>
            </a:endParaRPr>
          </a:p>
        </p:txBody>
      </p:sp>
    </p:spTree>
    <p:extLst>
      <p:ext uri="{BB962C8B-B14F-4D97-AF65-F5344CB8AC3E}">
        <p14:creationId xmlns:p14="http://schemas.microsoft.com/office/powerpoint/2010/main" val="2012650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1838262" y="0"/>
            <a:ext cx="11268138" cy="830997"/>
          </a:xfrm>
          <a:prstGeom prst="rect">
            <a:avLst/>
          </a:prstGeom>
          <a:noFill/>
        </p:spPr>
        <p:txBody>
          <a:bodyPr wrap="square" rtlCol="0">
            <a:spAutoFit/>
          </a:bodyPr>
          <a:lstStyle/>
          <a:p>
            <a:r>
              <a:rPr lang="fr-FR" sz="2400" b="1" dirty="0" smtClean="0">
                <a:latin typeface="Garamond" panose="02020404030301010803" pitchFamily="18" charset="0"/>
              </a:rPr>
              <a:t>« On importe les grands-parents quand on en a besoin » : </a:t>
            </a:r>
          </a:p>
          <a:p>
            <a:r>
              <a:rPr lang="fr-FR" sz="2400" b="1" dirty="0" smtClean="0">
                <a:latin typeface="Garamond" panose="02020404030301010803" pitchFamily="18" charset="0"/>
              </a:rPr>
              <a:t>des circulations fluides et fréquentes à Paris, « sur commande » </a:t>
            </a:r>
            <a:endParaRPr lang="fr-FR" sz="2400" b="1" dirty="0">
              <a:latin typeface="Garamond" panose="02020404030301010803" pitchFamily="18" charset="0"/>
            </a:endParaRPr>
          </a:p>
        </p:txBody>
      </p:sp>
      <p:sp>
        <p:nvSpPr>
          <p:cNvPr id="6" name="Rectangle 5"/>
          <p:cNvSpPr/>
          <p:nvPr/>
        </p:nvSpPr>
        <p:spPr>
          <a:xfrm>
            <a:off x="217716" y="284084"/>
            <a:ext cx="11974284" cy="6573916"/>
          </a:xfrm>
          <a:prstGeom prst="rect">
            <a:avLst/>
          </a:prstGeom>
        </p:spPr>
        <p:txBody>
          <a:bodyPr wrap="square">
            <a:spAutoFit/>
          </a:bodyPr>
          <a:lstStyle/>
          <a:p>
            <a:pPr marR="539750" algn="ctr">
              <a:lnSpc>
                <a:spcPct val="150000"/>
              </a:lnSpc>
              <a:spcAft>
                <a:spcPts val="0"/>
              </a:spcAft>
            </a:pPr>
            <a:r>
              <a:rPr lang="fr-FR" sz="2400" dirty="0">
                <a:latin typeface="Garamond" panose="02020404030301010803" pitchFamily="18" charset="0"/>
                <a:ea typeface="Calibri" panose="020F0502020204030204" pitchFamily="34" charset="0"/>
                <a:cs typeface="Times New Roman" panose="02020603050405020304" pitchFamily="18" charset="0"/>
              </a:rPr>
              <a:t>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R="539750" algn="just">
              <a:lnSpc>
                <a:spcPct val="107000"/>
              </a:lnSpc>
              <a:spcAft>
                <a:spcPts val="0"/>
              </a:spcAft>
            </a:pPr>
            <a:r>
              <a:rPr lang="fr-FR" sz="2400" i="1" dirty="0">
                <a:latin typeface="Garamond" panose="02020404030301010803" pitchFamily="18" charset="0"/>
                <a:ea typeface="Calibri" panose="020F0502020204030204" pitchFamily="34" charset="0"/>
                <a:cs typeface="Times New Roman" panose="02020603050405020304" pitchFamily="18" charset="0"/>
              </a:rPr>
              <a:t>N : ah ben là S (</a:t>
            </a:r>
            <a:r>
              <a:rPr lang="fr-FR" sz="2400" dirty="0">
                <a:latin typeface="Garamond" panose="02020404030301010803" pitchFamily="18" charset="0"/>
                <a:ea typeface="Calibri" panose="020F0502020204030204" pitchFamily="34" charset="0"/>
                <a:cs typeface="Times New Roman" panose="02020603050405020304" pitchFamily="18" charset="0"/>
              </a:rPr>
              <a:t>le compagnon de Natalia</a:t>
            </a:r>
            <a:r>
              <a:rPr lang="fr-FR" sz="2400" i="1" dirty="0">
                <a:latin typeface="Garamond" panose="02020404030301010803" pitchFamily="18" charset="0"/>
                <a:ea typeface="Calibri" panose="020F0502020204030204" pitchFamily="34" charset="0"/>
                <a:cs typeface="Times New Roman" panose="02020603050405020304" pitchFamily="18" charset="0"/>
              </a:rPr>
              <a:t>) il va peut-être partir aux USA début mai, j’ai pris les billets pour que mon père vienne, que S parte ou pas, parce que j’imagine même pas rester trois jours toute seule avec les deux enfants, le boulot et tout, mon père il vient … Il y a vraiment cette mentalité à l’italienne où les grands-parents s’occupent des petits enfants, ce que je ne retrouve pas forcément partout en France […] Tu vois j’en parlais encore avec ta cousine (</a:t>
            </a:r>
            <a:r>
              <a:rPr lang="fr-FR" sz="2400" dirty="0">
                <a:latin typeface="Garamond" panose="02020404030301010803" pitchFamily="18" charset="0"/>
                <a:ea typeface="Calibri" panose="020F0502020204030204" pitchFamily="34" charset="0"/>
                <a:cs typeface="Times New Roman" panose="02020603050405020304" pitchFamily="18" charset="0"/>
              </a:rPr>
              <a:t>de son compagnon</a:t>
            </a:r>
            <a:r>
              <a:rPr lang="fr-FR" sz="2400" i="1" dirty="0">
                <a:latin typeface="Garamond" panose="02020404030301010803" pitchFamily="18" charset="0"/>
                <a:ea typeface="Calibri" panose="020F0502020204030204" pitchFamily="34" charset="0"/>
                <a:cs typeface="Times New Roman" panose="02020603050405020304" pitchFamily="18" charset="0"/>
              </a:rPr>
              <a:t>) qui me disait que ses parents même s’ils étaient à Paris, ils garderaient comme ça, une soirée, pour rendre service mais pas plus </a:t>
            </a:r>
            <a:r>
              <a:rPr lang="fr-FR" sz="2400" dirty="0">
                <a:latin typeface="Garamond" panose="02020404030301010803" pitchFamily="18" charset="0"/>
                <a:ea typeface="Calibri" panose="020F0502020204030204" pitchFamily="34" charset="0"/>
                <a:cs typeface="Times New Roman" panose="02020603050405020304" pitchFamily="18" charset="0"/>
              </a:rPr>
              <a:t>(Natalia, psychologue, née en 1978, mère de deux enfants, en couple mixte avec un Français)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R="539750" algn="just">
              <a:lnSpc>
                <a:spcPct val="107000"/>
              </a:lnSpc>
              <a:spcAft>
                <a:spcPts val="0"/>
              </a:spcAft>
            </a:pPr>
            <a:r>
              <a:rPr lang="fr-FR" sz="2400" dirty="0">
                <a:latin typeface="Garamond" panose="02020404030301010803" pitchFamily="18" charset="0"/>
                <a:ea typeface="Calibri" panose="020F0502020204030204" pitchFamily="34" charset="0"/>
                <a:cs typeface="Times New Roman" panose="02020603050405020304" pitchFamily="18" charset="0"/>
              </a:rPr>
              <a:t>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R="539750" algn="just">
              <a:lnSpc>
                <a:spcPct val="107000"/>
              </a:lnSpc>
              <a:spcAft>
                <a:spcPts val="0"/>
              </a:spcAft>
            </a:pPr>
            <a:r>
              <a:rPr lang="fr-FR" sz="2400" i="1" dirty="0">
                <a:latin typeface="Garamond" panose="02020404030301010803" pitchFamily="18" charset="0"/>
                <a:ea typeface="Calibri" panose="020F0502020204030204" pitchFamily="34" charset="0"/>
                <a:cs typeface="Times New Roman" panose="02020603050405020304" pitchFamily="18" charset="0"/>
              </a:rPr>
              <a:t>A – « Moi, tout comme la maman d’Isabella </a:t>
            </a:r>
            <a:r>
              <a:rPr lang="fr-FR" sz="2400" dirty="0">
                <a:latin typeface="Garamond" panose="02020404030301010803" pitchFamily="18" charset="0"/>
                <a:ea typeface="Calibri" panose="020F0502020204030204" pitchFamily="34" charset="0"/>
                <a:cs typeface="Times New Roman" panose="02020603050405020304" pitchFamily="18" charset="0"/>
              </a:rPr>
              <a:t>(sa belle-fille)</a:t>
            </a:r>
            <a:r>
              <a:rPr lang="fr-FR" sz="2400" i="1" dirty="0">
                <a:latin typeface="Garamond" panose="02020404030301010803" pitchFamily="18" charset="0"/>
                <a:ea typeface="Calibri" panose="020F0502020204030204" pitchFamily="34" charset="0"/>
                <a:cs typeface="Times New Roman" panose="02020603050405020304" pitchFamily="18" charset="0"/>
              </a:rPr>
              <a:t>, on fait les grands-mères à temps complet. Quand les petits-enfants en ont besoin, on accourt. En effet, je vais à Florence très souvent parce que la petite habite là-bas, donc que ce soit pour un rhume, une grippe, une impossibilité d’aller à l’école, la mère et le père travaillent, et moi j’arrive…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R="539750" algn="just">
              <a:lnSpc>
                <a:spcPct val="107000"/>
              </a:lnSpc>
              <a:spcAft>
                <a:spcPts val="0"/>
              </a:spcAft>
            </a:pPr>
            <a:r>
              <a:rPr lang="fr-FR" sz="2400" i="1" dirty="0">
                <a:latin typeface="Garamond" panose="02020404030301010803" pitchFamily="18" charset="0"/>
                <a:ea typeface="Calibri" panose="020F0502020204030204" pitchFamily="34" charset="0"/>
                <a:cs typeface="Times New Roman" panose="02020603050405020304" pitchFamily="18" charset="0"/>
              </a:rPr>
              <a:t>T – A n’importe quel moment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R="539750" algn="just">
              <a:lnSpc>
                <a:spcPct val="107000"/>
              </a:lnSpc>
              <a:spcAft>
                <a:spcPts val="0"/>
              </a:spcAft>
            </a:pPr>
            <a:r>
              <a:rPr lang="fr-FR" sz="2400" i="1" dirty="0">
                <a:latin typeface="Garamond" panose="02020404030301010803" pitchFamily="18" charset="0"/>
                <a:ea typeface="Calibri" panose="020F0502020204030204" pitchFamily="34" charset="0"/>
                <a:cs typeface="Times New Roman" panose="02020603050405020304" pitchFamily="18" charset="0"/>
              </a:rPr>
              <a:t>A – A n’importe quel moment, aussi parce que je suis seule à la maison maintenant, donc je suis toujours disponible. </a:t>
            </a:r>
            <a:r>
              <a:rPr lang="fr-FR" sz="2400" dirty="0" smtClean="0">
                <a:latin typeface="Garamond" panose="02020404030301010803" pitchFamily="18" charset="0"/>
                <a:ea typeface="Calibri" panose="020F0502020204030204" pitchFamily="34" charset="0"/>
                <a:cs typeface="Times New Roman" panose="02020603050405020304" pitchFamily="18" charset="0"/>
              </a:rPr>
              <a:t>(</a:t>
            </a:r>
            <a:r>
              <a:rPr lang="fr-FR" sz="2400" dirty="0">
                <a:latin typeface="Garamond" panose="02020404030301010803" pitchFamily="18" charset="0"/>
                <a:ea typeface="Calibri" panose="020F0502020204030204" pitchFamily="34" charset="0"/>
                <a:cs typeface="Times New Roman" panose="02020603050405020304" pitchFamily="18" charset="0"/>
              </a:rPr>
              <a:t>Alessandra, retraitée résidant à Naples, née en </a:t>
            </a:r>
            <a:r>
              <a:rPr lang="fr-FR" sz="2400" dirty="0" smtClean="0">
                <a:latin typeface="Garamond" panose="02020404030301010803" pitchFamily="18" charset="0"/>
                <a:ea typeface="Calibri" panose="020F0502020204030204" pitchFamily="34" charset="0"/>
                <a:cs typeface="Times New Roman" panose="02020603050405020304" pitchFamily="18" charset="0"/>
              </a:rPr>
              <a:t>1943</a:t>
            </a:r>
            <a:r>
              <a:rPr lang="fr-FR" sz="2400" dirty="0">
                <a:latin typeface="Garamond" panose="02020404030301010803" pitchFamily="18" charset="0"/>
                <a:ea typeface="Calibri" panose="020F0502020204030204" pitchFamily="34" charset="0"/>
                <a:cs typeface="Times New Roman" panose="02020603050405020304" pitchFamily="18" charset="0"/>
              </a:rPr>
              <a:t>)</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7500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Image 3" descr="C:\Users\ASUS\Documents\Projet EFR développement local Italie\entretiens italiens cartes familiales\Carte tour familial annunziata.tif"/>
          <p:cNvPicPr/>
          <p:nvPr/>
        </p:nvPicPr>
        <p:blipFill>
          <a:blip r:embed="rId3"/>
          <a:srcRect/>
          <a:stretch>
            <a:fillRect/>
          </a:stretch>
        </p:blipFill>
        <p:spPr bwMode="auto">
          <a:xfrm>
            <a:off x="4326593" y="130629"/>
            <a:ext cx="7593264" cy="6727371"/>
          </a:xfrm>
          <a:prstGeom prst="rect">
            <a:avLst/>
          </a:prstGeom>
          <a:noFill/>
          <a:ln w="9525">
            <a:noFill/>
            <a:miter lim="800000"/>
            <a:headEnd/>
            <a:tailEnd/>
          </a:ln>
        </p:spPr>
      </p:pic>
      <p:sp>
        <p:nvSpPr>
          <p:cNvPr id="9" name="ZoneTexte 8"/>
          <p:cNvSpPr txBox="1"/>
          <p:nvPr/>
        </p:nvSpPr>
        <p:spPr>
          <a:xfrm>
            <a:off x="584419" y="1237136"/>
            <a:ext cx="3457589" cy="3416320"/>
          </a:xfrm>
          <a:prstGeom prst="rect">
            <a:avLst/>
          </a:prstGeom>
          <a:noFill/>
        </p:spPr>
        <p:txBody>
          <a:bodyPr wrap="square" rtlCol="0">
            <a:spAutoFit/>
          </a:bodyPr>
          <a:lstStyle/>
          <a:p>
            <a:pPr algn="just"/>
            <a:r>
              <a:rPr lang="fr-FR" sz="2400" dirty="0" smtClean="0">
                <a:solidFill>
                  <a:prstClr val="black"/>
                </a:solidFill>
                <a:latin typeface="Garamond" panose="02020404030301010803" pitchFamily="18" charset="0"/>
              </a:rPr>
              <a:t>Quand toute une fratrie a émigré, des « tours d’Europe familiaux » sont organisés  : </a:t>
            </a:r>
          </a:p>
          <a:p>
            <a:pPr algn="just"/>
            <a:r>
              <a:rPr lang="fr-FR" sz="2400" dirty="0" smtClean="0">
                <a:solidFill>
                  <a:prstClr val="black"/>
                </a:solidFill>
                <a:latin typeface="Garamond" panose="02020404030301010803" pitchFamily="18" charset="0"/>
              </a:rPr>
              <a:t>des grands parents quittent leur domicile italien pour plusieurs mois et circulent chez leurs enfants émigrés…</a:t>
            </a:r>
            <a:endParaRPr lang="fr-FR" sz="2400" dirty="0">
              <a:solidFill>
                <a:prstClr val="black"/>
              </a:solidFill>
              <a:latin typeface="Garamond" panose="02020404030301010803" pitchFamily="18" charset="0"/>
            </a:endParaRPr>
          </a:p>
        </p:txBody>
      </p:sp>
      <p:sp>
        <p:nvSpPr>
          <p:cNvPr id="2" name="ZoneTexte 1"/>
          <p:cNvSpPr txBox="1"/>
          <p:nvPr/>
        </p:nvSpPr>
        <p:spPr>
          <a:xfrm>
            <a:off x="0" y="206829"/>
            <a:ext cx="4626429" cy="954107"/>
          </a:xfrm>
          <a:prstGeom prst="rect">
            <a:avLst/>
          </a:prstGeom>
          <a:noFill/>
        </p:spPr>
        <p:txBody>
          <a:bodyPr wrap="square" rtlCol="0">
            <a:spAutoFit/>
          </a:bodyPr>
          <a:lstStyle/>
          <a:p>
            <a:r>
              <a:rPr lang="fr-FR" sz="2800" b="1" dirty="0" smtClean="0">
                <a:latin typeface="Garamond" panose="02020404030301010803" pitchFamily="18" charset="0"/>
              </a:rPr>
              <a:t>Les tours d’Europe familiaux… </a:t>
            </a:r>
            <a:endParaRPr lang="fr-FR" sz="2800" b="1" dirty="0">
              <a:latin typeface="Garamond" panose="02020404030301010803" pitchFamily="18" charset="0"/>
            </a:endParaRPr>
          </a:p>
        </p:txBody>
      </p:sp>
    </p:spTree>
    <p:extLst>
      <p:ext uri="{BB962C8B-B14F-4D97-AF65-F5344CB8AC3E}">
        <p14:creationId xmlns:p14="http://schemas.microsoft.com/office/powerpoint/2010/main" val="3378960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ZoneTexte 5"/>
          <p:cNvSpPr txBox="1"/>
          <p:nvPr/>
        </p:nvSpPr>
        <p:spPr>
          <a:xfrm>
            <a:off x="424543" y="0"/>
            <a:ext cx="12594771" cy="523220"/>
          </a:xfrm>
          <a:prstGeom prst="rect">
            <a:avLst/>
          </a:prstGeom>
          <a:noFill/>
        </p:spPr>
        <p:txBody>
          <a:bodyPr wrap="square" rtlCol="0">
            <a:spAutoFit/>
          </a:bodyPr>
          <a:lstStyle/>
          <a:p>
            <a:r>
              <a:rPr lang="fr-FR" sz="2800" b="1" dirty="0" smtClean="0">
                <a:latin typeface="Garamond" panose="02020404030301010803" pitchFamily="18" charset="0"/>
              </a:rPr>
              <a:t>Les mouvements pendulaires réguliers : une « famille élargie intermittente »</a:t>
            </a:r>
            <a:endParaRPr lang="fr-FR" sz="2800" b="1" dirty="0">
              <a:latin typeface="Garamond" panose="02020404030301010803" pitchFamily="18" charset="0"/>
            </a:endParaRPr>
          </a:p>
        </p:txBody>
      </p:sp>
      <p:sp>
        <p:nvSpPr>
          <p:cNvPr id="11" name="Rectangle 10"/>
          <p:cNvSpPr/>
          <p:nvPr/>
        </p:nvSpPr>
        <p:spPr>
          <a:xfrm>
            <a:off x="1404257" y="694729"/>
            <a:ext cx="9873344" cy="6178743"/>
          </a:xfrm>
          <a:prstGeom prst="rect">
            <a:avLst/>
          </a:prstGeom>
        </p:spPr>
        <p:txBody>
          <a:bodyPr wrap="square">
            <a:spAutoFit/>
          </a:bodyPr>
          <a:lstStyle/>
          <a:p>
            <a:pPr marR="539750" algn="just">
              <a:lnSpc>
                <a:spcPct val="107000"/>
              </a:lnSpc>
              <a:spcAft>
                <a:spcPts val="0"/>
              </a:spcAft>
            </a:pPr>
            <a:r>
              <a:rPr lang="fr-FR" sz="2400" i="1" dirty="0">
                <a:latin typeface="Garamond" panose="02020404030301010803" pitchFamily="18" charset="0"/>
                <a:ea typeface="Calibri" panose="020F0502020204030204" pitchFamily="34" charset="0"/>
                <a:cs typeface="Times New Roman" panose="02020603050405020304" pitchFamily="18" charset="0"/>
              </a:rPr>
              <a:t>« I- par exemple j’ai des amis français quand ils hébergent des parents qui n’habitent pas Paris ils ont aucun problème à leur proposer l’hôtel, alors que </a:t>
            </a:r>
            <a:r>
              <a:rPr lang="fr-FR" sz="2400" b="1" i="1" dirty="0">
                <a:latin typeface="Garamond" panose="02020404030301010803" pitchFamily="18" charset="0"/>
                <a:ea typeface="Calibri" panose="020F0502020204030204" pitchFamily="34" charset="0"/>
                <a:cs typeface="Times New Roman" panose="02020603050405020304" pitchFamily="18" charset="0"/>
              </a:rPr>
              <a:t>dans ma famille si je leur propose l’hôtel c’est mal perçu, même si c’est petit </a:t>
            </a:r>
            <a:r>
              <a:rPr lang="fr-FR" sz="2400" i="1" dirty="0">
                <a:latin typeface="Garamond" panose="02020404030301010803" pitchFamily="18" charset="0"/>
                <a:ea typeface="Calibri" panose="020F0502020204030204" pitchFamily="34" charset="0"/>
                <a:cs typeface="Times New Roman" panose="02020603050405020304" pitchFamily="18" charset="0"/>
              </a:rPr>
              <a:t>tu vois ça peut être vraiment très mal perçu, enfin avec une de mes sœurs je l’ai fait, elle a pris un appartement, mais ma mère elle était chez moi […] Mais quand tu touches à la famille un peu plus âgée pour des raisons de mentalité, ça passerait pas du tout de leur dire vous venez mais vous logez à l’hôtel, quoi » </a:t>
            </a:r>
            <a:r>
              <a:rPr lang="fr-FR" sz="2400" dirty="0">
                <a:latin typeface="Garamond" panose="02020404030301010803" pitchFamily="18" charset="0"/>
                <a:ea typeface="Calibri" panose="020F0502020204030204" pitchFamily="34" charset="0"/>
                <a:cs typeface="Times New Roman" panose="02020603050405020304" pitchFamily="18" charset="0"/>
              </a:rPr>
              <a:t>(Isabella, cadre du public, née en 1977)</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fr-FR" sz="2400" dirty="0">
                <a:latin typeface="Garamond" panose="02020404030301010803" pitchFamily="18" charset="0"/>
                <a:ea typeface="Calibri" panose="020F0502020204030204" pitchFamily="34" charset="0"/>
                <a:cs typeface="Times New Roman" panose="02020603050405020304" pitchFamily="18" charset="0"/>
              </a:rPr>
              <a:t>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R="539750" algn="just">
              <a:lnSpc>
                <a:spcPct val="107000"/>
              </a:lnSpc>
              <a:spcAft>
                <a:spcPts val="0"/>
              </a:spcAft>
            </a:pPr>
            <a:r>
              <a:rPr lang="fr-FR" sz="2400" i="1" dirty="0">
                <a:latin typeface="Garamond" panose="02020404030301010803" pitchFamily="18" charset="0"/>
                <a:ea typeface="Calibri" panose="020F0502020204030204" pitchFamily="34" charset="0"/>
                <a:cs typeface="Times New Roman" panose="02020603050405020304" pitchFamily="18" charset="0"/>
              </a:rPr>
              <a:t>« T – Et il dort où ton père quand il vient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R="539750" algn="just">
              <a:lnSpc>
                <a:spcPct val="107000"/>
              </a:lnSpc>
              <a:spcAft>
                <a:spcPts val="0"/>
              </a:spcAft>
            </a:pPr>
            <a:r>
              <a:rPr lang="fr-FR" sz="2400" i="1" dirty="0">
                <a:latin typeface="Garamond" panose="02020404030301010803" pitchFamily="18" charset="0"/>
                <a:ea typeface="Calibri" panose="020F0502020204030204" pitchFamily="34" charset="0"/>
                <a:cs typeface="Times New Roman" panose="02020603050405020304" pitchFamily="18" charset="0"/>
              </a:rPr>
              <a:t>N – </a:t>
            </a:r>
            <a:r>
              <a:rPr lang="fr-FR" sz="2400" b="1" i="1" dirty="0">
                <a:latin typeface="Garamond" panose="02020404030301010803" pitchFamily="18" charset="0"/>
                <a:ea typeface="Calibri" panose="020F0502020204030204" pitchFamily="34" charset="0"/>
                <a:cs typeface="Times New Roman" panose="02020603050405020304" pitchFamily="18" charset="0"/>
              </a:rPr>
              <a:t>Il dort là, sur ce canapé… Ici c’est un peu son univers, c’est à la fois notre salon et sa chambre, il y a ses habitudes… Il y passe beaucoup de temps au final, puisqu’il vient très souvent</a:t>
            </a:r>
            <a:r>
              <a:rPr lang="fr-FR" sz="2400" i="1" dirty="0">
                <a:latin typeface="Garamond" panose="02020404030301010803" pitchFamily="18" charset="0"/>
                <a:ea typeface="Calibri" panose="020F0502020204030204" pitchFamily="34" charset="0"/>
                <a:cs typeface="Times New Roman" panose="02020603050405020304" pitchFamily="18" charset="0"/>
              </a:rPr>
              <a:t>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R="539750" algn="just">
              <a:lnSpc>
                <a:spcPct val="107000"/>
              </a:lnSpc>
              <a:spcAft>
                <a:spcPts val="0"/>
              </a:spcAft>
            </a:pPr>
            <a:r>
              <a:rPr lang="fr-FR" sz="2400" i="1" dirty="0">
                <a:latin typeface="Garamond" panose="02020404030301010803" pitchFamily="18" charset="0"/>
                <a:ea typeface="Calibri" panose="020F0502020204030204" pitchFamily="34" charset="0"/>
                <a:cs typeface="Times New Roman" panose="02020603050405020304" pitchFamily="18" charset="0"/>
              </a:rPr>
              <a:t>T- et ça ne vous pose pas de problème de vivre comme ça, un peu serrés ?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R="539750" algn="just">
              <a:lnSpc>
                <a:spcPct val="107000"/>
              </a:lnSpc>
              <a:spcAft>
                <a:spcPts val="0"/>
              </a:spcAft>
            </a:pPr>
            <a:r>
              <a:rPr lang="fr-FR" sz="2400" i="1" dirty="0">
                <a:latin typeface="Garamond" panose="02020404030301010803" pitchFamily="18" charset="0"/>
                <a:ea typeface="Calibri" panose="020F0502020204030204" pitchFamily="34" charset="0"/>
                <a:cs typeface="Times New Roman" panose="02020603050405020304" pitchFamily="18" charset="0"/>
              </a:rPr>
              <a:t>N – si bien sûr, c’était compliqué au début, mais il est vieux tu sais alors moi je ne me sens pas de l’envoyer à l’hôtel »</a:t>
            </a:r>
            <a:r>
              <a:rPr lang="fr-FR" sz="2400" dirty="0">
                <a:latin typeface="Garamond" panose="02020404030301010803" pitchFamily="18" charset="0"/>
                <a:ea typeface="Calibri" panose="020F0502020204030204" pitchFamily="34" charset="0"/>
                <a:cs typeface="Times New Roman" panose="02020603050405020304" pitchFamily="18" charset="0"/>
              </a:rPr>
              <a:t> (Natalia, psychologue, née en 1978)</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243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6" descr="https://ec.europa.eu/eurostat/statistics-explained/images/8/83/Trips_made_by_EU-28_residents_by_purpose%2C_duration_and_destination%2C_2017_%28million%2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560" y="178708"/>
            <a:ext cx="6121400" cy="659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304801" y="178708"/>
            <a:ext cx="3875313" cy="1384995"/>
          </a:xfrm>
          <a:prstGeom prst="rect">
            <a:avLst/>
          </a:prstGeom>
          <a:noFill/>
        </p:spPr>
        <p:txBody>
          <a:bodyPr wrap="square" rtlCol="0">
            <a:spAutoFit/>
          </a:bodyPr>
          <a:lstStyle/>
          <a:p>
            <a:r>
              <a:rPr lang="fr-FR" sz="2800" b="1" dirty="0" smtClean="0"/>
              <a:t>Le poids des mobilités « VFR » (</a:t>
            </a:r>
            <a:r>
              <a:rPr lang="fr-FR" sz="2800" b="1" dirty="0" err="1" smtClean="0"/>
              <a:t>Visiting</a:t>
            </a:r>
            <a:r>
              <a:rPr lang="fr-FR" sz="2800" b="1" dirty="0" smtClean="0"/>
              <a:t> </a:t>
            </a:r>
            <a:r>
              <a:rPr lang="fr-FR" sz="2800" b="1" dirty="0" err="1" smtClean="0"/>
              <a:t>Friends</a:t>
            </a:r>
            <a:r>
              <a:rPr lang="fr-FR" sz="2800" b="1" dirty="0" smtClean="0"/>
              <a:t> and relatives)  en Europe</a:t>
            </a:r>
            <a:endParaRPr lang="fr-FR" sz="2800" b="1" dirty="0"/>
          </a:p>
        </p:txBody>
      </p:sp>
      <p:sp>
        <p:nvSpPr>
          <p:cNvPr id="3" name="ZoneTexte 2"/>
          <p:cNvSpPr txBox="1"/>
          <p:nvPr/>
        </p:nvSpPr>
        <p:spPr>
          <a:xfrm>
            <a:off x="402771" y="3080657"/>
            <a:ext cx="3592286" cy="1384995"/>
          </a:xfrm>
          <a:prstGeom prst="rect">
            <a:avLst/>
          </a:prstGeom>
          <a:noFill/>
        </p:spPr>
        <p:txBody>
          <a:bodyPr wrap="square" rtlCol="0">
            <a:spAutoFit/>
          </a:bodyPr>
          <a:lstStyle/>
          <a:p>
            <a:r>
              <a:rPr lang="fr-FR" sz="2800" dirty="0" smtClean="0"/>
              <a:t>18,6 % des voyages internationaux en Europe en 2017</a:t>
            </a:r>
            <a:endParaRPr lang="fr-FR" sz="2800" dirty="0"/>
          </a:p>
        </p:txBody>
      </p:sp>
    </p:spTree>
    <p:extLst>
      <p:ext uri="{BB962C8B-B14F-4D97-AF65-F5344CB8AC3E}">
        <p14:creationId xmlns:p14="http://schemas.microsoft.com/office/powerpoint/2010/main" val="1746579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183"/>
        <p:cNvGrpSpPr/>
        <p:nvPr/>
      </p:nvGrpSpPr>
      <p:grpSpPr>
        <a:xfrm>
          <a:off x="0" y="0"/>
          <a:ext cx="0" cy="0"/>
          <a:chOff x="0" y="0"/>
          <a:chExt cx="0" cy="0"/>
        </a:xfrm>
      </p:grpSpPr>
      <p:pic>
        <p:nvPicPr>
          <p:cNvPr id="186" name="Google Shape;186;p27"/>
          <p:cNvPicPr preferRelativeResize="0"/>
          <p:nvPr/>
        </p:nvPicPr>
        <p:blipFill>
          <a:blip r:embed="rId3">
            <a:alphaModFix/>
          </a:blip>
          <a:stretch>
            <a:fillRect/>
          </a:stretch>
        </p:blipFill>
        <p:spPr>
          <a:xfrm>
            <a:off x="637428" y="1235117"/>
            <a:ext cx="5225617" cy="3874873"/>
          </a:xfrm>
          <a:prstGeom prst="rect">
            <a:avLst/>
          </a:prstGeom>
          <a:noFill/>
          <a:ln>
            <a:noFill/>
          </a:ln>
        </p:spPr>
      </p:pic>
      <p:sp>
        <p:nvSpPr>
          <p:cNvPr id="187" name="Google Shape;187;p27"/>
          <p:cNvSpPr txBox="1"/>
          <p:nvPr/>
        </p:nvSpPr>
        <p:spPr>
          <a:xfrm>
            <a:off x="4249853" y="5014027"/>
            <a:ext cx="1463100" cy="3006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fr-FR" sz="1000" kern="0" dirty="0">
                <a:solidFill>
                  <a:srgbClr val="000000"/>
                </a:solidFill>
                <a:cs typeface="Arial"/>
                <a:sym typeface="Arial"/>
              </a:rPr>
              <a:t>Source : Max Planck Institute, 2007</a:t>
            </a:r>
            <a:endParaRPr sz="1000" kern="0" dirty="0">
              <a:solidFill>
                <a:srgbClr val="000000"/>
              </a:solidFill>
              <a:cs typeface="Arial"/>
              <a:sym typeface="Arial"/>
            </a:endParaRPr>
          </a:p>
        </p:txBody>
      </p:sp>
      <p:pic>
        <p:nvPicPr>
          <p:cNvPr id="188" name="Google Shape;188;p27"/>
          <p:cNvPicPr preferRelativeResize="0"/>
          <p:nvPr/>
        </p:nvPicPr>
        <p:blipFill>
          <a:blip r:embed="rId4">
            <a:alphaModFix/>
          </a:blip>
          <a:stretch>
            <a:fillRect/>
          </a:stretch>
        </p:blipFill>
        <p:spPr>
          <a:xfrm>
            <a:off x="6359161" y="1257090"/>
            <a:ext cx="4087762" cy="3977744"/>
          </a:xfrm>
          <a:prstGeom prst="rect">
            <a:avLst/>
          </a:prstGeom>
          <a:noFill/>
          <a:ln>
            <a:noFill/>
          </a:ln>
        </p:spPr>
      </p:pic>
      <p:sp>
        <p:nvSpPr>
          <p:cNvPr id="189" name="Google Shape;189;p27"/>
          <p:cNvSpPr txBox="1"/>
          <p:nvPr/>
        </p:nvSpPr>
        <p:spPr>
          <a:xfrm>
            <a:off x="5556969" y="6555103"/>
            <a:ext cx="7336200" cy="8559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endParaRPr sz="1400" b="1" kern="0">
              <a:solidFill>
                <a:srgbClr val="000000"/>
              </a:solidFill>
              <a:cs typeface="Arial"/>
              <a:sym typeface="Arial"/>
            </a:endParaRPr>
          </a:p>
        </p:txBody>
      </p:sp>
      <p:sp>
        <p:nvSpPr>
          <p:cNvPr id="4" name="ZoneTexte 3"/>
          <p:cNvSpPr txBox="1"/>
          <p:nvPr/>
        </p:nvSpPr>
        <p:spPr>
          <a:xfrm>
            <a:off x="751114" y="191151"/>
            <a:ext cx="11216095" cy="830997"/>
          </a:xfrm>
          <a:prstGeom prst="rect">
            <a:avLst/>
          </a:prstGeom>
          <a:noFill/>
        </p:spPr>
        <p:txBody>
          <a:bodyPr wrap="square" rtlCol="0">
            <a:spAutoFit/>
          </a:bodyPr>
          <a:lstStyle/>
          <a:p>
            <a:r>
              <a:rPr lang="fr-FR" sz="2400" b="1" dirty="0" smtClean="0">
                <a:latin typeface="Garamond" panose="02020404030301010803" pitchFamily="18" charset="0"/>
              </a:rPr>
              <a:t>Comment la « famille forte » (</a:t>
            </a:r>
            <a:r>
              <a:rPr lang="fr-FR" sz="2400" b="1" dirty="0" err="1" smtClean="0">
                <a:latin typeface="Garamond" panose="02020404030301010803" pitchFamily="18" charset="0"/>
              </a:rPr>
              <a:t>Reher</a:t>
            </a:r>
            <a:r>
              <a:rPr lang="fr-FR" sz="2400" b="1" dirty="0" smtClean="0">
                <a:latin typeface="Garamond" panose="02020404030301010803" pitchFamily="18" charset="0"/>
              </a:rPr>
              <a:t> 1994) et les systèmes de </a:t>
            </a:r>
            <a:r>
              <a:rPr lang="fr-FR" sz="2400" b="1" dirty="0" err="1" smtClean="0">
                <a:latin typeface="Garamond" panose="02020404030301010803" pitchFamily="18" charset="0"/>
              </a:rPr>
              <a:t>welfare</a:t>
            </a:r>
            <a:r>
              <a:rPr lang="fr-FR" sz="2400" b="1" dirty="0" smtClean="0">
                <a:latin typeface="Garamond" panose="02020404030301010803" pitchFamily="18" charset="0"/>
              </a:rPr>
              <a:t> « familialistes » de l’Europe méridionale s’adaptent-ils à cette nouvelle vague d’émigration ? </a:t>
            </a:r>
            <a:endParaRPr lang="fr-FR" sz="2400" b="1" dirty="0">
              <a:latin typeface="Garamond" panose="02020404030301010803" pitchFamily="18" charset="0"/>
            </a:endParaRPr>
          </a:p>
        </p:txBody>
      </p:sp>
      <p:sp>
        <p:nvSpPr>
          <p:cNvPr id="6" name="ZoneTexte 5"/>
          <p:cNvSpPr txBox="1"/>
          <p:nvPr/>
        </p:nvSpPr>
        <p:spPr>
          <a:xfrm>
            <a:off x="9615258" y="1771265"/>
            <a:ext cx="831665" cy="738664"/>
          </a:xfrm>
          <a:prstGeom prst="rect">
            <a:avLst/>
          </a:prstGeom>
          <a:noFill/>
        </p:spPr>
        <p:txBody>
          <a:bodyPr wrap="square" rtlCol="0">
            <a:spAutoFit/>
          </a:bodyPr>
          <a:lstStyle/>
          <a:p>
            <a:r>
              <a:rPr lang="fr-FR" sz="1400" dirty="0" smtClean="0">
                <a:latin typeface="Garamond" panose="02020404030301010803" pitchFamily="18" charset="0"/>
              </a:rPr>
              <a:t>Source : Eurostat, 2014</a:t>
            </a:r>
            <a:endParaRPr lang="fr-FR" sz="1400" dirty="0">
              <a:latin typeface="Garamond" panose="02020404030301010803" pitchFamily="18" charset="0"/>
            </a:endParaRPr>
          </a:p>
        </p:txBody>
      </p:sp>
      <p:sp>
        <p:nvSpPr>
          <p:cNvPr id="7" name="ZoneTexte 6"/>
          <p:cNvSpPr txBox="1"/>
          <p:nvPr/>
        </p:nvSpPr>
        <p:spPr>
          <a:xfrm>
            <a:off x="444915" y="5388956"/>
            <a:ext cx="8377749" cy="400110"/>
          </a:xfrm>
          <a:prstGeom prst="rect">
            <a:avLst/>
          </a:prstGeom>
          <a:noFill/>
        </p:spPr>
        <p:txBody>
          <a:bodyPr wrap="square" rtlCol="0">
            <a:spAutoFit/>
          </a:bodyPr>
          <a:lstStyle/>
          <a:p>
            <a:r>
              <a:rPr lang="fr-FR" sz="2000" b="1" dirty="0" smtClean="0">
                <a:latin typeface="Garamond" panose="02020404030301010803" pitchFamily="18" charset="0"/>
              </a:rPr>
              <a:t>Remettre en cause l’oubli de la parenté dans les migrations Nord-Nord</a:t>
            </a:r>
            <a:endParaRPr lang="fr-FR" sz="2000" b="1" dirty="0">
              <a:latin typeface="Garamond" panose="02020404030301010803" pitchFamily="18" charset="0"/>
            </a:endParaRPr>
          </a:p>
        </p:txBody>
      </p:sp>
      <p:sp>
        <p:nvSpPr>
          <p:cNvPr id="8" name="ZoneTexte 7"/>
          <p:cNvSpPr txBox="1"/>
          <p:nvPr/>
        </p:nvSpPr>
        <p:spPr>
          <a:xfrm>
            <a:off x="444915" y="5841577"/>
            <a:ext cx="11522294" cy="1015663"/>
          </a:xfrm>
          <a:prstGeom prst="rect">
            <a:avLst/>
          </a:prstGeom>
          <a:noFill/>
        </p:spPr>
        <p:txBody>
          <a:bodyPr wrap="square" rtlCol="0">
            <a:spAutoFit/>
          </a:bodyPr>
          <a:lstStyle/>
          <a:p>
            <a:r>
              <a:rPr lang="fr-FR" sz="2000" b="1" dirty="0" smtClean="0">
                <a:latin typeface="Garamond" panose="02020404030301010803" pitchFamily="18" charset="0"/>
              </a:rPr>
              <a:t>Des migrations « liquides</a:t>
            </a:r>
            <a:r>
              <a:rPr lang="fr-FR" sz="2000" b="1" dirty="0">
                <a:latin typeface="Garamond" panose="02020404030301010803" pitchFamily="18" charset="0"/>
              </a:rPr>
              <a:t> » </a:t>
            </a:r>
            <a:r>
              <a:rPr lang="fr-FR" sz="2000" b="1" dirty="0" smtClean="0">
                <a:latin typeface="Garamond" panose="02020404030301010803" pitchFamily="18" charset="0"/>
              </a:rPr>
              <a:t>(</a:t>
            </a:r>
            <a:r>
              <a:rPr lang="fr-FR" sz="2000" b="1" dirty="0" err="1" smtClean="0">
                <a:latin typeface="Garamond" panose="02020404030301010803" pitchFamily="18" charset="0"/>
              </a:rPr>
              <a:t>Engbersen</a:t>
            </a:r>
            <a:r>
              <a:rPr lang="fr-FR" sz="2000" b="1" dirty="0" smtClean="0">
                <a:latin typeface="Garamond" panose="02020404030301010803" pitchFamily="18" charset="0"/>
              </a:rPr>
              <a:t> </a:t>
            </a:r>
            <a:r>
              <a:rPr lang="fr-FR" sz="2000" b="1" dirty="0">
                <a:latin typeface="Garamond" panose="02020404030301010803" pitchFamily="18" charset="0"/>
              </a:rPr>
              <a:t>et </a:t>
            </a:r>
            <a:r>
              <a:rPr lang="fr-FR" sz="2000" b="1" dirty="0" err="1">
                <a:latin typeface="Garamond" panose="02020404030301010803" pitchFamily="18" charset="0"/>
              </a:rPr>
              <a:t>Snel</a:t>
            </a:r>
            <a:r>
              <a:rPr lang="fr-FR" sz="2000" b="1" dirty="0">
                <a:latin typeface="Garamond" panose="02020404030301010803" pitchFamily="18" charset="0"/>
              </a:rPr>
              <a:t>, 2013)  </a:t>
            </a:r>
            <a:r>
              <a:rPr lang="fr-FR" sz="2000" b="1" dirty="0" smtClean="0">
                <a:latin typeface="Garamond" panose="02020404030301010803" pitchFamily="18" charset="0"/>
              </a:rPr>
              <a:t>et « privilégiées » (</a:t>
            </a:r>
            <a:r>
              <a:rPr lang="fr-FR" sz="2000" b="1" dirty="0" err="1" smtClean="0">
                <a:latin typeface="Garamond" panose="02020404030301010803" pitchFamily="18" charset="0"/>
              </a:rPr>
              <a:t>croucher</a:t>
            </a:r>
            <a:r>
              <a:rPr lang="fr-FR" sz="2000" b="1" dirty="0" smtClean="0">
                <a:latin typeface="Garamond" panose="02020404030301010803" pitchFamily="18" charset="0"/>
              </a:rPr>
              <a:t>, 2012), qui facilitent le fonctionnement transnational de la parenté, en dehors des contraintes juridiques du « regroupement familial » qui pèsent sur les migrations « du Sud »…</a:t>
            </a:r>
            <a:endParaRPr lang="fr-FR" sz="2000" b="1" dirty="0">
              <a:latin typeface="Garamond" panose="02020404030301010803" pitchFamily="18" charset="0"/>
            </a:endParaRPr>
          </a:p>
        </p:txBody>
      </p:sp>
    </p:spTree>
    <p:extLst>
      <p:ext uri="{BB962C8B-B14F-4D97-AF65-F5344CB8AC3E}">
        <p14:creationId xmlns:p14="http://schemas.microsoft.com/office/powerpoint/2010/main" val="1425745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ZoneTexte 2"/>
          <p:cNvSpPr txBox="1"/>
          <p:nvPr/>
        </p:nvSpPr>
        <p:spPr>
          <a:xfrm>
            <a:off x="3102428" y="152399"/>
            <a:ext cx="9296400" cy="523220"/>
          </a:xfrm>
          <a:prstGeom prst="rect">
            <a:avLst/>
          </a:prstGeom>
          <a:noFill/>
        </p:spPr>
        <p:txBody>
          <a:bodyPr wrap="square" rtlCol="0">
            <a:spAutoFit/>
          </a:bodyPr>
          <a:lstStyle/>
          <a:p>
            <a:r>
              <a:rPr lang="fr-FR" sz="2800" b="1" dirty="0" smtClean="0">
                <a:latin typeface="Garamond" panose="02020404030301010803" pitchFamily="18" charset="0"/>
              </a:rPr>
              <a:t>Grand-mères ou grands-pères </a:t>
            </a:r>
            <a:r>
              <a:rPr lang="fr-FR" sz="2800" b="1" dirty="0" err="1" smtClean="0">
                <a:latin typeface="Garamond" panose="02020404030301010803" pitchFamily="18" charset="0"/>
              </a:rPr>
              <a:t>volant.e.s</a:t>
            </a:r>
            <a:r>
              <a:rPr lang="fr-FR" sz="2800" b="1" dirty="0" smtClean="0">
                <a:latin typeface="Garamond" panose="02020404030301010803" pitchFamily="18" charset="0"/>
              </a:rPr>
              <a:t> ? </a:t>
            </a:r>
            <a:endParaRPr lang="fr-FR" sz="2800" b="1" dirty="0">
              <a:latin typeface="Garamond" panose="02020404030301010803" pitchFamily="18" charset="0"/>
            </a:endParaRPr>
          </a:p>
        </p:txBody>
      </p:sp>
      <p:sp>
        <p:nvSpPr>
          <p:cNvPr id="4" name="ZoneTexte 3"/>
          <p:cNvSpPr txBox="1"/>
          <p:nvPr/>
        </p:nvSpPr>
        <p:spPr>
          <a:xfrm>
            <a:off x="304801" y="1059477"/>
            <a:ext cx="11484428" cy="954107"/>
          </a:xfrm>
          <a:prstGeom prst="rect">
            <a:avLst/>
          </a:prstGeom>
          <a:noFill/>
        </p:spPr>
        <p:txBody>
          <a:bodyPr wrap="square" rtlCol="0">
            <a:spAutoFit/>
          </a:bodyPr>
          <a:lstStyle/>
          <a:p>
            <a:r>
              <a:rPr lang="fr-FR" sz="2800" dirty="0" smtClean="0">
                <a:latin typeface="Garamond" panose="02020404030301010803" pitchFamily="18" charset="0"/>
              </a:rPr>
              <a:t>- Les inégalités de genre : les grands-pères ne circulent jamais seuls, sauf quand ils sont veufs… </a:t>
            </a:r>
            <a:endParaRPr lang="fr-FR" sz="2800" dirty="0">
              <a:latin typeface="Garamond" panose="02020404030301010803" pitchFamily="18" charset="0"/>
            </a:endParaRPr>
          </a:p>
        </p:txBody>
      </p:sp>
      <p:sp>
        <p:nvSpPr>
          <p:cNvPr id="5" name="ZoneTexte 4"/>
          <p:cNvSpPr txBox="1"/>
          <p:nvPr/>
        </p:nvSpPr>
        <p:spPr>
          <a:xfrm>
            <a:off x="304801" y="2397442"/>
            <a:ext cx="11593284" cy="954107"/>
          </a:xfrm>
          <a:prstGeom prst="rect">
            <a:avLst/>
          </a:prstGeom>
          <a:noFill/>
        </p:spPr>
        <p:txBody>
          <a:bodyPr wrap="square" rtlCol="0">
            <a:spAutoFit/>
          </a:bodyPr>
          <a:lstStyle/>
          <a:p>
            <a:r>
              <a:rPr lang="fr-FR" sz="2800" dirty="0" smtClean="0">
                <a:latin typeface="Garamond" panose="02020404030301010803" pitchFamily="18" charset="0"/>
              </a:rPr>
              <a:t>- Le poids du cycle de vie : une hyper mobilité de « première retraite », libérée des contraintes du salariat et du soin du conjoint, et donc assez courte… </a:t>
            </a:r>
            <a:endParaRPr lang="fr-FR" sz="2800" dirty="0">
              <a:latin typeface="Garamond" panose="02020404030301010803" pitchFamily="18" charset="0"/>
            </a:endParaRPr>
          </a:p>
        </p:txBody>
      </p:sp>
      <p:sp>
        <p:nvSpPr>
          <p:cNvPr id="8" name="Rectangle 7"/>
          <p:cNvSpPr/>
          <p:nvPr/>
        </p:nvSpPr>
        <p:spPr>
          <a:xfrm>
            <a:off x="2373898" y="3735407"/>
            <a:ext cx="8304987" cy="2308324"/>
          </a:xfrm>
          <a:prstGeom prst="rect">
            <a:avLst/>
          </a:prstGeom>
          <a:solidFill>
            <a:schemeClr val="bg1"/>
          </a:solidFill>
        </p:spPr>
        <p:txBody>
          <a:bodyPr wrap="square">
            <a:spAutoFit/>
          </a:bodyPr>
          <a:lstStyle/>
          <a:p>
            <a:pPr algn="just">
              <a:spcAft>
                <a:spcPts val="0"/>
              </a:spcAft>
            </a:pPr>
            <a:r>
              <a:rPr lang="fr-FR" sz="2400" i="1" dirty="0" smtClean="0">
                <a:latin typeface="Garamond" panose="02020404030301010803" pitchFamily="18" charset="0"/>
                <a:ea typeface="Calibri" panose="020F0502020204030204" pitchFamily="34" charset="0"/>
                <a:cs typeface="Times New Roman" panose="02020603050405020304" pitchFamily="18" charset="0"/>
              </a:rPr>
              <a:t>Mon mari est mort en 1996, c’est donc il y a 20 ans, et je me suis habituée et donc aujourd’hui pour moi la liberté n’a pas de prix (rires). Je n’irai jamais habiter avec une de mes filles, parce que je me sentirais sous contrainte. En revanche , en faisant la navetteuse comme ça je suis libre, je peux faire ce que je veux, je ne dois rien à personne. </a:t>
            </a:r>
          </a:p>
          <a:p>
            <a:pPr algn="just">
              <a:spcAft>
                <a:spcPts val="0"/>
              </a:spcAft>
            </a:pPr>
            <a:r>
              <a:rPr lang="fr-FR" sz="2400" dirty="0" smtClean="0">
                <a:latin typeface="Garamond" panose="02020404030301010803" pitchFamily="18" charset="0"/>
                <a:ea typeface="Calibri" panose="020F0502020204030204" pitchFamily="34" charset="0"/>
                <a:cs typeface="Times New Roman" panose="02020603050405020304" pitchFamily="18" charset="0"/>
              </a:rPr>
              <a:t>(Alberta, </a:t>
            </a:r>
            <a:r>
              <a:rPr lang="fr-FR" sz="2400" dirty="0">
                <a:latin typeface="Garamond" panose="02020404030301010803" pitchFamily="18" charset="0"/>
                <a:ea typeface="Calibri" panose="020F0502020204030204" pitchFamily="34" charset="0"/>
                <a:cs typeface="Times New Roman" panose="02020603050405020304" pitchFamily="18" charset="0"/>
              </a:rPr>
              <a:t>74 ans)</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2281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p:cNvSpPr/>
          <p:nvPr/>
        </p:nvSpPr>
        <p:spPr>
          <a:xfrm>
            <a:off x="1905507" y="143275"/>
            <a:ext cx="10569519" cy="830997"/>
          </a:xfrm>
          <a:prstGeom prst="rect">
            <a:avLst/>
          </a:prstGeom>
        </p:spPr>
        <p:txBody>
          <a:bodyPr wrap="square">
            <a:spAutoFit/>
          </a:bodyPr>
          <a:lstStyle/>
          <a:p>
            <a:r>
              <a:rPr lang="fr-FR" sz="2400" b="1" dirty="0" smtClean="0">
                <a:solidFill>
                  <a:prstClr val="black"/>
                </a:solidFill>
                <a:latin typeface="Garamond" panose="02020404030301010803" pitchFamily="18" charset="0"/>
                <a:ea typeface="Calibri" panose="020F0502020204030204" pitchFamily="34" charset="0"/>
                <a:cs typeface="Times New Roman" panose="02020603050405020304" pitchFamily="18" charset="0"/>
              </a:rPr>
              <a:t>Grands parents à distance : une </a:t>
            </a:r>
            <a:r>
              <a:rPr lang="fr-FR" sz="2400" b="1" dirty="0">
                <a:solidFill>
                  <a:prstClr val="black"/>
                </a:solidFill>
                <a:latin typeface="Garamond" panose="02020404030301010803" pitchFamily="18" charset="0"/>
                <a:ea typeface="Calibri" panose="020F0502020204030204" pitchFamily="34" charset="0"/>
                <a:cs typeface="Times New Roman" panose="02020603050405020304" pitchFamily="18" charset="0"/>
              </a:rPr>
              <a:t>« </a:t>
            </a:r>
            <a:r>
              <a:rPr lang="fr-FR" sz="2400" b="1" dirty="0" err="1" smtClean="0">
                <a:solidFill>
                  <a:prstClr val="black"/>
                </a:solidFill>
                <a:latin typeface="Garamond" panose="02020404030301010803" pitchFamily="18" charset="0"/>
                <a:ea typeface="Calibri" panose="020F0502020204030204" pitchFamily="34" charset="0"/>
                <a:cs typeface="Times New Roman" panose="02020603050405020304" pitchFamily="18" charset="0"/>
              </a:rPr>
              <a:t>ambient-copresence</a:t>
            </a:r>
            <a:r>
              <a:rPr lang="fr-FR" sz="2400" b="1" dirty="0" smtClean="0">
                <a:solidFill>
                  <a:prstClr val="black"/>
                </a:solidFill>
                <a:latin typeface="Garamond" panose="02020404030301010803" pitchFamily="18" charset="0"/>
                <a:ea typeface="Calibri" panose="020F0502020204030204" pitchFamily="34" charset="0"/>
                <a:cs typeface="Times New Roman" panose="02020603050405020304" pitchFamily="18" charset="0"/>
              </a:rPr>
              <a:t> </a:t>
            </a:r>
            <a:r>
              <a:rPr lang="fr-FR" sz="2400" b="1" dirty="0">
                <a:solidFill>
                  <a:prstClr val="black"/>
                </a:solidFill>
                <a:latin typeface="Garamond" panose="02020404030301010803" pitchFamily="18" charset="0"/>
                <a:ea typeface="Calibri" panose="020F0502020204030204" pitchFamily="34" charset="0"/>
                <a:cs typeface="Times New Roman" panose="02020603050405020304" pitchFamily="18" charset="0"/>
              </a:rPr>
              <a:t>quotidienne </a:t>
            </a:r>
            <a:r>
              <a:rPr lang="fr-FR" sz="2400" b="1" dirty="0" smtClean="0">
                <a:solidFill>
                  <a:prstClr val="black"/>
                </a:solidFill>
                <a:latin typeface="Garamond" panose="02020404030301010803" pitchFamily="18" charset="0"/>
                <a:ea typeface="Calibri" panose="020F0502020204030204" pitchFamily="34" charset="0"/>
                <a:cs typeface="Times New Roman" panose="02020603050405020304" pitchFamily="18" charset="0"/>
              </a:rPr>
              <a:t>» </a:t>
            </a:r>
          </a:p>
          <a:p>
            <a:r>
              <a:rPr lang="fr-FR" sz="2400" b="1" dirty="0" smtClean="0">
                <a:solidFill>
                  <a:prstClr val="black"/>
                </a:solidFill>
                <a:latin typeface="Garamond" panose="02020404030301010803" pitchFamily="18" charset="0"/>
                <a:ea typeface="Calibri" panose="020F0502020204030204" pitchFamily="34" charset="0"/>
                <a:cs typeface="Times New Roman" panose="02020603050405020304" pitchFamily="18" charset="0"/>
              </a:rPr>
              <a:t>(</a:t>
            </a:r>
            <a:r>
              <a:rPr lang="fr-FR" sz="2400" b="1" dirty="0" err="1" smtClean="0">
                <a:solidFill>
                  <a:prstClr val="black"/>
                </a:solidFill>
                <a:latin typeface="Garamond" panose="02020404030301010803" pitchFamily="18" charset="0"/>
                <a:ea typeface="Calibri" panose="020F0502020204030204" pitchFamily="34" charset="0"/>
                <a:cs typeface="Times New Roman" panose="02020603050405020304" pitchFamily="18" charset="0"/>
              </a:rPr>
              <a:t>Madianou</a:t>
            </a:r>
            <a:r>
              <a:rPr lang="fr-FR" sz="2400" b="1" dirty="0" smtClean="0">
                <a:solidFill>
                  <a:prstClr val="black"/>
                </a:solidFill>
                <a:latin typeface="Garamond" panose="02020404030301010803" pitchFamily="18" charset="0"/>
                <a:ea typeface="Calibri" panose="020F0502020204030204" pitchFamily="34" charset="0"/>
                <a:cs typeface="Times New Roman" panose="02020603050405020304" pitchFamily="18" charset="0"/>
              </a:rPr>
              <a:t>, 2016)</a:t>
            </a:r>
            <a:endParaRPr lang="fr-FR" sz="2400" b="1" dirty="0">
              <a:solidFill>
                <a:prstClr val="black"/>
              </a:solidFill>
            </a:endParaRPr>
          </a:p>
        </p:txBody>
      </p:sp>
      <p:sp>
        <p:nvSpPr>
          <p:cNvPr id="4" name="Rectangle 3"/>
          <p:cNvSpPr/>
          <p:nvPr/>
        </p:nvSpPr>
        <p:spPr>
          <a:xfrm>
            <a:off x="2814415" y="1248590"/>
            <a:ext cx="9377585" cy="5386090"/>
          </a:xfrm>
          <a:prstGeom prst="rect">
            <a:avLst/>
          </a:prstGeom>
        </p:spPr>
        <p:txBody>
          <a:bodyPr wrap="square">
            <a:spAutoFit/>
          </a:bodyPr>
          <a:lstStyle/>
          <a:p>
            <a:pPr marL="540385" marR="539750" algn="just"/>
            <a:r>
              <a:rPr lang="fr-FR" sz="2000" i="1" dirty="0">
                <a:solidFill>
                  <a:prstClr val="black"/>
                </a:solidFill>
                <a:latin typeface="Garamond" panose="02020404030301010803" pitchFamily="18" charset="0"/>
                <a:ea typeface="Calibri" panose="020F0502020204030204" pitchFamily="34" charset="0"/>
                <a:cs typeface="Times New Roman" panose="02020603050405020304" pitchFamily="18" charset="0"/>
              </a:rPr>
              <a:t>« </a:t>
            </a:r>
            <a:r>
              <a:rPr lang="fr-FR" sz="2000" i="1" dirty="0" smtClean="0">
                <a:solidFill>
                  <a:prstClr val="black"/>
                </a:solidFill>
                <a:latin typeface="Garamond" panose="02020404030301010803" pitchFamily="18" charset="0"/>
                <a:ea typeface="Calibri" panose="020F0502020204030204" pitchFamily="34" charset="0"/>
                <a:cs typeface="Times New Roman" panose="02020603050405020304" pitchFamily="18" charset="0"/>
              </a:rPr>
              <a:t>Mais </a:t>
            </a:r>
            <a:r>
              <a:rPr lang="fr-FR" sz="2000" i="1" dirty="0">
                <a:solidFill>
                  <a:prstClr val="black"/>
                </a:solidFill>
                <a:latin typeface="Garamond" panose="02020404030301010803" pitchFamily="18" charset="0"/>
                <a:ea typeface="Calibri" panose="020F0502020204030204" pitchFamily="34" charset="0"/>
                <a:cs typeface="Times New Roman" panose="02020603050405020304" pitchFamily="18" charset="0"/>
              </a:rPr>
              <a:t>maintenant avec les tablettes et les smartphones, ça a tout changé. Moi ma mère j’ai toujours continué à lui téléphoner, ou lui écrire, j’aimais pas lui parler sur </a:t>
            </a:r>
            <a:r>
              <a:rPr lang="fr-FR" sz="2000" i="1" dirty="0" err="1">
                <a:solidFill>
                  <a:prstClr val="black"/>
                </a:solidFill>
                <a:latin typeface="Garamond" panose="02020404030301010803" pitchFamily="18" charset="0"/>
                <a:ea typeface="Calibri" panose="020F0502020204030204" pitchFamily="34" charset="0"/>
                <a:cs typeface="Times New Roman" panose="02020603050405020304" pitchFamily="18" charset="0"/>
              </a:rPr>
              <a:t>skype</a:t>
            </a:r>
            <a:r>
              <a:rPr lang="fr-FR" sz="2000" i="1" dirty="0">
                <a:solidFill>
                  <a:prstClr val="black"/>
                </a:solidFill>
                <a:latin typeface="Garamond" panose="02020404030301010803" pitchFamily="18" charset="0"/>
                <a:ea typeface="Calibri" panose="020F0502020204030204" pitchFamily="34" charset="0"/>
                <a:cs typeface="Times New Roman" panose="02020603050405020304" pitchFamily="18" charset="0"/>
              </a:rPr>
              <a:t>, mais vraiment </a:t>
            </a:r>
            <a:r>
              <a:rPr lang="fr-FR" sz="2000" b="1" i="1" dirty="0">
                <a:solidFill>
                  <a:prstClr val="black"/>
                </a:solidFill>
                <a:latin typeface="Garamond" panose="02020404030301010803" pitchFamily="18" charset="0"/>
                <a:ea typeface="Calibri" panose="020F0502020204030204" pitchFamily="34" charset="0"/>
                <a:cs typeface="Times New Roman" panose="02020603050405020304" pitchFamily="18" charset="0"/>
              </a:rPr>
              <a:t>ma fille elle a appris à connaître sa grand-mère sur </a:t>
            </a:r>
            <a:r>
              <a:rPr lang="fr-FR" sz="2000" b="1" i="1" dirty="0" err="1">
                <a:solidFill>
                  <a:prstClr val="black"/>
                </a:solidFill>
                <a:latin typeface="Garamond" panose="02020404030301010803" pitchFamily="18" charset="0"/>
                <a:ea typeface="Calibri" panose="020F0502020204030204" pitchFamily="34" charset="0"/>
                <a:cs typeface="Times New Roman" panose="02020603050405020304" pitchFamily="18" charset="0"/>
              </a:rPr>
              <a:t>skype</a:t>
            </a:r>
            <a:r>
              <a:rPr lang="fr-FR" sz="2000" b="1" i="1" dirty="0">
                <a:solidFill>
                  <a:prstClr val="black"/>
                </a:solidFill>
                <a:latin typeface="Garamond" panose="02020404030301010803" pitchFamily="18" charset="0"/>
                <a:ea typeface="Calibri" panose="020F0502020204030204" pitchFamily="34" charset="0"/>
                <a:cs typeface="Times New Roman" panose="02020603050405020304" pitchFamily="18" charset="0"/>
              </a:rPr>
              <a:t>, parce qu’elle, en vrai elle l’a peu vu, mais elles faisaient des jeux, elles se chantaient des chansons, ma mère lui montrait des trucs… comme elle pouvait pas être présente elle était contente d’être sur </a:t>
            </a:r>
            <a:r>
              <a:rPr lang="fr-FR" sz="2000" b="1" i="1" dirty="0" err="1">
                <a:solidFill>
                  <a:prstClr val="black"/>
                </a:solidFill>
                <a:latin typeface="Garamond" panose="02020404030301010803" pitchFamily="18" charset="0"/>
                <a:ea typeface="Calibri" panose="020F0502020204030204" pitchFamily="34" charset="0"/>
                <a:cs typeface="Times New Roman" panose="02020603050405020304" pitchFamily="18" charset="0"/>
              </a:rPr>
              <a:t>skype</a:t>
            </a:r>
            <a:r>
              <a:rPr lang="fr-FR" sz="2000" b="1" i="1" dirty="0">
                <a:solidFill>
                  <a:prstClr val="black"/>
                </a:solidFill>
                <a:latin typeface="Garamond" panose="02020404030301010803" pitchFamily="18" charset="0"/>
                <a:ea typeface="Calibri" panose="020F0502020204030204" pitchFamily="34" charset="0"/>
                <a:cs typeface="Times New Roman" panose="02020603050405020304" pitchFamily="18" charset="0"/>
              </a:rPr>
              <a:t>, si elle </a:t>
            </a:r>
            <a:r>
              <a:rPr lang="fr-FR" sz="2000" b="1" i="1" dirty="0" err="1">
                <a:solidFill>
                  <a:prstClr val="black"/>
                </a:solidFill>
                <a:latin typeface="Garamond" panose="02020404030301010803" pitchFamily="18" charset="0"/>
                <a:ea typeface="Calibri" panose="020F0502020204030204" pitchFamily="34" charset="0"/>
                <a:cs typeface="Times New Roman" panose="02020603050405020304" pitchFamily="18" charset="0"/>
              </a:rPr>
              <a:t>elle</a:t>
            </a:r>
            <a:r>
              <a:rPr lang="fr-FR" sz="2000" b="1" i="1" dirty="0">
                <a:solidFill>
                  <a:prstClr val="black"/>
                </a:solidFill>
                <a:latin typeface="Garamond" panose="02020404030301010803" pitchFamily="18" charset="0"/>
                <a:ea typeface="Calibri" panose="020F0502020204030204" pitchFamily="34" charset="0"/>
                <a:cs typeface="Times New Roman" panose="02020603050405020304" pitchFamily="18" charset="0"/>
              </a:rPr>
              <a:t> avait pu le faire une heure tous les jours elle aurait été contente mais c’était sa façon de participer à, à la vie de sa petite fille.</a:t>
            </a:r>
            <a:r>
              <a:rPr lang="fr-FR" sz="2000" i="1" dirty="0">
                <a:solidFill>
                  <a:prstClr val="black"/>
                </a:solidFill>
                <a:latin typeface="Garamond" panose="02020404030301010803" pitchFamily="18" charset="0"/>
                <a:ea typeface="Calibri" panose="020F0502020204030204" pitchFamily="34" charset="0"/>
                <a:cs typeface="Times New Roman" panose="02020603050405020304" pitchFamily="18" charset="0"/>
              </a:rPr>
              <a:t> Après c’est vrai que pour ma fille surtout vers un an, un an et de mi deux ans, tu bouges partout t’as pas envie d’être devant un écran, mais du coup avec </a:t>
            </a:r>
            <a:r>
              <a:rPr lang="fr-FR" sz="2000" i="1" dirty="0" err="1">
                <a:solidFill>
                  <a:prstClr val="black"/>
                </a:solidFill>
                <a:latin typeface="Garamond" panose="02020404030301010803" pitchFamily="18" charset="0"/>
                <a:ea typeface="Calibri" panose="020F0502020204030204" pitchFamily="34" charset="0"/>
                <a:cs typeface="Times New Roman" panose="02020603050405020304" pitchFamily="18" charset="0"/>
              </a:rPr>
              <a:t>l’ipad</a:t>
            </a:r>
            <a:r>
              <a:rPr lang="fr-FR" sz="2000" i="1" dirty="0">
                <a:solidFill>
                  <a:prstClr val="black"/>
                </a:solidFill>
                <a:latin typeface="Garamond" panose="02020404030301010803" pitchFamily="18" charset="0"/>
                <a:ea typeface="Calibri" panose="020F0502020204030204" pitchFamily="34" charset="0"/>
                <a:cs typeface="Times New Roman" panose="02020603050405020304" pitchFamily="18" charset="0"/>
              </a:rPr>
              <a:t> moi </a:t>
            </a:r>
            <a:r>
              <a:rPr lang="fr-FR" sz="2000" b="1" i="1" dirty="0">
                <a:solidFill>
                  <a:prstClr val="black"/>
                </a:solidFill>
                <a:latin typeface="Garamond" panose="02020404030301010803" pitchFamily="18" charset="0"/>
                <a:ea typeface="Calibri" panose="020F0502020204030204" pitchFamily="34" charset="0"/>
                <a:cs typeface="Times New Roman" panose="02020603050405020304" pitchFamily="18" charset="0"/>
              </a:rPr>
              <a:t>je pouvais la suivre, montrer à ma mère comment elle faisait ses premiers pas, montrer à ma mère comment elle faisait son bain, on pouvait le poser à table pendant qu’elle mangeait comme ça ma mère… c’est pas juste le </a:t>
            </a:r>
            <a:r>
              <a:rPr lang="fr-FR" sz="2000" b="1" i="1" dirty="0" err="1">
                <a:solidFill>
                  <a:prstClr val="black"/>
                </a:solidFill>
                <a:latin typeface="Garamond" panose="02020404030301010803" pitchFamily="18" charset="0"/>
                <a:ea typeface="Calibri" panose="020F0502020204030204" pitchFamily="34" charset="0"/>
                <a:cs typeface="Times New Roman" panose="02020603050405020304" pitchFamily="18" charset="0"/>
              </a:rPr>
              <a:t>skype</a:t>
            </a:r>
            <a:r>
              <a:rPr lang="fr-FR" sz="2000" b="1" i="1" dirty="0">
                <a:solidFill>
                  <a:prstClr val="black"/>
                </a:solidFill>
                <a:latin typeface="Garamond" panose="02020404030301010803" pitchFamily="18" charset="0"/>
                <a:ea typeface="Calibri" panose="020F0502020204030204" pitchFamily="34" charset="0"/>
                <a:cs typeface="Times New Roman" panose="02020603050405020304" pitchFamily="18" charset="0"/>
              </a:rPr>
              <a:t> où tu te mets devant l’ordinateur et tu te donnes un rendez-vous et tu es </a:t>
            </a:r>
            <a:r>
              <a:rPr lang="fr-FR" sz="2400" b="1" i="1" dirty="0">
                <a:solidFill>
                  <a:prstClr val="black"/>
                </a:solidFill>
                <a:latin typeface="Garamond" panose="02020404030301010803" pitchFamily="18" charset="0"/>
                <a:ea typeface="Calibri" panose="020F0502020204030204" pitchFamily="34" charset="0"/>
                <a:cs typeface="Times New Roman" panose="02020603050405020304" pitchFamily="18" charset="0"/>
              </a:rPr>
              <a:t>juste</a:t>
            </a:r>
            <a:r>
              <a:rPr lang="fr-FR" sz="2000" b="1" i="1" dirty="0">
                <a:solidFill>
                  <a:prstClr val="black"/>
                </a:solidFill>
                <a:latin typeface="Garamond" panose="02020404030301010803" pitchFamily="18" charset="0"/>
                <a:ea typeface="Calibri" panose="020F0502020204030204" pitchFamily="34" charset="0"/>
                <a:cs typeface="Times New Roman" panose="02020603050405020304" pitchFamily="18" charset="0"/>
              </a:rPr>
              <a:t> devant ton écran et d’ailleurs tu sais pas trop quoi faire quand tu parles quoi… C’est une présence diffuse, à tout moment</a:t>
            </a:r>
            <a:r>
              <a:rPr lang="fr-FR" sz="2000" i="1" dirty="0">
                <a:solidFill>
                  <a:prstClr val="black"/>
                </a:solidFill>
                <a:latin typeface="Garamond" panose="02020404030301010803" pitchFamily="18" charset="0"/>
                <a:ea typeface="Calibri" panose="020F0502020204030204" pitchFamily="34" charset="0"/>
                <a:cs typeface="Times New Roman" panose="02020603050405020304" pitchFamily="18" charset="0"/>
              </a:rPr>
              <a:t>, donc ça a des avantages et des inconvénients… et ça peut se faire dehors aussi » </a:t>
            </a:r>
            <a:r>
              <a:rPr lang="fr-FR" sz="2000" dirty="0">
                <a:solidFill>
                  <a:prstClr val="black"/>
                </a:solidFill>
                <a:latin typeface="Garamond" panose="02020404030301010803" pitchFamily="18" charset="0"/>
                <a:ea typeface="Calibri" panose="020F0502020204030204" pitchFamily="34" charset="0"/>
                <a:cs typeface="Times New Roman" panose="02020603050405020304" pitchFamily="18" charset="0"/>
              </a:rPr>
              <a:t>(Natalia, psychologue, née en 1978, arrivée en France en 1996)</a:t>
            </a:r>
            <a:endParaRPr lang="fr-FR" sz="2000" dirty="0">
              <a:solidFill>
                <a:prstClr val="black"/>
              </a:solidFill>
              <a:ea typeface="Calibri" panose="020F0502020204030204" pitchFamily="34" charset="0"/>
              <a:cs typeface="Times New Roman" panose="02020603050405020304" pitchFamily="18" charset="0"/>
            </a:endParaRPr>
          </a:p>
        </p:txBody>
      </p:sp>
      <p:sp>
        <p:nvSpPr>
          <p:cNvPr id="5" name="ZoneTexte 4"/>
          <p:cNvSpPr txBox="1"/>
          <p:nvPr/>
        </p:nvSpPr>
        <p:spPr>
          <a:xfrm>
            <a:off x="9152546" y="3461047"/>
            <a:ext cx="184731" cy="369332"/>
          </a:xfrm>
          <a:prstGeom prst="rect">
            <a:avLst/>
          </a:prstGeom>
          <a:noFill/>
        </p:spPr>
        <p:txBody>
          <a:bodyPr wrap="none" rtlCol="0">
            <a:spAutoFit/>
          </a:bodyPr>
          <a:lstStyle/>
          <a:p>
            <a:endParaRPr lang="fr-FR" dirty="0">
              <a:solidFill>
                <a:prstClr val="black"/>
              </a:solidFill>
            </a:endParaRPr>
          </a:p>
        </p:txBody>
      </p:sp>
      <p:sp>
        <p:nvSpPr>
          <p:cNvPr id="6" name="Rectangle 5"/>
          <p:cNvSpPr/>
          <p:nvPr/>
        </p:nvSpPr>
        <p:spPr>
          <a:xfrm>
            <a:off x="0" y="2676121"/>
            <a:ext cx="2744624" cy="2308324"/>
          </a:xfrm>
          <a:prstGeom prst="rect">
            <a:avLst/>
          </a:prstGeom>
        </p:spPr>
        <p:txBody>
          <a:bodyPr wrap="square">
            <a:spAutoFit/>
          </a:bodyPr>
          <a:lstStyle/>
          <a:p>
            <a:r>
              <a:rPr lang="en-US" dirty="0" smtClean="0">
                <a:solidFill>
                  <a:prstClr val="black"/>
                </a:solidFill>
                <a:latin typeface="Garamond" panose="02020404030301010803" pitchFamily="18" charset="0"/>
              </a:rPr>
              <a:t>« The </a:t>
            </a:r>
            <a:r>
              <a:rPr lang="en-US" dirty="0">
                <a:solidFill>
                  <a:prstClr val="black"/>
                </a:solidFill>
                <a:latin typeface="Garamond" panose="02020404030301010803" pitchFamily="18" charset="0"/>
              </a:rPr>
              <a:t>increased awareness of the everyday lives and activities of distant significant others through the background presence of ubiquitous media environments» </a:t>
            </a:r>
            <a:r>
              <a:rPr lang="en-US" dirty="0" smtClean="0">
                <a:solidFill>
                  <a:prstClr val="black"/>
                </a:solidFill>
                <a:latin typeface="Garamond" panose="02020404030301010803" pitchFamily="18" charset="0"/>
              </a:rPr>
              <a:t>(</a:t>
            </a:r>
            <a:r>
              <a:rPr lang="en-US" dirty="0" err="1" smtClean="0">
                <a:solidFill>
                  <a:prstClr val="black"/>
                </a:solidFill>
                <a:latin typeface="Garamond" panose="02020404030301010803" pitchFamily="18" charset="0"/>
              </a:rPr>
              <a:t>Madianou</a:t>
            </a:r>
            <a:r>
              <a:rPr lang="en-US" dirty="0" smtClean="0">
                <a:solidFill>
                  <a:prstClr val="black"/>
                </a:solidFill>
                <a:latin typeface="Garamond" panose="02020404030301010803" pitchFamily="18" charset="0"/>
              </a:rPr>
              <a:t>, 2016</a:t>
            </a:r>
            <a:r>
              <a:rPr lang="en-US" dirty="0">
                <a:solidFill>
                  <a:prstClr val="black"/>
                </a:solidFill>
                <a:latin typeface="Garamond" panose="02020404030301010803" pitchFamily="18" charset="0"/>
              </a:rPr>
              <a:t>, p.183)</a:t>
            </a:r>
            <a:endParaRPr lang="fr-FR" dirty="0">
              <a:solidFill>
                <a:prstClr val="black"/>
              </a:solidFill>
              <a:latin typeface="Garamond" panose="02020404030301010803" pitchFamily="18" charset="0"/>
            </a:endParaRPr>
          </a:p>
        </p:txBody>
      </p:sp>
    </p:spTree>
    <p:extLst>
      <p:ext uri="{BB962C8B-B14F-4D97-AF65-F5344CB8AC3E}">
        <p14:creationId xmlns:p14="http://schemas.microsoft.com/office/powerpoint/2010/main" val="1399296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90601" y="548751"/>
            <a:ext cx="9557656" cy="6073093"/>
          </a:xfrm>
          <a:prstGeom prst="rect">
            <a:avLst/>
          </a:prstGeom>
        </p:spPr>
      </p:pic>
      <p:sp>
        <p:nvSpPr>
          <p:cNvPr id="3" name="ZoneTexte 2"/>
          <p:cNvSpPr txBox="1"/>
          <p:nvPr/>
        </p:nvSpPr>
        <p:spPr>
          <a:xfrm>
            <a:off x="609601" y="87086"/>
            <a:ext cx="11005456" cy="461665"/>
          </a:xfrm>
          <a:prstGeom prst="rect">
            <a:avLst/>
          </a:prstGeom>
          <a:noFill/>
        </p:spPr>
        <p:txBody>
          <a:bodyPr wrap="square" rtlCol="0">
            <a:spAutoFit/>
          </a:bodyPr>
          <a:lstStyle/>
          <a:p>
            <a:r>
              <a:rPr lang="fr-FR" sz="2400" dirty="0" smtClean="0"/>
              <a:t>L’apprentissage des nouvelles technologies et une présence nouvelle sur les blogs… </a:t>
            </a:r>
            <a:endParaRPr lang="fr-FR" sz="2400" dirty="0"/>
          </a:p>
        </p:txBody>
      </p:sp>
    </p:spTree>
    <p:extLst>
      <p:ext uri="{BB962C8B-B14F-4D97-AF65-F5344CB8AC3E}">
        <p14:creationId xmlns:p14="http://schemas.microsoft.com/office/powerpoint/2010/main" val="3110483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850572" y="141515"/>
            <a:ext cx="10058400" cy="954107"/>
          </a:xfrm>
          <a:prstGeom prst="rect">
            <a:avLst/>
          </a:prstGeom>
          <a:noFill/>
        </p:spPr>
        <p:txBody>
          <a:bodyPr wrap="square" rtlCol="0">
            <a:spAutoFit/>
          </a:bodyPr>
          <a:lstStyle/>
          <a:p>
            <a:r>
              <a:rPr lang="fr-FR" sz="2800" b="1" dirty="0" smtClean="0">
                <a:latin typeface="Garamond" panose="02020404030301010803" pitchFamily="18" charset="0"/>
              </a:rPr>
              <a:t>Le pacte du care intergénérationnel menacé par la migration ?</a:t>
            </a:r>
          </a:p>
          <a:p>
            <a:r>
              <a:rPr lang="fr-FR" sz="2800" b="1" dirty="0" smtClean="0">
                <a:latin typeface="Garamond" panose="02020404030301010803" pitchFamily="18" charset="0"/>
              </a:rPr>
              <a:t> L’inquiétude face au soin des parents âgés en Italie…  </a:t>
            </a:r>
            <a:endParaRPr lang="fr-FR" sz="2800" b="1" dirty="0">
              <a:latin typeface="Garamond" panose="02020404030301010803" pitchFamily="18" charset="0"/>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943" y="1846395"/>
            <a:ext cx="5009850" cy="4118976"/>
          </a:xfrm>
          <a:prstGeom prst="rect">
            <a:avLst/>
          </a:prstGeom>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9772" y="1368366"/>
            <a:ext cx="3557650" cy="5075034"/>
          </a:xfrm>
          <a:prstGeom prst="rect">
            <a:avLst/>
          </a:prstGeom>
        </p:spPr>
      </p:pic>
      <p:sp>
        <p:nvSpPr>
          <p:cNvPr id="12" name="ZoneTexte 11"/>
          <p:cNvSpPr txBox="1"/>
          <p:nvPr/>
        </p:nvSpPr>
        <p:spPr>
          <a:xfrm>
            <a:off x="9187543" y="3603171"/>
            <a:ext cx="1045028" cy="369332"/>
          </a:xfrm>
          <a:prstGeom prst="rect">
            <a:avLst/>
          </a:prstGeom>
          <a:noFill/>
        </p:spPr>
        <p:txBody>
          <a:bodyPr wrap="square" rtlCol="0">
            <a:spAutoFit/>
          </a:bodyPr>
          <a:lstStyle/>
          <a:p>
            <a:r>
              <a:rPr lang="fr-FR" dirty="0" smtClean="0"/>
              <a:t>2019</a:t>
            </a:r>
            <a:endParaRPr lang="fr-FR" dirty="0"/>
          </a:p>
        </p:txBody>
      </p:sp>
    </p:spTree>
    <p:extLst>
      <p:ext uri="{BB962C8B-B14F-4D97-AF65-F5344CB8AC3E}">
        <p14:creationId xmlns:p14="http://schemas.microsoft.com/office/powerpoint/2010/main" val="369213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Rectangle 6"/>
          <p:cNvSpPr/>
          <p:nvPr/>
        </p:nvSpPr>
        <p:spPr>
          <a:xfrm>
            <a:off x="1074225" y="1489770"/>
            <a:ext cx="10240711" cy="4154984"/>
          </a:xfrm>
          <a:prstGeom prst="rect">
            <a:avLst/>
          </a:prstGeom>
          <a:solidFill>
            <a:schemeClr val="bg1"/>
          </a:solidFill>
        </p:spPr>
        <p:txBody>
          <a:bodyPr wrap="square">
            <a:spAutoFit/>
          </a:bodyPr>
          <a:lstStyle/>
          <a:p>
            <a:pPr marL="540385" algn="just">
              <a:spcAft>
                <a:spcPts val="0"/>
              </a:spcAft>
            </a:pPr>
            <a:r>
              <a:rPr lang="fr-FR" sz="2400" i="1" dirty="0">
                <a:latin typeface="Garamond" panose="02020404030301010803" pitchFamily="18" charset="0"/>
                <a:ea typeface="Calibri" panose="020F0502020204030204" pitchFamily="34" charset="0"/>
                <a:cs typeface="Times New Roman" panose="02020603050405020304" pitchFamily="18" charset="0"/>
              </a:rPr>
              <a:t>I – ça c’est la chose qui me fait le plus souffrir d’être loin, qui parfois m’a fait regretter le choix parce qu’il y a des moments un peu difficiles, donc le fait que les parents vieillissent et que je peux pas être à leurs côtés dans les urgences par exemple, ça c’est vraiment quelque chose de détruisant</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540385" algn="just">
              <a:spcAft>
                <a:spcPts val="0"/>
              </a:spcAft>
            </a:pPr>
            <a:r>
              <a:rPr lang="fr-FR" sz="2400" i="1" dirty="0">
                <a:latin typeface="Garamond" panose="02020404030301010803" pitchFamily="18" charset="0"/>
                <a:ea typeface="Calibri" panose="020F0502020204030204" pitchFamily="34" charset="0"/>
                <a:cs typeface="Times New Roman" panose="02020603050405020304" pitchFamily="18" charset="0"/>
              </a:rPr>
              <a:t>T- parce que tes sœurs rentrent plus souvent ?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540385" algn="just">
              <a:spcAft>
                <a:spcPts val="0"/>
              </a:spcAft>
            </a:pPr>
            <a:r>
              <a:rPr lang="fr-FR" sz="2400" i="1" dirty="0">
                <a:latin typeface="Garamond" panose="02020404030301010803" pitchFamily="18" charset="0"/>
                <a:ea typeface="Calibri" panose="020F0502020204030204" pitchFamily="34" charset="0"/>
                <a:cs typeface="Times New Roman" panose="02020603050405020304" pitchFamily="18" charset="0"/>
              </a:rPr>
              <a:t>I – Non moi je rentre plus souvent que mes </a:t>
            </a:r>
            <a:r>
              <a:rPr lang="fr-FR" sz="2400" i="1" dirty="0" err="1">
                <a:latin typeface="Garamond" panose="02020404030301010803" pitchFamily="18" charset="0"/>
                <a:ea typeface="Calibri" panose="020F0502020204030204" pitchFamily="34" charset="0"/>
                <a:cs typeface="Times New Roman" panose="02020603050405020304" pitchFamily="18" charset="0"/>
              </a:rPr>
              <a:t>soeurs</a:t>
            </a:r>
            <a:r>
              <a:rPr lang="fr-FR" sz="2400" i="1" dirty="0">
                <a:latin typeface="Garamond" panose="02020404030301010803" pitchFamily="18" charset="0"/>
                <a:ea typeface="Calibri" panose="020F0502020204030204" pitchFamily="34" charset="0"/>
                <a:cs typeface="Times New Roman" panose="02020603050405020304" pitchFamily="18" charset="0"/>
              </a:rPr>
              <a:t>, </a:t>
            </a:r>
            <a:r>
              <a:rPr lang="fr-FR" sz="2400" i="1" dirty="0" smtClean="0">
                <a:latin typeface="Garamond" panose="02020404030301010803" pitchFamily="18" charset="0"/>
                <a:ea typeface="Calibri" panose="020F0502020204030204" pitchFamily="34" charset="0"/>
                <a:cs typeface="Times New Roman" panose="02020603050405020304" pitchFamily="18" charset="0"/>
              </a:rPr>
              <a:t> je </a:t>
            </a:r>
            <a:r>
              <a:rPr lang="fr-FR" sz="2400" i="1" dirty="0">
                <a:latin typeface="Garamond" panose="02020404030301010803" pitchFamily="18" charset="0"/>
                <a:ea typeface="Calibri" panose="020F0502020204030204" pitchFamily="34" charset="0"/>
                <a:cs typeface="Times New Roman" panose="02020603050405020304" pitchFamily="18" charset="0"/>
              </a:rPr>
              <a:t>pense que je souffre aussi d’un sentiment de culpabilité pour le fait que j’ai quitté l’Italie donc j’essaie de voir mon père tous les deux mois, les mois et demi… au moins tous les deux mois il faut que je passe un </a:t>
            </a:r>
            <a:r>
              <a:rPr lang="fr-FR" sz="2400" i="1" dirty="0" err="1">
                <a:latin typeface="Garamond" panose="02020404030301010803" pitchFamily="18" charset="0"/>
                <a:ea typeface="Calibri" panose="020F0502020204030204" pitchFamily="34" charset="0"/>
                <a:cs typeface="Times New Roman" panose="02020603050405020304" pitchFamily="18" charset="0"/>
              </a:rPr>
              <a:t>We</a:t>
            </a:r>
            <a:r>
              <a:rPr lang="fr-FR" sz="2400" i="1" dirty="0">
                <a:latin typeface="Garamond" panose="02020404030301010803" pitchFamily="18" charset="0"/>
                <a:ea typeface="Calibri" panose="020F0502020204030204" pitchFamily="34" charset="0"/>
                <a:cs typeface="Times New Roman" panose="02020603050405020304" pitchFamily="18" charset="0"/>
              </a:rPr>
              <a:t> avec eux, que je voie mon père comment la maladie avance, que je partage un repas avec eux le dimanche par exemple, essayer de rattraper un peu le quotidien que j’arrive plus à avoir avec eux » </a:t>
            </a:r>
            <a:endParaRPr lang="fr-FR" sz="2400" i="1" dirty="0" smtClean="0">
              <a:latin typeface="Garamond" panose="02020404030301010803" pitchFamily="18" charset="0"/>
              <a:ea typeface="Calibri" panose="020F0502020204030204" pitchFamily="34" charset="0"/>
              <a:cs typeface="Times New Roman" panose="02020603050405020304" pitchFamily="18" charset="0"/>
            </a:endParaRPr>
          </a:p>
          <a:p>
            <a:pPr marL="540385" algn="just">
              <a:spcAft>
                <a:spcPts val="0"/>
              </a:spcAft>
            </a:pPr>
            <a:r>
              <a:rPr lang="fr-FR" sz="2400" dirty="0" smtClean="0">
                <a:latin typeface="Garamond" panose="02020404030301010803" pitchFamily="18" charset="0"/>
                <a:ea typeface="Calibri" panose="020F0502020204030204" pitchFamily="34" charset="0"/>
                <a:cs typeface="Times New Roman" panose="02020603050405020304" pitchFamily="18" charset="0"/>
              </a:rPr>
              <a:t>(</a:t>
            </a:r>
            <a:r>
              <a:rPr lang="fr-FR" sz="2400" dirty="0">
                <a:latin typeface="Garamond" panose="02020404030301010803" pitchFamily="18" charset="0"/>
                <a:ea typeface="Calibri" panose="020F0502020204030204" pitchFamily="34" charset="0"/>
                <a:cs typeface="Times New Roman" panose="02020603050405020304" pitchFamily="18" charset="0"/>
              </a:rPr>
              <a:t>Isabella, </a:t>
            </a:r>
            <a:r>
              <a:rPr lang="fr-FR" sz="2400" dirty="0" smtClean="0">
                <a:latin typeface="Garamond" panose="02020404030301010803" pitchFamily="18" charset="0"/>
                <a:ea typeface="Calibri" panose="020F0502020204030204" pitchFamily="34" charset="0"/>
                <a:cs typeface="Times New Roman" panose="02020603050405020304" pitchFamily="18" charset="0"/>
              </a:rPr>
              <a:t>senior </a:t>
            </a:r>
            <a:r>
              <a:rPr lang="fr-FR" sz="2400" dirty="0" err="1" smtClean="0">
                <a:latin typeface="Garamond" panose="02020404030301010803" pitchFamily="18" charset="0"/>
                <a:ea typeface="Calibri" panose="020F0502020204030204" pitchFamily="34" charset="0"/>
                <a:cs typeface="Times New Roman" panose="02020603050405020304" pitchFamily="18" charset="0"/>
              </a:rPr>
              <a:t>executive</a:t>
            </a:r>
            <a:r>
              <a:rPr lang="fr-FR" sz="2400" dirty="0" smtClean="0">
                <a:latin typeface="Garamond" panose="02020404030301010803" pitchFamily="18" charset="0"/>
                <a:ea typeface="Calibri" panose="020F0502020204030204" pitchFamily="34" charset="0"/>
                <a:cs typeface="Times New Roman" panose="02020603050405020304" pitchFamily="18" charset="0"/>
              </a:rPr>
              <a:t>, Born in 1977)</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ZoneTexte 1"/>
          <p:cNvSpPr txBox="1"/>
          <p:nvPr/>
        </p:nvSpPr>
        <p:spPr>
          <a:xfrm>
            <a:off x="1361323" y="348343"/>
            <a:ext cx="9666514" cy="830997"/>
          </a:xfrm>
          <a:prstGeom prst="rect">
            <a:avLst/>
          </a:prstGeom>
          <a:noFill/>
        </p:spPr>
        <p:txBody>
          <a:bodyPr wrap="square" rtlCol="0">
            <a:spAutoFit/>
          </a:bodyPr>
          <a:lstStyle/>
          <a:p>
            <a:r>
              <a:rPr lang="fr-FR" sz="2400" b="1" dirty="0" smtClean="0"/>
              <a:t>Quand les parents deviennent dépendants : l’inversion des circulations et le recours aux domestiques logés… </a:t>
            </a:r>
            <a:endParaRPr lang="fr-FR" sz="2400" b="1" dirty="0"/>
          </a:p>
        </p:txBody>
      </p:sp>
    </p:spTree>
    <p:extLst>
      <p:ext uri="{BB962C8B-B14F-4D97-AF65-F5344CB8AC3E}">
        <p14:creationId xmlns:p14="http://schemas.microsoft.com/office/powerpoint/2010/main" val="2420970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ZoneTexte 2"/>
          <p:cNvSpPr txBox="1"/>
          <p:nvPr/>
        </p:nvSpPr>
        <p:spPr>
          <a:xfrm>
            <a:off x="2569028" y="206828"/>
            <a:ext cx="8240485" cy="523220"/>
          </a:xfrm>
          <a:prstGeom prst="rect">
            <a:avLst/>
          </a:prstGeom>
          <a:noFill/>
        </p:spPr>
        <p:txBody>
          <a:bodyPr wrap="square" rtlCol="0">
            <a:spAutoFit/>
          </a:bodyPr>
          <a:lstStyle/>
          <a:p>
            <a:r>
              <a:rPr lang="fr-FR" sz="2800" b="1" dirty="0" smtClean="0">
                <a:latin typeface="Garamond" panose="02020404030301010803" pitchFamily="18" charset="0"/>
              </a:rPr>
              <a:t>Suivre ses enfants et s’établir définitivement à Paris ? </a:t>
            </a:r>
            <a:endParaRPr lang="fr-FR" sz="2800" b="1" dirty="0">
              <a:latin typeface="Garamond" panose="02020404030301010803" pitchFamily="18" charset="0"/>
            </a:endParaRPr>
          </a:p>
        </p:txBody>
      </p:sp>
      <p:sp>
        <p:nvSpPr>
          <p:cNvPr id="4" name="Rectangle 3"/>
          <p:cNvSpPr/>
          <p:nvPr/>
        </p:nvSpPr>
        <p:spPr>
          <a:xfrm>
            <a:off x="990599" y="1319658"/>
            <a:ext cx="10765971" cy="2246769"/>
          </a:xfrm>
          <a:prstGeom prst="rect">
            <a:avLst/>
          </a:prstGeom>
        </p:spPr>
        <p:txBody>
          <a:bodyPr wrap="square">
            <a:spAutoFit/>
          </a:bodyPr>
          <a:lstStyle/>
          <a:p>
            <a:r>
              <a:rPr lang="it-IT" sz="2800" dirty="0" smtClean="0">
                <a:latin typeface="Garamond" panose="02020404030301010803" pitchFamily="18" charset="0"/>
              </a:rPr>
              <a:t>En 2017, les jeunes adultes restent majoritaires parmi les Italiens qui ont émigré, mais la plus forte augmentation des départs a concerné les 50-64 ans (+ 20 %) et surtout les retraités (+ 35 % pour les 65-74 as et plus 50 % pour les 75-84 ans). Source : </a:t>
            </a:r>
            <a:r>
              <a:rPr lang="it-IT" sz="2800" i="1" dirty="0" smtClean="0">
                <a:latin typeface="Garamond" panose="02020404030301010803" pitchFamily="18" charset="0"/>
              </a:rPr>
              <a:t>Rapporto Italiani nel mondo 2018</a:t>
            </a:r>
          </a:p>
          <a:p>
            <a:endParaRPr lang="it-IT" sz="2800" dirty="0">
              <a:latin typeface="Garamond" panose="02020404030301010803" pitchFamily="18" charset="0"/>
            </a:endParaRPr>
          </a:p>
        </p:txBody>
      </p:sp>
    </p:spTree>
    <p:extLst>
      <p:ext uri="{BB962C8B-B14F-4D97-AF65-F5344CB8AC3E}">
        <p14:creationId xmlns:p14="http://schemas.microsoft.com/office/powerpoint/2010/main" val="3662204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ZoneTexte 5"/>
          <p:cNvSpPr txBox="1"/>
          <p:nvPr/>
        </p:nvSpPr>
        <p:spPr>
          <a:xfrm>
            <a:off x="689360" y="1032344"/>
            <a:ext cx="10828947" cy="1200329"/>
          </a:xfrm>
          <a:prstGeom prst="rect">
            <a:avLst/>
          </a:prstGeom>
          <a:noFill/>
        </p:spPr>
        <p:txBody>
          <a:bodyPr wrap="square" rtlCol="0">
            <a:spAutoFit/>
          </a:bodyPr>
          <a:lstStyle/>
          <a:p>
            <a:r>
              <a:rPr lang="fr-FR" sz="2400" dirty="0" smtClean="0">
                <a:solidFill>
                  <a:prstClr val="black"/>
                </a:solidFill>
                <a:latin typeface="Garamond" panose="02020404030301010803" pitchFamily="18" charset="0"/>
              </a:rPr>
              <a:t>- </a:t>
            </a:r>
            <a:r>
              <a:rPr lang="fr-FR" sz="2400" b="1" dirty="0" smtClean="0">
                <a:solidFill>
                  <a:prstClr val="black"/>
                </a:solidFill>
                <a:latin typeface="Garamond" panose="02020404030301010803" pitchFamily="18" charset="0"/>
              </a:rPr>
              <a:t>Les achats d’appartement à Paris : un transfert transnational du modèle italien d’accès familial au logement ?  </a:t>
            </a:r>
            <a:r>
              <a:rPr lang="fr-FR" sz="2400" dirty="0" smtClean="0">
                <a:solidFill>
                  <a:prstClr val="black"/>
                </a:solidFill>
                <a:latin typeface="Garamond" panose="02020404030301010803" pitchFamily="18" charset="0"/>
              </a:rPr>
              <a:t>23 % de propriétaires-occupants dans les répondants au questionnaire et 8 % sont « logés à titre gratuit »</a:t>
            </a:r>
            <a:endParaRPr lang="fr-FR" sz="2400" dirty="0">
              <a:solidFill>
                <a:prstClr val="black"/>
              </a:solidFill>
              <a:latin typeface="Garamond" panose="02020404030301010803" pitchFamily="18" charset="0"/>
            </a:endParaRPr>
          </a:p>
        </p:txBody>
      </p:sp>
      <p:sp>
        <p:nvSpPr>
          <p:cNvPr id="7" name="ZoneTexte 6"/>
          <p:cNvSpPr txBox="1"/>
          <p:nvPr/>
        </p:nvSpPr>
        <p:spPr>
          <a:xfrm>
            <a:off x="821819" y="2667042"/>
            <a:ext cx="10391688" cy="830997"/>
          </a:xfrm>
          <a:prstGeom prst="rect">
            <a:avLst/>
          </a:prstGeom>
          <a:noFill/>
        </p:spPr>
        <p:txBody>
          <a:bodyPr wrap="square" rtlCol="0">
            <a:spAutoFit/>
          </a:bodyPr>
          <a:lstStyle/>
          <a:p>
            <a:r>
              <a:rPr lang="fr-FR" sz="2400" b="1" dirty="0" smtClean="0">
                <a:solidFill>
                  <a:prstClr val="black"/>
                </a:solidFill>
                <a:latin typeface="Garamond" panose="02020404030301010803" pitchFamily="18" charset="0"/>
              </a:rPr>
              <a:t>- Quand </a:t>
            </a:r>
            <a:r>
              <a:rPr lang="fr-FR" sz="2400" b="1" dirty="0" err="1" smtClean="0">
                <a:solidFill>
                  <a:prstClr val="black"/>
                </a:solidFill>
                <a:latin typeface="Garamond" panose="02020404030301010803" pitchFamily="18" charset="0"/>
              </a:rPr>
              <a:t>airbnb</a:t>
            </a:r>
            <a:r>
              <a:rPr lang="fr-FR" sz="2400" b="1" dirty="0" smtClean="0">
                <a:solidFill>
                  <a:prstClr val="black"/>
                </a:solidFill>
                <a:latin typeface="Garamond" panose="02020404030301010803" pitchFamily="18" charset="0"/>
              </a:rPr>
              <a:t> finance la « fuite des cerveaux » : la gestion collective du parc de logements familiaux face à l’émigration des jeunes adultes</a:t>
            </a:r>
            <a:endParaRPr lang="fr-FR" sz="2400" b="1" dirty="0">
              <a:solidFill>
                <a:prstClr val="black"/>
              </a:solidFill>
              <a:latin typeface="Garamond" panose="02020404030301010803" pitchFamily="18" charset="0"/>
            </a:endParaRPr>
          </a:p>
        </p:txBody>
      </p:sp>
      <p:sp>
        <p:nvSpPr>
          <p:cNvPr id="2" name="ZoneTexte 1"/>
          <p:cNvSpPr txBox="1"/>
          <p:nvPr/>
        </p:nvSpPr>
        <p:spPr>
          <a:xfrm>
            <a:off x="2506663" y="3704868"/>
            <a:ext cx="7392112" cy="2862322"/>
          </a:xfrm>
          <a:prstGeom prst="rect">
            <a:avLst/>
          </a:prstGeom>
          <a:noFill/>
        </p:spPr>
        <p:txBody>
          <a:bodyPr wrap="square" rtlCol="0">
            <a:spAutoFit/>
          </a:bodyPr>
          <a:lstStyle/>
          <a:p>
            <a:pPr algn="just"/>
            <a:r>
              <a:rPr lang="fr-FR" sz="2000" dirty="0" smtClean="0">
                <a:solidFill>
                  <a:prstClr val="black"/>
                </a:solidFill>
                <a:latin typeface="Garamond" panose="02020404030301010803" pitchFamily="18" charset="0"/>
              </a:rPr>
              <a:t>I – en fait l’appartement de Magda, depuis qu’elle est à Paris, c’est son frère qui y a habité un peu mais maintenant on le loue, surtout sur </a:t>
            </a:r>
            <a:r>
              <a:rPr lang="fr-FR" sz="2000" dirty="0" err="1" smtClean="0">
                <a:solidFill>
                  <a:prstClr val="black"/>
                </a:solidFill>
                <a:latin typeface="Garamond" panose="02020404030301010803" pitchFamily="18" charset="0"/>
              </a:rPr>
              <a:t>airbnb</a:t>
            </a:r>
            <a:r>
              <a:rPr lang="fr-FR" sz="2000" dirty="0" smtClean="0">
                <a:solidFill>
                  <a:prstClr val="black"/>
                </a:solidFill>
                <a:latin typeface="Garamond" panose="02020404030301010803" pitchFamily="18" charset="0"/>
              </a:rPr>
              <a:t>, et ça  marche très bien. C’est moi ici qui m’en occupe, vu que j’habite juste au dessus c’est plus simple; pour les clés, le ménage et tout. </a:t>
            </a:r>
          </a:p>
          <a:p>
            <a:pPr algn="just"/>
            <a:r>
              <a:rPr lang="fr-FR" sz="2000" dirty="0" smtClean="0">
                <a:solidFill>
                  <a:prstClr val="black"/>
                </a:solidFill>
                <a:latin typeface="Garamond" panose="02020404030301010803" pitchFamily="18" charset="0"/>
              </a:rPr>
              <a:t>T – Mais l’appartement est à elle ? C’est elle qui en tire les revenus ? </a:t>
            </a:r>
          </a:p>
          <a:p>
            <a:pPr algn="just"/>
            <a:r>
              <a:rPr lang="fr-FR" sz="2000" dirty="0" smtClean="0">
                <a:solidFill>
                  <a:prstClr val="black"/>
                </a:solidFill>
                <a:latin typeface="Garamond" panose="02020404030301010803" pitchFamily="18" charset="0"/>
              </a:rPr>
              <a:t>I- Oui bien sûr, en fait je lui ai fait la donation quand mon mari est mort, on a divisé l’appartement du dessous. Et elle a vraiment besoin de </a:t>
            </a:r>
            <a:r>
              <a:rPr lang="fr-FR" sz="2000" dirty="0" err="1" smtClean="0">
                <a:solidFill>
                  <a:prstClr val="black"/>
                </a:solidFill>
                <a:latin typeface="Garamond" panose="02020404030301010803" pitchFamily="18" charset="0"/>
              </a:rPr>
              <a:t>cert</a:t>
            </a:r>
            <a:r>
              <a:rPr lang="fr-FR" sz="2000" dirty="0" smtClean="0">
                <a:solidFill>
                  <a:prstClr val="black"/>
                </a:solidFill>
                <a:latin typeface="Garamond" panose="02020404030301010803" pitchFamily="18" charset="0"/>
              </a:rPr>
              <a:t> argent tu sais, parce que finalement à Paris la vie est très chère</a:t>
            </a:r>
          </a:p>
          <a:p>
            <a:pPr algn="just"/>
            <a:r>
              <a:rPr lang="fr-FR" sz="2000" b="1" dirty="0" smtClean="0">
                <a:solidFill>
                  <a:prstClr val="black"/>
                </a:solidFill>
                <a:latin typeface="Garamond" panose="02020404030301010803" pitchFamily="18" charset="0"/>
              </a:rPr>
              <a:t>(Alessandra, mère napolitaine avec une fille émigrée à Paris)</a:t>
            </a:r>
            <a:endParaRPr lang="fr-FR" sz="2000" b="1" dirty="0">
              <a:solidFill>
                <a:prstClr val="black"/>
              </a:solidFill>
              <a:latin typeface="Garamond" panose="02020404030301010803" pitchFamily="18" charset="0"/>
            </a:endParaRPr>
          </a:p>
        </p:txBody>
      </p:sp>
      <p:sp>
        <p:nvSpPr>
          <p:cNvPr id="3" name="ZoneTexte 2"/>
          <p:cNvSpPr txBox="1"/>
          <p:nvPr/>
        </p:nvSpPr>
        <p:spPr>
          <a:xfrm>
            <a:off x="2220687" y="136310"/>
            <a:ext cx="9297620" cy="461665"/>
          </a:xfrm>
          <a:prstGeom prst="rect">
            <a:avLst/>
          </a:prstGeom>
          <a:noFill/>
        </p:spPr>
        <p:txBody>
          <a:bodyPr wrap="square" rtlCol="0">
            <a:spAutoFit/>
          </a:bodyPr>
          <a:lstStyle/>
          <a:p>
            <a:r>
              <a:rPr lang="fr-FR" sz="2400" b="1" dirty="0" smtClean="0">
                <a:latin typeface="Garamond" panose="02020404030301010803" pitchFamily="18" charset="0"/>
              </a:rPr>
              <a:t>Acheter à Paris pour aider ses enfants… et préparer ses vieux jours ? </a:t>
            </a:r>
            <a:endParaRPr lang="fr-FR" sz="2400" b="1" dirty="0">
              <a:latin typeface="Garamond" panose="02020404030301010803" pitchFamily="18" charset="0"/>
            </a:endParaRPr>
          </a:p>
        </p:txBody>
      </p:sp>
    </p:spTree>
    <p:extLst>
      <p:ext uri="{BB962C8B-B14F-4D97-AF65-F5344CB8AC3E}">
        <p14:creationId xmlns:p14="http://schemas.microsoft.com/office/powerpoint/2010/main" val="966290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ZoneTexte 2"/>
          <p:cNvSpPr txBox="1"/>
          <p:nvPr/>
        </p:nvSpPr>
        <p:spPr>
          <a:xfrm>
            <a:off x="609952" y="386239"/>
            <a:ext cx="10824947" cy="523220"/>
          </a:xfrm>
          <a:prstGeom prst="rect">
            <a:avLst/>
          </a:prstGeom>
          <a:noFill/>
        </p:spPr>
        <p:txBody>
          <a:bodyPr wrap="square" rtlCol="0">
            <a:spAutoFit/>
          </a:bodyPr>
          <a:lstStyle/>
          <a:p>
            <a:r>
              <a:rPr lang="fr-FR" sz="2800" b="1" dirty="0" smtClean="0">
                <a:solidFill>
                  <a:prstClr val="black"/>
                </a:solidFill>
                <a:latin typeface="Garamond" panose="02020404030301010803" pitchFamily="18" charset="0"/>
              </a:rPr>
              <a:t>L’exportation à Paris du modèle italien d’accès familial au logement ? </a:t>
            </a:r>
            <a:endParaRPr lang="fr-FR" sz="2800" b="1" dirty="0">
              <a:solidFill>
                <a:prstClr val="black"/>
              </a:solidFill>
              <a:latin typeface="Garamond" panose="02020404030301010803" pitchFamily="18" charset="0"/>
            </a:endParaRPr>
          </a:p>
        </p:txBody>
      </p:sp>
      <p:sp>
        <p:nvSpPr>
          <p:cNvPr id="10" name="ZoneTexte 9"/>
          <p:cNvSpPr txBox="1"/>
          <p:nvPr/>
        </p:nvSpPr>
        <p:spPr>
          <a:xfrm>
            <a:off x="808809" y="1102578"/>
            <a:ext cx="10626090" cy="3046988"/>
          </a:xfrm>
          <a:prstGeom prst="rect">
            <a:avLst/>
          </a:prstGeom>
          <a:solidFill>
            <a:schemeClr val="bg1"/>
          </a:solidFill>
        </p:spPr>
        <p:txBody>
          <a:bodyPr wrap="square" rtlCol="0">
            <a:spAutoFit/>
          </a:bodyPr>
          <a:lstStyle/>
          <a:p>
            <a:r>
              <a:rPr lang="fr-FR" sz="2400" i="1" dirty="0" smtClean="0">
                <a:solidFill>
                  <a:prstClr val="black"/>
                </a:solidFill>
                <a:latin typeface="Garamond" panose="02020404030301010803" pitchFamily="18" charset="0"/>
              </a:rPr>
              <a:t>« Quand Isabella et Matteo se sont installés à Paris on les a aidés à acheter l’appartement de la rue O., aussi la famille de Matteo a aidé. </a:t>
            </a:r>
          </a:p>
          <a:p>
            <a:r>
              <a:rPr lang="fr-FR" sz="2400" i="1" dirty="0" smtClean="0">
                <a:solidFill>
                  <a:prstClr val="black"/>
                </a:solidFill>
                <a:latin typeface="Garamond" panose="02020404030301010803" pitchFamily="18" charset="0"/>
              </a:rPr>
              <a:t>T- Vous avez vendu l’appartement de San Giorgio ? </a:t>
            </a:r>
          </a:p>
          <a:p>
            <a:r>
              <a:rPr lang="fr-FR" sz="2400" i="1" dirty="0" smtClean="0">
                <a:solidFill>
                  <a:prstClr val="black"/>
                </a:solidFill>
                <a:latin typeface="Garamond" panose="02020404030301010803" pitchFamily="18" charset="0"/>
              </a:rPr>
              <a:t>T- Non, ça on l’a toujours, mais ça tombait bien parce que c’était la retraite de mon mari, alors on a utilisé cet argent là. Mais on a fait la même chose pour toutes mes filles, c’et normal. Je considère que c’est notre devoir de parents. Aussi P à Milan on l’a aidée. Surtout que les temps sont durs, ici, pour les jeunes, et à Naples, ça ne vaut plus la peine d’investir ici. L’appartement à Paris c’est une assurance pour eux pour la vie » (</a:t>
            </a:r>
            <a:r>
              <a:rPr lang="fr-FR" sz="2400" b="1" i="1" dirty="0" smtClean="0">
                <a:solidFill>
                  <a:prstClr val="black"/>
                </a:solidFill>
                <a:latin typeface="Garamond" panose="02020404030301010803" pitchFamily="18" charset="0"/>
              </a:rPr>
              <a:t>Marisa, mère d’Isabella, née en 1946) </a:t>
            </a:r>
            <a:endParaRPr lang="fr-FR" sz="2400" b="1" i="1" dirty="0">
              <a:solidFill>
                <a:prstClr val="black"/>
              </a:solidFill>
              <a:latin typeface="Garamond" panose="02020404030301010803" pitchFamily="18" charset="0"/>
            </a:endParaRPr>
          </a:p>
        </p:txBody>
      </p:sp>
      <p:sp>
        <p:nvSpPr>
          <p:cNvPr id="7" name="Rectangle 6"/>
          <p:cNvSpPr/>
          <p:nvPr/>
        </p:nvSpPr>
        <p:spPr>
          <a:xfrm>
            <a:off x="808809" y="4462989"/>
            <a:ext cx="10538053" cy="1938992"/>
          </a:xfrm>
          <a:prstGeom prst="rect">
            <a:avLst/>
          </a:prstGeom>
          <a:solidFill>
            <a:schemeClr val="bg1"/>
          </a:solidFill>
        </p:spPr>
        <p:txBody>
          <a:bodyPr wrap="square">
            <a:spAutoFit/>
          </a:bodyPr>
          <a:lstStyle/>
          <a:p>
            <a:r>
              <a:rPr lang="fr-FR" sz="2400" i="1" dirty="0">
                <a:latin typeface="Garamond" panose="02020404030301010803" pitchFamily="18" charset="0"/>
                <a:ea typeface="Calibri" panose="020F0502020204030204" pitchFamily="34" charset="0"/>
              </a:rPr>
              <a:t>« </a:t>
            </a:r>
            <a:r>
              <a:rPr lang="fr-FR" sz="2400" i="1" dirty="0" smtClean="0">
                <a:latin typeface="Garamond" panose="02020404030301010803" pitchFamily="18" charset="0"/>
                <a:ea typeface="Calibri" panose="020F0502020204030204" pitchFamily="34" charset="0"/>
              </a:rPr>
              <a:t>Parce </a:t>
            </a:r>
            <a:r>
              <a:rPr lang="fr-FR" sz="2400" i="1" dirty="0">
                <a:latin typeface="Garamond" panose="02020404030301010803" pitchFamily="18" charset="0"/>
                <a:ea typeface="Calibri" panose="020F0502020204030204" pitchFamily="34" charset="0"/>
              </a:rPr>
              <a:t>que quand je suis venue avec mes parents pour chercher un appartement, ma mère voulait faire un investissement, vu que j’avais décidé de déménager parce que en Italie quand tu pars à la retraite en Italie, tu as ta retraite mais tu as aussi une somme d’argent en une seule fois, ma mère avait cet argent, elle voulait faire un investissement, et donc on a cherché un studio </a:t>
            </a:r>
            <a:r>
              <a:rPr lang="fr-FR" sz="2400" i="1" dirty="0" smtClean="0">
                <a:latin typeface="Garamond" panose="02020404030301010803" pitchFamily="18" charset="0"/>
                <a:ea typeface="Calibri" panose="020F0502020204030204" pitchFamily="34" charset="0"/>
              </a:rPr>
              <a:t>» (</a:t>
            </a:r>
            <a:r>
              <a:rPr lang="fr-FR" sz="2400" b="1" i="1" dirty="0" err="1" smtClean="0">
                <a:latin typeface="Garamond" panose="02020404030301010803" pitchFamily="18" charset="0"/>
                <a:ea typeface="Calibri" panose="020F0502020204030204" pitchFamily="34" charset="0"/>
              </a:rPr>
              <a:t>Antonetta</a:t>
            </a:r>
            <a:r>
              <a:rPr lang="fr-FR" sz="2400" b="1" i="1" dirty="0" smtClean="0">
                <a:latin typeface="Garamond" panose="02020404030301010803" pitchFamily="18" charset="0"/>
                <a:ea typeface="Calibri" panose="020F0502020204030204" pitchFamily="34" charset="0"/>
              </a:rPr>
              <a:t>, professeur de lycée, née en 1981)</a:t>
            </a:r>
            <a:r>
              <a:rPr lang="fr-FR" sz="2400" i="1" dirty="0" smtClean="0">
                <a:latin typeface="Garamond" panose="02020404030301010803" pitchFamily="18" charset="0"/>
                <a:ea typeface="Calibri" panose="020F0502020204030204" pitchFamily="34" charset="0"/>
              </a:rPr>
              <a:t> </a:t>
            </a:r>
            <a:endParaRPr lang="fr-FR" sz="2400" i="1" dirty="0">
              <a:latin typeface="Garamond" panose="02020404030301010803" pitchFamily="18" charset="0"/>
            </a:endParaRPr>
          </a:p>
        </p:txBody>
      </p:sp>
    </p:spTree>
    <p:extLst>
      <p:ext uri="{BB962C8B-B14F-4D97-AF65-F5344CB8AC3E}">
        <p14:creationId xmlns:p14="http://schemas.microsoft.com/office/powerpoint/2010/main" val="3684646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125185" y="2286354"/>
            <a:ext cx="6411686" cy="4154984"/>
          </a:xfrm>
          <a:prstGeom prst="rect">
            <a:avLst/>
          </a:prstGeom>
          <a:solidFill>
            <a:schemeClr val="bg1"/>
          </a:solidFill>
        </p:spPr>
        <p:txBody>
          <a:bodyPr wrap="square" rtlCol="0">
            <a:spAutoFit/>
          </a:bodyPr>
          <a:lstStyle/>
          <a:p>
            <a:pPr algn="just"/>
            <a:r>
              <a:rPr lang="fr-FR" sz="2400" i="1" dirty="0" smtClean="0">
                <a:solidFill>
                  <a:prstClr val="black"/>
                </a:solidFill>
                <a:latin typeface="Garamond" panose="02020404030301010803" pitchFamily="18" charset="0"/>
              </a:rPr>
              <a:t>I – en fait l’appartement de Magda, depuis qu’elle est à Paris, c’est son frère qui y a habité un peu mais maintenant on le loue, surtout sur </a:t>
            </a:r>
            <a:r>
              <a:rPr lang="fr-FR" sz="2400" i="1" dirty="0" err="1" smtClean="0">
                <a:solidFill>
                  <a:prstClr val="black"/>
                </a:solidFill>
                <a:latin typeface="Garamond" panose="02020404030301010803" pitchFamily="18" charset="0"/>
              </a:rPr>
              <a:t>airbnb</a:t>
            </a:r>
            <a:r>
              <a:rPr lang="fr-FR" sz="2400" i="1" dirty="0" smtClean="0">
                <a:solidFill>
                  <a:prstClr val="black"/>
                </a:solidFill>
                <a:latin typeface="Garamond" panose="02020404030301010803" pitchFamily="18" charset="0"/>
              </a:rPr>
              <a:t>, et ça  marche très bien. C’est moi ici qui m’en occupe, vu que j’habite juste au dessus c’est plus simple; pour les clés, le ménage et tout. </a:t>
            </a:r>
          </a:p>
          <a:p>
            <a:pPr algn="just"/>
            <a:r>
              <a:rPr lang="fr-FR" sz="2400" i="1" dirty="0" smtClean="0">
                <a:solidFill>
                  <a:prstClr val="black"/>
                </a:solidFill>
                <a:latin typeface="Garamond" panose="02020404030301010803" pitchFamily="18" charset="0"/>
              </a:rPr>
              <a:t>T – Mais l’appartement est à elle ? C’est elle qui en tire les revenus ? </a:t>
            </a:r>
          </a:p>
          <a:p>
            <a:pPr algn="just"/>
            <a:r>
              <a:rPr lang="fr-FR" sz="2400" i="1" dirty="0" smtClean="0">
                <a:solidFill>
                  <a:prstClr val="black"/>
                </a:solidFill>
                <a:latin typeface="Garamond" panose="02020404030301010803" pitchFamily="18" charset="0"/>
              </a:rPr>
              <a:t>I- Oui bien sûr, en fait je lui ai fait la donation quand mon mari est mort, on a divisé l’appartement du dessous. </a:t>
            </a:r>
          </a:p>
          <a:p>
            <a:pPr algn="just"/>
            <a:r>
              <a:rPr lang="fr-FR" sz="2400" b="1" i="1" dirty="0" smtClean="0">
                <a:solidFill>
                  <a:prstClr val="black"/>
                </a:solidFill>
                <a:latin typeface="Garamond" panose="02020404030301010803" pitchFamily="18" charset="0"/>
              </a:rPr>
              <a:t>(</a:t>
            </a:r>
            <a:r>
              <a:rPr lang="fr-FR" sz="2400" b="1" i="1" dirty="0" err="1" smtClean="0">
                <a:solidFill>
                  <a:prstClr val="black"/>
                </a:solidFill>
                <a:latin typeface="Garamond" panose="02020404030301010803" pitchFamily="18" charset="0"/>
              </a:rPr>
              <a:t>Irene</a:t>
            </a:r>
            <a:r>
              <a:rPr lang="fr-FR" sz="2400" b="1" i="1" dirty="0" smtClean="0">
                <a:solidFill>
                  <a:prstClr val="black"/>
                </a:solidFill>
                <a:latin typeface="Garamond" panose="02020404030301010803" pitchFamily="18" charset="0"/>
              </a:rPr>
              <a:t>, mère napolitaine avec une fille émigrée à Paris)</a:t>
            </a:r>
            <a:endParaRPr lang="fr-FR" sz="2400" b="1" i="1" dirty="0">
              <a:solidFill>
                <a:prstClr val="black"/>
              </a:solidFill>
              <a:latin typeface="Garamond" panose="02020404030301010803" pitchFamily="18" charset="0"/>
            </a:endParaRPr>
          </a:p>
        </p:txBody>
      </p:sp>
      <p:sp>
        <p:nvSpPr>
          <p:cNvPr id="3" name="ZoneTexte 2"/>
          <p:cNvSpPr txBox="1"/>
          <p:nvPr/>
        </p:nvSpPr>
        <p:spPr>
          <a:xfrm>
            <a:off x="1088571" y="162585"/>
            <a:ext cx="10896600" cy="1384995"/>
          </a:xfrm>
          <a:prstGeom prst="rect">
            <a:avLst/>
          </a:prstGeom>
          <a:noFill/>
        </p:spPr>
        <p:txBody>
          <a:bodyPr wrap="square" rtlCol="0">
            <a:spAutoFit/>
          </a:bodyPr>
          <a:lstStyle/>
          <a:p>
            <a:r>
              <a:rPr lang="fr-FR" sz="2800" b="1" dirty="0" smtClean="0">
                <a:solidFill>
                  <a:prstClr val="black"/>
                </a:solidFill>
                <a:latin typeface="Garamond" panose="02020404030301010803" pitchFamily="18" charset="0"/>
              </a:rPr>
              <a:t>La gestion collective des logements de famille pour soutenir les circulations transnationales : quand </a:t>
            </a:r>
            <a:r>
              <a:rPr lang="fr-FR" sz="2800" b="1" dirty="0" err="1" smtClean="0">
                <a:solidFill>
                  <a:prstClr val="black"/>
                </a:solidFill>
                <a:latin typeface="Garamond" panose="02020404030301010803" pitchFamily="18" charset="0"/>
              </a:rPr>
              <a:t>airbnb</a:t>
            </a:r>
            <a:r>
              <a:rPr lang="fr-FR" sz="2800" b="1" dirty="0" smtClean="0">
                <a:solidFill>
                  <a:prstClr val="black"/>
                </a:solidFill>
                <a:latin typeface="Garamond" panose="02020404030301010803" pitchFamily="18" charset="0"/>
              </a:rPr>
              <a:t> finance la fuite des cerveaux… </a:t>
            </a:r>
            <a:endParaRPr lang="fr-FR" sz="2800" b="1" dirty="0">
              <a:solidFill>
                <a:prstClr val="black"/>
              </a:solidFill>
              <a:latin typeface="Garamond" panose="02020404030301010803" pitchFamily="18" charset="0"/>
            </a:endParaRPr>
          </a:p>
        </p:txBody>
      </p:sp>
      <p:pic>
        <p:nvPicPr>
          <p:cNvPr id="4" name="Image 3"/>
          <p:cNvPicPr>
            <a:picLocks noChangeAspect="1"/>
          </p:cNvPicPr>
          <p:nvPr/>
        </p:nvPicPr>
        <p:blipFill>
          <a:blip r:embed="rId2"/>
          <a:stretch>
            <a:fillRect/>
          </a:stretch>
        </p:blipFill>
        <p:spPr>
          <a:xfrm>
            <a:off x="7222596" y="2209907"/>
            <a:ext cx="4038750" cy="4027500"/>
          </a:xfrm>
          <a:prstGeom prst="rect">
            <a:avLst/>
          </a:prstGeom>
        </p:spPr>
      </p:pic>
    </p:spTree>
    <p:extLst>
      <p:ext uri="{BB962C8B-B14F-4D97-AF65-F5344CB8AC3E}">
        <p14:creationId xmlns:p14="http://schemas.microsoft.com/office/powerpoint/2010/main" val="4127963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472542" y="140732"/>
            <a:ext cx="7064829" cy="369332"/>
          </a:xfrm>
          <a:prstGeom prst="rect">
            <a:avLst/>
          </a:prstGeom>
          <a:noFill/>
        </p:spPr>
        <p:txBody>
          <a:bodyPr wrap="square" rtlCol="0">
            <a:spAutoFit/>
          </a:bodyPr>
          <a:lstStyle/>
          <a:p>
            <a:r>
              <a:rPr lang="fr-FR" b="1" dirty="0" smtClean="0">
                <a:solidFill>
                  <a:prstClr val="black"/>
                </a:solidFill>
              </a:rPr>
              <a:t>Migration et restructuration des « </a:t>
            </a:r>
            <a:r>
              <a:rPr lang="fr-FR" b="1" dirty="0" err="1" smtClean="0">
                <a:solidFill>
                  <a:prstClr val="black"/>
                </a:solidFill>
              </a:rPr>
              <a:t>vicinages</a:t>
            </a:r>
            <a:r>
              <a:rPr lang="fr-FR" b="1" dirty="0" smtClean="0">
                <a:solidFill>
                  <a:prstClr val="black"/>
                </a:solidFill>
              </a:rPr>
              <a:t> » napolitains</a:t>
            </a:r>
            <a:endParaRPr lang="fr-FR" b="1" dirty="0">
              <a:solidFill>
                <a:prstClr val="black"/>
              </a:solidFill>
            </a:endParaRPr>
          </a:p>
        </p:txBody>
      </p:sp>
      <p:pic>
        <p:nvPicPr>
          <p:cNvPr id="3" name="Image 2"/>
          <p:cNvPicPr>
            <a:picLocks noChangeAspect="1"/>
          </p:cNvPicPr>
          <p:nvPr/>
        </p:nvPicPr>
        <p:blipFill>
          <a:blip r:embed="rId3"/>
          <a:stretch>
            <a:fillRect/>
          </a:stretch>
        </p:blipFill>
        <p:spPr>
          <a:xfrm>
            <a:off x="-333192" y="696910"/>
            <a:ext cx="6019640" cy="4244131"/>
          </a:xfrm>
          <a:prstGeom prst="rect">
            <a:avLst/>
          </a:prstGeom>
        </p:spPr>
      </p:pic>
      <p:pic>
        <p:nvPicPr>
          <p:cNvPr id="4" name="Image 3"/>
          <p:cNvPicPr>
            <a:picLocks noChangeAspect="1"/>
          </p:cNvPicPr>
          <p:nvPr/>
        </p:nvPicPr>
        <p:blipFill>
          <a:blip r:embed="rId4"/>
          <a:stretch>
            <a:fillRect/>
          </a:stretch>
        </p:blipFill>
        <p:spPr>
          <a:xfrm>
            <a:off x="6037135" y="1002784"/>
            <a:ext cx="5780495" cy="3819588"/>
          </a:xfrm>
          <a:prstGeom prst="rect">
            <a:avLst/>
          </a:prstGeom>
        </p:spPr>
      </p:pic>
      <p:sp>
        <p:nvSpPr>
          <p:cNvPr id="7" name="ZoneTexte 6"/>
          <p:cNvSpPr txBox="1"/>
          <p:nvPr/>
        </p:nvSpPr>
        <p:spPr>
          <a:xfrm>
            <a:off x="1105907" y="5346967"/>
            <a:ext cx="9862456" cy="1200329"/>
          </a:xfrm>
          <a:prstGeom prst="rect">
            <a:avLst/>
          </a:prstGeom>
          <a:noFill/>
        </p:spPr>
        <p:txBody>
          <a:bodyPr wrap="square" rtlCol="0">
            <a:spAutoFit/>
          </a:bodyPr>
          <a:lstStyle/>
          <a:p>
            <a:pPr algn="just"/>
            <a:r>
              <a:rPr lang="fr-FR" sz="2400" i="1" dirty="0" err="1" smtClean="0">
                <a:solidFill>
                  <a:prstClr val="black"/>
                </a:solidFill>
                <a:latin typeface="Garamond" panose="02020404030301010803" pitchFamily="18" charset="0"/>
              </a:rPr>
              <a:t>Vicinages</a:t>
            </a:r>
            <a:r>
              <a:rPr lang="fr-FR" sz="2400" dirty="0" smtClean="0">
                <a:solidFill>
                  <a:prstClr val="black"/>
                </a:solidFill>
                <a:latin typeface="Garamond" panose="02020404030301010803" pitchFamily="18" charset="0"/>
              </a:rPr>
              <a:t> : </a:t>
            </a:r>
            <a:r>
              <a:rPr lang="fr-FR" sz="2400" dirty="0" err="1" smtClean="0">
                <a:solidFill>
                  <a:prstClr val="black"/>
                </a:solidFill>
                <a:latin typeface="Garamond" panose="02020404030301010803" pitchFamily="18" charset="0"/>
              </a:rPr>
              <a:t>interrelated</a:t>
            </a:r>
            <a:r>
              <a:rPr lang="fr-FR" sz="2400" dirty="0" smtClean="0">
                <a:solidFill>
                  <a:prstClr val="black"/>
                </a:solidFill>
                <a:latin typeface="Garamond" panose="02020404030301010803" pitchFamily="18" charset="0"/>
              </a:rPr>
              <a:t> close homes and </a:t>
            </a:r>
            <a:r>
              <a:rPr lang="fr-FR" sz="2400" dirty="0" err="1" smtClean="0">
                <a:solidFill>
                  <a:prstClr val="black"/>
                </a:solidFill>
                <a:latin typeface="Garamond" panose="02020404030301010803" pitchFamily="18" charset="0"/>
              </a:rPr>
              <a:t>persons</a:t>
            </a:r>
            <a:r>
              <a:rPr lang="fr-FR" sz="2400" dirty="0" smtClean="0">
                <a:solidFill>
                  <a:prstClr val="black"/>
                </a:solidFill>
                <a:latin typeface="Garamond" panose="02020404030301010803" pitchFamily="18" charset="0"/>
              </a:rPr>
              <a:t> </a:t>
            </a:r>
            <a:r>
              <a:rPr lang="fr-FR" sz="2400" dirty="0" err="1" smtClean="0">
                <a:solidFill>
                  <a:prstClr val="black"/>
                </a:solidFill>
                <a:latin typeface="Garamond" panose="02020404030301010803" pitchFamily="18" charset="0"/>
              </a:rPr>
              <a:t>which</a:t>
            </a:r>
            <a:r>
              <a:rPr lang="fr-FR" sz="2400" dirty="0" smtClean="0">
                <a:solidFill>
                  <a:prstClr val="black"/>
                </a:solidFill>
                <a:latin typeface="Garamond" panose="02020404030301010803" pitchFamily="18" charset="0"/>
              </a:rPr>
              <a:t> </a:t>
            </a:r>
            <a:r>
              <a:rPr lang="fr-FR" sz="2400" dirty="0" err="1" smtClean="0">
                <a:solidFill>
                  <a:prstClr val="black"/>
                </a:solidFill>
                <a:latin typeface="Garamond" panose="02020404030301010803" pitchFamily="18" charset="0"/>
              </a:rPr>
              <a:t>co-produce</a:t>
            </a:r>
            <a:r>
              <a:rPr lang="fr-FR" sz="2400" dirty="0" smtClean="0">
                <a:solidFill>
                  <a:prstClr val="black"/>
                </a:solidFill>
                <a:latin typeface="Garamond" panose="02020404030301010803" pitchFamily="18" charset="0"/>
              </a:rPr>
              <a:t> </a:t>
            </a:r>
            <a:r>
              <a:rPr lang="fr-FR" sz="2400" dirty="0" err="1" smtClean="0">
                <a:solidFill>
                  <a:prstClr val="black"/>
                </a:solidFill>
                <a:latin typeface="Garamond" panose="02020404030301010803" pitchFamily="18" charset="0"/>
              </a:rPr>
              <a:t>each</a:t>
            </a:r>
            <a:r>
              <a:rPr lang="fr-FR" sz="2400" dirty="0" smtClean="0">
                <a:solidFill>
                  <a:prstClr val="black"/>
                </a:solidFill>
                <a:latin typeface="Garamond" panose="02020404030301010803" pitchFamily="18" charset="0"/>
              </a:rPr>
              <a:t> </a:t>
            </a:r>
            <a:r>
              <a:rPr lang="fr-FR" sz="2400" dirty="0" err="1" smtClean="0">
                <a:solidFill>
                  <a:prstClr val="black"/>
                </a:solidFill>
                <a:latin typeface="Garamond" panose="02020404030301010803" pitchFamily="18" charset="0"/>
              </a:rPr>
              <a:t>others</a:t>
            </a:r>
            <a:r>
              <a:rPr lang="fr-FR" sz="2400" dirty="0" smtClean="0">
                <a:solidFill>
                  <a:prstClr val="black"/>
                </a:solidFill>
                <a:latin typeface="Garamond" panose="02020404030301010803" pitchFamily="18" charset="0"/>
              </a:rPr>
              <a:t> </a:t>
            </a:r>
            <a:r>
              <a:rPr lang="fr-FR" sz="2400" dirty="0" err="1" smtClean="0">
                <a:solidFill>
                  <a:prstClr val="black"/>
                </a:solidFill>
                <a:latin typeface="Garamond" panose="02020404030301010803" pitchFamily="18" charset="0"/>
              </a:rPr>
              <a:t>through</a:t>
            </a:r>
            <a:r>
              <a:rPr lang="fr-FR" sz="2400" dirty="0" smtClean="0">
                <a:solidFill>
                  <a:prstClr val="black"/>
                </a:solidFill>
                <a:latin typeface="Garamond" panose="02020404030301010803" pitchFamily="18" charset="0"/>
              </a:rPr>
              <a:t> the sharing of ressources and </a:t>
            </a:r>
            <a:r>
              <a:rPr lang="fr-FR" sz="2400" dirty="0" err="1" smtClean="0">
                <a:solidFill>
                  <a:prstClr val="black"/>
                </a:solidFill>
                <a:latin typeface="Garamond" panose="02020404030301010803" pitchFamily="18" charset="0"/>
              </a:rPr>
              <a:t>everyday</a:t>
            </a:r>
            <a:r>
              <a:rPr lang="fr-FR" sz="2400" dirty="0" smtClean="0">
                <a:solidFill>
                  <a:prstClr val="black"/>
                </a:solidFill>
                <a:latin typeface="Garamond" panose="02020404030301010803" pitchFamily="18" charset="0"/>
              </a:rPr>
              <a:t> life (De pina Cabral, 1991). « quasi </a:t>
            </a:r>
            <a:r>
              <a:rPr lang="fr-FR" sz="2400" dirty="0" err="1" smtClean="0">
                <a:solidFill>
                  <a:prstClr val="black"/>
                </a:solidFill>
                <a:latin typeface="Garamond" panose="02020404030301010803" pitchFamily="18" charset="0"/>
              </a:rPr>
              <a:t>coabitazione</a:t>
            </a:r>
            <a:r>
              <a:rPr lang="fr-FR" sz="2400" dirty="0" smtClean="0">
                <a:solidFill>
                  <a:prstClr val="black"/>
                </a:solidFill>
                <a:latin typeface="Garamond" panose="02020404030301010803" pitchFamily="18" charset="0"/>
              </a:rPr>
              <a:t> » (</a:t>
            </a:r>
            <a:r>
              <a:rPr lang="fr-FR" sz="2400" dirty="0" err="1" smtClean="0">
                <a:solidFill>
                  <a:prstClr val="black"/>
                </a:solidFill>
                <a:latin typeface="Garamond" panose="02020404030301010803" pitchFamily="18" charset="0"/>
              </a:rPr>
              <a:t>Barbagli</a:t>
            </a:r>
            <a:r>
              <a:rPr lang="fr-FR" sz="2400" dirty="0" smtClean="0">
                <a:solidFill>
                  <a:prstClr val="black"/>
                </a:solidFill>
                <a:latin typeface="Garamond" panose="02020404030301010803" pitchFamily="18" charset="0"/>
              </a:rPr>
              <a:t>, 1991).  </a:t>
            </a:r>
            <a:endParaRPr lang="fr-FR" sz="24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3608019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ZoneTexte 3"/>
          <p:cNvSpPr txBox="1"/>
          <p:nvPr/>
        </p:nvSpPr>
        <p:spPr>
          <a:xfrm>
            <a:off x="2643871" y="79928"/>
            <a:ext cx="9015814" cy="461665"/>
          </a:xfrm>
          <a:prstGeom prst="rect">
            <a:avLst/>
          </a:prstGeom>
          <a:noFill/>
        </p:spPr>
        <p:txBody>
          <a:bodyPr wrap="square" rtlCol="0">
            <a:spAutoFit/>
          </a:bodyPr>
          <a:lstStyle/>
          <a:p>
            <a:r>
              <a:rPr lang="fr-FR" sz="2400" b="1" dirty="0" smtClean="0">
                <a:latin typeface="Garamond" panose="02020404030301010803" pitchFamily="18" charset="0"/>
              </a:rPr>
              <a:t>Une migration invisible ? Problèmes méthodologiques… </a:t>
            </a:r>
            <a:endParaRPr lang="fr-FR" sz="2400" b="1" dirty="0">
              <a:latin typeface="Garamond" panose="02020404030301010803" pitchFamily="18" charset="0"/>
            </a:endParaRPr>
          </a:p>
        </p:txBody>
      </p:sp>
      <p:sp>
        <p:nvSpPr>
          <p:cNvPr id="5" name="ZoneTexte 2"/>
          <p:cNvSpPr txBox="1">
            <a:spLocks noChangeArrowheads="1"/>
          </p:cNvSpPr>
          <p:nvPr/>
        </p:nvSpPr>
        <p:spPr bwMode="auto">
          <a:xfrm>
            <a:off x="232128" y="3488570"/>
            <a:ext cx="1146934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buFontTx/>
              <a:buChar char="-"/>
            </a:pPr>
            <a:r>
              <a:rPr lang="fr-FR" altLang="fr-FR" sz="2000" b="1" dirty="0" smtClean="0">
                <a:latin typeface="Garamond" panose="02020404030301010803" pitchFamily="18" charset="0"/>
              </a:rPr>
              <a:t>30 entretiens </a:t>
            </a:r>
            <a:r>
              <a:rPr lang="fr-FR" altLang="fr-FR" sz="2000" dirty="0" smtClean="0">
                <a:latin typeface="Garamond" panose="02020404030301010803" pitchFamily="18" charset="0"/>
              </a:rPr>
              <a:t>menés </a:t>
            </a:r>
            <a:r>
              <a:rPr lang="fr-FR" altLang="fr-FR" sz="2000" dirty="0">
                <a:latin typeface="Garamond" panose="02020404030301010803" pitchFamily="18" charset="0"/>
              </a:rPr>
              <a:t>à Paris depuis novembre 2012 auprès d’Italiens diplômés du supérieur récemment arrivés dans la capitale, et âgés de 25 à 40 </a:t>
            </a:r>
            <a:r>
              <a:rPr lang="fr-FR" altLang="fr-FR" sz="2000" dirty="0" smtClean="0">
                <a:latin typeface="Garamond" panose="02020404030301010803" pitchFamily="18" charset="0"/>
              </a:rPr>
              <a:t>ans </a:t>
            </a:r>
            <a:r>
              <a:rPr lang="fr-FR" altLang="fr-FR" sz="2000" dirty="0">
                <a:latin typeface="Garamond" panose="02020404030301010803" pitchFamily="18" charset="0"/>
              </a:rPr>
              <a:t>(20 entretiens pour </a:t>
            </a:r>
            <a:r>
              <a:rPr lang="fr-FR" altLang="fr-FR" sz="2000" dirty="0" smtClean="0">
                <a:latin typeface="Garamond" panose="02020404030301010803" pitchFamily="18" charset="0"/>
              </a:rPr>
              <a:t>l’instant / avec Camille </a:t>
            </a:r>
            <a:r>
              <a:rPr lang="fr-FR" altLang="fr-FR" sz="2000" dirty="0" err="1" smtClean="0">
                <a:latin typeface="Garamond" panose="02020404030301010803" pitchFamily="18" charset="0"/>
              </a:rPr>
              <a:t>schmoll</a:t>
            </a:r>
            <a:r>
              <a:rPr lang="fr-FR" altLang="fr-FR" sz="2000" dirty="0" smtClean="0">
                <a:latin typeface="Garamond" panose="02020404030301010803" pitchFamily="18" charset="0"/>
              </a:rPr>
              <a:t> et Hadrien </a:t>
            </a:r>
            <a:r>
              <a:rPr lang="fr-FR" altLang="fr-FR" sz="2000" dirty="0" err="1" smtClean="0">
                <a:latin typeface="Garamond" panose="02020404030301010803" pitchFamily="18" charset="0"/>
              </a:rPr>
              <a:t>Dubucs</a:t>
            </a:r>
            <a:r>
              <a:rPr lang="fr-FR" altLang="fr-FR" sz="2000" dirty="0" smtClean="0">
                <a:latin typeface="Garamond" panose="02020404030301010803" pitchFamily="18" charset="0"/>
              </a:rPr>
              <a:t>)</a:t>
            </a:r>
            <a:endParaRPr lang="fr-FR" altLang="fr-FR" sz="2000" dirty="0">
              <a:latin typeface="Garamond" panose="02020404030301010803" pitchFamily="18" charset="0"/>
            </a:endParaRPr>
          </a:p>
          <a:p>
            <a:pPr algn="just" eaLnBrk="1" hangingPunct="1">
              <a:buFontTx/>
              <a:buChar char="-"/>
            </a:pPr>
            <a:endParaRPr lang="fr-FR" altLang="fr-FR" sz="2000" dirty="0">
              <a:latin typeface="Garamond" panose="02020404030301010803" pitchFamily="18" charset="0"/>
            </a:endParaRPr>
          </a:p>
          <a:p>
            <a:pPr eaLnBrk="1" hangingPunct="1">
              <a:buFontTx/>
              <a:buChar char="-"/>
            </a:pPr>
            <a:endParaRPr lang="fr-FR" altLang="fr-FR" sz="2000" dirty="0">
              <a:latin typeface="Garamond" panose="02020404030301010803" pitchFamily="18" charset="0"/>
            </a:endParaRPr>
          </a:p>
        </p:txBody>
      </p:sp>
      <p:sp>
        <p:nvSpPr>
          <p:cNvPr id="6" name="ZoneTexte 3"/>
          <p:cNvSpPr txBox="1">
            <a:spLocks noChangeArrowheads="1"/>
          </p:cNvSpPr>
          <p:nvPr/>
        </p:nvSpPr>
        <p:spPr bwMode="auto">
          <a:xfrm>
            <a:off x="273917" y="799717"/>
            <a:ext cx="113857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buFontTx/>
              <a:buChar char="-"/>
            </a:pPr>
            <a:r>
              <a:rPr lang="fr-FR" altLang="fr-FR" sz="2000" b="1" dirty="0" smtClean="0">
                <a:latin typeface="Garamond" panose="02020404030301010803" pitchFamily="18" charset="0"/>
              </a:rPr>
              <a:t>Une migration peu visible dans les données </a:t>
            </a:r>
            <a:r>
              <a:rPr lang="fr-FR" altLang="fr-FR" sz="2000" b="1" dirty="0">
                <a:latin typeface="Garamond" panose="02020404030301010803" pitchFamily="18" charset="0"/>
              </a:rPr>
              <a:t>officielles </a:t>
            </a:r>
            <a:r>
              <a:rPr lang="fr-FR" altLang="fr-FR" sz="2000" dirty="0">
                <a:latin typeface="Garamond" panose="02020404030301010803" pitchFamily="18" charset="0"/>
              </a:rPr>
              <a:t>françaises (recensements INSEE 1999 et </a:t>
            </a:r>
            <a:r>
              <a:rPr lang="fr-FR" altLang="fr-FR" sz="2000" dirty="0" smtClean="0">
                <a:latin typeface="Garamond" panose="02020404030301010803" pitchFamily="18" charset="0"/>
              </a:rPr>
              <a:t>2009) : l’importance des registres de populations italiens (</a:t>
            </a:r>
            <a:r>
              <a:rPr lang="fr-FR" altLang="fr-FR" sz="2000" i="1" dirty="0" err="1" smtClean="0">
                <a:latin typeface="Garamond" panose="02020404030301010803" pitchFamily="18" charset="0"/>
              </a:rPr>
              <a:t>Anagrafe</a:t>
            </a:r>
            <a:r>
              <a:rPr lang="fr-FR" altLang="fr-FR" sz="2000" dirty="0" smtClean="0">
                <a:latin typeface="Garamond" panose="02020404030301010803" pitchFamily="18" charset="0"/>
              </a:rPr>
              <a:t>, « AIRE ») </a:t>
            </a:r>
            <a:endParaRPr lang="fr-FR" altLang="fr-FR" sz="2000" dirty="0">
              <a:latin typeface="Garamond" panose="02020404030301010803" pitchFamily="18" charset="0"/>
            </a:endParaRPr>
          </a:p>
        </p:txBody>
      </p:sp>
      <p:sp>
        <p:nvSpPr>
          <p:cNvPr id="7" name="ZoneTexte 4"/>
          <p:cNvSpPr txBox="1">
            <a:spLocks noChangeArrowheads="1"/>
          </p:cNvSpPr>
          <p:nvPr/>
        </p:nvSpPr>
        <p:spPr bwMode="auto">
          <a:xfrm>
            <a:off x="296418" y="5528312"/>
            <a:ext cx="114050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fr-FR" altLang="fr-FR" sz="2000" dirty="0">
                <a:latin typeface="Garamond" panose="02020404030301010803" pitchFamily="18" charset="0"/>
              </a:rPr>
              <a:t>- </a:t>
            </a:r>
            <a:r>
              <a:rPr lang="fr-FR" altLang="fr-FR" sz="2000" b="1" dirty="0">
                <a:latin typeface="Garamond" panose="02020404030301010803" pitchFamily="18" charset="0"/>
              </a:rPr>
              <a:t>Etudes des </a:t>
            </a:r>
            <a:r>
              <a:rPr lang="fr-FR" altLang="fr-FR" sz="2000" b="1" dirty="0" smtClean="0">
                <a:latin typeface="Garamond" panose="02020404030301010803" pitchFamily="18" charset="0"/>
              </a:rPr>
              <a:t>communautés virtuelles, blogs et productions en ligne sur les relations familiales des Italiens émigrés </a:t>
            </a:r>
            <a:r>
              <a:rPr lang="fr-FR" altLang="fr-FR" sz="2000" dirty="0" smtClean="0">
                <a:latin typeface="Garamond" panose="02020404030301010803" pitchFamily="18" charset="0"/>
              </a:rPr>
              <a:t>(en particulier le blog </a:t>
            </a:r>
            <a:r>
              <a:rPr lang="fr-FR" altLang="fr-FR" sz="2000" i="1" dirty="0" err="1" smtClean="0">
                <a:latin typeface="Garamond" panose="02020404030301010803" pitchFamily="18" charset="0"/>
              </a:rPr>
              <a:t>Mamme</a:t>
            </a:r>
            <a:r>
              <a:rPr lang="fr-FR" altLang="fr-FR" sz="2000" i="1" dirty="0" smtClean="0">
                <a:latin typeface="Garamond" panose="02020404030301010803" pitchFamily="18" charset="0"/>
              </a:rPr>
              <a:t> di </a:t>
            </a:r>
            <a:r>
              <a:rPr lang="fr-FR" altLang="fr-FR" sz="2000" i="1" dirty="0" err="1" smtClean="0">
                <a:latin typeface="Garamond" panose="02020404030301010803" pitchFamily="18" charset="0"/>
              </a:rPr>
              <a:t>cervelli</a:t>
            </a:r>
            <a:r>
              <a:rPr lang="fr-FR" altLang="fr-FR" sz="2000" i="1" dirty="0" smtClean="0">
                <a:latin typeface="Garamond" panose="02020404030301010803" pitchFamily="18" charset="0"/>
              </a:rPr>
              <a:t> in </a:t>
            </a:r>
            <a:r>
              <a:rPr lang="fr-FR" altLang="fr-FR" sz="2000" i="1" dirty="0" err="1" smtClean="0">
                <a:latin typeface="Garamond" panose="02020404030301010803" pitchFamily="18" charset="0"/>
              </a:rPr>
              <a:t>fuga</a:t>
            </a:r>
            <a:r>
              <a:rPr lang="fr-FR" altLang="fr-FR" sz="2000" dirty="0" smtClean="0">
                <a:latin typeface="Garamond" panose="02020404030301010803" pitchFamily="18" charset="0"/>
              </a:rPr>
              <a:t>, et le groupe FB </a:t>
            </a:r>
            <a:r>
              <a:rPr lang="fr-FR" altLang="fr-FR" sz="2000" i="1" dirty="0" err="1" smtClean="0">
                <a:latin typeface="Garamond" panose="02020404030301010803" pitchFamily="18" charset="0"/>
              </a:rPr>
              <a:t>mamme</a:t>
            </a:r>
            <a:r>
              <a:rPr lang="fr-FR" altLang="fr-FR" sz="2000" i="1" dirty="0" smtClean="0">
                <a:latin typeface="Garamond" panose="02020404030301010803" pitchFamily="18" charset="0"/>
              </a:rPr>
              <a:t> e </a:t>
            </a:r>
            <a:r>
              <a:rPr lang="fr-FR" altLang="fr-FR" sz="2000" i="1" dirty="0" err="1" smtClean="0">
                <a:latin typeface="Garamond" panose="02020404030301010803" pitchFamily="18" charset="0"/>
              </a:rPr>
              <a:t>papà</a:t>
            </a:r>
            <a:r>
              <a:rPr lang="fr-FR" altLang="fr-FR" sz="2000" i="1" dirty="0" smtClean="0">
                <a:latin typeface="Garamond" panose="02020404030301010803" pitchFamily="18" charset="0"/>
              </a:rPr>
              <a:t> </a:t>
            </a:r>
            <a:r>
              <a:rPr lang="fr-FR" altLang="fr-FR" sz="2000" i="1" dirty="0" err="1" smtClean="0">
                <a:latin typeface="Garamond" panose="02020404030301010803" pitchFamily="18" charset="0"/>
              </a:rPr>
              <a:t>italiani</a:t>
            </a:r>
            <a:r>
              <a:rPr lang="fr-FR" altLang="fr-FR" sz="2000" i="1" dirty="0" smtClean="0">
                <a:latin typeface="Garamond" panose="02020404030301010803" pitchFamily="18" charset="0"/>
              </a:rPr>
              <a:t> a </a:t>
            </a:r>
            <a:r>
              <a:rPr lang="fr-FR" altLang="fr-FR" sz="2000" i="1" dirty="0" err="1">
                <a:latin typeface="Garamond" panose="02020404030301010803" pitchFamily="18" charset="0"/>
              </a:rPr>
              <a:t>P</a:t>
            </a:r>
            <a:r>
              <a:rPr lang="fr-FR" altLang="fr-FR" sz="2000" i="1" dirty="0" err="1" smtClean="0">
                <a:latin typeface="Garamond" panose="02020404030301010803" pitchFamily="18" charset="0"/>
              </a:rPr>
              <a:t>arigi</a:t>
            </a:r>
            <a:r>
              <a:rPr lang="fr-FR" altLang="fr-FR" sz="2000" dirty="0" smtClean="0">
                <a:latin typeface="Garamond" panose="02020404030301010803" pitchFamily="18" charset="0"/>
              </a:rPr>
              <a:t>) </a:t>
            </a:r>
            <a:endParaRPr lang="fr-FR" altLang="fr-FR" sz="2000" dirty="0">
              <a:latin typeface="Garamond" panose="02020404030301010803" pitchFamily="18" charset="0"/>
            </a:endParaRPr>
          </a:p>
        </p:txBody>
      </p:sp>
      <p:sp>
        <p:nvSpPr>
          <p:cNvPr id="8" name="ZoneTexte 1"/>
          <p:cNvSpPr txBox="1">
            <a:spLocks noChangeArrowheads="1"/>
          </p:cNvSpPr>
          <p:nvPr/>
        </p:nvSpPr>
        <p:spPr bwMode="auto">
          <a:xfrm>
            <a:off x="352136" y="1823272"/>
            <a:ext cx="112293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fr-FR" sz="2000" dirty="0">
                <a:latin typeface="Garamond" panose="02020404030301010803" pitchFamily="18" charset="0"/>
              </a:rPr>
              <a:t>- </a:t>
            </a:r>
            <a:r>
              <a:rPr lang="fr-FR" sz="2000" b="1" dirty="0">
                <a:latin typeface="Garamond" panose="02020404030301010803" pitchFamily="18" charset="0"/>
              </a:rPr>
              <a:t>Questionnaire en ligne diffusé via courriels et sites internet  de juin à octobre 2015 </a:t>
            </a:r>
            <a:r>
              <a:rPr lang="fr-FR" sz="2000" dirty="0">
                <a:latin typeface="Garamond" panose="02020404030301010803" pitchFamily="18" charset="0"/>
              </a:rPr>
              <a:t>(questions sur la trajectoire biographique, l’insertion professionnelle et résidentielle à Paris, les circulations et les liens avec l’Italie, les pratiques </a:t>
            </a:r>
            <a:r>
              <a:rPr lang="fr-FR" sz="2000" dirty="0" smtClean="0">
                <a:latin typeface="Garamond" panose="02020404030301010803" pitchFamily="18" charset="0"/>
              </a:rPr>
              <a:t>urbaines, la localisation de la famille) </a:t>
            </a:r>
            <a:r>
              <a:rPr lang="fr-FR" sz="2000" dirty="0">
                <a:latin typeface="Garamond" panose="02020404030301010803" pitchFamily="18" charset="0"/>
              </a:rPr>
              <a:t>- </a:t>
            </a:r>
            <a:r>
              <a:rPr lang="fr-FR" sz="2000" dirty="0" smtClean="0">
                <a:latin typeface="Garamond" panose="02020404030301010803" pitchFamily="18" charset="0"/>
              </a:rPr>
              <a:t>515 réponses (avec Camille </a:t>
            </a:r>
            <a:r>
              <a:rPr lang="fr-FR" sz="2000" dirty="0" err="1" smtClean="0">
                <a:latin typeface="Garamond" panose="02020404030301010803" pitchFamily="18" charset="0"/>
              </a:rPr>
              <a:t>Schmoll</a:t>
            </a:r>
            <a:r>
              <a:rPr lang="fr-FR" sz="2000" dirty="0" smtClean="0">
                <a:latin typeface="Garamond" panose="02020404030301010803" pitchFamily="18" charset="0"/>
              </a:rPr>
              <a:t>, Hadrien </a:t>
            </a:r>
            <a:r>
              <a:rPr lang="fr-FR" sz="2000" dirty="0" err="1" smtClean="0">
                <a:latin typeface="Garamond" panose="02020404030301010803" pitchFamily="18" charset="0"/>
              </a:rPr>
              <a:t>Dubucs</a:t>
            </a:r>
            <a:r>
              <a:rPr lang="fr-FR" sz="2000" dirty="0">
                <a:latin typeface="Garamond" panose="02020404030301010803" pitchFamily="18" charset="0"/>
              </a:rPr>
              <a:t> </a:t>
            </a:r>
            <a:r>
              <a:rPr lang="fr-FR" sz="2000" dirty="0" smtClean="0">
                <a:latin typeface="Garamond" panose="02020404030301010803" pitchFamily="18" charset="0"/>
              </a:rPr>
              <a:t>et Ettore </a:t>
            </a:r>
            <a:r>
              <a:rPr lang="fr-FR" sz="2000" dirty="0" err="1" smtClean="0">
                <a:latin typeface="Garamond" panose="02020404030301010803" pitchFamily="18" charset="0"/>
              </a:rPr>
              <a:t>Recchi</a:t>
            </a:r>
            <a:r>
              <a:rPr lang="fr-FR" sz="2000" dirty="0" smtClean="0">
                <a:latin typeface="Garamond" panose="02020404030301010803" pitchFamily="18" charset="0"/>
              </a:rPr>
              <a:t>)</a:t>
            </a:r>
            <a:endParaRPr lang="fr-FR" sz="2000" dirty="0">
              <a:latin typeface="Garamond" panose="02020404030301010803" pitchFamily="18" charset="0"/>
            </a:endParaRPr>
          </a:p>
        </p:txBody>
      </p:sp>
      <p:sp>
        <p:nvSpPr>
          <p:cNvPr id="12" name="ZoneTexte 11"/>
          <p:cNvSpPr txBox="1"/>
          <p:nvPr/>
        </p:nvSpPr>
        <p:spPr>
          <a:xfrm>
            <a:off x="352136" y="4639246"/>
            <a:ext cx="11783259" cy="400110"/>
          </a:xfrm>
          <a:prstGeom prst="rect">
            <a:avLst/>
          </a:prstGeom>
          <a:noFill/>
        </p:spPr>
        <p:txBody>
          <a:bodyPr wrap="square" rtlCol="0">
            <a:spAutoFit/>
          </a:bodyPr>
          <a:lstStyle/>
          <a:p>
            <a:r>
              <a:rPr lang="fr-FR" sz="2000" dirty="0" smtClean="0">
                <a:latin typeface="Garamond" panose="02020404030301010803" pitchFamily="18" charset="0"/>
              </a:rPr>
              <a:t>- </a:t>
            </a:r>
            <a:r>
              <a:rPr lang="fr-FR" sz="2000" b="1" dirty="0" smtClean="0">
                <a:latin typeface="Garamond" panose="02020404030301010803" pitchFamily="18" charset="0"/>
              </a:rPr>
              <a:t>3 monographies familiales</a:t>
            </a:r>
            <a:r>
              <a:rPr lang="fr-FR" sz="2000" dirty="0" smtClean="0">
                <a:latin typeface="Garamond" panose="02020404030301010803" pitchFamily="18" charset="0"/>
              </a:rPr>
              <a:t> </a:t>
            </a:r>
            <a:r>
              <a:rPr lang="fr-FR" sz="2000" dirty="0" err="1" smtClean="0">
                <a:latin typeface="Garamond" panose="02020404030301010803" pitchFamily="18" charset="0"/>
              </a:rPr>
              <a:t>multisituées</a:t>
            </a:r>
            <a:r>
              <a:rPr lang="fr-FR" sz="2000" dirty="0" smtClean="0">
                <a:latin typeface="Garamond" panose="02020404030301010803" pitchFamily="18" charset="0"/>
              </a:rPr>
              <a:t> (Paris, Naples) :  sur les liens familiaux en migration </a:t>
            </a:r>
            <a:endParaRPr lang="fr-FR" sz="2000" dirty="0">
              <a:latin typeface="Garamond" panose="02020404030301010803" pitchFamily="18" charset="0"/>
            </a:endParaRPr>
          </a:p>
        </p:txBody>
      </p:sp>
    </p:spTree>
    <p:extLst>
      <p:ext uri="{BB962C8B-B14F-4D97-AF65-F5344CB8AC3E}">
        <p14:creationId xmlns:p14="http://schemas.microsoft.com/office/powerpoint/2010/main" val="1261165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4765704" y="388470"/>
            <a:ext cx="8289421" cy="523220"/>
          </a:xfrm>
          <a:prstGeom prst="rect">
            <a:avLst/>
          </a:prstGeom>
          <a:noFill/>
        </p:spPr>
        <p:txBody>
          <a:bodyPr wrap="square" rtlCol="0">
            <a:spAutoFit/>
          </a:bodyPr>
          <a:lstStyle/>
          <a:p>
            <a:r>
              <a:rPr lang="fr-FR" sz="2800" b="1" dirty="0" smtClean="0">
                <a:latin typeface="Garamond" panose="02020404030301010803" pitchFamily="18" charset="0"/>
              </a:rPr>
              <a:t>Conclusion</a:t>
            </a:r>
            <a:endParaRPr lang="fr-FR" sz="2800" b="1" dirty="0">
              <a:latin typeface="Garamond" panose="02020404030301010803" pitchFamily="18" charset="0"/>
            </a:endParaRPr>
          </a:p>
        </p:txBody>
      </p:sp>
      <p:sp>
        <p:nvSpPr>
          <p:cNvPr id="6" name="ZoneTexte 5"/>
          <p:cNvSpPr txBox="1"/>
          <p:nvPr/>
        </p:nvSpPr>
        <p:spPr>
          <a:xfrm>
            <a:off x="1063869" y="4990942"/>
            <a:ext cx="10618183" cy="954107"/>
          </a:xfrm>
          <a:prstGeom prst="rect">
            <a:avLst/>
          </a:prstGeom>
          <a:noFill/>
        </p:spPr>
        <p:txBody>
          <a:bodyPr wrap="square" rtlCol="0">
            <a:spAutoFit/>
          </a:bodyPr>
          <a:lstStyle/>
          <a:p>
            <a:r>
              <a:rPr lang="fr-FR" sz="2800" dirty="0" smtClean="0">
                <a:latin typeface="Garamond" panose="02020404030301010803" pitchFamily="18" charset="0"/>
              </a:rPr>
              <a:t>- Les mobilités « VFR » induites par les migrations : des circulations transnationales massives mais sous-étudiées</a:t>
            </a:r>
            <a:endParaRPr lang="fr-FR" sz="2800" dirty="0">
              <a:latin typeface="Garamond" panose="02020404030301010803" pitchFamily="18" charset="0"/>
            </a:endParaRPr>
          </a:p>
        </p:txBody>
      </p:sp>
      <p:sp>
        <p:nvSpPr>
          <p:cNvPr id="8" name="ZoneTexte 7"/>
          <p:cNvSpPr txBox="1"/>
          <p:nvPr/>
        </p:nvSpPr>
        <p:spPr>
          <a:xfrm>
            <a:off x="1063869" y="1635369"/>
            <a:ext cx="10344767" cy="1384995"/>
          </a:xfrm>
          <a:prstGeom prst="rect">
            <a:avLst/>
          </a:prstGeom>
          <a:noFill/>
        </p:spPr>
        <p:txBody>
          <a:bodyPr wrap="square" rtlCol="0">
            <a:spAutoFit/>
          </a:bodyPr>
          <a:lstStyle/>
          <a:p>
            <a:r>
              <a:rPr lang="fr-FR" sz="2800" dirty="0" smtClean="0">
                <a:latin typeface="Garamond" panose="02020404030301010803" pitchFamily="18" charset="0"/>
              </a:rPr>
              <a:t>- </a:t>
            </a:r>
            <a:r>
              <a:rPr lang="fr-FR" sz="2800" dirty="0" smtClean="0">
                <a:latin typeface="Garamond" panose="02020404030301010803" pitchFamily="18" charset="0"/>
              </a:rPr>
              <a:t>« </a:t>
            </a:r>
            <a:r>
              <a:rPr lang="fr-FR" sz="2800" dirty="0" err="1" smtClean="0">
                <a:latin typeface="Garamond" panose="02020404030301010803" pitchFamily="18" charset="0"/>
              </a:rPr>
              <a:t>Eurofamilies</a:t>
            </a:r>
            <a:r>
              <a:rPr lang="fr-FR" sz="2800" dirty="0" smtClean="0">
                <a:latin typeface="Garamond" panose="02020404030301010803" pitchFamily="18" charset="0"/>
              </a:rPr>
              <a:t> » (</a:t>
            </a:r>
            <a:r>
              <a:rPr lang="fr-FR" sz="2800" dirty="0" err="1" smtClean="0">
                <a:latin typeface="Garamond" panose="02020404030301010803" pitchFamily="18" charset="0"/>
              </a:rPr>
              <a:t>Favell</a:t>
            </a:r>
            <a:r>
              <a:rPr lang="fr-FR" sz="2800" dirty="0" smtClean="0">
                <a:latin typeface="Garamond" panose="02020404030301010803" pitchFamily="18" charset="0"/>
              </a:rPr>
              <a:t>, 2008) ? Une </a:t>
            </a:r>
            <a:r>
              <a:rPr lang="fr-FR" sz="2800" dirty="0" smtClean="0">
                <a:latin typeface="Garamond" panose="02020404030301010803" pitchFamily="18" charset="0"/>
              </a:rPr>
              <a:t>parenté transnationale « liquide » et «privilégiée » dans le contexte de l’intégration européenne, qui permet une hybridation des systèmes de </a:t>
            </a:r>
            <a:r>
              <a:rPr lang="fr-FR" sz="2800" dirty="0" err="1" smtClean="0">
                <a:latin typeface="Garamond" panose="02020404030301010803" pitchFamily="18" charset="0"/>
              </a:rPr>
              <a:t>Welfare</a:t>
            </a:r>
            <a:r>
              <a:rPr lang="fr-FR" sz="2800" dirty="0" smtClean="0">
                <a:latin typeface="Garamond" panose="02020404030301010803" pitchFamily="18" charset="0"/>
              </a:rPr>
              <a:t>. </a:t>
            </a:r>
            <a:endParaRPr lang="fr-FR" sz="2800" dirty="0">
              <a:latin typeface="Garamond" panose="02020404030301010803" pitchFamily="18" charset="0"/>
            </a:endParaRPr>
          </a:p>
        </p:txBody>
      </p:sp>
      <p:sp>
        <p:nvSpPr>
          <p:cNvPr id="4" name="ZoneTexte 3"/>
          <p:cNvSpPr txBox="1"/>
          <p:nvPr/>
        </p:nvSpPr>
        <p:spPr>
          <a:xfrm>
            <a:off x="1137830" y="3577036"/>
            <a:ext cx="9622971" cy="523220"/>
          </a:xfrm>
          <a:prstGeom prst="rect">
            <a:avLst/>
          </a:prstGeom>
          <a:noFill/>
        </p:spPr>
        <p:txBody>
          <a:bodyPr wrap="square" rtlCol="0">
            <a:spAutoFit/>
          </a:bodyPr>
          <a:lstStyle/>
          <a:p>
            <a:r>
              <a:rPr lang="fr-FR" sz="2800" dirty="0" smtClean="0">
                <a:latin typeface="Garamond" panose="02020404030301010803" pitchFamily="18" charset="0"/>
              </a:rPr>
              <a:t>- Les effets du retour des frontières dans l’Europe post-</a:t>
            </a:r>
            <a:r>
              <a:rPr lang="fr-FR" sz="2800" dirty="0" err="1" smtClean="0">
                <a:latin typeface="Garamond" panose="02020404030301010803" pitchFamily="18" charset="0"/>
              </a:rPr>
              <a:t>Brexit</a:t>
            </a:r>
            <a:r>
              <a:rPr lang="fr-FR" sz="2800" dirty="0" smtClean="0">
                <a:latin typeface="Garamond" panose="02020404030301010803" pitchFamily="18" charset="0"/>
              </a:rPr>
              <a:t> ? </a:t>
            </a:r>
            <a:endParaRPr lang="fr-FR" sz="2800" dirty="0">
              <a:latin typeface="Garamond" panose="02020404030301010803" pitchFamily="18" charset="0"/>
            </a:endParaRPr>
          </a:p>
        </p:txBody>
      </p:sp>
    </p:spTree>
    <p:extLst>
      <p:ext uri="{BB962C8B-B14F-4D97-AF65-F5344CB8AC3E}">
        <p14:creationId xmlns:p14="http://schemas.microsoft.com/office/powerpoint/2010/main" val="4052010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999859" y="931492"/>
            <a:ext cx="10340411" cy="1077218"/>
          </a:xfrm>
          <a:prstGeom prst="rect">
            <a:avLst/>
          </a:prstGeom>
          <a:noFill/>
        </p:spPr>
        <p:txBody>
          <a:bodyPr wrap="square" rtlCol="0">
            <a:spAutoFit/>
          </a:bodyPr>
          <a:lstStyle/>
          <a:p>
            <a:r>
              <a:rPr lang="fr-FR" sz="3200" b="1" dirty="0" smtClean="0">
                <a:latin typeface="Garamond" panose="02020404030301010803" pitchFamily="18" charset="0"/>
              </a:rPr>
              <a:t>1. Les nouvelles migrations italiennes : entre travail, « </a:t>
            </a:r>
            <a:r>
              <a:rPr lang="fr-FR" sz="3200" b="1" dirty="0" err="1" smtClean="0">
                <a:latin typeface="Garamond" panose="02020404030301010803" pitchFamily="18" charset="0"/>
              </a:rPr>
              <a:t>lifestyle</a:t>
            </a:r>
            <a:r>
              <a:rPr lang="fr-FR" sz="3200" b="1" dirty="0" smtClean="0">
                <a:latin typeface="Garamond" panose="02020404030301010803" pitchFamily="18" charset="0"/>
              </a:rPr>
              <a:t> » mobile, et émancipation générationnelle</a:t>
            </a:r>
            <a:endParaRPr lang="fr-FR" sz="3200" b="1" dirty="0">
              <a:latin typeface="Garamond" panose="02020404030301010803" pitchFamily="18" charset="0"/>
            </a:endParaRPr>
          </a:p>
        </p:txBody>
      </p:sp>
      <p:sp>
        <p:nvSpPr>
          <p:cNvPr id="9" name="ZoneTexte 8"/>
          <p:cNvSpPr txBox="1"/>
          <p:nvPr/>
        </p:nvSpPr>
        <p:spPr>
          <a:xfrm>
            <a:off x="999859" y="2597921"/>
            <a:ext cx="10254952" cy="1077218"/>
          </a:xfrm>
          <a:prstGeom prst="rect">
            <a:avLst/>
          </a:prstGeom>
          <a:noFill/>
        </p:spPr>
        <p:txBody>
          <a:bodyPr wrap="square" rtlCol="0">
            <a:spAutoFit/>
          </a:bodyPr>
          <a:lstStyle/>
          <a:p>
            <a:r>
              <a:rPr lang="fr-FR" sz="3200" b="1" dirty="0" smtClean="0">
                <a:latin typeface="Garamond" panose="02020404030301010803" pitchFamily="18" charset="0"/>
              </a:rPr>
              <a:t>2. « Lorsque l’enfant paraît» : l’importation à Paris des grands-parents italiens </a:t>
            </a:r>
            <a:endParaRPr lang="fr-FR" sz="3200" b="1" dirty="0">
              <a:latin typeface="Garamond" panose="02020404030301010803" pitchFamily="18" charset="0"/>
            </a:endParaRPr>
          </a:p>
        </p:txBody>
      </p:sp>
      <p:sp>
        <p:nvSpPr>
          <p:cNvPr id="11" name="ZoneTexte 10"/>
          <p:cNvSpPr txBox="1"/>
          <p:nvPr/>
        </p:nvSpPr>
        <p:spPr>
          <a:xfrm>
            <a:off x="880217" y="4324172"/>
            <a:ext cx="10126766" cy="1077218"/>
          </a:xfrm>
          <a:prstGeom prst="rect">
            <a:avLst/>
          </a:prstGeom>
          <a:noFill/>
        </p:spPr>
        <p:txBody>
          <a:bodyPr wrap="square" rtlCol="0">
            <a:spAutoFit/>
          </a:bodyPr>
          <a:lstStyle/>
          <a:p>
            <a:r>
              <a:rPr lang="fr-FR" sz="3200" b="1" dirty="0" smtClean="0">
                <a:latin typeface="Garamond" panose="02020404030301010803" pitchFamily="18" charset="0"/>
              </a:rPr>
              <a:t>3. Un nouveau modèle de famille transnationale typique des « migrations privilégiées » intra-européennes ? </a:t>
            </a:r>
            <a:endParaRPr lang="fr-FR" sz="3200" b="1" dirty="0">
              <a:latin typeface="Garamond" panose="02020404030301010803" pitchFamily="18" charset="0"/>
            </a:endParaRPr>
          </a:p>
        </p:txBody>
      </p:sp>
    </p:spTree>
    <p:extLst>
      <p:ext uri="{BB962C8B-B14F-4D97-AF65-F5344CB8AC3E}">
        <p14:creationId xmlns:p14="http://schemas.microsoft.com/office/powerpoint/2010/main" val="3645087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988271" y="564024"/>
            <a:ext cx="6304323" cy="3503298"/>
          </a:xfrm>
          <a:prstGeom prst="rect">
            <a:avLst/>
          </a:prstGeom>
        </p:spPr>
      </p:pic>
      <p:sp>
        <p:nvSpPr>
          <p:cNvPr id="6" name="Rectangle 4"/>
          <p:cNvSpPr>
            <a:spLocks noChangeArrowheads="1"/>
          </p:cNvSpPr>
          <p:nvPr/>
        </p:nvSpPr>
        <p:spPr bwMode="auto">
          <a:xfrm>
            <a:off x="1880786" y="4015906"/>
            <a:ext cx="94876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fr-FR" altLang="fr-FR" dirty="0"/>
              <a:t>Transferts annuels de résidence d’Italiens vers l’étranger (6 principales destinations)</a:t>
            </a:r>
          </a:p>
        </p:txBody>
      </p:sp>
      <p:sp>
        <p:nvSpPr>
          <p:cNvPr id="3" name="ZoneTexte 2"/>
          <p:cNvSpPr txBox="1"/>
          <p:nvPr/>
        </p:nvSpPr>
        <p:spPr>
          <a:xfrm>
            <a:off x="8801893" y="1498784"/>
            <a:ext cx="2999273" cy="923330"/>
          </a:xfrm>
          <a:prstGeom prst="rect">
            <a:avLst/>
          </a:prstGeom>
          <a:noFill/>
        </p:spPr>
        <p:txBody>
          <a:bodyPr wrap="square" rtlCol="0">
            <a:spAutoFit/>
          </a:bodyPr>
          <a:lstStyle/>
          <a:p>
            <a:r>
              <a:rPr lang="fr-FR" dirty="0" smtClean="0"/>
              <a:t>Source : </a:t>
            </a:r>
            <a:r>
              <a:rPr lang="fr-FR" dirty="0" err="1" smtClean="0"/>
              <a:t>Fondazione</a:t>
            </a:r>
            <a:r>
              <a:rPr lang="fr-FR" dirty="0" smtClean="0"/>
              <a:t> Migrantes, 2017, d’après les données </a:t>
            </a:r>
            <a:r>
              <a:rPr lang="fr-FR" dirty="0" err="1" smtClean="0"/>
              <a:t>Istat</a:t>
            </a:r>
            <a:r>
              <a:rPr lang="fr-FR" dirty="0" smtClean="0"/>
              <a:t> 2016</a:t>
            </a:r>
            <a:endParaRPr lang="fr-FR" dirty="0"/>
          </a:p>
        </p:txBody>
      </p:sp>
      <p:sp>
        <p:nvSpPr>
          <p:cNvPr id="7" name="ZoneTexte 6"/>
          <p:cNvSpPr txBox="1"/>
          <p:nvPr/>
        </p:nvSpPr>
        <p:spPr>
          <a:xfrm>
            <a:off x="174880" y="0"/>
            <a:ext cx="12318109" cy="461665"/>
          </a:xfrm>
          <a:prstGeom prst="rect">
            <a:avLst/>
          </a:prstGeom>
          <a:noFill/>
        </p:spPr>
        <p:txBody>
          <a:bodyPr wrap="square" rtlCol="0">
            <a:spAutoFit/>
          </a:bodyPr>
          <a:lstStyle/>
          <a:p>
            <a:r>
              <a:rPr lang="fr-FR" sz="2400" b="1" dirty="0" smtClean="0">
                <a:latin typeface="Garamond" panose="02020404030301010803" pitchFamily="18" charset="0"/>
              </a:rPr>
              <a:t>La reprise de l’émigration italienne et sud-européenne : un  effet de la crise des </a:t>
            </a:r>
            <a:r>
              <a:rPr lang="fr-FR" sz="2400" b="1" dirty="0" err="1" smtClean="0">
                <a:latin typeface="Garamond" panose="02020404030301010803" pitchFamily="18" charset="0"/>
              </a:rPr>
              <a:t>sub</a:t>
            </a:r>
            <a:r>
              <a:rPr lang="fr-FR" sz="2400" b="1" dirty="0" smtClean="0">
                <a:latin typeface="Garamond" panose="02020404030301010803" pitchFamily="18" charset="0"/>
              </a:rPr>
              <a:t>-primes ? </a:t>
            </a:r>
            <a:endParaRPr lang="fr-FR" sz="2400" b="1" dirty="0">
              <a:latin typeface="Garamond" panose="02020404030301010803" pitchFamily="18" charset="0"/>
            </a:endParaRPr>
          </a:p>
        </p:txBody>
      </p:sp>
      <p:graphicFrame>
        <p:nvGraphicFramePr>
          <p:cNvPr id="10" name="Tableau 9"/>
          <p:cNvGraphicFramePr>
            <a:graphicFrameLocks noGrp="1"/>
          </p:cNvGraphicFramePr>
          <p:nvPr>
            <p:extLst>
              <p:ext uri="{D42A27DB-BD31-4B8C-83A1-F6EECF244321}">
                <p14:modId xmlns:p14="http://schemas.microsoft.com/office/powerpoint/2010/main" val="1953263141"/>
              </p:ext>
            </p:extLst>
          </p:nvPr>
        </p:nvGraphicFramePr>
        <p:xfrm>
          <a:off x="1933820" y="5347279"/>
          <a:ext cx="7653093" cy="1409706"/>
        </p:xfrm>
        <a:graphic>
          <a:graphicData uri="http://schemas.openxmlformats.org/drawingml/2006/table">
            <a:tbl>
              <a:tblPr firstRow="1" firstCol="1" bandRow="1">
                <a:tableStyleId>{5C22544A-7EE6-4342-B048-85BDC9FD1C3A}</a:tableStyleId>
              </a:tblPr>
              <a:tblGrid>
                <a:gridCol w="1073178"/>
                <a:gridCol w="750153"/>
                <a:gridCol w="713410"/>
                <a:gridCol w="734844"/>
                <a:gridCol w="791489"/>
                <a:gridCol w="672076"/>
                <a:gridCol w="733314"/>
                <a:gridCol w="713410"/>
                <a:gridCol w="748623"/>
                <a:gridCol w="722596"/>
              </a:tblGrid>
              <a:tr h="307342">
                <a:tc>
                  <a:txBody>
                    <a:bodyPr/>
                    <a:lstStyle/>
                    <a:p>
                      <a:endParaRPr lang="fr-FR" sz="1000" dirty="0">
                        <a:effectLst/>
                        <a:latin typeface="Times New Roman"/>
                      </a:endParaRPr>
                    </a:p>
                  </a:txBody>
                  <a:tcPr marL="44446" marR="44446" marT="0" marB="0" anchor="b"/>
                </a:tc>
                <a:tc gridSpan="3">
                  <a:txBody>
                    <a:bodyPr/>
                    <a:lstStyle/>
                    <a:p>
                      <a:pPr algn="ctr">
                        <a:spcAft>
                          <a:spcPts val="0"/>
                        </a:spcAft>
                      </a:pPr>
                      <a:r>
                        <a:rPr lang="fr-FR" sz="1600" dirty="0">
                          <a:effectLst/>
                        </a:rPr>
                        <a:t>1990</a:t>
                      </a:r>
                      <a:endParaRPr lang="fr-FR" sz="1600" dirty="0">
                        <a:effectLst/>
                        <a:latin typeface="Times New Roman"/>
                        <a:ea typeface="Times New Roman"/>
                      </a:endParaRPr>
                    </a:p>
                  </a:txBody>
                  <a:tcPr marL="44446" marR="44446" marT="0" marB="0" anchor="ctr"/>
                </a:tc>
                <a:tc hMerge="1">
                  <a:txBody>
                    <a:bodyPr/>
                    <a:lstStyle/>
                    <a:p>
                      <a:endParaRPr lang="fr-FR"/>
                    </a:p>
                  </a:txBody>
                  <a:tcPr/>
                </a:tc>
                <a:tc hMerge="1">
                  <a:txBody>
                    <a:bodyPr/>
                    <a:lstStyle/>
                    <a:p>
                      <a:endParaRPr lang="fr-FR"/>
                    </a:p>
                  </a:txBody>
                  <a:tcPr/>
                </a:tc>
                <a:tc gridSpan="3">
                  <a:txBody>
                    <a:bodyPr/>
                    <a:lstStyle/>
                    <a:p>
                      <a:pPr algn="ctr">
                        <a:spcAft>
                          <a:spcPts val="0"/>
                        </a:spcAft>
                      </a:pPr>
                      <a:r>
                        <a:rPr lang="fr-FR" sz="1600" dirty="0">
                          <a:effectLst/>
                        </a:rPr>
                        <a:t>1999</a:t>
                      </a:r>
                      <a:endParaRPr lang="fr-FR" sz="1600" dirty="0">
                        <a:effectLst/>
                        <a:latin typeface="Times New Roman"/>
                        <a:ea typeface="Times New Roman"/>
                      </a:endParaRPr>
                    </a:p>
                  </a:txBody>
                  <a:tcPr marL="44446" marR="44446" marT="0" marB="0" anchor="ctr"/>
                </a:tc>
                <a:tc hMerge="1">
                  <a:txBody>
                    <a:bodyPr/>
                    <a:lstStyle/>
                    <a:p>
                      <a:endParaRPr lang="fr-FR"/>
                    </a:p>
                  </a:txBody>
                  <a:tcPr/>
                </a:tc>
                <a:tc hMerge="1">
                  <a:txBody>
                    <a:bodyPr/>
                    <a:lstStyle/>
                    <a:p>
                      <a:endParaRPr lang="fr-FR"/>
                    </a:p>
                  </a:txBody>
                  <a:tcPr/>
                </a:tc>
                <a:tc gridSpan="3">
                  <a:txBody>
                    <a:bodyPr/>
                    <a:lstStyle/>
                    <a:p>
                      <a:pPr algn="ctr">
                        <a:spcAft>
                          <a:spcPts val="0"/>
                        </a:spcAft>
                      </a:pPr>
                      <a:r>
                        <a:rPr lang="fr-FR" sz="1600" dirty="0">
                          <a:effectLst/>
                        </a:rPr>
                        <a:t>2009</a:t>
                      </a:r>
                      <a:endParaRPr lang="fr-FR" sz="1600" dirty="0">
                        <a:effectLst/>
                        <a:latin typeface="Times New Roman"/>
                        <a:ea typeface="Times New Roman"/>
                      </a:endParaRPr>
                    </a:p>
                  </a:txBody>
                  <a:tcPr marL="44446" marR="44446" marT="0" marB="0" anchor="ctr"/>
                </a:tc>
                <a:tc hMerge="1">
                  <a:txBody>
                    <a:bodyPr/>
                    <a:lstStyle/>
                    <a:p>
                      <a:endParaRPr lang="fr-FR"/>
                    </a:p>
                  </a:txBody>
                  <a:tcPr/>
                </a:tc>
                <a:tc hMerge="1">
                  <a:txBody>
                    <a:bodyPr/>
                    <a:lstStyle/>
                    <a:p>
                      <a:endParaRPr lang="fr-FR"/>
                    </a:p>
                  </a:txBody>
                  <a:tcPr/>
                </a:tc>
              </a:tr>
              <a:tr h="307342">
                <a:tc>
                  <a:txBody>
                    <a:bodyPr/>
                    <a:lstStyle/>
                    <a:p>
                      <a:endParaRPr lang="fr-FR" sz="1000" dirty="0">
                        <a:effectLst/>
                        <a:latin typeface="Times New Roman"/>
                      </a:endParaRPr>
                    </a:p>
                  </a:txBody>
                  <a:tcPr marL="44446" marR="44446" marT="0" marB="0" anchor="b"/>
                </a:tc>
                <a:tc>
                  <a:txBody>
                    <a:bodyPr/>
                    <a:lstStyle/>
                    <a:p>
                      <a:pPr algn="ctr">
                        <a:spcAft>
                          <a:spcPts val="0"/>
                        </a:spcAft>
                      </a:pPr>
                      <a:r>
                        <a:rPr lang="fr-FR" sz="1400" dirty="0">
                          <a:effectLst/>
                        </a:rPr>
                        <a:t>France</a:t>
                      </a:r>
                      <a:endParaRPr lang="fr-FR" sz="1400" dirty="0">
                        <a:effectLst/>
                        <a:latin typeface="Times New Roman"/>
                        <a:ea typeface="Times New Roman"/>
                      </a:endParaRPr>
                    </a:p>
                  </a:txBody>
                  <a:tcPr marL="44446" marR="44446" marT="0" marB="0" anchor="ctr"/>
                </a:tc>
                <a:tc gridSpan="2">
                  <a:txBody>
                    <a:bodyPr/>
                    <a:lstStyle/>
                    <a:p>
                      <a:pPr algn="ctr">
                        <a:spcAft>
                          <a:spcPts val="0"/>
                        </a:spcAft>
                      </a:pPr>
                      <a:r>
                        <a:rPr lang="fr-FR" sz="1400" dirty="0">
                          <a:effectLst/>
                        </a:rPr>
                        <a:t>Ile de France</a:t>
                      </a:r>
                      <a:endParaRPr lang="fr-FR" sz="1400" dirty="0">
                        <a:effectLst/>
                        <a:latin typeface="Times New Roman"/>
                        <a:ea typeface="Times New Roman"/>
                      </a:endParaRPr>
                    </a:p>
                  </a:txBody>
                  <a:tcPr marL="44446" marR="44446" marT="0" marB="0" anchor="ctr"/>
                </a:tc>
                <a:tc hMerge="1">
                  <a:txBody>
                    <a:bodyPr/>
                    <a:lstStyle/>
                    <a:p>
                      <a:endParaRPr lang="fr-FR"/>
                    </a:p>
                  </a:txBody>
                  <a:tcPr/>
                </a:tc>
                <a:tc>
                  <a:txBody>
                    <a:bodyPr/>
                    <a:lstStyle/>
                    <a:p>
                      <a:pPr algn="ctr">
                        <a:spcAft>
                          <a:spcPts val="0"/>
                        </a:spcAft>
                      </a:pPr>
                      <a:r>
                        <a:rPr lang="fr-FR" sz="1400" dirty="0">
                          <a:effectLst/>
                        </a:rPr>
                        <a:t>France</a:t>
                      </a:r>
                      <a:endParaRPr lang="fr-FR" sz="1400" dirty="0">
                        <a:effectLst/>
                        <a:latin typeface="Times New Roman"/>
                        <a:ea typeface="Times New Roman"/>
                      </a:endParaRPr>
                    </a:p>
                  </a:txBody>
                  <a:tcPr marL="44446" marR="44446" marT="0" marB="0" anchor="ctr"/>
                </a:tc>
                <a:tc gridSpan="2">
                  <a:txBody>
                    <a:bodyPr/>
                    <a:lstStyle/>
                    <a:p>
                      <a:pPr algn="ctr">
                        <a:spcAft>
                          <a:spcPts val="0"/>
                        </a:spcAft>
                      </a:pPr>
                      <a:r>
                        <a:rPr lang="fr-FR" sz="1400" dirty="0">
                          <a:effectLst/>
                        </a:rPr>
                        <a:t>Ile de France</a:t>
                      </a:r>
                      <a:endParaRPr lang="fr-FR" sz="1400" dirty="0">
                        <a:effectLst/>
                        <a:latin typeface="Times New Roman"/>
                        <a:ea typeface="Times New Roman"/>
                      </a:endParaRPr>
                    </a:p>
                  </a:txBody>
                  <a:tcPr marL="44446" marR="44446" marT="0" marB="0" anchor="ctr"/>
                </a:tc>
                <a:tc hMerge="1">
                  <a:txBody>
                    <a:bodyPr/>
                    <a:lstStyle/>
                    <a:p>
                      <a:endParaRPr lang="fr-FR"/>
                    </a:p>
                  </a:txBody>
                  <a:tcPr/>
                </a:tc>
                <a:tc>
                  <a:txBody>
                    <a:bodyPr/>
                    <a:lstStyle/>
                    <a:p>
                      <a:pPr algn="ctr">
                        <a:spcAft>
                          <a:spcPts val="0"/>
                        </a:spcAft>
                      </a:pPr>
                      <a:r>
                        <a:rPr lang="fr-FR" sz="1400" dirty="0">
                          <a:effectLst/>
                        </a:rPr>
                        <a:t>France</a:t>
                      </a:r>
                      <a:endParaRPr lang="fr-FR" sz="1400" dirty="0">
                        <a:effectLst/>
                        <a:latin typeface="Times New Roman"/>
                        <a:ea typeface="Times New Roman"/>
                      </a:endParaRPr>
                    </a:p>
                  </a:txBody>
                  <a:tcPr marL="44446" marR="44446" marT="0" marB="0" anchor="ctr"/>
                </a:tc>
                <a:tc gridSpan="2">
                  <a:txBody>
                    <a:bodyPr/>
                    <a:lstStyle/>
                    <a:p>
                      <a:pPr algn="ctr">
                        <a:spcAft>
                          <a:spcPts val="0"/>
                        </a:spcAft>
                      </a:pPr>
                      <a:r>
                        <a:rPr lang="fr-FR" sz="1400" dirty="0">
                          <a:effectLst/>
                        </a:rPr>
                        <a:t>Ile de France</a:t>
                      </a:r>
                      <a:endParaRPr lang="fr-FR" sz="1400" dirty="0">
                        <a:effectLst/>
                        <a:latin typeface="Times New Roman"/>
                        <a:ea typeface="Times New Roman"/>
                      </a:endParaRPr>
                    </a:p>
                  </a:txBody>
                  <a:tcPr marL="44446" marR="44446" marT="0" marB="0" anchor="ctr"/>
                </a:tc>
                <a:tc hMerge="1">
                  <a:txBody>
                    <a:bodyPr/>
                    <a:lstStyle/>
                    <a:p>
                      <a:endParaRPr lang="fr-FR"/>
                    </a:p>
                  </a:txBody>
                  <a:tcPr/>
                </a:tc>
              </a:tr>
              <a:tr h="307342">
                <a:tc>
                  <a:txBody>
                    <a:bodyPr/>
                    <a:lstStyle/>
                    <a:p>
                      <a:pPr>
                        <a:spcAft>
                          <a:spcPts val="0"/>
                        </a:spcAft>
                      </a:pPr>
                      <a:r>
                        <a:rPr lang="fr-FR" sz="1600" dirty="0">
                          <a:effectLst/>
                        </a:rPr>
                        <a:t>Immigrés italiens</a:t>
                      </a:r>
                      <a:endParaRPr lang="fr-FR" sz="1600" dirty="0">
                        <a:effectLst/>
                        <a:latin typeface="Times New Roman"/>
                        <a:ea typeface="Times New Roman"/>
                      </a:endParaRPr>
                    </a:p>
                  </a:txBody>
                  <a:tcPr marL="44446" marR="44446" marT="0" marB="0" anchor="b"/>
                </a:tc>
                <a:tc>
                  <a:txBody>
                    <a:bodyPr/>
                    <a:lstStyle/>
                    <a:p>
                      <a:pPr algn="ctr">
                        <a:spcAft>
                          <a:spcPts val="0"/>
                        </a:spcAft>
                      </a:pPr>
                      <a:r>
                        <a:rPr lang="fr-FR" sz="1200" dirty="0">
                          <a:effectLst/>
                        </a:rPr>
                        <a:t>490 000</a:t>
                      </a:r>
                      <a:endParaRPr lang="fr-FR" sz="1200" dirty="0">
                        <a:effectLst/>
                        <a:latin typeface="Times New Roman"/>
                        <a:ea typeface="Times New Roman"/>
                      </a:endParaRPr>
                    </a:p>
                  </a:txBody>
                  <a:tcPr marL="44446" marR="44446" marT="0" marB="0" anchor="ctr"/>
                </a:tc>
                <a:tc>
                  <a:txBody>
                    <a:bodyPr/>
                    <a:lstStyle/>
                    <a:p>
                      <a:pPr algn="ctr">
                        <a:spcAft>
                          <a:spcPts val="0"/>
                        </a:spcAft>
                      </a:pPr>
                      <a:r>
                        <a:rPr lang="fr-FR" sz="1200" dirty="0">
                          <a:effectLst/>
                        </a:rPr>
                        <a:t>78 000</a:t>
                      </a:r>
                      <a:endParaRPr lang="fr-FR" sz="1200" dirty="0">
                        <a:effectLst/>
                        <a:latin typeface="Times New Roman"/>
                        <a:ea typeface="Times New Roman"/>
                      </a:endParaRPr>
                    </a:p>
                  </a:txBody>
                  <a:tcPr marL="44446" marR="44446" marT="0" marB="0" anchor="ctr"/>
                </a:tc>
                <a:tc>
                  <a:txBody>
                    <a:bodyPr/>
                    <a:lstStyle/>
                    <a:p>
                      <a:pPr algn="ctr">
                        <a:spcAft>
                          <a:spcPts val="0"/>
                        </a:spcAft>
                      </a:pPr>
                      <a:r>
                        <a:rPr lang="fr-FR" sz="1200" dirty="0">
                          <a:effectLst/>
                        </a:rPr>
                        <a:t>16%</a:t>
                      </a:r>
                      <a:endParaRPr lang="fr-FR" sz="1200" dirty="0">
                        <a:effectLst/>
                        <a:latin typeface="Times New Roman"/>
                        <a:ea typeface="Times New Roman"/>
                      </a:endParaRPr>
                    </a:p>
                  </a:txBody>
                  <a:tcPr marL="44446" marR="44446" marT="0" marB="0" anchor="ctr"/>
                </a:tc>
                <a:tc>
                  <a:txBody>
                    <a:bodyPr/>
                    <a:lstStyle/>
                    <a:p>
                      <a:pPr algn="ctr">
                        <a:spcAft>
                          <a:spcPts val="0"/>
                        </a:spcAft>
                      </a:pPr>
                      <a:r>
                        <a:rPr lang="fr-FR" sz="1200">
                          <a:effectLst/>
                        </a:rPr>
                        <a:t>390 000</a:t>
                      </a:r>
                      <a:endParaRPr lang="fr-FR" sz="1200">
                        <a:effectLst/>
                        <a:latin typeface="Times New Roman"/>
                        <a:ea typeface="Times New Roman"/>
                      </a:endParaRPr>
                    </a:p>
                  </a:txBody>
                  <a:tcPr marL="44446" marR="44446" marT="0" marB="0" anchor="ctr"/>
                </a:tc>
                <a:tc>
                  <a:txBody>
                    <a:bodyPr/>
                    <a:lstStyle/>
                    <a:p>
                      <a:pPr algn="ctr">
                        <a:spcAft>
                          <a:spcPts val="0"/>
                        </a:spcAft>
                      </a:pPr>
                      <a:r>
                        <a:rPr lang="fr-FR" sz="1200">
                          <a:effectLst/>
                        </a:rPr>
                        <a:t>62 000</a:t>
                      </a:r>
                      <a:endParaRPr lang="fr-FR" sz="1200">
                        <a:effectLst/>
                        <a:latin typeface="Times New Roman"/>
                        <a:ea typeface="Times New Roman"/>
                      </a:endParaRPr>
                    </a:p>
                  </a:txBody>
                  <a:tcPr marL="44446" marR="44446" marT="0" marB="0" anchor="ctr"/>
                </a:tc>
                <a:tc>
                  <a:txBody>
                    <a:bodyPr/>
                    <a:lstStyle/>
                    <a:p>
                      <a:pPr algn="ctr">
                        <a:spcAft>
                          <a:spcPts val="0"/>
                        </a:spcAft>
                      </a:pPr>
                      <a:r>
                        <a:rPr lang="fr-FR" sz="1200" dirty="0">
                          <a:effectLst/>
                        </a:rPr>
                        <a:t>16%</a:t>
                      </a:r>
                      <a:endParaRPr lang="fr-FR" sz="1200" dirty="0">
                        <a:effectLst/>
                        <a:latin typeface="Times New Roman"/>
                        <a:ea typeface="Times New Roman"/>
                      </a:endParaRPr>
                    </a:p>
                  </a:txBody>
                  <a:tcPr marL="44446" marR="44446" marT="0" marB="0" anchor="ctr"/>
                </a:tc>
                <a:tc>
                  <a:txBody>
                    <a:bodyPr/>
                    <a:lstStyle/>
                    <a:p>
                      <a:pPr algn="ctr">
                        <a:spcAft>
                          <a:spcPts val="0"/>
                        </a:spcAft>
                      </a:pPr>
                      <a:r>
                        <a:rPr lang="fr-FR" sz="1200">
                          <a:effectLst/>
                        </a:rPr>
                        <a:t>310 000</a:t>
                      </a:r>
                      <a:endParaRPr lang="fr-FR" sz="1200">
                        <a:effectLst/>
                        <a:latin typeface="Times New Roman"/>
                        <a:ea typeface="Times New Roman"/>
                      </a:endParaRPr>
                    </a:p>
                  </a:txBody>
                  <a:tcPr marL="44446" marR="44446" marT="0" marB="0" anchor="ctr"/>
                </a:tc>
                <a:tc>
                  <a:txBody>
                    <a:bodyPr/>
                    <a:lstStyle/>
                    <a:p>
                      <a:pPr algn="ctr">
                        <a:spcAft>
                          <a:spcPts val="0"/>
                        </a:spcAft>
                      </a:pPr>
                      <a:r>
                        <a:rPr lang="fr-FR" sz="1200">
                          <a:effectLst/>
                        </a:rPr>
                        <a:t>57 000</a:t>
                      </a:r>
                      <a:endParaRPr lang="fr-FR" sz="1200">
                        <a:effectLst/>
                        <a:latin typeface="Times New Roman"/>
                        <a:ea typeface="Times New Roman"/>
                      </a:endParaRPr>
                    </a:p>
                  </a:txBody>
                  <a:tcPr marL="44446" marR="44446" marT="0" marB="0" anchor="ctr"/>
                </a:tc>
                <a:tc>
                  <a:txBody>
                    <a:bodyPr/>
                    <a:lstStyle/>
                    <a:p>
                      <a:pPr algn="ctr">
                        <a:spcAft>
                          <a:spcPts val="0"/>
                        </a:spcAft>
                      </a:pPr>
                      <a:r>
                        <a:rPr lang="fr-FR" sz="1200">
                          <a:effectLst/>
                        </a:rPr>
                        <a:t>18%</a:t>
                      </a:r>
                      <a:endParaRPr lang="fr-FR" sz="1200">
                        <a:effectLst/>
                        <a:latin typeface="Times New Roman"/>
                        <a:ea typeface="Times New Roman"/>
                      </a:endParaRPr>
                    </a:p>
                  </a:txBody>
                  <a:tcPr marL="44446" marR="44446" marT="0" marB="0" anchor="ctr"/>
                </a:tc>
              </a:tr>
              <a:tr h="307342">
                <a:tc>
                  <a:txBody>
                    <a:bodyPr/>
                    <a:lstStyle/>
                    <a:p>
                      <a:pPr>
                        <a:spcAft>
                          <a:spcPts val="0"/>
                        </a:spcAft>
                      </a:pPr>
                      <a:r>
                        <a:rPr lang="fr-FR" sz="1600" dirty="0">
                          <a:effectLst/>
                        </a:rPr>
                        <a:t>Italiens</a:t>
                      </a:r>
                      <a:endParaRPr lang="fr-FR" sz="1600" dirty="0">
                        <a:effectLst/>
                        <a:latin typeface="Times New Roman"/>
                        <a:ea typeface="Times New Roman"/>
                      </a:endParaRPr>
                    </a:p>
                  </a:txBody>
                  <a:tcPr marL="44446" marR="44446" marT="0" marB="0" anchor="b"/>
                </a:tc>
                <a:tc>
                  <a:txBody>
                    <a:bodyPr/>
                    <a:lstStyle/>
                    <a:p>
                      <a:pPr algn="ctr">
                        <a:spcAft>
                          <a:spcPts val="0"/>
                        </a:spcAft>
                      </a:pPr>
                      <a:r>
                        <a:rPr lang="fr-FR" sz="1200" dirty="0">
                          <a:effectLst/>
                        </a:rPr>
                        <a:t>252 000</a:t>
                      </a:r>
                      <a:endParaRPr lang="fr-FR" sz="1200" dirty="0">
                        <a:effectLst/>
                        <a:latin typeface="Times New Roman"/>
                        <a:ea typeface="Times New Roman"/>
                      </a:endParaRPr>
                    </a:p>
                  </a:txBody>
                  <a:tcPr marL="44446" marR="44446" marT="0" marB="0" anchor="ctr"/>
                </a:tc>
                <a:tc>
                  <a:txBody>
                    <a:bodyPr/>
                    <a:lstStyle/>
                    <a:p>
                      <a:pPr algn="ctr">
                        <a:spcAft>
                          <a:spcPts val="0"/>
                        </a:spcAft>
                      </a:pPr>
                      <a:r>
                        <a:rPr lang="fr-FR" sz="1200" dirty="0">
                          <a:effectLst/>
                        </a:rPr>
                        <a:t>43 000</a:t>
                      </a:r>
                      <a:endParaRPr lang="fr-FR" sz="1200" dirty="0">
                        <a:effectLst/>
                        <a:latin typeface="Times New Roman"/>
                        <a:ea typeface="Times New Roman"/>
                      </a:endParaRPr>
                    </a:p>
                  </a:txBody>
                  <a:tcPr marL="44446" marR="44446" marT="0" marB="0" anchor="ctr"/>
                </a:tc>
                <a:tc>
                  <a:txBody>
                    <a:bodyPr/>
                    <a:lstStyle/>
                    <a:p>
                      <a:pPr algn="ctr">
                        <a:spcAft>
                          <a:spcPts val="0"/>
                        </a:spcAft>
                      </a:pPr>
                      <a:r>
                        <a:rPr lang="fr-FR" sz="1200" dirty="0">
                          <a:effectLst/>
                        </a:rPr>
                        <a:t>17%</a:t>
                      </a:r>
                      <a:endParaRPr lang="fr-FR" sz="1200" dirty="0">
                        <a:effectLst/>
                        <a:latin typeface="Times New Roman"/>
                        <a:ea typeface="Times New Roman"/>
                      </a:endParaRPr>
                    </a:p>
                  </a:txBody>
                  <a:tcPr marL="44446" marR="44446" marT="0" marB="0" anchor="ctr"/>
                </a:tc>
                <a:tc>
                  <a:txBody>
                    <a:bodyPr/>
                    <a:lstStyle/>
                    <a:p>
                      <a:pPr algn="ctr">
                        <a:spcAft>
                          <a:spcPts val="0"/>
                        </a:spcAft>
                      </a:pPr>
                      <a:r>
                        <a:rPr lang="fr-FR" sz="1200" dirty="0">
                          <a:effectLst/>
                        </a:rPr>
                        <a:t>200 000</a:t>
                      </a:r>
                      <a:endParaRPr lang="fr-FR" sz="1200" dirty="0">
                        <a:effectLst/>
                        <a:latin typeface="Times New Roman"/>
                        <a:ea typeface="Times New Roman"/>
                      </a:endParaRPr>
                    </a:p>
                  </a:txBody>
                  <a:tcPr marL="44446" marR="44446" marT="0" marB="0" anchor="ctr"/>
                </a:tc>
                <a:tc>
                  <a:txBody>
                    <a:bodyPr/>
                    <a:lstStyle/>
                    <a:p>
                      <a:pPr algn="ctr">
                        <a:spcAft>
                          <a:spcPts val="0"/>
                        </a:spcAft>
                      </a:pPr>
                      <a:r>
                        <a:rPr lang="fr-FR" sz="1200" dirty="0">
                          <a:effectLst/>
                        </a:rPr>
                        <a:t>36 000</a:t>
                      </a:r>
                      <a:endParaRPr lang="fr-FR" sz="1200" dirty="0">
                        <a:effectLst/>
                        <a:latin typeface="Times New Roman"/>
                        <a:ea typeface="Times New Roman"/>
                      </a:endParaRPr>
                    </a:p>
                  </a:txBody>
                  <a:tcPr marL="44446" marR="44446" marT="0" marB="0" anchor="ctr"/>
                </a:tc>
                <a:tc>
                  <a:txBody>
                    <a:bodyPr/>
                    <a:lstStyle/>
                    <a:p>
                      <a:pPr algn="ctr">
                        <a:spcAft>
                          <a:spcPts val="0"/>
                        </a:spcAft>
                      </a:pPr>
                      <a:r>
                        <a:rPr lang="fr-FR" sz="1200" dirty="0">
                          <a:effectLst/>
                        </a:rPr>
                        <a:t>18%</a:t>
                      </a:r>
                      <a:endParaRPr lang="fr-FR" sz="1200" dirty="0">
                        <a:effectLst/>
                        <a:latin typeface="Times New Roman"/>
                        <a:ea typeface="Times New Roman"/>
                      </a:endParaRPr>
                    </a:p>
                  </a:txBody>
                  <a:tcPr marL="44446" marR="44446" marT="0" marB="0" anchor="ctr"/>
                </a:tc>
                <a:tc>
                  <a:txBody>
                    <a:bodyPr/>
                    <a:lstStyle/>
                    <a:p>
                      <a:pPr algn="ctr">
                        <a:spcAft>
                          <a:spcPts val="0"/>
                        </a:spcAft>
                      </a:pPr>
                      <a:r>
                        <a:rPr lang="fr-FR" sz="1200" dirty="0">
                          <a:effectLst/>
                        </a:rPr>
                        <a:t>173 000</a:t>
                      </a:r>
                      <a:endParaRPr lang="fr-FR" sz="1200" dirty="0">
                        <a:effectLst/>
                        <a:latin typeface="Times New Roman"/>
                        <a:ea typeface="Times New Roman"/>
                      </a:endParaRPr>
                    </a:p>
                  </a:txBody>
                  <a:tcPr marL="44446" marR="44446" marT="0" marB="0" anchor="ctr"/>
                </a:tc>
                <a:tc>
                  <a:txBody>
                    <a:bodyPr/>
                    <a:lstStyle/>
                    <a:p>
                      <a:pPr algn="ctr">
                        <a:spcAft>
                          <a:spcPts val="0"/>
                        </a:spcAft>
                      </a:pPr>
                      <a:r>
                        <a:rPr lang="fr-FR" sz="1200" dirty="0">
                          <a:effectLst/>
                        </a:rPr>
                        <a:t>43 000</a:t>
                      </a:r>
                      <a:endParaRPr lang="fr-FR" sz="1200" dirty="0">
                        <a:effectLst/>
                        <a:latin typeface="Times New Roman"/>
                        <a:ea typeface="Times New Roman"/>
                      </a:endParaRPr>
                    </a:p>
                  </a:txBody>
                  <a:tcPr marL="44446" marR="44446" marT="0" marB="0" anchor="ctr"/>
                </a:tc>
                <a:tc>
                  <a:txBody>
                    <a:bodyPr/>
                    <a:lstStyle/>
                    <a:p>
                      <a:pPr algn="ctr">
                        <a:spcAft>
                          <a:spcPts val="0"/>
                        </a:spcAft>
                      </a:pPr>
                      <a:r>
                        <a:rPr lang="fr-FR" sz="1200" dirty="0">
                          <a:effectLst/>
                        </a:rPr>
                        <a:t>25%</a:t>
                      </a:r>
                      <a:endParaRPr lang="fr-FR" sz="1200" dirty="0">
                        <a:effectLst/>
                        <a:latin typeface="Times New Roman"/>
                        <a:ea typeface="Times New Roman"/>
                      </a:endParaRPr>
                    </a:p>
                  </a:txBody>
                  <a:tcPr marL="44446" marR="44446" marT="0" marB="0" anchor="ctr"/>
                </a:tc>
              </a:tr>
            </a:tbl>
          </a:graphicData>
        </a:graphic>
      </p:graphicFrame>
      <p:sp>
        <p:nvSpPr>
          <p:cNvPr id="11" name="ZoneTexte 10"/>
          <p:cNvSpPr txBox="1"/>
          <p:nvPr/>
        </p:nvSpPr>
        <p:spPr>
          <a:xfrm>
            <a:off x="1792862" y="5029200"/>
            <a:ext cx="8780913" cy="369332"/>
          </a:xfrm>
          <a:prstGeom prst="rect">
            <a:avLst/>
          </a:prstGeom>
          <a:noFill/>
        </p:spPr>
        <p:txBody>
          <a:bodyPr wrap="square" rtlCol="0">
            <a:spAutoFit/>
          </a:bodyPr>
          <a:lstStyle/>
          <a:p>
            <a:r>
              <a:rPr lang="fr-FR" dirty="0" smtClean="0"/>
              <a:t>Mais une baisse du « stock » migratoire italien dans les recensements français</a:t>
            </a:r>
            <a:endParaRPr lang="fr-FR" dirty="0"/>
          </a:p>
        </p:txBody>
      </p:sp>
      <p:sp>
        <p:nvSpPr>
          <p:cNvPr id="12" name="ZoneTexte 11"/>
          <p:cNvSpPr txBox="1"/>
          <p:nvPr/>
        </p:nvSpPr>
        <p:spPr>
          <a:xfrm>
            <a:off x="9821008" y="5952392"/>
            <a:ext cx="1980158" cy="369332"/>
          </a:xfrm>
          <a:prstGeom prst="rect">
            <a:avLst/>
          </a:prstGeom>
          <a:noFill/>
        </p:spPr>
        <p:txBody>
          <a:bodyPr wrap="square" rtlCol="0">
            <a:spAutoFit/>
          </a:bodyPr>
          <a:lstStyle/>
          <a:p>
            <a:r>
              <a:rPr lang="fr-FR" dirty="0" smtClean="0"/>
              <a:t>Source : Insee</a:t>
            </a:r>
            <a:endParaRPr lang="fr-FR" dirty="0"/>
          </a:p>
        </p:txBody>
      </p:sp>
    </p:spTree>
    <p:extLst>
      <p:ext uri="{BB962C8B-B14F-4D97-AF65-F5344CB8AC3E}">
        <p14:creationId xmlns:p14="http://schemas.microsoft.com/office/powerpoint/2010/main" val="2314400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78992" y="1121229"/>
            <a:ext cx="8894817" cy="4203937"/>
          </a:xfrm>
          <a:prstGeom prst="rect">
            <a:avLst/>
          </a:prstGeom>
        </p:spPr>
      </p:pic>
      <p:sp>
        <p:nvSpPr>
          <p:cNvPr id="10" name="ZoneTexte 9"/>
          <p:cNvSpPr txBox="1"/>
          <p:nvPr/>
        </p:nvSpPr>
        <p:spPr>
          <a:xfrm>
            <a:off x="182807" y="5325166"/>
            <a:ext cx="10193370" cy="1569660"/>
          </a:xfrm>
          <a:prstGeom prst="rect">
            <a:avLst/>
          </a:prstGeom>
          <a:noFill/>
        </p:spPr>
        <p:txBody>
          <a:bodyPr wrap="square" rtlCol="0">
            <a:spAutoFit/>
          </a:bodyPr>
          <a:lstStyle/>
          <a:p>
            <a:r>
              <a:rPr lang="fr-FR" sz="2400" dirty="0" smtClean="0">
                <a:latin typeface="Garamond" panose="02020404030301010803" pitchFamily="18" charset="0"/>
              </a:rPr>
              <a:t>25 % des Italiens actifs arrivés à Paris après 2010  ont un contrat de travail précaire</a:t>
            </a:r>
          </a:p>
          <a:p>
            <a:r>
              <a:rPr lang="fr-FR" sz="2400" dirty="0" smtClean="0">
                <a:latin typeface="Garamond" panose="02020404030301010803" pitchFamily="18" charset="0"/>
              </a:rPr>
              <a:t>20 % gagnent moins de 1200 euros par mois </a:t>
            </a:r>
            <a:endParaRPr lang="en-US" sz="2400" dirty="0">
              <a:latin typeface="Garamond" panose="02020404030301010803" pitchFamily="18" charset="0"/>
            </a:endParaRPr>
          </a:p>
          <a:p>
            <a:r>
              <a:rPr lang="fr-FR" sz="2400" dirty="0" smtClean="0">
                <a:latin typeface="Garamond" panose="02020404030301010803" pitchFamily="18" charset="0"/>
              </a:rPr>
              <a:t>50 % gagnent moins de 2000 </a:t>
            </a:r>
            <a:r>
              <a:rPr lang="fr-FR" sz="2400" dirty="0">
                <a:latin typeface="Garamond" panose="02020404030301010803" pitchFamily="18" charset="0"/>
              </a:rPr>
              <a:t>euros </a:t>
            </a:r>
            <a:r>
              <a:rPr lang="fr-FR" sz="2400" dirty="0" smtClean="0">
                <a:latin typeface="Garamond" panose="02020404030301010803" pitchFamily="18" charset="0"/>
              </a:rPr>
              <a:t>par mois</a:t>
            </a:r>
            <a:endParaRPr lang="fr-FR" sz="2400" dirty="0">
              <a:latin typeface="Garamond" panose="02020404030301010803" pitchFamily="18" charset="0"/>
            </a:endParaRPr>
          </a:p>
          <a:p>
            <a:endParaRPr lang="fr-FR" sz="2400" dirty="0">
              <a:latin typeface="Garamond" panose="02020404030301010803" pitchFamily="18" charset="0"/>
            </a:endParaRPr>
          </a:p>
        </p:txBody>
      </p:sp>
      <p:sp>
        <p:nvSpPr>
          <p:cNvPr id="11" name="ZoneTexte 10"/>
          <p:cNvSpPr txBox="1"/>
          <p:nvPr/>
        </p:nvSpPr>
        <p:spPr>
          <a:xfrm>
            <a:off x="7775685" y="6027003"/>
            <a:ext cx="4580834" cy="830997"/>
          </a:xfrm>
          <a:prstGeom prst="rect">
            <a:avLst/>
          </a:prstGeom>
          <a:noFill/>
        </p:spPr>
        <p:txBody>
          <a:bodyPr wrap="square" rtlCol="0">
            <a:spAutoFit/>
          </a:bodyPr>
          <a:lstStyle/>
          <a:p>
            <a:r>
              <a:rPr lang="fr-FR" sz="2400" b="1" dirty="0" smtClean="0">
                <a:latin typeface="Garamond" panose="02020404030301010803" pitchFamily="18" charset="0"/>
              </a:rPr>
              <a:t>Des « </a:t>
            </a:r>
            <a:r>
              <a:rPr lang="fr-FR" sz="2400" b="1" dirty="0" err="1" smtClean="0">
                <a:latin typeface="Garamond" panose="02020404030301010803" pitchFamily="18" charset="0"/>
              </a:rPr>
              <a:t>Middling</a:t>
            </a:r>
            <a:r>
              <a:rPr lang="fr-FR" sz="2400" b="1" dirty="0" smtClean="0">
                <a:latin typeface="Garamond" panose="02020404030301010803" pitchFamily="18" charset="0"/>
              </a:rPr>
              <a:t> </a:t>
            </a:r>
            <a:r>
              <a:rPr lang="fr-FR" sz="2400" b="1" dirty="0" err="1" smtClean="0">
                <a:latin typeface="Garamond" panose="02020404030301010803" pitchFamily="18" charset="0"/>
              </a:rPr>
              <a:t>transnationals</a:t>
            </a:r>
            <a:r>
              <a:rPr lang="fr-FR" sz="2400" b="1" dirty="0" smtClean="0">
                <a:latin typeface="Garamond" panose="02020404030301010803" pitchFamily="18" charset="0"/>
              </a:rPr>
              <a:t> » (</a:t>
            </a:r>
            <a:r>
              <a:rPr lang="fr-FR" sz="2400" b="1" dirty="0">
                <a:latin typeface="Garamond" panose="02020404030301010803" pitchFamily="18" charset="0"/>
              </a:rPr>
              <a:t>Conradson and Latham, </a:t>
            </a:r>
            <a:r>
              <a:rPr lang="fr-FR" sz="2400" b="1" dirty="0" smtClean="0">
                <a:latin typeface="Garamond" panose="02020404030301010803" pitchFamily="18" charset="0"/>
              </a:rPr>
              <a:t>2005) ? </a:t>
            </a:r>
            <a:endParaRPr lang="fr-FR" sz="2400" b="1" dirty="0">
              <a:latin typeface="Garamond" panose="02020404030301010803" pitchFamily="18" charset="0"/>
            </a:endParaRPr>
          </a:p>
        </p:txBody>
      </p:sp>
      <p:sp>
        <p:nvSpPr>
          <p:cNvPr id="2" name="ZoneTexte 1"/>
          <p:cNvSpPr txBox="1"/>
          <p:nvPr/>
        </p:nvSpPr>
        <p:spPr>
          <a:xfrm>
            <a:off x="1110953" y="102549"/>
            <a:ext cx="10032762" cy="830997"/>
          </a:xfrm>
          <a:prstGeom prst="rect">
            <a:avLst/>
          </a:prstGeom>
          <a:noFill/>
        </p:spPr>
        <p:txBody>
          <a:bodyPr wrap="square" rtlCol="0">
            <a:spAutoFit/>
          </a:bodyPr>
          <a:lstStyle/>
          <a:p>
            <a:r>
              <a:rPr lang="fr-FR" sz="2400" b="1" dirty="0" smtClean="0">
                <a:latin typeface="Garamond" panose="02020404030301010803" pitchFamily="18" charset="0"/>
              </a:rPr>
              <a:t>« Génération </a:t>
            </a:r>
            <a:r>
              <a:rPr lang="fr-FR" sz="2400" b="1" dirty="0" err="1" smtClean="0">
                <a:latin typeface="Garamond" panose="02020404030301010803" pitchFamily="18" charset="0"/>
              </a:rPr>
              <a:t>Low</a:t>
            </a:r>
            <a:r>
              <a:rPr lang="fr-FR" sz="2400" b="1" dirty="0" smtClean="0">
                <a:latin typeface="Garamond" panose="02020404030301010803" pitchFamily="18" charset="0"/>
              </a:rPr>
              <a:t> </a:t>
            </a:r>
            <a:r>
              <a:rPr lang="fr-FR" sz="2400" b="1" dirty="0" err="1" smtClean="0">
                <a:latin typeface="Garamond" panose="02020404030301010803" pitchFamily="18" charset="0"/>
              </a:rPr>
              <a:t>cost</a:t>
            </a:r>
            <a:r>
              <a:rPr lang="fr-FR" sz="2400" b="1" dirty="0" smtClean="0">
                <a:latin typeface="Garamond" panose="02020404030301010803" pitchFamily="18" charset="0"/>
              </a:rPr>
              <a:t> » : une migration de classes moyennes qualifiées, mais menacées de précarisation… </a:t>
            </a:r>
            <a:endParaRPr lang="fr-FR" sz="2400" b="1" dirty="0">
              <a:latin typeface="Garamond" panose="02020404030301010803" pitchFamily="18" charset="0"/>
            </a:endParaRPr>
          </a:p>
        </p:txBody>
      </p: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4074" y="1165013"/>
            <a:ext cx="2542496" cy="3947975"/>
          </a:xfrm>
          <a:prstGeom prst="rect">
            <a:avLst/>
          </a:prstGeom>
        </p:spPr>
      </p:pic>
      <p:sp>
        <p:nvSpPr>
          <p:cNvPr id="14" name="ZoneTexte 13"/>
          <p:cNvSpPr txBox="1"/>
          <p:nvPr/>
        </p:nvSpPr>
        <p:spPr>
          <a:xfrm>
            <a:off x="10066102" y="4615568"/>
            <a:ext cx="1204232" cy="369332"/>
          </a:xfrm>
          <a:prstGeom prst="rect">
            <a:avLst/>
          </a:prstGeom>
          <a:noFill/>
        </p:spPr>
        <p:txBody>
          <a:bodyPr wrap="square" rtlCol="0">
            <a:spAutoFit/>
          </a:bodyPr>
          <a:lstStyle/>
          <a:p>
            <a:r>
              <a:rPr lang="fr-FR" dirty="0" smtClean="0"/>
              <a:t>Flipo, 2017</a:t>
            </a:r>
            <a:endParaRPr lang="fr-FR" dirty="0"/>
          </a:p>
        </p:txBody>
      </p:sp>
    </p:spTree>
    <p:extLst>
      <p:ext uri="{BB962C8B-B14F-4D97-AF65-F5344CB8AC3E}">
        <p14:creationId xmlns:p14="http://schemas.microsoft.com/office/powerpoint/2010/main" val="1035813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70510" y="740092"/>
            <a:ext cx="5444490" cy="5925488"/>
          </a:xfrm>
          <a:prstGeom prst="rect">
            <a:avLst/>
          </a:prstGeom>
        </p:spPr>
      </p:pic>
      <p:pic>
        <p:nvPicPr>
          <p:cNvPr id="4" name="Image 3"/>
          <p:cNvPicPr>
            <a:picLocks noChangeAspect="1"/>
          </p:cNvPicPr>
          <p:nvPr/>
        </p:nvPicPr>
        <p:blipFill>
          <a:blip r:embed="rId4"/>
          <a:stretch>
            <a:fillRect/>
          </a:stretch>
        </p:blipFill>
        <p:spPr>
          <a:xfrm>
            <a:off x="5715000" y="740092"/>
            <a:ext cx="6302829" cy="5946065"/>
          </a:xfrm>
          <a:prstGeom prst="rect">
            <a:avLst/>
          </a:prstGeom>
        </p:spPr>
      </p:pic>
      <p:sp>
        <p:nvSpPr>
          <p:cNvPr id="5" name="ZoneTexte 4"/>
          <p:cNvSpPr txBox="1"/>
          <p:nvPr/>
        </p:nvSpPr>
        <p:spPr>
          <a:xfrm>
            <a:off x="383858" y="0"/>
            <a:ext cx="11963400" cy="830997"/>
          </a:xfrm>
          <a:prstGeom prst="rect">
            <a:avLst/>
          </a:prstGeom>
          <a:noFill/>
        </p:spPr>
        <p:txBody>
          <a:bodyPr wrap="square" rtlCol="0">
            <a:spAutoFit/>
          </a:bodyPr>
          <a:lstStyle/>
          <a:p>
            <a:r>
              <a:rPr lang="fr-FR" sz="2400" b="1" dirty="0" smtClean="0">
                <a:solidFill>
                  <a:prstClr val="black"/>
                </a:solidFill>
                <a:latin typeface="Garamond" panose="02020404030301010803" pitchFamily="18" charset="0"/>
              </a:rPr>
              <a:t>Les nouveaux migrants italiens proviennent des régions riches du Nord, des zones frontalières et des aires métropolitaines </a:t>
            </a:r>
            <a:endParaRPr lang="fr-FR" sz="2400" b="1" dirty="0">
              <a:solidFill>
                <a:prstClr val="black"/>
              </a:solidFill>
              <a:latin typeface="Garamond" panose="02020404030301010803" pitchFamily="18" charset="0"/>
            </a:endParaRPr>
          </a:p>
        </p:txBody>
      </p:sp>
      <p:sp>
        <p:nvSpPr>
          <p:cNvPr id="6" name="ZoneTexte 5"/>
          <p:cNvSpPr txBox="1"/>
          <p:nvPr/>
        </p:nvSpPr>
        <p:spPr>
          <a:xfrm>
            <a:off x="391886" y="5573485"/>
            <a:ext cx="2688772" cy="923330"/>
          </a:xfrm>
          <a:prstGeom prst="rect">
            <a:avLst/>
          </a:prstGeom>
          <a:noFill/>
        </p:spPr>
        <p:txBody>
          <a:bodyPr wrap="square" rtlCol="0">
            <a:spAutoFit/>
          </a:bodyPr>
          <a:lstStyle/>
          <a:p>
            <a:r>
              <a:rPr lang="fr-FR" b="1" dirty="0" smtClean="0">
                <a:solidFill>
                  <a:prstClr val="black"/>
                </a:solidFill>
                <a:latin typeface="Garamond" panose="02020404030301010803" pitchFamily="18" charset="0"/>
              </a:rPr>
              <a:t>Provinces of </a:t>
            </a:r>
            <a:r>
              <a:rPr lang="fr-FR" b="1" dirty="0" err="1" smtClean="0">
                <a:solidFill>
                  <a:prstClr val="black"/>
                </a:solidFill>
                <a:latin typeface="Garamond" panose="02020404030301010803" pitchFamily="18" charset="0"/>
              </a:rPr>
              <a:t>origin</a:t>
            </a:r>
            <a:r>
              <a:rPr lang="fr-FR" b="1" dirty="0" smtClean="0">
                <a:solidFill>
                  <a:prstClr val="black"/>
                </a:solidFill>
                <a:latin typeface="Garamond" panose="02020404030301010803" pitchFamily="18" charset="0"/>
              </a:rPr>
              <a:t> of </a:t>
            </a:r>
            <a:r>
              <a:rPr lang="fr-FR" b="1" dirty="0" err="1" smtClean="0">
                <a:solidFill>
                  <a:prstClr val="black"/>
                </a:solidFill>
                <a:latin typeface="Garamond" panose="02020404030301010803" pitchFamily="18" charset="0"/>
              </a:rPr>
              <a:t>Italians</a:t>
            </a:r>
            <a:r>
              <a:rPr lang="fr-FR" b="1" dirty="0" smtClean="0">
                <a:solidFill>
                  <a:prstClr val="black"/>
                </a:solidFill>
                <a:latin typeface="Garamond" panose="02020404030301010803" pitchFamily="18" charset="0"/>
              </a:rPr>
              <a:t> in Paris (online </a:t>
            </a:r>
            <a:r>
              <a:rPr lang="fr-FR" b="1" dirty="0" err="1" smtClean="0">
                <a:solidFill>
                  <a:prstClr val="black"/>
                </a:solidFill>
                <a:latin typeface="Garamond" panose="02020404030301010803" pitchFamily="18" charset="0"/>
              </a:rPr>
              <a:t>survey</a:t>
            </a:r>
            <a:r>
              <a:rPr lang="fr-FR" b="1" dirty="0" smtClean="0">
                <a:solidFill>
                  <a:prstClr val="black"/>
                </a:solidFill>
                <a:latin typeface="Garamond" panose="02020404030301010803" pitchFamily="18" charset="0"/>
              </a:rPr>
              <a:t>, 2015)</a:t>
            </a:r>
            <a:endParaRPr lang="fr-FR" b="1" dirty="0">
              <a:solidFill>
                <a:prstClr val="black"/>
              </a:solidFill>
              <a:latin typeface="Garamond" panose="02020404030301010803" pitchFamily="18" charset="0"/>
            </a:endParaRPr>
          </a:p>
        </p:txBody>
      </p:sp>
      <p:sp>
        <p:nvSpPr>
          <p:cNvPr id="9" name="ZoneTexte 8"/>
          <p:cNvSpPr txBox="1"/>
          <p:nvPr/>
        </p:nvSpPr>
        <p:spPr>
          <a:xfrm>
            <a:off x="10003971" y="5954486"/>
            <a:ext cx="1839686" cy="542329"/>
          </a:xfrm>
          <a:prstGeom prst="rect">
            <a:avLst/>
          </a:prstGeom>
          <a:noFill/>
        </p:spPr>
        <p:txBody>
          <a:bodyPr wrap="square" rtlCol="0">
            <a:spAutoFit/>
          </a:bodyPr>
          <a:lstStyle/>
          <a:p>
            <a:endParaRPr lang="fr-FR" dirty="0">
              <a:solidFill>
                <a:prstClr val="black"/>
              </a:solidFill>
            </a:endParaRPr>
          </a:p>
        </p:txBody>
      </p:sp>
      <p:sp>
        <p:nvSpPr>
          <p:cNvPr id="11" name="ZoneTexte 10"/>
          <p:cNvSpPr txBox="1"/>
          <p:nvPr/>
        </p:nvSpPr>
        <p:spPr>
          <a:xfrm>
            <a:off x="10262915" y="4931831"/>
            <a:ext cx="2084343" cy="1754326"/>
          </a:xfrm>
          <a:prstGeom prst="rect">
            <a:avLst/>
          </a:prstGeom>
          <a:noFill/>
        </p:spPr>
        <p:txBody>
          <a:bodyPr wrap="square" rtlCol="0">
            <a:spAutoFit/>
          </a:bodyPr>
          <a:lstStyle/>
          <a:p>
            <a:r>
              <a:rPr lang="fr-FR" b="1" dirty="0" smtClean="0">
                <a:solidFill>
                  <a:prstClr val="black"/>
                </a:solidFill>
                <a:latin typeface="Garamond" panose="02020404030301010803" pitchFamily="18" charset="0"/>
              </a:rPr>
              <a:t>Areas of </a:t>
            </a:r>
            <a:r>
              <a:rPr lang="fr-FR" b="1" dirty="0" err="1" smtClean="0">
                <a:solidFill>
                  <a:prstClr val="black"/>
                </a:solidFill>
                <a:latin typeface="Garamond" panose="02020404030301010803" pitchFamily="18" charset="0"/>
              </a:rPr>
              <a:t>origin</a:t>
            </a:r>
            <a:r>
              <a:rPr lang="fr-FR" b="1" dirty="0" smtClean="0">
                <a:solidFill>
                  <a:prstClr val="black"/>
                </a:solidFill>
                <a:latin typeface="Garamond" panose="02020404030301010803" pitchFamily="18" charset="0"/>
              </a:rPr>
              <a:t> of </a:t>
            </a:r>
            <a:r>
              <a:rPr lang="fr-FR" b="1" dirty="0" err="1" smtClean="0">
                <a:solidFill>
                  <a:prstClr val="black"/>
                </a:solidFill>
                <a:latin typeface="Garamond" panose="02020404030301010803" pitchFamily="18" charset="0"/>
              </a:rPr>
              <a:t>young</a:t>
            </a:r>
            <a:r>
              <a:rPr lang="fr-FR" b="1" dirty="0" smtClean="0">
                <a:solidFill>
                  <a:prstClr val="black"/>
                </a:solidFill>
                <a:latin typeface="Garamond" panose="02020404030301010803" pitchFamily="18" charset="0"/>
              </a:rPr>
              <a:t> </a:t>
            </a:r>
            <a:r>
              <a:rPr lang="fr-FR" b="1" dirty="0" err="1" smtClean="0">
                <a:solidFill>
                  <a:prstClr val="black"/>
                </a:solidFill>
                <a:latin typeface="Garamond" panose="02020404030301010803" pitchFamily="18" charset="0"/>
              </a:rPr>
              <a:t>italians</a:t>
            </a:r>
            <a:r>
              <a:rPr lang="fr-FR" b="1" dirty="0" smtClean="0">
                <a:solidFill>
                  <a:prstClr val="black"/>
                </a:solidFill>
                <a:latin typeface="Garamond" panose="02020404030301010803" pitchFamily="18" charset="0"/>
              </a:rPr>
              <a:t> (15-34) </a:t>
            </a:r>
            <a:r>
              <a:rPr lang="fr-FR" b="1" dirty="0" err="1" smtClean="0">
                <a:solidFill>
                  <a:prstClr val="black"/>
                </a:solidFill>
                <a:latin typeface="Garamond" panose="02020404030301010803" pitchFamily="18" charset="0"/>
              </a:rPr>
              <a:t>emigrated</a:t>
            </a:r>
            <a:r>
              <a:rPr lang="fr-FR" b="1" dirty="0" smtClean="0">
                <a:solidFill>
                  <a:prstClr val="black"/>
                </a:solidFill>
                <a:latin typeface="Garamond" panose="02020404030301010803" pitchFamily="18" charset="0"/>
              </a:rPr>
              <a:t> (</a:t>
            </a:r>
            <a:r>
              <a:rPr lang="fr-FR" b="1" dirty="0" err="1" smtClean="0">
                <a:solidFill>
                  <a:prstClr val="black"/>
                </a:solidFill>
                <a:latin typeface="Garamond" panose="02020404030301010803" pitchFamily="18" charset="0"/>
              </a:rPr>
              <a:t>cancellazioni</a:t>
            </a:r>
            <a:r>
              <a:rPr lang="fr-FR" b="1" dirty="0" smtClean="0">
                <a:solidFill>
                  <a:prstClr val="black"/>
                </a:solidFill>
                <a:latin typeface="Garamond" panose="02020404030301010803" pitchFamily="18" charset="0"/>
              </a:rPr>
              <a:t> di </a:t>
            </a:r>
            <a:r>
              <a:rPr lang="fr-FR" b="1" dirty="0" err="1" smtClean="0">
                <a:solidFill>
                  <a:prstClr val="black"/>
                </a:solidFill>
                <a:latin typeface="Garamond" panose="02020404030301010803" pitchFamily="18" charset="0"/>
              </a:rPr>
              <a:t>residenza</a:t>
            </a:r>
            <a:r>
              <a:rPr lang="fr-FR" b="1" dirty="0" smtClean="0">
                <a:solidFill>
                  <a:prstClr val="black"/>
                </a:solidFill>
                <a:latin typeface="Garamond" panose="02020404030301010803" pitchFamily="18" charset="0"/>
              </a:rPr>
              <a:t> per l’</a:t>
            </a:r>
            <a:r>
              <a:rPr lang="fr-FR" b="1" dirty="0" err="1" smtClean="0">
                <a:solidFill>
                  <a:prstClr val="black"/>
                </a:solidFill>
                <a:latin typeface="Garamond" panose="02020404030301010803" pitchFamily="18" charset="0"/>
              </a:rPr>
              <a:t>estero</a:t>
            </a:r>
            <a:r>
              <a:rPr lang="fr-FR" b="1" dirty="0" smtClean="0">
                <a:solidFill>
                  <a:prstClr val="black"/>
                </a:solidFill>
                <a:latin typeface="Garamond" panose="02020404030301010803" pitchFamily="18" charset="0"/>
              </a:rPr>
              <a:t>, 2013)</a:t>
            </a:r>
            <a:endParaRPr lang="fr-FR" b="1" dirty="0">
              <a:solidFill>
                <a:prstClr val="black"/>
              </a:solidFill>
              <a:latin typeface="Garamond" panose="02020404030301010803" pitchFamily="18" charset="0"/>
            </a:endParaRPr>
          </a:p>
        </p:txBody>
      </p:sp>
    </p:spTree>
    <p:extLst>
      <p:ext uri="{BB962C8B-B14F-4D97-AF65-F5344CB8AC3E}">
        <p14:creationId xmlns:p14="http://schemas.microsoft.com/office/powerpoint/2010/main" val="2907348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ZoneTexte 2"/>
          <p:cNvSpPr txBox="1"/>
          <p:nvPr/>
        </p:nvSpPr>
        <p:spPr>
          <a:xfrm>
            <a:off x="446315" y="87087"/>
            <a:ext cx="11745685" cy="523220"/>
          </a:xfrm>
          <a:prstGeom prst="rect">
            <a:avLst/>
          </a:prstGeom>
          <a:noFill/>
        </p:spPr>
        <p:txBody>
          <a:bodyPr wrap="square" rtlCol="0">
            <a:spAutoFit/>
          </a:bodyPr>
          <a:lstStyle/>
          <a:p>
            <a:r>
              <a:rPr lang="fr-FR" sz="2800" b="1" dirty="0" smtClean="0">
                <a:latin typeface="Garamond" panose="02020404030301010803" pitchFamily="18" charset="0"/>
              </a:rPr>
              <a:t>Une migration méritocratique : en quête de travail ou de reconnaissance ? </a:t>
            </a:r>
            <a:endParaRPr lang="fr-FR" sz="2800" b="1" dirty="0">
              <a:latin typeface="Garamond" panose="02020404030301010803" pitchFamily="18" charset="0"/>
            </a:endParaRPr>
          </a:p>
        </p:txBody>
      </p:sp>
      <p:sp>
        <p:nvSpPr>
          <p:cNvPr id="10" name="Espace réservé du contenu 2"/>
          <p:cNvSpPr txBox="1">
            <a:spLocks/>
          </p:cNvSpPr>
          <p:nvPr/>
        </p:nvSpPr>
        <p:spPr>
          <a:xfrm>
            <a:off x="729342" y="1088571"/>
            <a:ext cx="10461171" cy="452596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buFont typeface="Arial" charset="0"/>
              <a:buNone/>
              <a:defRPr/>
            </a:pPr>
            <a:r>
              <a:rPr lang="fr-FR" dirty="0" smtClean="0">
                <a:latin typeface="Garamond" panose="02020404030301010803" pitchFamily="18" charset="0"/>
              </a:rPr>
              <a:t>« On est tous conscients en fait que on est là et que on est là aussi puisqu’on fait des choses ici qu’on peut pas faire en Italie tout simplement on nous a donné des responsabilités ici que ce soit dans le la recherche ou que ce soit dans le travail qu’on aurait jamais eues en Italie mais quand je dis jamais vraiment je pense que moi j’aurais jamais pu faire un travail éditorial en Italie à 30, enfin à 27,28 29 ans, impossible, j’aurais jamais été chargée de mission pour un directeur d’une ONG grande comme WWF en Italie tout simplement parce que la culture ne permet pas de euh de faire çà enfin la culture italienne ne te permet pas de prendre des responsabilités à cet âge là on te considère pas, on te, on prend pas le risque en fait alors que les Français » </a:t>
            </a:r>
            <a:r>
              <a:rPr lang="fr-FR" b="1" dirty="0" smtClean="0">
                <a:latin typeface="Garamond" panose="02020404030301010803" pitchFamily="18" charset="0"/>
              </a:rPr>
              <a:t>(Alessandra, cadre dans une ONG, 31 ans)</a:t>
            </a:r>
          </a:p>
          <a:p>
            <a:pPr algn="just">
              <a:buFont typeface="Arial" charset="0"/>
              <a:buNone/>
              <a:defRPr/>
            </a:pPr>
            <a:endParaRPr lang="fr-FR" dirty="0" smtClean="0">
              <a:latin typeface="Garamond" panose="02020404030301010803" pitchFamily="18" charset="0"/>
            </a:endParaRPr>
          </a:p>
          <a:p>
            <a:pPr algn="just">
              <a:buFont typeface="Arial" charset="0"/>
              <a:buNone/>
              <a:defRPr/>
            </a:pPr>
            <a:r>
              <a:rPr lang="fr-FR" dirty="0" smtClean="0">
                <a:latin typeface="Garamond" panose="02020404030301010803" pitchFamily="18" charset="0"/>
              </a:rPr>
              <a:t>« Paris, c’est une super ville. Y a pas le manque de méritocratie comme en Italie. Les talents, les qualités, sont reconnus (…) ici si on a un cv derrière y a la possibilité. En Italie si t’es pas un « fils de » tu peux pas (…) » </a:t>
            </a:r>
            <a:r>
              <a:rPr lang="fr-FR" b="1" dirty="0" smtClean="0">
                <a:latin typeface="Garamond" panose="02020404030301010803" pitchFamily="18" charset="0"/>
              </a:rPr>
              <a:t>(Adriano, artiste, 38 ans)</a:t>
            </a:r>
          </a:p>
          <a:p>
            <a:pPr algn="just">
              <a:buFont typeface="Arial" charset="0"/>
              <a:buNone/>
              <a:defRPr/>
            </a:pPr>
            <a:endParaRPr lang="fr-FR" dirty="0" smtClean="0">
              <a:latin typeface="Garamond" panose="02020404030301010803" pitchFamily="18" charset="0"/>
            </a:endParaRPr>
          </a:p>
          <a:p>
            <a:pPr algn="just">
              <a:buFont typeface="Arial" charset="0"/>
              <a:buChar char="•"/>
              <a:defRPr/>
            </a:pPr>
            <a:endParaRPr lang="fr-FR" dirty="0">
              <a:latin typeface="Garamond" panose="02020404030301010803" pitchFamily="18" charset="0"/>
            </a:endParaRPr>
          </a:p>
        </p:txBody>
      </p:sp>
    </p:spTree>
    <p:extLst>
      <p:ext uri="{BB962C8B-B14F-4D97-AF65-F5344CB8AC3E}">
        <p14:creationId xmlns:p14="http://schemas.microsoft.com/office/powerpoint/2010/main" val="1111553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4854498" y="119744"/>
            <a:ext cx="7147240" cy="6640285"/>
          </a:xfrm>
          <a:prstGeom prst="rect">
            <a:avLst/>
          </a:prstGeom>
        </p:spPr>
      </p:pic>
      <p:sp>
        <p:nvSpPr>
          <p:cNvPr id="3" name="ZoneTexte 2"/>
          <p:cNvSpPr txBox="1"/>
          <p:nvPr/>
        </p:nvSpPr>
        <p:spPr>
          <a:xfrm>
            <a:off x="195942" y="206829"/>
            <a:ext cx="4223657" cy="954107"/>
          </a:xfrm>
          <a:prstGeom prst="rect">
            <a:avLst/>
          </a:prstGeom>
          <a:noFill/>
        </p:spPr>
        <p:txBody>
          <a:bodyPr wrap="square" rtlCol="0">
            <a:spAutoFit/>
          </a:bodyPr>
          <a:lstStyle/>
          <a:p>
            <a:r>
              <a:rPr lang="fr-FR" sz="2800" b="1" dirty="0" smtClean="0">
                <a:latin typeface="Garamond" panose="02020404030301010803" pitchFamily="18" charset="0"/>
              </a:rPr>
              <a:t>En quête de </a:t>
            </a:r>
            <a:r>
              <a:rPr lang="fr-FR" sz="2800" b="1" i="1" dirty="0" err="1" smtClean="0">
                <a:latin typeface="Garamond" panose="02020404030301010803" pitchFamily="18" charset="0"/>
              </a:rPr>
              <a:t>lifestyles</a:t>
            </a:r>
            <a:r>
              <a:rPr lang="fr-FR" sz="2800" b="1" dirty="0" smtClean="0">
                <a:latin typeface="Garamond" panose="02020404030301010803" pitchFamily="18" charset="0"/>
              </a:rPr>
              <a:t> métropolitains</a:t>
            </a:r>
            <a:endParaRPr lang="fr-FR" sz="2800" b="1" dirty="0">
              <a:latin typeface="Garamond" panose="02020404030301010803" pitchFamily="18" charset="0"/>
            </a:endParaRPr>
          </a:p>
        </p:txBody>
      </p:sp>
      <p:sp>
        <p:nvSpPr>
          <p:cNvPr id="7" name="ZoneTexte 6"/>
          <p:cNvSpPr txBox="1"/>
          <p:nvPr/>
        </p:nvSpPr>
        <p:spPr>
          <a:xfrm>
            <a:off x="195942" y="1709057"/>
            <a:ext cx="4572001" cy="646331"/>
          </a:xfrm>
          <a:prstGeom prst="rect">
            <a:avLst/>
          </a:prstGeom>
          <a:noFill/>
        </p:spPr>
        <p:txBody>
          <a:bodyPr wrap="square" rtlCol="0">
            <a:spAutoFit/>
          </a:bodyPr>
          <a:lstStyle/>
          <a:p>
            <a:r>
              <a:rPr lang="fr-FR" dirty="0" smtClean="0"/>
              <a:t>Une migration très concentrée sur Paris et les métropoles européennes… </a:t>
            </a:r>
            <a:endParaRPr lang="fr-FR" dirty="0"/>
          </a:p>
        </p:txBody>
      </p:sp>
      <p:sp>
        <p:nvSpPr>
          <p:cNvPr id="10" name="ZoneTexte 9"/>
          <p:cNvSpPr txBox="1"/>
          <p:nvPr/>
        </p:nvSpPr>
        <p:spPr>
          <a:xfrm>
            <a:off x="97971" y="3116720"/>
            <a:ext cx="4582885" cy="646331"/>
          </a:xfrm>
          <a:prstGeom prst="rect">
            <a:avLst/>
          </a:prstGeom>
          <a:noFill/>
        </p:spPr>
        <p:txBody>
          <a:bodyPr wrap="square" rtlCol="0">
            <a:spAutoFit/>
          </a:bodyPr>
          <a:lstStyle/>
          <a:p>
            <a:r>
              <a:rPr lang="fr-FR" dirty="0" smtClean="0"/>
              <a:t>Et sur les zones centrales  : l’attraction de Paris intra-muros</a:t>
            </a:r>
            <a:endParaRPr lang="fr-FR" dirty="0"/>
          </a:p>
        </p:txBody>
      </p:sp>
      <p:sp>
        <p:nvSpPr>
          <p:cNvPr id="12" name="ZoneTexte 11"/>
          <p:cNvSpPr txBox="1"/>
          <p:nvPr/>
        </p:nvSpPr>
        <p:spPr>
          <a:xfrm>
            <a:off x="195941" y="4419599"/>
            <a:ext cx="4223657" cy="646331"/>
          </a:xfrm>
          <a:prstGeom prst="rect">
            <a:avLst/>
          </a:prstGeom>
          <a:noFill/>
        </p:spPr>
        <p:txBody>
          <a:bodyPr wrap="square" rtlCol="0">
            <a:spAutoFit/>
          </a:bodyPr>
          <a:lstStyle/>
          <a:p>
            <a:r>
              <a:rPr lang="fr-FR" dirty="0" smtClean="0"/>
              <a:t>La fin des </a:t>
            </a:r>
            <a:r>
              <a:rPr lang="fr-FR" i="1" dirty="0" err="1" smtClean="0"/>
              <a:t>little</a:t>
            </a:r>
            <a:r>
              <a:rPr lang="fr-FR" i="1" dirty="0" smtClean="0"/>
              <a:t> </a:t>
            </a:r>
            <a:r>
              <a:rPr lang="fr-FR" i="1" dirty="0" err="1" smtClean="0"/>
              <a:t>italies</a:t>
            </a:r>
            <a:r>
              <a:rPr lang="fr-FR" i="1" dirty="0" smtClean="0"/>
              <a:t> </a:t>
            </a:r>
            <a:r>
              <a:rPr lang="fr-FR" dirty="0" smtClean="0"/>
              <a:t>: une dispersion forte dans les </a:t>
            </a:r>
            <a:r>
              <a:rPr lang="fr-FR" dirty="0" err="1" smtClean="0"/>
              <a:t>centres-villes</a:t>
            </a:r>
            <a:r>
              <a:rPr lang="fr-FR" dirty="0" smtClean="0"/>
              <a:t>… </a:t>
            </a:r>
            <a:endParaRPr lang="fr-FR" dirty="0"/>
          </a:p>
        </p:txBody>
      </p:sp>
    </p:spTree>
    <p:extLst>
      <p:ext uri="{BB962C8B-B14F-4D97-AF65-F5344CB8AC3E}">
        <p14:creationId xmlns:p14="http://schemas.microsoft.com/office/powerpoint/2010/main" val="421762375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1373</TotalTime>
  <Words>3192</Words>
  <Application>Microsoft Office PowerPoint</Application>
  <PresentationFormat>Grand écran</PresentationFormat>
  <Paragraphs>241</Paragraphs>
  <Slides>30</Slides>
  <Notes>16</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30</vt:i4>
      </vt:variant>
    </vt:vector>
  </HeadingPairs>
  <TitlesOfParts>
    <vt:vector size="37" baseType="lpstr">
      <vt:lpstr>Arial</vt:lpstr>
      <vt:lpstr>Calibri</vt:lpstr>
      <vt:lpstr>Calibri Light</vt:lpstr>
      <vt:lpstr>Garamond</vt:lpstr>
      <vt:lpstr>Times New Roman</vt: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UVHC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utilisateur</cp:lastModifiedBy>
  <cp:revision>82</cp:revision>
  <dcterms:created xsi:type="dcterms:W3CDTF">2018-05-11T08:18:13Z</dcterms:created>
  <dcterms:modified xsi:type="dcterms:W3CDTF">2019-11-07T16:34:40Z</dcterms:modified>
</cp:coreProperties>
</file>