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8" r:id="rId2"/>
    <p:sldId id="267" r:id="rId3"/>
    <p:sldId id="292" r:id="rId4"/>
    <p:sldId id="293" r:id="rId5"/>
    <p:sldId id="294" r:id="rId6"/>
    <p:sldId id="705" r:id="rId7"/>
    <p:sldId id="711" r:id="rId8"/>
    <p:sldId id="708" r:id="rId9"/>
    <p:sldId id="697" r:id="rId10"/>
    <p:sldId id="516" r:id="rId11"/>
    <p:sldId id="537" r:id="rId12"/>
    <p:sldId id="296" r:id="rId13"/>
    <p:sldId id="335" r:id="rId14"/>
    <p:sldId id="345" r:id="rId15"/>
    <p:sldId id="343" r:id="rId16"/>
    <p:sldId id="334" r:id="rId17"/>
    <p:sldId id="298" r:id="rId18"/>
    <p:sldId id="299" r:id="rId19"/>
    <p:sldId id="301" r:id="rId20"/>
    <p:sldId id="303" r:id="rId21"/>
    <p:sldId id="336" r:id="rId22"/>
    <p:sldId id="337" r:id="rId23"/>
    <p:sldId id="304" r:id="rId24"/>
    <p:sldId id="342" r:id="rId25"/>
    <p:sldId id="310" r:id="rId26"/>
    <p:sldId id="311" r:id="rId27"/>
    <p:sldId id="312" r:id="rId28"/>
    <p:sldId id="339" r:id="rId29"/>
    <p:sldId id="346" r:id="rId30"/>
    <p:sldId id="273" r:id="rId31"/>
    <p:sldId id="274" r:id="rId32"/>
    <p:sldId id="347" r:id="rId33"/>
    <p:sldId id="286" r:id="rId34"/>
    <p:sldId id="338" r:id="rId35"/>
    <p:sldId id="289" r:id="rId36"/>
    <p:sldId id="290" r:id="rId37"/>
    <p:sldId id="291" r:id="rId38"/>
    <p:sldId id="340" r:id="rId39"/>
    <p:sldId id="344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ED0"/>
    <a:srgbClr val="FBE9C1"/>
    <a:srgbClr val="FAE6B8"/>
    <a:srgbClr val="F9E3B1"/>
    <a:srgbClr val="F8F0B2"/>
    <a:srgbClr val="F9F2BD"/>
    <a:srgbClr val="F7F3A7"/>
    <a:srgbClr val="FAF8C6"/>
    <a:srgbClr val="F9F6BD"/>
    <a:srgbClr val="F4E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3" autoAdjust="0"/>
    <p:restoredTop sz="94563" autoAdjust="0"/>
  </p:normalViewPr>
  <p:slideViewPr>
    <p:cSldViewPr>
      <p:cViewPr varScale="1">
        <p:scale>
          <a:sx n="90" d="100"/>
          <a:sy n="90" d="100"/>
        </p:scale>
        <p:origin x="183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7730C-4757-4754-B40C-9E52AF22801A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CEC82-A452-4A22-95EC-F67DFF510CA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7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38BE2E-178F-4C69-8098-68868AFD60A0}" type="slidenum">
              <a:rPr lang="fr-FR" altLang="fr-FR" sz="1200"/>
              <a:pPr/>
              <a:t>3</a:t>
            </a:fld>
            <a:endParaRPr lang="fr-FR" altLang="fr-FR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57225"/>
            <a:ext cx="4568825" cy="3427413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394" y="4376979"/>
            <a:ext cx="4973277" cy="40848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6AD15C2-3925-4D1E-BD4F-BAF9811E5263}" type="slidenum">
              <a:rPr lang="fr-FR" altLang="fr-FR"/>
              <a:pPr algn="r" eaLnBrk="1" hangingPunct="1"/>
              <a:t>24</a:t>
            </a:fld>
            <a:endParaRPr lang="fr-FR" altLang="fr-F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D6B0AA4-E3AA-417D-B70D-A5D351689E10}" type="slidenum">
              <a:rPr lang="fr-FR" altLang="fr-FR" sz="1200"/>
              <a:pPr/>
              <a:t>25</a:t>
            </a:fld>
            <a:endParaRPr lang="fr-FR" altLang="fr-FR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4400" tIns="42200" rIns="84400" bIns="42200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7D17C21-DA79-4990-8FB6-B236A890F73A}" type="slidenum">
              <a:rPr lang="fr-FR" altLang="fr-FR" sz="1200"/>
              <a:pPr/>
              <a:t>26</a:t>
            </a:fld>
            <a:endParaRPr lang="fr-FR" altLang="fr-FR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ABAFC814-2B01-46D4-91A8-91E0814477C5}" type="slidenum">
              <a:rPr lang="fr-FR" altLang="fr-FR" sz="1200"/>
              <a:pPr/>
              <a:t>27</a:t>
            </a:fld>
            <a:endParaRPr lang="fr-FR" altLang="fr-FR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0F375-1439-46F1-BD3D-6574468854CD}" type="slidenum">
              <a:rPr lang="fr-FR" smtClean="0">
                <a:latin typeface="Arial" pitchFamily="34" charset="0"/>
              </a:rPr>
              <a:pPr/>
              <a:t>30</a:t>
            </a:fld>
            <a:endParaRPr lang="fr-FR">
              <a:latin typeface="Arial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21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B45473-3857-4E26-B63C-A85EA7FD9074}" type="slidenum">
              <a:rPr lang="fr-FR" smtClean="0">
                <a:latin typeface="Arial" pitchFamily="34" charset="0"/>
              </a:rPr>
              <a:pPr/>
              <a:t>31</a:t>
            </a:fld>
            <a:endParaRPr lang="fr-FR">
              <a:latin typeface="Arial" pitchFamily="34" charset="0"/>
            </a:endParaRPr>
          </a:p>
        </p:txBody>
      </p:sp>
      <p:sp>
        <p:nvSpPr>
          <p:cNvPr id="471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65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EBD1549-2620-4DDD-87B9-C430C0581592}" type="slidenum">
              <a:rPr lang="fr-FR" altLang="fr-FR" sz="1200"/>
              <a:pPr/>
              <a:t>4</a:t>
            </a:fld>
            <a:endParaRPr lang="fr-FR" altLang="fr-FR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4C568BE-D7CB-442A-AA27-703C1A9ED6DF}" type="slidenum">
              <a:rPr lang="fr-FR" altLang="fr-FR" sz="1200"/>
              <a:pPr/>
              <a:t>5</a:t>
            </a:fld>
            <a:endParaRPr lang="fr-FR" altLang="fr-FR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E3D759A-BB02-D84E-ACE2-5BB3542AE6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E27992-8E91-C24F-A0B3-F94169BB37AC}" type="slidenum">
              <a:rPr lang="fr-FR" altLang="fr-FR" sz="1300"/>
              <a:pPr eaLnBrk="1" hangingPunct="1"/>
              <a:t>10</a:t>
            </a:fld>
            <a:endParaRPr lang="fr-FR" altLang="fr-FR" sz="1300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9F118AB9-3120-8C43-91FA-4A0B1B07D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CCD351E5-9F13-4648-9AC2-E12A010BF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86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6C2D812-E98C-4942-ABA6-CCA306E8486E}" type="slidenum">
              <a:rPr lang="fr-FR" altLang="fr-FR" sz="1200"/>
              <a:pPr/>
              <a:t>12</a:t>
            </a:fld>
            <a:endParaRPr lang="fr-FR" altLang="fr-FR" sz="12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4DFDE40-675D-4407-98F3-F9FFE401298E}" type="slidenum">
              <a:rPr lang="fr-FR" altLang="fr-FR" sz="1200"/>
              <a:pPr/>
              <a:t>17</a:t>
            </a:fld>
            <a:endParaRPr lang="fr-FR" altLang="fr-FR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8024EE1-84FF-47EB-9FEB-62EEBBD789C5}" type="slidenum">
              <a:rPr lang="fr-FR" altLang="fr-FR" sz="1200"/>
              <a:pPr/>
              <a:t>19</a:t>
            </a:fld>
            <a:endParaRPr lang="fr-FR" altLang="fr-FR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defRPr sz="1100">
                <a:solidFill>
                  <a:schemeClr val="tx1"/>
                </a:solidFill>
                <a:latin typeface="Arial" charset="0"/>
              </a:defRPr>
            </a:lvl1pPr>
            <a:lvl2pPr marL="685817" indent="-263776" defTabSz="914423">
              <a:defRPr sz="1100">
                <a:solidFill>
                  <a:schemeClr val="tx1"/>
                </a:solidFill>
                <a:latin typeface="Arial" charset="0"/>
              </a:defRPr>
            </a:lvl2pPr>
            <a:lvl3pPr marL="1055103" indent="-211021" defTabSz="914423">
              <a:defRPr sz="1100">
                <a:solidFill>
                  <a:schemeClr val="tx1"/>
                </a:solidFill>
                <a:latin typeface="Arial" charset="0"/>
              </a:defRPr>
            </a:lvl3pPr>
            <a:lvl4pPr marL="1477145" indent="-211021" defTabSz="914423">
              <a:defRPr sz="1100">
                <a:solidFill>
                  <a:schemeClr val="tx1"/>
                </a:solidFill>
                <a:latin typeface="Arial" charset="0"/>
              </a:defRPr>
            </a:lvl4pPr>
            <a:lvl5pPr marL="1899186" indent="-211021" defTabSz="914423">
              <a:defRPr sz="1100">
                <a:solidFill>
                  <a:schemeClr val="tx1"/>
                </a:solidFill>
                <a:latin typeface="Arial" charset="0"/>
              </a:defRPr>
            </a:lvl5pPr>
            <a:lvl6pPr marL="2321227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43269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165310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587351" indent="-211021" defTabSz="91442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0E4BA75-6234-4FA0-B00B-167009DAB11A}" type="slidenum">
              <a:rPr lang="fr-FR" altLang="fr-FR" sz="1200"/>
              <a:pPr/>
              <a:t>20</a:t>
            </a:fld>
            <a:endParaRPr lang="fr-FR" altLang="fr-FR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86AD15C2-3925-4D1E-BD4F-BAF9811E5263}" type="slidenum">
              <a:rPr lang="fr-FR" altLang="fr-FR"/>
              <a:pPr algn="r" eaLnBrk="1" hangingPunct="1"/>
              <a:t>23</a:t>
            </a:fld>
            <a:endParaRPr lang="fr-FR" altLang="fr-F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D8B7A-27C4-4134-9D61-B0A09D439FE9}" type="datetimeFigureOut">
              <a:rPr lang="fr-FR" smtClean="0"/>
              <a:pPr/>
              <a:t>20/11/2019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30EF-6A3D-47CE-8FC1-1B31BADF39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mailto:c.burucoa@chu-poitiers.fr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hyperlink" Target="file:///upload.wikimedia.org/wikipedia/commons/9/97/Caricature_gillray_plumpudding.jpg" TargetMode="Externa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pathogens.org/article/info:doi/10.1371/journal.ppat.100269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pathogens.org/article/info:doi/10.1371/journal.ppat.100269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154311" cy="3970318"/>
          </a:xfrm>
          <a:prstGeom prst="rect">
            <a:avLst/>
          </a:prstGeom>
          <a:noFill/>
        </p:spPr>
      </p:pic>
      <p:pic>
        <p:nvPicPr>
          <p:cNvPr id="3" name="Picture 4" descr="heli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24744"/>
            <a:ext cx="273630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95536" y="5182160"/>
            <a:ext cx="42545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dirty="0">
                <a:latin typeface="Calibri" pitchFamily="34" charset="0"/>
              </a:rPr>
              <a:t>Christophe BURUCOA</a:t>
            </a:r>
          </a:p>
          <a:p>
            <a:pPr>
              <a:spcBef>
                <a:spcPct val="50000"/>
              </a:spcBef>
            </a:pPr>
            <a:r>
              <a:rPr lang="fr-FR" sz="1400" dirty="0">
                <a:latin typeface="Calibri" pitchFamily="34" charset="0"/>
              </a:rPr>
              <a:t>Laboratoire de Bactériologie</a:t>
            </a:r>
          </a:p>
          <a:p>
            <a:pPr>
              <a:spcBef>
                <a:spcPct val="50000"/>
              </a:spcBef>
            </a:pPr>
            <a:r>
              <a:rPr lang="fr-FR" sz="1400" dirty="0">
                <a:latin typeface="Calibri" pitchFamily="34" charset="0"/>
              </a:rPr>
              <a:t>CHU de Poitiers</a:t>
            </a:r>
          </a:p>
          <a:p>
            <a:pPr>
              <a:spcBef>
                <a:spcPct val="50000"/>
              </a:spcBef>
            </a:pPr>
            <a:r>
              <a:rPr lang="fr-FR" sz="1400" dirty="0">
                <a:latin typeface="Calibri" pitchFamily="34" charset="0"/>
              </a:rPr>
              <a:t>EA 4331 Université de Poitiers</a:t>
            </a:r>
          </a:p>
          <a:p>
            <a:pPr>
              <a:spcBef>
                <a:spcPct val="50000"/>
              </a:spcBef>
            </a:pPr>
            <a:r>
              <a:rPr lang="fr-FR" sz="1400" dirty="0">
                <a:latin typeface="Calibri" pitchFamily="34" charset="0"/>
                <a:hlinkClick r:id="rId4"/>
              </a:rPr>
              <a:t>christophe.burucoa@chu-poitiers.fr</a:t>
            </a:r>
            <a:endParaRPr lang="fr-FR" sz="1400" dirty="0">
              <a:latin typeface="Calibri" pitchFamily="34" charset="0"/>
            </a:endParaRPr>
          </a:p>
        </p:txBody>
      </p:sp>
      <p:pic>
        <p:nvPicPr>
          <p:cNvPr id="5" name="Picture 14" descr="CHUP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5674" y="5445224"/>
            <a:ext cx="150781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Logo_u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5373216"/>
            <a:ext cx="936104" cy="137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79512" y="11663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Mais qui a tué Napoléon ? </a:t>
            </a:r>
            <a:r>
              <a:rPr lang="fr-FR" sz="3200" b="1" i="1" dirty="0"/>
              <a:t>Helicobacter pylori</a:t>
            </a:r>
            <a:r>
              <a:rPr lang="fr-FR" sz="3200" b="1" dirty="0"/>
              <a:t> ?</a:t>
            </a:r>
          </a:p>
        </p:txBody>
      </p:sp>
      <p:pic>
        <p:nvPicPr>
          <p:cNvPr id="6146" name="Picture 2" descr="Ho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3392488"/>
            <a:ext cx="5715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-3240088"/>
            <a:ext cx="5715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AutoShape 2" descr="Résultat de recherche d'images pour &quot;liban drapeau ar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2" name="AutoShape 4" descr="Résultat de recherche d'images pour &quot;liban drapeau ar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4" name="AutoShape 6" descr="Résultat de recherche d'images pour &quot;liban drapeau ar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6" name="AutoShape 8" descr="Image associ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298" name="AutoShape 10" descr="Résultat de recherche d'images pour &quot;liban drapeau ar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300" name="AutoShape 12" descr="Résultat de recherche d'images pour &quot;liban drapeau ar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302" name="AutoShape 14" descr="Résultat de recherche d'images pour &quot;liban drapeau ar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304" name="AutoShape 16" descr="Résultat de recherche d'images pour &quot;liban drapeau arb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306" name="AutoShape 18" descr="Résultat de recherche d'images pour &quot;syndicat des biologistes du liba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308" name="AutoShape 20" descr="Syndicat Biologistes du Lib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 descr="Société Française de Microbiologi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93" y="2204864"/>
            <a:ext cx="257701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ce réservé du numéro de diapositive 1">
            <a:extLst>
              <a:ext uri="{FF2B5EF4-FFF2-40B4-BE49-F238E27FC236}">
                <a16:creationId xmlns:a16="http://schemas.microsoft.com/office/drawing/2014/main" id="{4C88957B-455B-1B4E-B3FD-72E1E7EAF9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6A5BBF7-03E1-8B43-A127-0376810167A6}" type="slidenum">
              <a:rPr lang="fr-FR" altLang="fr-FR" sz="1600">
                <a:solidFill>
                  <a:schemeClr val="bg1"/>
                </a:solidFill>
              </a:rPr>
              <a:pPr eaLnBrk="1" hangingPunct="1"/>
              <a:t>10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pic>
        <p:nvPicPr>
          <p:cNvPr id="2052" name="Picture 2" descr="Dendrogramme_Hp">
            <a:extLst>
              <a:ext uri="{FF2B5EF4-FFF2-40B4-BE49-F238E27FC236}">
                <a16:creationId xmlns:a16="http://schemas.microsoft.com/office/drawing/2014/main" id="{0AE50289-B622-EC45-8A65-06F186667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351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971" name="Text Box 3">
            <a:extLst>
              <a:ext uri="{FF2B5EF4-FFF2-40B4-BE49-F238E27FC236}">
                <a16:creationId xmlns:a16="http://schemas.microsoft.com/office/drawing/2014/main" id="{AA30E1B9-E2BE-B546-A114-9B6F47DE927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594644" y="4282281"/>
            <a:ext cx="4267200" cy="57943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3200">
                <a:latin typeface="Tahoma" panose="020B0604030504040204" pitchFamily="34" charset="0"/>
              </a:rPr>
              <a:t>Entero</a:t>
            </a:r>
            <a:r>
              <a:rPr lang="fr-FR" altLang="fr-FR" sz="2400">
                <a:latin typeface="Tahoma" panose="020B0604030504040204" pitchFamily="34" charset="0"/>
              </a:rPr>
              <a:t>-</a:t>
            </a:r>
            <a:r>
              <a:rPr lang="fr-FR" altLang="fr-FR" sz="3200">
                <a:latin typeface="Tahoma" panose="020B0604030504040204" pitchFamily="34" charset="0"/>
              </a:rPr>
              <a:t>hepatiques</a:t>
            </a:r>
            <a:endParaRPr lang="fr-FR" altLang="fr-FR" sz="2400">
              <a:latin typeface="Tahoma" panose="020B0604030504040204" pitchFamily="34" charset="0"/>
            </a:endParaRPr>
          </a:p>
        </p:txBody>
      </p:sp>
      <p:sp>
        <p:nvSpPr>
          <p:cNvPr id="723972" name="Text Box 4">
            <a:extLst>
              <a:ext uri="{FF2B5EF4-FFF2-40B4-BE49-F238E27FC236}">
                <a16:creationId xmlns:a16="http://schemas.microsoft.com/office/drawing/2014/main" id="{8E68C9D3-27EC-B849-8F14-4AA1E8E6198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682081" y="900907"/>
            <a:ext cx="2073275" cy="57943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sz="3200">
                <a:latin typeface="Tahoma" panose="020B0604030504040204" pitchFamily="34" charset="0"/>
              </a:rPr>
              <a:t>Gastriques</a:t>
            </a:r>
            <a:endParaRPr lang="fr-FR" altLang="fr-FR" sz="2400">
              <a:latin typeface="Tahoma" panose="020B0604030504040204" pitchFamily="34" charset="0"/>
            </a:endParaRP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58931494-06CC-6545-A4DE-D624B2B44B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76200"/>
          <a:ext cx="14573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Image Bitmap" r:id="rId5" imgW="7874000" imgH="16065500" progId="Paint.Picture">
                  <p:embed/>
                </p:oleObj>
              </mc:Choice>
              <mc:Fallback>
                <p:oleObj name="Image Bitmap" r:id="rId5" imgW="7874000" imgH="16065500" progId="Paint.Picture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58931494-06CC-6545-A4DE-D624B2B44B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76200"/>
                        <a:ext cx="145732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6" descr="Fig 3A">
            <a:extLst>
              <a:ext uri="{FF2B5EF4-FFF2-40B4-BE49-F238E27FC236}">
                <a16:creationId xmlns:a16="http://schemas.microsoft.com/office/drawing/2014/main" id="{F416C8E6-662F-5544-85BE-F96D75E98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1" b="14085"/>
          <a:stretch>
            <a:fillRect/>
          </a:stretch>
        </p:blipFill>
        <p:spPr bwMode="auto">
          <a:xfrm>
            <a:off x="4343400" y="2971800"/>
            <a:ext cx="320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7" descr="Fig 3B">
            <a:extLst>
              <a:ext uri="{FF2B5EF4-FFF2-40B4-BE49-F238E27FC236}">
                <a16:creationId xmlns:a16="http://schemas.microsoft.com/office/drawing/2014/main" id="{784A846D-1FB7-FD46-A4A8-FA7D0F24A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87"/>
          <a:stretch>
            <a:fillRect/>
          </a:stretch>
        </p:blipFill>
        <p:spPr bwMode="auto">
          <a:xfrm>
            <a:off x="5791200" y="4267200"/>
            <a:ext cx="17526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Fig7A">
            <a:extLst>
              <a:ext uri="{FF2B5EF4-FFF2-40B4-BE49-F238E27FC236}">
                <a16:creationId xmlns:a16="http://schemas.microsoft.com/office/drawing/2014/main" id="{7BC0FAAC-0023-2C4D-A913-4E21BCB1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715000"/>
            <a:ext cx="3411538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Oval 9">
            <a:extLst>
              <a:ext uri="{FF2B5EF4-FFF2-40B4-BE49-F238E27FC236}">
                <a16:creationId xmlns:a16="http://schemas.microsoft.com/office/drawing/2014/main" id="{BF21687F-8696-C041-BAE5-7B9666439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713" y="1408113"/>
            <a:ext cx="576262" cy="168275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59" name="Oval 10">
            <a:extLst>
              <a:ext uri="{FF2B5EF4-FFF2-40B4-BE49-F238E27FC236}">
                <a16:creationId xmlns:a16="http://schemas.microsoft.com/office/drawing/2014/main" id="{371F73CF-F5F9-AC4A-A717-04D51B94A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5637213"/>
            <a:ext cx="576262" cy="168275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60" name="Oval 11">
            <a:extLst>
              <a:ext uri="{FF2B5EF4-FFF2-40B4-BE49-F238E27FC236}">
                <a16:creationId xmlns:a16="http://schemas.microsoft.com/office/drawing/2014/main" id="{132DDD4D-1529-314D-869C-B89244169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950913"/>
            <a:ext cx="576262" cy="168275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61" name="Oval 12">
            <a:extLst>
              <a:ext uri="{FF2B5EF4-FFF2-40B4-BE49-F238E27FC236}">
                <a16:creationId xmlns:a16="http://schemas.microsoft.com/office/drawing/2014/main" id="{45A3B5A6-D166-1F40-B103-F53829F54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13" y="2843213"/>
            <a:ext cx="576262" cy="168275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62" name="Oval 13">
            <a:extLst>
              <a:ext uri="{FF2B5EF4-FFF2-40B4-BE49-F238E27FC236}">
                <a16:creationId xmlns:a16="http://schemas.microsoft.com/office/drawing/2014/main" id="{8E7DEDDE-610D-4949-8A4B-880E94321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613" y="3998913"/>
            <a:ext cx="576262" cy="168275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63" name="Oval 14">
            <a:extLst>
              <a:ext uri="{FF2B5EF4-FFF2-40B4-BE49-F238E27FC236}">
                <a16:creationId xmlns:a16="http://schemas.microsoft.com/office/drawing/2014/main" id="{08874A27-F21C-E64C-A622-F6C303C77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4692650"/>
            <a:ext cx="576262" cy="168275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64" name="Oval 15">
            <a:extLst>
              <a:ext uri="{FF2B5EF4-FFF2-40B4-BE49-F238E27FC236}">
                <a16:creationId xmlns:a16="http://schemas.microsoft.com/office/drawing/2014/main" id="{DAD1CBEC-C6C8-9E42-AE70-6C7AA2D6D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3" y="5872163"/>
            <a:ext cx="576262" cy="168275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65" name="Oval 16">
            <a:extLst>
              <a:ext uri="{FF2B5EF4-FFF2-40B4-BE49-F238E27FC236}">
                <a16:creationId xmlns:a16="http://schemas.microsoft.com/office/drawing/2014/main" id="{9125380E-09E2-104C-AE0E-AA6CAE425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32363"/>
            <a:ext cx="576263" cy="168275"/>
          </a:xfrm>
          <a:prstGeom prst="ellips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67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1" grpId="0" animBg="1" autoUpdateAnimBg="0"/>
      <p:bldP spid="72397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1">
            <a:extLst>
              <a:ext uri="{FF2B5EF4-FFF2-40B4-BE49-F238E27FC236}">
                <a16:creationId xmlns:a16="http://schemas.microsoft.com/office/drawing/2014/main" id="{6A6A670A-E273-834E-A44D-4352FCE1F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B1873B4-1E2E-FD48-AF5A-90E2BF608FD7}" type="slidenum">
              <a:rPr lang="fr-FR" altLang="fr-FR" sz="1600">
                <a:solidFill>
                  <a:schemeClr val="bg1"/>
                </a:solidFill>
              </a:rPr>
              <a:pPr eaLnBrk="1" hangingPunct="1"/>
              <a:t>11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B8EBF73C-98A3-D94A-AB3B-0A5AD5013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63" y="-1257300"/>
            <a:ext cx="4413250" cy="549275"/>
          </a:xfrm>
          <a:prstGeom prst="rect">
            <a:avLst/>
          </a:prstGeom>
          <a:solidFill>
            <a:srgbClr val="ECF0F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/>
          </a:p>
          <a:p>
            <a:endParaRPr lang="fr-FR" altLang="fr-FR" sz="1800"/>
          </a:p>
        </p:txBody>
      </p:sp>
      <p:sp>
        <p:nvSpPr>
          <p:cNvPr id="25604" name="Rectangle 5">
            <a:extLst>
              <a:ext uri="{FF2B5EF4-FFF2-40B4-BE49-F238E27FC236}">
                <a16:creationId xmlns:a16="http://schemas.microsoft.com/office/drawing/2014/main" id="{5DDC4BAC-7F2C-6141-A6CF-7CCC59D1B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63" y="-708025"/>
            <a:ext cx="4413250" cy="549275"/>
          </a:xfrm>
          <a:prstGeom prst="rect">
            <a:avLst/>
          </a:prstGeom>
          <a:solidFill>
            <a:srgbClr val="ECF0F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1800"/>
          </a:p>
          <a:p>
            <a:endParaRPr lang="fr-FR" altLang="fr-FR" sz="1800"/>
          </a:p>
        </p:txBody>
      </p:sp>
      <p:pic>
        <p:nvPicPr>
          <p:cNvPr id="25605" name="Picture 6">
            <a:extLst>
              <a:ext uri="{FF2B5EF4-FFF2-40B4-BE49-F238E27FC236}">
                <a16:creationId xmlns:a16="http://schemas.microsoft.com/office/drawing/2014/main" id="{8B0DBB44-7755-9D4F-BBD7-F6BDF2A5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144463"/>
            <a:ext cx="4073525" cy="671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>
            <a:extLst>
              <a:ext uri="{FF2B5EF4-FFF2-40B4-BE49-F238E27FC236}">
                <a16:creationId xmlns:a16="http://schemas.microsoft.com/office/drawing/2014/main" id="{0A496CB2-F91F-F543-9977-BE0CB4834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723900"/>
            <a:ext cx="470217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8">
            <a:extLst>
              <a:ext uri="{FF2B5EF4-FFF2-40B4-BE49-F238E27FC236}">
                <a16:creationId xmlns:a16="http://schemas.microsoft.com/office/drawing/2014/main" id="{9C58B533-6FBA-384D-AF21-FBCC4F14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24088"/>
            <a:ext cx="4183063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fr-FR" altLang="fr-FR" sz="2000">
                <a:solidFill>
                  <a:schemeClr val="folHlink"/>
                </a:solidFill>
                <a:latin typeface="Comic Sans MS" panose="030F0902030302020204" pitchFamily="66" charset="0"/>
              </a:rPr>
              <a:t>Coévolution de </a:t>
            </a:r>
            <a:r>
              <a:rPr lang="fr-FR" altLang="fr-FR" sz="2000" i="1">
                <a:solidFill>
                  <a:schemeClr val="folHlink"/>
                </a:solidFill>
                <a:latin typeface="Comic Sans MS" panose="030F0902030302020204" pitchFamily="66" charset="0"/>
              </a:rPr>
              <a:t>H. pylori</a:t>
            </a:r>
            <a:r>
              <a:rPr lang="fr-FR" altLang="fr-FR" sz="2000">
                <a:solidFill>
                  <a:schemeClr val="folHlink"/>
                </a:solidFill>
                <a:latin typeface="Comic Sans MS" panose="030F0902030302020204" pitchFamily="66" charset="0"/>
              </a:rPr>
              <a:t> et de l’homme </a:t>
            </a:r>
          </a:p>
          <a:p>
            <a:pPr eaLnBrk="1" hangingPunct="1"/>
            <a:r>
              <a:rPr lang="fr-FR" altLang="fr-FR" sz="2000">
                <a:solidFill>
                  <a:schemeClr val="folHlink"/>
                </a:solidFill>
                <a:latin typeface="Comic Sans MS" panose="030F0902030302020204" pitchFamily="66" charset="0"/>
              </a:rPr>
              <a:t>Acquisition vraisemblable avant les migrations de l’homme hors de l’Afrique</a:t>
            </a:r>
          </a:p>
          <a:p>
            <a:pPr eaLnBrk="1" hangingPunct="1">
              <a:buFontTx/>
              <a:buChar char="•"/>
            </a:pPr>
            <a:endParaRPr lang="fr-FR" altLang="fr-FR" sz="2000">
              <a:solidFill>
                <a:schemeClr val="folHlink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fr-FR" altLang="fr-FR" sz="2000" i="1">
                <a:solidFill>
                  <a:schemeClr val="folHlink"/>
                </a:solidFill>
                <a:latin typeface="Comic Sans MS" panose="030F0902030302020204" pitchFamily="66" charset="0"/>
              </a:rPr>
              <a:t>H. acinonychis</a:t>
            </a:r>
            <a:r>
              <a:rPr lang="fr-FR" altLang="fr-FR" sz="2000">
                <a:solidFill>
                  <a:schemeClr val="folHlink"/>
                </a:solidFill>
                <a:latin typeface="Comic Sans MS" panose="030F0902030302020204" pitchFamily="66" charset="0"/>
              </a:rPr>
              <a:t> dérive de </a:t>
            </a:r>
            <a:r>
              <a:rPr lang="fr-FR" altLang="fr-FR" sz="2000" i="1">
                <a:solidFill>
                  <a:schemeClr val="folHlink"/>
                </a:solidFill>
                <a:latin typeface="Comic Sans MS" panose="030F0902030302020204" pitchFamily="66" charset="0"/>
              </a:rPr>
              <a:t>H. pylori. </a:t>
            </a:r>
            <a:r>
              <a:rPr lang="fr-FR" altLang="fr-FR" sz="2000">
                <a:solidFill>
                  <a:schemeClr val="folHlink"/>
                </a:solidFill>
                <a:latin typeface="Comic Sans MS" panose="030F0902030302020204" pitchFamily="66" charset="0"/>
              </a:rPr>
              <a:t>Transmission de l’homme au félin il y a environ 200 000 ans </a:t>
            </a:r>
          </a:p>
          <a:p>
            <a:pPr eaLnBrk="1" hangingPunct="1"/>
            <a:r>
              <a:rPr lang="fr-FR" altLang="fr-FR" sz="2000">
                <a:solidFill>
                  <a:schemeClr val="folHlink"/>
                </a:solidFill>
                <a:latin typeface="Comic Sans MS" panose="030F0902030302020204" pitchFamily="66" charset="0"/>
              </a:rPr>
              <a:t>(dégradation du génome: fragmentation, mutations, codons stops)</a:t>
            </a:r>
            <a:endParaRPr lang="fr-FR" altLang="fr-FR" sz="2400">
              <a:solidFill>
                <a:schemeClr val="folHlink"/>
              </a:solidFill>
              <a:latin typeface="Comic Sans MS" panose="030F0902030302020204" pitchFamily="66" charset="0"/>
            </a:endParaRPr>
          </a:p>
        </p:txBody>
      </p:sp>
      <p:sp>
        <p:nvSpPr>
          <p:cNvPr id="25608" name="Text Box 9">
            <a:extLst>
              <a:ext uri="{FF2B5EF4-FFF2-40B4-BE49-F238E27FC236}">
                <a16:creationId xmlns:a16="http://schemas.microsoft.com/office/drawing/2014/main" id="{B2551DAB-095A-4444-A58E-8B1285EB1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6226175"/>
            <a:ext cx="2954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600">
                <a:latin typeface="Comic Sans MS" panose="030F0902030302020204" pitchFamily="66" charset="0"/>
              </a:rPr>
              <a:t>Eppinger, Plos genetics, 2006</a:t>
            </a:r>
          </a:p>
        </p:txBody>
      </p:sp>
    </p:spTree>
    <p:extLst>
      <p:ext uri="{BB962C8B-B14F-4D97-AF65-F5344CB8AC3E}">
        <p14:creationId xmlns:p14="http://schemas.microsoft.com/office/powerpoint/2010/main" val="3954870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A23DA3D-0E10-4B9F-ABE1-4D65C37DE807}" type="slidenum">
              <a:rPr lang="fr-FR" altLang="fr-FR" sz="1600">
                <a:solidFill>
                  <a:schemeClr val="bg1"/>
                </a:solidFill>
              </a:rPr>
              <a:pPr/>
              <a:t>12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grpSp>
        <p:nvGrpSpPr>
          <p:cNvPr id="2052" name="Group 7"/>
          <p:cNvGrpSpPr>
            <a:grpSpLocks/>
          </p:cNvGrpSpPr>
          <p:nvPr/>
        </p:nvGrpSpPr>
        <p:grpSpPr bwMode="auto">
          <a:xfrm>
            <a:off x="3124200" y="1143000"/>
            <a:ext cx="1606550" cy="1428750"/>
            <a:chOff x="1968" y="720"/>
            <a:chExt cx="1012" cy="900"/>
          </a:xfrm>
        </p:grpSpPr>
        <p:sp>
          <p:nvSpPr>
            <p:cNvPr id="2100" name="Text Box 8"/>
            <p:cNvSpPr txBox="1">
              <a:spLocks noChangeArrowheads="1"/>
            </p:cNvSpPr>
            <p:nvPr/>
          </p:nvSpPr>
          <p:spPr bwMode="auto">
            <a:xfrm>
              <a:off x="2160" y="720"/>
              <a:ext cx="660" cy="231"/>
            </a:xfrm>
            <a:prstGeom prst="rect">
              <a:avLst/>
            </a:prstGeom>
            <a:solidFill>
              <a:srgbClr val="8EA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>
                  <a:solidFill>
                    <a:srgbClr val="FFFFFF"/>
                  </a:solidFill>
                </a:rPr>
                <a:t>Infection</a:t>
              </a:r>
            </a:p>
          </p:txBody>
        </p:sp>
        <p:grpSp>
          <p:nvGrpSpPr>
            <p:cNvPr id="2101" name="Group 9"/>
            <p:cNvGrpSpPr>
              <a:grpSpLocks/>
            </p:cNvGrpSpPr>
            <p:nvPr/>
          </p:nvGrpSpPr>
          <p:grpSpPr bwMode="auto">
            <a:xfrm>
              <a:off x="1968" y="1104"/>
              <a:ext cx="1012" cy="516"/>
              <a:chOff x="1968" y="1104"/>
              <a:chExt cx="1012" cy="516"/>
            </a:xfrm>
          </p:grpSpPr>
          <p:sp>
            <p:nvSpPr>
              <p:cNvPr id="2102" name="Text Box 10"/>
              <p:cNvSpPr txBox="1">
                <a:spLocks noChangeArrowheads="1"/>
              </p:cNvSpPr>
              <p:nvPr/>
            </p:nvSpPr>
            <p:spPr bwMode="auto">
              <a:xfrm>
                <a:off x="1968" y="1389"/>
                <a:ext cx="1012" cy="231"/>
              </a:xfrm>
              <a:prstGeom prst="rect">
                <a:avLst/>
              </a:prstGeom>
              <a:solidFill>
                <a:srgbClr val="8E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Gastrite aiguë</a:t>
                </a:r>
              </a:p>
            </p:txBody>
          </p:sp>
          <p:sp>
            <p:nvSpPr>
              <p:cNvPr id="2103" name="AutoShape 11"/>
              <p:cNvSpPr>
                <a:spLocks noChangeArrowheads="1"/>
              </p:cNvSpPr>
              <p:nvPr/>
            </p:nvSpPr>
            <p:spPr bwMode="auto">
              <a:xfrm>
                <a:off x="2448" y="1104"/>
                <a:ext cx="96" cy="240"/>
              </a:xfrm>
              <a:prstGeom prst="downArrow">
                <a:avLst>
                  <a:gd name="adj1" fmla="val 50000"/>
                  <a:gd name="adj2" fmla="val 62500"/>
                </a:avLst>
              </a:prstGeom>
              <a:solidFill>
                <a:srgbClr val="8EAFF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</p:grpSp>
      </p:grpSp>
      <p:sp>
        <p:nvSpPr>
          <p:cNvPr id="2053" name="Line 12"/>
          <p:cNvSpPr>
            <a:spLocks noChangeShapeType="1"/>
          </p:cNvSpPr>
          <p:nvPr/>
        </p:nvSpPr>
        <p:spPr bwMode="auto">
          <a:xfrm>
            <a:off x="762000" y="1447800"/>
            <a:ext cx="0" cy="137160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60338" y="1519238"/>
            <a:ext cx="4868862" cy="1966912"/>
            <a:chOff x="101" y="957"/>
            <a:chExt cx="3067" cy="1239"/>
          </a:xfrm>
        </p:grpSpPr>
        <p:grpSp>
          <p:nvGrpSpPr>
            <p:cNvPr id="2096" name="Group 14"/>
            <p:cNvGrpSpPr>
              <a:grpSpLocks/>
            </p:cNvGrpSpPr>
            <p:nvPr/>
          </p:nvGrpSpPr>
          <p:grpSpPr bwMode="auto">
            <a:xfrm>
              <a:off x="1876" y="1680"/>
              <a:ext cx="1292" cy="516"/>
              <a:chOff x="1876" y="1680"/>
              <a:chExt cx="1292" cy="516"/>
            </a:xfrm>
          </p:grpSpPr>
          <p:sp>
            <p:nvSpPr>
              <p:cNvPr id="2098" name="Text Box 15"/>
              <p:cNvSpPr txBox="1">
                <a:spLocks noChangeArrowheads="1"/>
              </p:cNvSpPr>
              <p:nvPr/>
            </p:nvSpPr>
            <p:spPr bwMode="auto">
              <a:xfrm>
                <a:off x="1876" y="1965"/>
                <a:ext cx="1292" cy="231"/>
              </a:xfrm>
              <a:prstGeom prst="rect">
                <a:avLst/>
              </a:prstGeom>
              <a:solidFill>
                <a:srgbClr val="8E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Gastrite chronique</a:t>
                </a:r>
              </a:p>
            </p:txBody>
          </p:sp>
          <p:sp>
            <p:nvSpPr>
              <p:cNvPr id="2099" name="AutoShape 16"/>
              <p:cNvSpPr>
                <a:spLocks noChangeArrowheads="1"/>
              </p:cNvSpPr>
              <p:nvPr/>
            </p:nvSpPr>
            <p:spPr bwMode="auto">
              <a:xfrm>
                <a:off x="2448" y="1680"/>
                <a:ext cx="96" cy="240"/>
              </a:xfrm>
              <a:prstGeom prst="downArrow">
                <a:avLst>
                  <a:gd name="adj1" fmla="val 50000"/>
                  <a:gd name="adj2" fmla="val 62500"/>
                </a:avLst>
              </a:prstGeom>
              <a:solidFill>
                <a:srgbClr val="8EAFF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2097" name="Text Box 17"/>
            <p:cNvSpPr txBox="1">
              <a:spLocks noChangeArrowheads="1"/>
            </p:cNvSpPr>
            <p:nvPr/>
          </p:nvSpPr>
          <p:spPr bwMode="auto">
            <a:xfrm rot="-5411323">
              <a:off x="-333" y="1391"/>
              <a:ext cx="1100" cy="231"/>
            </a:xfrm>
            <a:prstGeom prst="rect">
              <a:avLst/>
            </a:prstGeom>
            <a:solidFill>
              <a:srgbClr val="8EA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>
                  <a:solidFill>
                    <a:srgbClr val="FFFFFF"/>
                  </a:solidFill>
                </a:rPr>
                <a:t>Semaines/mois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990600" y="3276600"/>
            <a:ext cx="2000250" cy="3036888"/>
            <a:chOff x="624" y="2064"/>
            <a:chExt cx="1260" cy="1913"/>
          </a:xfrm>
        </p:grpSpPr>
        <p:sp>
          <p:nvSpPr>
            <p:cNvPr id="2091" name="AutoShape 19"/>
            <p:cNvSpPr>
              <a:spLocks noChangeArrowheads="1"/>
            </p:cNvSpPr>
            <p:nvPr/>
          </p:nvSpPr>
          <p:spPr bwMode="auto">
            <a:xfrm>
              <a:off x="1008" y="2784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2092" name="Text Box 20"/>
            <p:cNvSpPr txBox="1">
              <a:spLocks noChangeArrowheads="1"/>
            </p:cNvSpPr>
            <p:nvPr/>
          </p:nvSpPr>
          <p:spPr bwMode="auto">
            <a:xfrm>
              <a:off x="624" y="2541"/>
              <a:ext cx="1084" cy="404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fr-FR" altLang="fr-FR" sz="1800"/>
                <a:t>Hypersécrétion</a:t>
              </a:r>
            </a:p>
            <a:p>
              <a:pPr algn="ctr"/>
              <a:r>
                <a:rPr lang="fr-FR" altLang="fr-FR" sz="1800"/>
                <a:t>acide</a:t>
              </a:r>
            </a:p>
          </p:txBody>
        </p:sp>
        <p:sp>
          <p:nvSpPr>
            <p:cNvPr id="2093" name="Text Box 21"/>
            <p:cNvSpPr txBox="1">
              <a:spLocks noChangeArrowheads="1"/>
            </p:cNvSpPr>
            <p:nvPr/>
          </p:nvSpPr>
          <p:spPr bwMode="auto">
            <a:xfrm>
              <a:off x="720" y="3453"/>
              <a:ext cx="1164" cy="231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/>
                <a:t>Ulcère duodénal</a:t>
              </a:r>
            </a:p>
          </p:txBody>
        </p:sp>
        <p:sp>
          <p:nvSpPr>
            <p:cNvPr id="2094" name="Line 22"/>
            <p:cNvSpPr>
              <a:spLocks noChangeShapeType="1"/>
            </p:cNvSpPr>
            <p:nvPr/>
          </p:nvSpPr>
          <p:spPr bwMode="auto">
            <a:xfrm flipH="1">
              <a:off x="1056" y="2064"/>
              <a:ext cx="768" cy="384"/>
            </a:xfrm>
            <a:prstGeom prst="line">
              <a:avLst/>
            </a:prstGeom>
            <a:noFill/>
            <a:ln w="76200">
              <a:solidFill>
                <a:srgbClr val="99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95" name="Text Box 23"/>
            <p:cNvSpPr txBox="1">
              <a:spLocks noChangeArrowheads="1"/>
            </p:cNvSpPr>
            <p:nvPr/>
          </p:nvSpPr>
          <p:spPr bwMode="auto">
            <a:xfrm>
              <a:off x="1055" y="3744"/>
              <a:ext cx="4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1" lang="fr-FR" altLang="fr-FR" sz="1800" b="1"/>
                <a:t>10%</a:t>
              </a: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6211888" y="3475038"/>
            <a:ext cx="1441450" cy="2979737"/>
            <a:chOff x="3408" y="2064"/>
            <a:chExt cx="908" cy="1877"/>
          </a:xfrm>
        </p:grpSpPr>
        <p:grpSp>
          <p:nvGrpSpPr>
            <p:cNvPr id="2083" name="Group 25"/>
            <p:cNvGrpSpPr>
              <a:grpSpLocks/>
            </p:cNvGrpSpPr>
            <p:nvPr/>
          </p:nvGrpSpPr>
          <p:grpSpPr bwMode="auto">
            <a:xfrm>
              <a:off x="3408" y="2064"/>
              <a:ext cx="908" cy="1620"/>
              <a:chOff x="3408" y="2064"/>
              <a:chExt cx="908" cy="1620"/>
            </a:xfrm>
          </p:grpSpPr>
          <p:sp>
            <p:nvSpPr>
              <p:cNvPr id="2085" name="Text Box 26"/>
              <p:cNvSpPr txBox="1">
                <a:spLocks noChangeArrowheads="1"/>
              </p:cNvSpPr>
              <p:nvPr/>
            </p:nvSpPr>
            <p:spPr bwMode="auto">
              <a:xfrm>
                <a:off x="3600" y="2397"/>
                <a:ext cx="652" cy="23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Atrophie</a:t>
                </a:r>
              </a:p>
            </p:txBody>
          </p:sp>
          <p:sp>
            <p:nvSpPr>
              <p:cNvPr id="2086" name="Text Box 27"/>
              <p:cNvSpPr txBox="1">
                <a:spLocks noChangeArrowheads="1"/>
              </p:cNvSpPr>
              <p:nvPr/>
            </p:nvSpPr>
            <p:spPr bwMode="auto">
              <a:xfrm>
                <a:off x="3504" y="2973"/>
                <a:ext cx="812" cy="23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Métaplasie</a:t>
                </a:r>
              </a:p>
            </p:txBody>
          </p:sp>
          <p:sp>
            <p:nvSpPr>
              <p:cNvPr id="2087" name="Text Box 28"/>
              <p:cNvSpPr txBox="1">
                <a:spLocks noChangeArrowheads="1"/>
              </p:cNvSpPr>
              <p:nvPr/>
            </p:nvSpPr>
            <p:spPr bwMode="auto">
              <a:xfrm>
                <a:off x="3696" y="3453"/>
                <a:ext cx="580" cy="23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Cancer</a:t>
                </a:r>
              </a:p>
            </p:txBody>
          </p:sp>
          <p:sp>
            <p:nvSpPr>
              <p:cNvPr id="2088" name="AutoShape 29"/>
              <p:cNvSpPr>
                <a:spLocks noChangeArrowheads="1"/>
              </p:cNvSpPr>
              <p:nvPr/>
            </p:nvSpPr>
            <p:spPr bwMode="auto">
              <a:xfrm>
                <a:off x="3936" y="2640"/>
                <a:ext cx="96" cy="240"/>
              </a:xfrm>
              <a:prstGeom prst="downArrow">
                <a:avLst>
                  <a:gd name="adj1" fmla="val 50000"/>
                  <a:gd name="adj2" fmla="val 6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2089" name="AutoShape 30"/>
              <p:cNvSpPr>
                <a:spLocks noChangeArrowheads="1"/>
              </p:cNvSpPr>
              <p:nvPr/>
            </p:nvSpPr>
            <p:spPr bwMode="auto">
              <a:xfrm>
                <a:off x="3936" y="3216"/>
                <a:ext cx="48" cy="192"/>
              </a:xfrm>
              <a:prstGeom prst="downArrow">
                <a:avLst>
                  <a:gd name="adj1" fmla="val 50000"/>
                  <a:gd name="adj2" fmla="val 100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2090" name="Line 31"/>
              <p:cNvSpPr>
                <a:spLocks noChangeShapeType="1"/>
              </p:cNvSpPr>
              <p:nvPr/>
            </p:nvSpPr>
            <p:spPr bwMode="auto">
              <a:xfrm>
                <a:off x="3408" y="2064"/>
                <a:ext cx="480" cy="240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084" name="Text Box 32"/>
            <p:cNvSpPr txBox="1">
              <a:spLocks noChangeArrowheads="1"/>
            </p:cNvSpPr>
            <p:nvPr/>
          </p:nvSpPr>
          <p:spPr bwMode="auto">
            <a:xfrm>
              <a:off x="3809" y="3708"/>
              <a:ext cx="32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1" lang="fr-FR" altLang="fr-FR" sz="1800" b="1"/>
                <a:t>1%</a:t>
              </a: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160338" y="3048000"/>
            <a:ext cx="4981575" cy="3341688"/>
            <a:chOff x="101" y="1920"/>
            <a:chExt cx="3138" cy="2105"/>
          </a:xfrm>
        </p:grpSpPr>
        <p:grpSp>
          <p:nvGrpSpPr>
            <p:cNvPr id="2077" name="Group 34"/>
            <p:cNvGrpSpPr>
              <a:grpSpLocks/>
            </p:cNvGrpSpPr>
            <p:nvPr/>
          </p:nvGrpSpPr>
          <p:grpSpPr bwMode="auto">
            <a:xfrm>
              <a:off x="101" y="1920"/>
              <a:ext cx="3138" cy="1841"/>
              <a:chOff x="101" y="1920"/>
              <a:chExt cx="3138" cy="1841"/>
            </a:xfrm>
          </p:grpSpPr>
          <p:sp>
            <p:nvSpPr>
              <p:cNvPr id="2079" name="Text Box 35"/>
              <p:cNvSpPr txBox="1">
                <a:spLocks noChangeArrowheads="1"/>
              </p:cNvSpPr>
              <p:nvPr/>
            </p:nvSpPr>
            <p:spPr bwMode="auto">
              <a:xfrm>
                <a:off x="1947" y="3357"/>
                <a:ext cx="1292" cy="404"/>
              </a:xfrm>
              <a:prstGeom prst="rect">
                <a:avLst/>
              </a:prstGeom>
              <a:solidFill>
                <a:srgbClr val="8E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fr-FR" altLang="fr-FR" sz="1800">
                    <a:solidFill>
                      <a:srgbClr val="FFFFFF"/>
                    </a:solidFill>
                  </a:rPr>
                  <a:t>Gastrite chronique</a:t>
                </a:r>
              </a:p>
              <a:p>
                <a:pPr algn="ctr"/>
                <a:r>
                  <a:rPr lang="fr-FR" altLang="fr-FR" sz="1800">
                    <a:solidFill>
                      <a:srgbClr val="FFFFFF"/>
                    </a:solidFill>
                  </a:rPr>
                  <a:t>stable</a:t>
                </a:r>
              </a:p>
            </p:txBody>
          </p:sp>
          <p:sp>
            <p:nvSpPr>
              <p:cNvPr id="2080" name="AutoShape 36"/>
              <p:cNvSpPr>
                <a:spLocks noChangeArrowheads="1"/>
              </p:cNvSpPr>
              <p:nvPr/>
            </p:nvSpPr>
            <p:spPr bwMode="auto">
              <a:xfrm>
                <a:off x="2112" y="2304"/>
                <a:ext cx="816" cy="1008"/>
              </a:xfrm>
              <a:prstGeom prst="downArrow">
                <a:avLst>
                  <a:gd name="adj1" fmla="val 50000"/>
                  <a:gd name="adj2" fmla="val 30882"/>
                </a:avLst>
              </a:prstGeom>
              <a:solidFill>
                <a:srgbClr val="8EAFF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altLang="fr-FR" sz="1800">
                    <a:solidFill>
                      <a:srgbClr val="FFFFFF"/>
                    </a:solidFill>
                  </a:rPr>
                  <a:t>85%</a:t>
                </a:r>
              </a:p>
            </p:txBody>
          </p:sp>
          <p:sp>
            <p:nvSpPr>
              <p:cNvPr id="2081" name="Line 37"/>
              <p:cNvSpPr>
                <a:spLocks noChangeShapeType="1"/>
              </p:cNvSpPr>
              <p:nvPr/>
            </p:nvSpPr>
            <p:spPr bwMode="auto">
              <a:xfrm>
                <a:off x="480" y="1920"/>
                <a:ext cx="0" cy="1824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82" name="Text Box 38"/>
              <p:cNvSpPr txBox="1">
                <a:spLocks noChangeArrowheads="1"/>
              </p:cNvSpPr>
              <p:nvPr/>
            </p:nvSpPr>
            <p:spPr bwMode="auto">
              <a:xfrm rot="-5400000">
                <a:off x="-125" y="2754"/>
                <a:ext cx="684" cy="231"/>
              </a:xfrm>
              <a:prstGeom prst="rect">
                <a:avLst/>
              </a:prstGeom>
              <a:solidFill>
                <a:srgbClr val="8E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Décades</a:t>
                </a:r>
              </a:p>
            </p:txBody>
          </p:sp>
        </p:grpSp>
        <p:sp>
          <p:nvSpPr>
            <p:cNvPr id="2078" name="Text Box 39"/>
            <p:cNvSpPr txBox="1">
              <a:spLocks noChangeArrowheads="1"/>
            </p:cNvSpPr>
            <p:nvPr/>
          </p:nvSpPr>
          <p:spPr bwMode="auto">
            <a:xfrm>
              <a:off x="2357" y="3792"/>
              <a:ext cx="4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1" lang="fr-FR" altLang="fr-FR" sz="1800" b="1"/>
                <a:t>85%</a:t>
              </a:r>
            </a:p>
          </p:txBody>
        </p:sp>
      </p:grpSp>
      <p:pic>
        <p:nvPicPr>
          <p:cNvPr id="2058" name="Picture 40" descr="helicobact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54013"/>
            <a:ext cx="13303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41"/>
          <p:cNvSpPr>
            <a:spLocks noChangeArrowheads="1"/>
          </p:cNvSpPr>
          <p:nvPr/>
        </p:nvSpPr>
        <p:spPr bwMode="auto">
          <a:xfrm>
            <a:off x="1752600" y="2286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fr-FR" altLang="fr-FR" sz="2000" b="1" i="1"/>
              <a:t>Helicobacter pylori</a:t>
            </a:r>
            <a:endParaRPr kumimoji="1" lang="fr-FR" altLang="fr-FR" sz="2000" b="1"/>
          </a:p>
        </p:txBody>
      </p:sp>
      <p:sp>
        <p:nvSpPr>
          <p:cNvPr id="389163" name="AutoShape 43"/>
          <p:cNvSpPr>
            <a:spLocks noChangeArrowheads="1"/>
          </p:cNvSpPr>
          <p:nvPr/>
        </p:nvSpPr>
        <p:spPr bwMode="auto">
          <a:xfrm>
            <a:off x="5864225" y="1098550"/>
            <a:ext cx="3279775" cy="1174750"/>
          </a:xfrm>
          <a:prstGeom prst="irregularSeal2">
            <a:avLst/>
          </a:prstGeom>
          <a:gradFill rotWithShape="0">
            <a:gsLst>
              <a:gs pos="0">
                <a:srgbClr val="7618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fr-FR" altLang="fr-FR" sz="2400" b="1">
                <a:solidFill>
                  <a:srgbClr val="FFFF00"/>
                </a:solidFill>
              </a:rPr>
              <a:t>Inflammation</a:t>
            </a:r>
          </a:p>
        </p:txBody>
      </p:sp>
      <p:grpSp>
        <p:nvGrpSpPr>
          <p:cNvPr id="11" name="Groupe 54"/>
          <p:cNvGrpSpPr>
            <a:grpSpLocks/>
          </p:cNvGrpSpPr>
          <p:nvPr/>
        </p:nvGrpSpPr>
        <p:grpSpPr bwMode="auto">
          <a:xfrm>
            <a:off x="1681163" y="2311400"/>
            <a:ext cx="4476750" cy="1117600"/>
            <a:chOff x="1681163" y="2311400"/>
            <a:chExt cx="4476750" cy="1117600"/>
          </a:xfrm>
        </p:grpSpPr>
        <p:sp>
          <p:nvSpPr>
            <p:cNvPr id="2073" name="Freeform 44"/>
            <p:cNvSpPr>
              <a:spLocks/>
            </p:cNvSpPr>
            <p:nvPr/>
          </p:nvSpPr>
          <p:spPr bwMode="auto">
            <a:xfrm>
              <a:off x="1681163" y="2347913"/>
              <a:ext cx="985837" cy="1081087"/>
            </a:xfrm>
            <a:custGeom>
              <a:avLst/>
              <a:gdLst>
                <a:gd name="T0" fmla="*/ 2147483647 w 1615"/>
                <a:gd name="T1" fmla="*/ 2147483647 h 1517"/>
                <a:gd name="T2" fmla="*/ 2147483647 w 1615"/>
                <a:gd name="T3" fmla="*/ 2147483647 h 1517"/>
                <a:gd name="T4" fmla="*/ 2147483647 w 1615"/>
                <a:gd name="T5" fmla="*/ 2147483647 h 1517"/>
                <a:gd name="T6" fmla="*/ 2147483647 w 1615"/>
                <a:gd name="T7" fmla="*/ 2147483647 h 1517"/>
                <a:gd name="T8" fmla="*/ 2147483647 w 1615"/>
                <a:gd name="T9" fmla="*/ 2147483647 h 1517"/>
                <a:gd name="T10" fmla="*/ 2147483647 w 1615"/>
                <a:gd name="T11" fmla="*/ 2147483647 h 1517"/>
                <a:gd name="T12" fmla="*/ 2147483647 w 1615"/>
                <a:gd name="T13" fmla="*/ 2147483647 h 1517"/>
                <a:gd name="T14" fmla="*/ 2147483647 w 1615"/>
                <a:gd name="T15" fmla="*/ 2147483647 h 1517"/>
                <a:gd name="T16" fmla="*/ 2147483647 w 1615"/>
                <a:gd name="T17" fmla="*/ 2147483647 h 1517"/>
                <a:gd name="T18" fmla="*/ 2147483647 w 1615"/>
                <a:gd name="T19" fmla="*/ 2147483647 h 1517"/>
                <a:gd name="T20" fmla="*/ 2147483647 w 1615"/>
                <a:gd name="T21" fmla="*/ 2147483647 h 1517"/>
                <a:gd name="T22" fmla="*/ 2147483647 w 1615"/>
                <a:gd name="T23" fmla="*/ 2147483647 h 1517"/>
                <a:gd name="T24" fmla="*/ 2147483647 w 1615"/>
                <a:gd name="T25" fmla="*/ 2147483647 h 1517"/>
                <a:gd name="T26" fmla="*/ 2147483647 w 1615"/>
                <a:gd name="T27" fmla="*/ 2147483647 h 1517"/>
                <a:gd name="T28" fmla="*/ 2147483647 w 1615"/>
                <a:gd name="T29" fmla="*/ 2147483647 h 1517"/>
                <a:gd name="T30" fmla="*/ 2147483647 w 1615"/>
                <a:gd name="T31" fmla="*/ 2147483647 h 1517"/>
                <a:gd name="T32" fmla="*/ 0 w 1615"/>
                <a:gd name="T33" fmla="*/ 2147483647 h 1517"/>
                <a:gd name="T34" fmla="*/ 2147483647 w 1615"/>
                <a:gd name="T35" fmla="*/ 2147483647 h 1517"/>
                <a:gd name="T36" fmla="*/ 2147483647 w 1615"/>
                <a:gd name="T37" fmla="*/ 2147483647 h 1517"/>
                <a:gd name="T38" fmla="*/ 2147483647 w 1615"/>
                <a:gd name="T39" fmla="*/ 2147483647 h 1517"/>
                <a:gd name="T40" fmla="*/ 2147483647 w 1615"/>
                <a:gd name="T41" fmla="*/ 2147483647 h 1517"/>
                <a:gd name="T42" fmla="*/ 2147483647 w 1615"/>
                <a:gd name="T43" fmla="*/ 2147483647 h 1517"/>
                <a:gd name="T44" fmla="*/ 2147483647 w 1615"/>
                <a:gd name="T45" fmla="*/ 2147483647 h 1517"/>
                <a:gd name="T46" fmla="*/ 2147483647 w 1615"/>
                <a:gd name="T47" fmla="*/ 2147483647 h 1517"/>
                <a:gd name="T48" fmla="*/ 2147483647 w 1615"/>
                <a:gd name="T49" fmla="*/ 2147483647 h 1517"/>
                <a:gd name="T50" fmla="*/ 2147483647 w 1615"/>
                <a:gd name="T51" fmla="*/ 2147483647 h 1517"/>
                <a:gd name="T52" fmla="*/ 2147483647 w 1615"/>
                <a:gd name="T53" fmla="*/ 2147483647 h 1517"/>
                <a:gd name="T54" fmla="*/ 2147483647 w 1615"/>
                <a:gd name="T55" fmla="*/ 2147483647 h 1517"/>
                <a:gd name="T56" fmla="*/ 2147483647 w 1615"/>
                <a:gd name="T57" fmla="*/ 2147483647 h 1517"/>
                <a:gd name="T58" fmla="*/ 2147483647 w 1615"/>
                <a:gd name="T59" fmla="*/ 2147483647 h 1517"/>
                <a:gd name="T60" fmla="*/ 2147483647 w 1615"/>
                <a:gd name="T61" fmla="*/ 2147483647 h 1517"/>
                <a:gd name="T62" fmla="*/ 2147483647 w 1615"/>
                <a:gd name="T63" fmla="*/ 2147483647 h 1517"/>
                <a:gd name="T64" fmla="*/ 2147483647 w 1615"/>
                <a:gd name="T65" fmla="*/ 2147483647 h 1517"/>
                <a:gd name="T66" fmla="*/ 2147483647 w 1615"/>
                <a:gd name="T67" fmla="*/ 2147483647 h 1517"/>
                <a:gd name="T68" fmla="*/ 2147483647 w 1615"/>
                <a:gd name="T69" fmla="*/ 2147483647 h 1517"/>
                <a:gd name="T70" fmla="*/ 2147483647 w 1615"/>
                <a:gd name="T71" fmla="*/ 2147483647 h 1517"/>
                <a:gd name="T72" fmla="*/ 2147483647 w 1615"/>
                <a:gd name="T73" fmla="*/ 2147483647 h 1517"/>
                <a:gd name="T74" fmla="*/ 2147483647 w 1615"/>
                <a:gd name="T75" fmla="*/ 2147483647 h 1517"/>
                <a:gd name="T76" fmla="*/ 2147483647 w 1615"/>
                <a:gd name="T77" fmla="*/ 2147483647 h 1517"/>
                <a:gd name="T78" fmla="*/ 2147483647 w 1615"/>
                <a:gd name="T79" fmla="*/ 2147483647 h 1517"/>
                <a:gd name="T80" fmla="*/ 2147483647 w 1615"/>
                <a:gd name="T81" fmla="*/ 2147483647 h 1517"/>
                <a:gd name="T82" fmla="*/ 2147483647 w 1615"/>
                <a:gd name="T83" fmla="*/ 2147483647 h 1517"/>
                <a:gd name="T84" fmla="*/ 2147483647 w 1615"/>
                <a:gd name="T85" fmla="*/ 2147483647 h 1517"/>
                <a:gd name="T86" fmla="*/ 2147483647 w 1615"/>
                <a:gd name="T87" fmla="*/ 2147483647 h 1517"/>
                <a:gd name="T88" fmla="*/ 2147483647 w 1615"/>
                <a:gd name="T89" fmla="*/ 2147483647 h 1517"/>
                <a:gd name="T90" fmla="*/ 2147483647 w 1615"/>
                <a:gd name="T91" fmla="*/ 2147483647 h 1517"/>
                <a:gd name="T92" fmla="*/ 2147483647 w 1615"/>
                <a:gd name="T93" fmla="*/ 2147483647 h 1517"/>
                <a:gd name="T94" fmla="*/ 2147483647 w 1615"/>
                <a:gd name="T95" fmla="*/ 2147483647 h 1517"/>
                <a:gd name="T96" fmla="*/ 2147483647 w 1615"/>
                <a:gd name="T97" fmla="*/ 2147483647 h 1517"/>
                <a:gd name="T98" fmla="*/ 2147483647 w 1615"/>
                <a:gd name="T99" fmla="*/ 2147483647 h 1517"/>
                <a:gd name="T100" fmla="*/ 2147483647 w 1615"/>
                <a:gd name="T101" fmla="*/ 2147483647 h 1517"/>
                <a:gd name="T102" fmla="*/ 2147483647 w 1615"/>
                <a:gd name="T103" fmla="*/ 2147483647 h 1517"/>
                <a:gd name="T104" fmla="*/ 2147483647 w 1615"/>
                <a:gd name="T105" fmla="*/ 2147483647 h 1517"/>
                <a:gd name="T106" fmla="*/ 2147483647 w 1615"/>
                <a:gd name="T107" fmla="*/ 2147483647 h 1517"/>
                <a:gd name="T108" fmla="*/ 2147483647 w 1615"/>
                <a:gd name="T109" fmla="*/ 2147483647 h 1517"/>
                <a:gd name="T110" fmla="*/ 2147483647 w 1615"/>
                <a:gd name="T111" fmla="*/ 2147483647 h 1517"/>
                <a:gd name="T112" fmla="*/ 2147483647 w 1615"/>
                <a:gd name="T113" fmla="*/ 2147483647 h 1517"/>
                <a:gd name="T114" fmla="*/ 2147483647 w 1615"/>
                <a:gd name="T115" fmla="*/ 2147483647 h 1517"/>
                <a:gd name="T116" fmla="*/ 2147483647 w 1615"/>
                <a:gd name="T117" fmla="*/ 2147483647 h 1517"/>
                <a:gd name="T118" fmla="*/ 2147483647 w 1615"/>
                <a:gd name="T119" fmla="*/ 2147483647 h 1517"/>
                <a:gd name="T120" fmla="*/ 2147483647 w 1615"/>
                <a:gd name="T121" fmla="*/ 2147483647 h 1517"/>
                <a:gd name="T122" fmla="*/ 2147483647 w 1615"/>
                <a:gd name="T123" fmla="*/ 2147483647 h 15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15"/>
                <a:gd name="T187" fmla="*/ 0 h 1517"/>
                <a:gd name="T188" fmla="*/ 1615 w 1615"/>
                <a:gd name="T189" fmla="*/ 1517 h 15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15" h="1517">
                  <a:moveTo>
                    <a:pt x="749" y="25"/>
                  </a:moveTo>
                  <a:cubicBezTo>
                    <a:pt x="724" y="99"/>
                    <a:pt x="743" y="40"/>
                    <a:pt x="749" y="233"/>
                  </a:cubicBezTo>
                  <a:cubicBezTo>
                    <a:pt x="751" y="281"/>
                    <a:pt x="761" y="348"/>
                    <a:pt x="805" y="377"/>
                  </a:cubicBezTo>
                  <a:cubicBezTo>
                    <a:pt x="811" y="394"/>
                    <a:pt x="820" y="406"/>
                    <a:pt x="825" y="425"/>
                  </a:cubicBezTo>
                  <a:cubicBezTo>
                    <a:pt x="836" y="470"/>
                    <a:pt x="841" y="515"/>
                    <a:pt x="845" y="561"/>
                  </a:cubicBezTo>
                  <a:cubicBezTo>
                    <a:pt x="842" y="656"/>
                    <a:pt x="853" y="708"/>
                    <a:pt x="801" y="777"/>
                  </a:cubicBezTo>
                  <a:cubicBezTo>
                    <a:pt x="786" y="821"/>
                    <a:pt x="767" y="879"/>
                    <a:pt x="733" y="913"/>
                  </a:cubicBezTo>
                  <a:cubicBezTo>
                    <a:pt x="727" y="931"/>
                    <a:pt x="718" y="948"/>
                    <a:pt x="705" y="961"/>
                  </a:cubicBezTo>
                  <a:cubicBezTo>
                    <a:pt x="696" y="988"/>
                    <a:pt x="667" y="1008"/>
                    <a:pt x="641" y="1017"/>
                  </a:cubicBezTo>
                  <a:cubicBezTo>
                    <a:pt x="620" y="1038"/>
                    <a:pt x="593" y="1048"/>
                    <a:pt x="565" y="1057"/>
                  </a:cubicBezTo>
                  <a:cubicBezTo>
                    <a:pt x="537" y="1056"/>
                    <a:pt x="425" y="1085"/>
                    <a:pt x="377" y="1045"/>
                  </a:cubicBezTo>
                  <a:cubicBezTo>
                    <a:pt x="364" y="1034"/>
                    <a:pt x="368" y="1032"/>
                    <a:pt x="353" y="1025"/>
                  </a:cubicBezTo>
                  <a:cubicBezTo>
                    <a:pt x="330" y="1013"/>
                    <a:pt x="302" y="1000"/>
                    <a:pt x="277" y="993"/>
                  </a:cubicBezTo>
                  <a:cubicBezTo>
                    <a:pt x="266" y="990"/>
                    <a:pt x="245" y="985"/>
                    <a:pt x="245" y="985"/>
                  </a:cubicBezTo>
                  <a:cubicBezTo>
                    <a:pt x="204" y="986"/>
                    <a:pt x="162" y="984"/>
                    <a:pt x="121" y="989"/>
                  </a:cubicBezTo>
                  <a:cubicBezTo>
                    <a:pt x="97" y="992"/>
                    <a:pt x="50" y="1063"/>
                    <a:pt x="33" y="1085"/>
                  </a:cubicBezTo>
                  <a:cubicBezTo>
                    <a:pt x="24" y="1130"/>
                    <a:pt x="28" y="1112"/>
                    <a:pt x="21" y="1141"/>
                  </a:cubicBezTo>
                  <a:cubicBezTo>
                    <a:pt x="22" y="1225"/>
                    <a:pt x="0" y="1313"/>
                    <a:pt x="25" y="1393"/>
                  </a:cubicBezTo>
                  <a:cubicBezTo>
                    <a:pt x="33" y="1417"/>
                    <a:pt x="76" y="1395"/>
                    <a:pt x="101" y="1397"/>
                  </a:cubicBezTo>
                  <a:cubicBezTo>
                    <a:pt x="129" y="1400"/>
                    <a:pt x="154" y="1407"/>
                    <a:pt x="185" y="1409"/>
                  </a:cubicBezTo>
                  <a:cubicBezTo>
                    <a:pt x="231" y="1401"/>
                    <a:pt x="202" y="1414"/>
                    <a:pt x="205" y="1349"/>
                  </a:cubicBezTo>
                  <a:cubicBezTo>
                    <a:pt x="206" y="1335"/>
                    <a:pt x="210" y="1322"/>
                    <a:pt x="213" y="1309"/>
                  </a:cubicBezTo>
                  <a:cubicBezTo>
                    <a:pt x="215" y="1301"/>
                    <a:pt x="221" y="1285"/>
                    <a:pt x="221" y="1285"/>
                  </a:cubicBezTo>
                  <a:cubicBezTo>
                    <a:pt x="223" y="1268"/>
                    <a:pt x="215" y="1243"/>
                    <a:pt x="229" y="1233"/>
                  </a:cubicBezTo>
                  <a:cubicBezTo>
                    <a:pt x="236" y="1228"/>
                    <a:pt x="253" y="1225"/>
                    <a:pt x="253" y="1225"/>
                  </a:cubicBezTo>
                  <a:cubicBezTo>
                    <a:pt x="283" y="1180"/>
                    <a:pt x="331" y="1222"/>
                    <a:pt x="365" y="1233"/>
                  </a:cubicBezTo>
                  <a:cubicBezTo>
                    <a:pt x="382" y="1259"/>
                    <a:pt x="361" y="1286"/>
                    <a:pt x="373" y="1313"/>
                  </a:cubicBezTo>
                  <a:cubicBezTo>
                    <a:pt x="380" y="1329"/>
                    <a:pt x="390" y="1331"/>
                    <a:pt x="405" y="1341"/>
                  </a:cubicBezTo>
                  <a:cubicBezTo>
                    <a:pt x="434" y="1361"/>
                    <a:pt x="469" y="1377"/>
                    <a:pt x="497" y="1397"/>
                  </a:cubicBezTo>
                  <a:cubicBezTo>
                    <a:pt x="523" y="1416"/>
                    <a:pt x="495" y="1404"/>
                    <a:pt x="521" y="1413"/>
                  </a:cubicBezTo>
                  <a:cubicBezTo>
                    <a:pt x="533" y="1425"/>
                    <a:pt x="544" y="1426"/>
                    <a:pt x="557" y="1437"/>
                  </a:cubicBezTo>
                  <a:cubicBezTo>
                    <a:pt x="588" y="1463"/>
                    <a:pt x="611" y="1472"/>
                    <a:pt x="649" y="1485"/>
                  </a:cubicBezTo>
                  <a:cubicBezTo>
                    <a:pt x="659" y="1488"/>
                    <a:pt x="667" y="1497"/>
                    <a:pt x="677" y="1501"/>
                  </a:cubicBezTo>
                  <a:cubicBezTo>
                    <a:pt x="698" y="1510"/>
                    <a:pt x="722" y="1513"/>
                    <a:pt x="745" y="1517"/>
                  </a:cubicBezTo>
                  <a:cubicBezTo>
                    <a:pt x="854" y="1516"/>
                    <a:pt x="964" y="1516"/>
                    <a:pt x="1073" y="1513"/>
                  </a:cubicBezTo>
                  <a:cubicBezTo>
                    <a:pt x="1112" y="1512"/>
                    <a:pt x="1151" y="1489"/>
                    <a:pt x="1189" y="1481"/>
                  </a:cubicBezTo>
                  <a:cubicBezTo>
                    <a:pt x="1213" y="1469"/>
                    <a:pt x="1254" y="1446"/>
                    <a:pt x="1273" y="1429"/>
                  </a:cubicBezTo>
                  <a:cubicBezTo>
                    <a:pt x="1296" y="1408"/>
                    <a:pt x="1315" y="1382"/>
                    <a:pt x="1341" y="1365"/>
                  </a:cubicBezTo>
                  <a:cubicBezTo>
                    <a:pt x="1353" y="1329"/>
                    <a:pt x="1380" y="1295"/>
                    <a:pt x="1397" y="1261"/>
                  </a:cubicBezTo>
                  <a:cubicBezTo>
                    <a:pt x="1413" y="1228"/>
                    <a:pt x="1420" y="1177"/>
                    <a:pt x="1425" y="1141"/>
                  </a:cubicBezTo>
                  <a:cubicBezTo>
                    <a:pt x="1431" y="1098"/>
                    <a:pt x="1422" y="1116"/>
                    <a:pt x="1437" y="1093"/>
                  </a:cubicBezTo>
                  <a:cubicBezTo>
                    <a:pt x="1441" y="1075"/>
                    <a:pt x="1443" y="1064"/>
                    <a:pt x="1453" y="1049"/>
                  </a:cubicBezTo>
                  <a:cubicBezTo>
                    <a:pt x="1457" y="1032"/>
                    <a:pt x="1469" y="1026"/>
                    <a:pt x="1473" y="1009"/>
                  </a:cubicBezTo>
                  <a:cubicBezTo>
                    <a:pt x="1491" y="927"/>
                    <a:pt x="1519" y="849"/>
                    <a:pt x="1529" y="765"/>
                  </a:cubicBezTo>
                  <a:cubicBezTo>
                    <a:pt x="1533" y="691"/>
                    <a:pt x="1544" y="622"/>
                    <a:pt x="1553" y="549"/>
                  </a:cubicBezTo>
                  <a:cubicBezTo>
                    <a:pt x="1555" y="536"/>
                    <a:pt x="1555" y="522"/>
                    <a:pt x="1557" y="509"/>
                  </a:cubicBezTo>
                  <a:cubicBezTo>
                    <a:pt x="1559" y="501"/>
                    <a:pt x="1563" y="493"/>
                    <a:pt x="1565" y="485"/>
                  </a:cubicBezTo>
                  <a:cubicBezTo>
                    <a:pt x="1568" y="470"/>
                    <a:pt x="1577" y="441"/>
                    <a:pt x="1577" y="441"/>
                  </a:cubicBezTo>
                  <a:cubicBezTo>
                    <a:pt x="1583" y="375"/>
                    <a:pt x="1615" y="242"/>
                    <a:pt x="1529" y="213"/>
                  </a:cubicBezTo>
                  <a:cubicBezTo>
                    <a:pt x="1521" y="180"/>
                    <a:pt x="1515" y="172"/>
                    <a:pt x="1489" y="153"/>
                  </a:cubicBezTo>
                  <a:cubicBezTo>
                    <a:pt x="1477" y="144"/>
                    <a:pt x="1453" y="125"/>
                    <a:pt x="1453" y="125"/>
                  </a:cubicBezTo>
                  <a:cubicBezTo>
                    <a:pt x="1429" y="89"/>
                    <a:pt x="1360" y="79"/>
                    <a:pt x="1321" y="73"/>
                  </a:cubicBezTo>
                  <a:cubicBezTo>
                    <a:pt x="1277" y="76"/>
                    <a:pt x="1275" y="73"/>
                    <a:pt x="1245" y="81"/>
                  </a:cubicBezTo>
                  <a:cubicBezTo>
                    <a:pt x="1212" y="90"/>
                    <a:pt x="1185" y="114"/>
                    <a:pt x="1153" y="125"/>
                  </a:cubicBezTo>
                  <a:cubicBezTo>
                    <a:pt x="1134" y="153"/>
                    <a:pt x="1110" y="172"/>
                    <a:pt x="1085" y="193"/>
                  </a:cubicBezTo>
                  <a:cubicBezTo>
                    <a:pt x="1068" y="207"/>
                    <a:pt x="1056" y="226"/>
                    <a:pt x="1041" y="241"/>
                  </a:cubicBezTo>
                  <a:cubicBezTo>
                    <a:pt x="1032" y="250"/>
                    <a:pt x="1024" y="259"/>
                    <a:pt x="1013" y="265"/>
                  </a:cubicBezTo>
                  <a:cubicBezTo>
                    <a:pt x="1006" y="269"/>
                    <a:pt x="989" y="273"/>
                    <a:pt x="989" y="273"/>
                  </a:cubicBezTo>
                  <a:cubicBezTo>
                    <a:pt x="970" y="268"/>
                    <a:pt x="969" y="260"/>
                    <a:pt x="953" y="249"/>
                  </a:cubicBezTo>
                  <a:cubicBezTo>
                    <a:pt x="935" y="221"/>
                    <a:pt x="940" y="234"/>
                    <a:pt x="933" y="213"/>
                  </a:cubicBezTo>
                  <a:cubicBezTo>
                    <a:pt x="932" y="184"/>
                    <a:pt x="932" y="154"/>
                    <a:pt x="929" y="125"/>
                  </a:cubicBezTo>
                  <a:cubicBezTo>
                    <a:pt x="918" y="0"/>
                    <a:pt x="904" y="40"/>
                    <a:pt x="749" y="25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CC99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4" name="Freeform 45"/>
            <p:cNvSpPr>
              <a:spLocks/>
            </p:cNvSpPr>
            <p:nvPr/>
          </p:nvSpPr>
          <p:spPr bwMode="auto">
            <a:xfrm>
              <a:off x="5159375" y="2311400"/>
              <a:ext cx="985838" cy="1081088"/>
            </a:xfrm>
            <a:custGeom>
              <a:avLst/>
              <a:gdLst>
                <a:gd name="T0" fmla="*/ 2147483647 w 1615"/>
                <a:gd name="T1" fmla="*/ 2147483647 h 1517"/>
                <a:gd name="T2" fmla="*/ 2147483647 w 1615"/>
                <a:gd name="T3" fmla="*/ 2147483647 h 1517"/>
                <a:gd name="T4" fmla="*/ 2147483647 w 1615"/>
                <a:gd name="T5" fmla="*/ 2147483647 h 1517"/>
                <a:gd name="T6" fmla="*/ 2147483647 w 1615"/>
                <a:gd name="T7" fmla="*/ 2147483647 h 1517"/>
                <a:gd name="T8" fmla="*/ 2147483647 w 1615"/>
                <a:gd name="T9" fmla="*/ 2147483647 h 1517"/>
                <a:gd name="T10" fmla="*/ 2147483647 w 1615"/>
                <a:gd name="T11" fmla="*/ 2147483647 h 1517"/>
                <a:gd name="T12" fmla="*/ 2147483647 w 1615"/>
                <a:gd name="T13" fmla="*/ 2147483647 h 1517"/>
                <a:gd name="T14" fmla="*/ 2147483647 w 1615"/>
                <a:gd name="T15" fmla="*/ 2147483647 h 1517"/>
                <a:gd name="T16" fmla="*/ 2147483647 w 1615"/>
                <a:gd name="T17" fmla="*/ 2147483647 h 1517"/>
                <a:gd name="T18" fmla="*/ 2147483647 w 1615"/>
                <a:gd name="T19" fmla="*/ 2147483647 h 1517"/>
                <a:gd name="T20" fmla="*/ 2147483647 w 1615"/>
                <a:gd name="T21" fmla="*/ 2147483647 h 1517"/>
                <a:gd name="T22" fmla="*/ 2147483647 w 1615"/>
                <a:gd name="T23" fmla="*/ 2147483647 h 1517"/>
                <a:gd name="T24" fmla="*/ 2147483647 w 1615"/>
                <a:gd name="T25" fmla="*/ 2147483647 h 1517"/>
                <a:gd name="T26" fmla="*/ 2147483647 w 1615"/>
                <a:gd name="T27" fmla="*/ 2147483647 h 1517"/>
                <a:gd name="T28" fmla="*/ 2147483647 w 1615"/>
                <a:gd name="T29" fmla="*/ 2147483647 h 1517"/>
                <a:gd name="T30" fmla="*/ 2147483647 w 1615"/>
                <a:gd name="T31" fmla="*/ 2147483647 h 1517"/>
                <a:gd name="T32" fmla="*/ 0 w 1615"/>
                <a:gd name="T33" fmla="*/ 2147483647 h 1517"/>
                <a:gd name="T34" fmla="*/ 2147483647 w 1615"/>
                <a:gd name="T35" fmla="*/ 2147483647 h 1517"/>
                <a:gd name="T36" fmla="*/ 2147483647 w 1615"/>
                <a:gd name="T37" fmla="*/ 2147483647 h 1517"/>
                <a:gd name="T38" fmla="*/ 2147483647 w 1615"/>
                <a:gd name="T39" fmla="*/ 2147483647 h 1517"/>
                <a:gd name="T40" fmla="*/ 2147483647 w 1615"/>
                <a:gd name="T41" fmla="*/ 2147483647 h 1517"/>
                <a:gd name="T42" fmla="*/ 2147483647 w 1615"/>
                <a:gd name="T43" fmla="*/ 2147483647 h 1517"/>
                <a:gd name="T44" fmla="*/ 2147483647 w 1615"/>
                <a:gd name="T45" fmla="*/ 2147483647 h 1517"/>
                <a:gd name="T46" fmla="*/ 2147483647 w 1615"/>
                <a:gd name="T47" fmla="*/ 2147483647 h 1517"/>
                <a:gd name="T48" fmla="*/ 2147483647 w 1615"/>
                <a:gd name="T49" fmla="*/ 2147483647 h 1517"/>
                <a:gd name="T50" fmla="*/ 2147483647 w 1615"/>
                <a:gd name="T51" fmla="*/ 2147483647 h 1517"/>
                <a:gd name="T52" fmla="*/ 2147483647 w 1615"/>
                <a:gd name="T53" fmla="*/ 2147483647 h 1517"/>
                <a:gd name="T54" fmla="*/ 2147483647 w 1615"/>
                <a:gd name="T55" fmla="*/ 2147483647 h 1517"/>
                <a:gd name="T56" fmla="*/ 2147483647 w 1615"/>
                <a:gd name="T57" fmla="*/ 2147483647 h 1517"/>
                <a:gd name="T58" fmla="*/ 2147483647 w 1615"/>
                <a:gd name="T59" fmla="*/ 2147483647 h 1517"/>
                <a:gd name="T60" fmla="*/ 2147483647 w 1615"/>
                <a:gd name="T61" fmla="*/ 2147483647 h 1517"/>
                <a:gd name="T62" fmla="*/ 2147483647 w 1615"/>
                <a:gd name="T63" fmla="*/ 2147483647 h 1517"/>
                <a:gd name="T64" fmla="*/ 2147483647 w 1615"/>
                <a:gd name="T65" fmla="*/ 2147483647 h 1517"/>
                <a:gd name="T66" fmla="*/ 2147483647 w 1615"/>
                <a:gd name="T67" fmla="*/ 2147483647 h 1517"/>
                <a:gd name="T68" fmla="*/ 2147483647 w 1615"/>
                <a:gd name="T69" fmla="*/ 2147483647 h 1517"/>
                <a:gd name="T70" fmla="*/ 2147483647 w 1615"/>
                <a:gd name="T71" fmla="*/ 2147483647 h 1517"/>
                <a:gd name="T72" fmla="*/ 2147483647 w 1615"/>
                <a:gd name="T73" fmla="*/ 2147483647 h 1517"/>
                <a:gd name="T74" fmla="*/ 2147483647 w 1615"/>
                <a:gd name="T75" fmla="*/ 2147483647 h 1517"/>
                <a:gd name="T76" fmla="*/ 2147483647 w 1615"/>
                <a:gd name="T77" fmla="*/ 2147483647 h 1517"/>
                <a:gd name="T78" fmla="*/ 2147483647 w 1615"/>
                <a:gd name="T79" fmla="*/ 2147483647 h 1517"/>
                <a:gd name="T80" fmla="*/ 2147483647 w 1615"/>
                <a:gd name="T81" fmla="*/ 2147483647 h 1517"/>
                <a:gd name="T82" fmla="*/ 2147483647 w 1615"/>
                <a:gd name="T83" fmla="*/ 2147483647 h 1517"/>
                <a:gd name="T84" fmla="*/ 2147483647 w 1615"/>
                <a:gd name="T85" fmla="*/ 2147483647 h 1517"/>
                <a:gd name="T86" fmla="*/ 2147483647 w 1615"/>
                <a:gd name="T87" fmla="*/ 2147483647 h 1517"/>
                <a:gd name="T88" fmla="*/ 2147483647 w 1615"/>
                <a:gd name="T89" fmla="*/ 2147483647 h 1517"/>
                <a:gd name="T90" fmla="*/ 2147483647 w 1615"/>
                <a:gd name="T91" fmla="*/ 2147483647 h 1517"/>
                <a:gd name="T92" fmla="*/ 2147483647 w 1615"/>
                <a:gd name="T93" fmla="*/ 2147483647 h 1517"/>
                <a:gd name="T94" fmla="*/ 2147483647 w 1615"/>
                <a:gd name="T95" fmla="*/ 2147483647 h 1517"/>
                <a:gd name="T96" fmla="*/ 2147483647 w 1615"/>
                <a:gd name="T97" fmla="*/ 2147483647 h 1517"/>
                <a:gd name="T98" fmla="*/ 2147483647 w 1615"/>
                <a:gd name="T99" fmla="*/ 2147483647 h 1517"/>
                <a:gd name="T100" fmla="*/ 2147483647 w 1615"/>
                <a:gd name="T101" fmla="*/ 2147483647 h 1517"/>
                <a:gd name="T102" fmla="*/ 2147483647 w 1615"/>
                <a:gd name="T103" fmla="*/ 2147483647 h 1517"/>
                <a:gd name="T104" fmla="*/ 2147483647 w 1615"/>
                <a:gd name="T105" fmla="*/ 2147483647 h 1517"/>
                <a:gd name="T106" fmla="*/ 2147483647 w 1615"/>
                <a:gd name="T107" fmla="*/ 2147483647 h 1517"/>
                <a:gd name="T108" fmla="*/ 2147483647 w 1615"/>
                <a:gd name="T109" fmla="*/ 2147483647 h 1517"/>
                <a:gd name="T110" fmla="*/ 2147483647 w 1615"/>
                <a:gd name="T111" fmla="*/ 2147483647 h 1517"/>
                <a:gd name="T112" fmla="*/ 2147483647 w 1615"/>
                <a:gd name="T113" fmla="*/ 2147483647 h 1517"/>
                <a:gd name="T114" fmla="*/ 2147483647 w 1615"/>
                <a:gd name="T115" fmla="*/ 2147483647 h 1517"/>
                <a:gd name="T116" fmla="*/ 2147483647 w 1615"/>
                <a:gd name="T117" fmla="*/ 2147483647 h 1517"/>
                <a:gd name="T118" fmla="*/ 2147483647 w 1615"/>
                <a:gd name="T119" fmla="*/ 2147483647 h 1517"/>
                <a:gd name="T120" fmla="*/ 2147483647 w 1615"/>
                <a:gd name="T121" fmla="*/ 2147483647 h 1517"/>
                <a:gd name="T122" fmla="*/ 2147483647 w 1615"/>
                <a:gd name="T123" fmla="*/ 2147483647 h 15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15"/>
                <a:gd name="T187" fmla="*/ 0 h 1517"/>
                <a:gd name="T188" fmla="*/ 1615 w 1615"/>
                <a:gd name="T189" fmla="*/ 1517 h 15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15" h="1517">
                  <a:moveTo>
                    <a:pt x="749" y="25"/>
                  </a:moveTo>
                  <a:cubicBezTo>
                    <a:pt x="724" y="99"/>
                    <a:pt x="743" y="40"/>
                    <a:pt x="749" y="233"/>
                  </a:cubicBezTo>
                  <a:cubicBezTo>
                    <a:pt x="751" y="281"/>
                    <a:pt x="761" y="348"/>
                    <a:pt x="805" y="377"/>
                  </a:cubicBezTo>
                  <a:cubicBezTo>
                    <a:pt x="811" y="394"/>
                    <a:pt x="820" y="406"/>
                    <a:pt x="825" y="425"/>
                  </a:cubicBezTo>
                  <a:cubicBezTo>
                    <a:pt x="836" y="470"/>
                    <a:pt x="841" y="515"/>
                    <a:pt x="845" y="561"/>
                  </a:cubicBezTo>
                  <a:cubicBezTo>
                    <a:pt x="842" y="656"/>
                    <a:pt x="853" y="708"/>
                    <a:pt x="801" y="777"/>
                  </a:cubicBezTo>
                  <a:cubicBezTo>
                    <a:pt x="786" y="821"/>
                    <a:pt x="767" y="879"/>
                    <a:pt x="733" y="913"/>
                  </a:cubicBezTo>
                  <a:cubicBezTo>
                    <a:pt x="727" y="931"/>
                    <a:pt x="718" y="948"/>
                    <a:pt x="705" y="961"/>
                  </a:cubicBezTo>
                  <a:cubicBezTo>
                    <a:pt x="696" y="988"/>
                    <a:pt x="667" y="1008"/>
                    <a:pt x="641" y="1017"/>
                  </a:cubicBezTo>
                  <a:cubicBezTo>
                    <a:pt x="620" y="1038"/>
                    <a:pt x="593" y="1048"/>
                    <a:pt x="565" y="1057"/>
                  </a:cubicBezTo>
                  <a:cubicBezTo>
                    <a:pt x="537" y="1056"/>
                    <a:pt x="425" y="1085"/>
                    <a:pt x="377" y="1045"/>
                  </a:cubicBezTo>
                  <a:cubicBezTo>
                    <a:pt x="364" y="1034"/>
                    <a:pt x="368" y="1032"/>
                    <a:pt x="353" y="1025"/>
                  </a:cubicBezTo>
                  <a:cubicBezTo>
                    <a:pt x="330" y="1013"/>
                    <a:pt x="302" y="1000"/>
                    <a:pt x="277" y="993"/>
                  </a:cubicBezTo>
                  <a:cubicBezTo>
                    <a:pt x="266" y="990"/>
                    <a:pt x="245" y="985"/>
                    <a:pt x="245" y="985"/>
                  </a:cubicBezTo>
                  <a:cubicBezTo>
                    <a:pt x="204" y="986"/>
                    <a:pt x="162" y="984"/>
                    <a:pt x="121" y="989"/>
                  </a:cubicBezTo>
                  <a:cubicBezTo>
                    <a:pt x="97" y="992"/>
                    <a:pt x="50" y="1063"/>
                    <a:pt x="33" y="1085"/>
                  </a:cubicBezTo>
                  <a:cubicBezTo>
                    <a:pt x="24" y="1130"/>
                    <a:pt x="28" y="1112"/>
                    <a:pt x="21" y="1141"/>
                  </a:cubicBezTo>
                  <a:cubicBezTo>
                    <a:pt x="22" y="1225"/>
                    <a:pt x="0" y="1313"/>
                    <a:pt x="25" y="1393"/>
                  </a:cubicBezTo>
                  <a:cubicBezTo>
                    <a:pt x="33" y="1417"/>
                    <a:pt x="76" y="1395"/>
                    <a:pt x="101" y="1397"/>
                  </a:cubicBezTo>
                  <a:cubicBezTo>
                    <a:pt x="129" y="1400"/>
                    <a:pt x="154" y="1407"/>
                    <a:pt x="185" y="1409"/>
                  </a:cubicBezTo>
                  <a:cubicBezTo>
                    <a:pt x="231" y="1401"/>
                    <a:pt x="202" y="1414"/>
                    <a:pt x="205" y="1349"/>
                  </a:cubicBezTo>
                  <a:cubicBezTo>
                    <a:pt x="206" y="1335"/>
                    <a:pt x="210" y="1322"/>
                    <a:pt x="213" y="1309"/>
                  </a:cubicBezTo>
                  <a:cubicBezTo>
                    <a:pt x="215" y="1301"/>
                    <a:pt x="221" y="1285"/>
                    <a:pt x="221" y="1285"/>
                  </a:cubicBezTo>
                  <a:cubicBezTo>
                    <a:pt x="223" y="1268"/>
                    <a:pt x="215" y="1243"/>
                    <a:pt x="229" y="1233"/>
                  </a:cubicBezTo>
                  <a:cubicBezTo>
                    <a:pt x="236" y="1228"/>
                    <a:pt x="253" y="1225"/>
                    <a:pt x="253" y="1225"/>
                  </a:cubicBezTo>
                  <a:cubicBezTo>
                    <a:pt x="283" y="1180"/>
                    <a:pt x="331" y="1222"/>
                    <a:pt x="365" y="1233"/>
                  </a:cubicBezTo>
                  <a:cubicBezTo>
                    <a:pt x="382" y="1259"/>
                    <a:pt x="361" y="1286"/>
                    <a:pt x="373" y="1313"/>
                  </a:cubicBezTo>
                  <a:cubicBezTo>
                    <a:pt x="380" y="1329"/>
                    <a:pt x="390" y="1331"/>
                    <a:pt x="405" y="1341"/>
                  </a:cubicBezTo>
                  <a:cubicBezTo>
                    <a:pt x="434" y="1361"/>
                    <a:pt x="469" y="1377"/>
                    <a:pt x="497" y="1397"/>
                  </a:cubicBezTo>
                  <a:cubicBezTo>
                    <a:pt x="523" y="1416"/>
                    <a:pt x="495" y="1404"/>
                    <a:pt x="521" y="1413"/>
                  </a:cubicBezTo>
                  <a:cubicBezTo>
                    <a:pt x="533" y="1425"/>
                    <a:pt x="544" y="1426"/>
                    <a:pt x="557" y="1437"/>
                  </a:cubicBezTo>
                  <a:cubicBezTo>
                    <a:pt x="588" y="1463"/>
                    <a:pt x="611" y="1472"/>
                    <a:pt x="649" y="1485"/>
                  </a:cubicBezTo>
                  <a:cubicBezTo>
                    <a:pt x="659" y="1488"/>
                    <a:pt x="667" y="1497"/>
                    <a:pt x="677" y="1501"/>
                  </a:cubicBezTo>
                  <a:cubicBezTo>
                    <a:pt x="698" y="1510"/>
                    <a:pt x="722" y="1513"/>
                    <a:pt x="745" y="1517"/>
                  </a:cubicBezTo>
                  <a:cubicBezTo>
                    <a:pt x="854" y="1516"/>
                    <a:pt x="964" y="1516"/>
                    <a:pt x="1073" y="1513"/>
                  </a:cubicBezTo>
                  <a:cubicBezTo>
                    <a:pt x="1112" y="1512"/>
                    <a:pt x="1151" y="1489"/>
                    <a:pt x="1189" y="1481"/>
                  </a:cubicBezTo>
                  <a:cubicBezTo>
                    <a:pt x="1213" y="1469"/>
                    <a:pt x="1254" y="1446"/>
                    <a:pt x="1273" y="1429"/>
                  </a:cubicBezTo>
                  <a:cubicBezTo>
                    <a:pt x="1296" y="1408"/>
                    <a:pt x="1315" y="1382"/>
                    <a:pt x="1341" y="1365"/>
                  </a:cubicBezTo>
                  <a:cubicBezTo>
                    <a:pt x="1353" y="1329"/>
                    <a:pt x="1380" y="1295"/>
                    <a:pt x="1397" y="1261"/>
                  </a:cubicBezTo>
                  <a:cubicBezTo>
                    <a:pt x="1413" y="1228"/>
                    <a:pt x="1420" y="1177"/>
                    <a:pt x="1425" y="1141"/>
                  </a:cubicBezTo>
                  <a:cubicBezTo>
                    <a:pt x="1431" y="1098"/>
                    <a:pt x="1422" y="1116"/>
                    <a:pt x="1437" y="1093"/>
                  </a:cubicBezTo>
                  <a:cubicBezTo>
                    <a:pt x="1441" y="1075"/>
                    <a:pt x="1443" y="1064"/>
                    <a:pt x="1453" y="1049"/>
                  </a:cubicBezTo>
                  <a:cubicBezTo>
                    <a:pt x="1457" y="1032"/>
                    <a:pt x="1469" y="1026"/>
                    <a:pt x="1473" y="1009"/>
                  </a:cubicBezTo>
                  <a:cubicBezTo>
                    <a:pt x="1491" y="927"/>
                    <a:pt x="1519" y="849"/>
                    <a:pt x="1529" y="765"/>
                  </a:cubicBezTo>
                  <a:cubicBezTo>
                    <a:pt x="1533" y="691"/>
                    <a:pt x="1544" y="622"/>
                    <a:pt x="1553" y="549"/>
                  </a:cubicBezTo>
                  <a:cubicBezTo>
                    <a:pt x="1555" y="536"/>
                    <a:pt x="1555" y="522"/>
                    <a:pt x="1557" y="509"/>
                  </a:cubicBezTo>
                  <a:cubicBezTo>
                    <a:pt x="1559" y="501"/>
                    <a:pt x="1563" y="493"/>
                    <a:pt x="1565" y="485"/>
                  </a:cubicBezTo>
                  <a:cubicBezTo>
                    <a:pt x="1568" y="470"/>
                    <a:pt x="1577" y="441"/>
                    <a:pt x="1577" y="441"/>
                  </a:cubicBezTo>
                  <a:cubicBezTo>
                    <a:pt x="1583" y="375"/>
                    <a:pt x="1615" y="242"/>
                    <a:pt x="1529" y="213"/>
                  </a:cubicBezTo>
                  <a:cubicBezTo>
                    <a:pt x="1521" y="180"/>
                    <a:pt x="1515" y="172"/>
                    <a:pt x="1489" y="153"/>
                  </a:cubicBezTo>
                  <a:cubicBezTo>
                    <a:pt x="1477" y="144"/>
                    <a:pt x="1453" y="125"/>
                    <a:pt x="1453" y="125"/>
                  </a:cubicBezTo>
                  <a:cubicBezTo>
                    <a:pt x="1429" y="89"/>
                    <a:pt x="1360" y="79"/>
                    <a:pt x="1321" y="73"/>
                  </a:cubicBezTo>
                  <a:cubicBezTo>
                    <a:pt x="1277" y="76"/>
                    <a:pt x="1275" y="73"/>
                    <a:pt x="1245" y="81"/>
                  </a:cubicBezTo>
                  <a:cubicBezTo>
                    <a:pt x="1212" y="90"/>
                    <a:pt x="1185" y="114"/>
                    <a:pt x="1153" y="125"/>
                  </a:cubicBezTo>
                  <a:cubicBezTo>
                    <a:pt x="1134" y="153"/>
                    <a:pt x="1110" y="172"/>
                    <a:pt x="1085" y="193"/>
                  </a:cubicBezTo>
                  <a:cubicBezTo>
                    <a:pt x="1068" y="207"/>
                    <a:pt x="1056" y="226"/>
                    <a:pt x="1041" y="241"/>
                  </a:cubicBezTo>
                  <a:cubicBezTo>
                    <a:pt x="1032" y="250"/>
                    <a:pt x="1024" y="259"/>
                    <a:pt x="1013" y="265"/>
                  </a:cubicBezTo>
                  <a:cubicBezTo>
                    <a:pt x="1006" y="269"/>
                    <a:pt x="989" y="273"/>
                    <a:pt x="989" y="273"/>
                  </a:cubicBezTo>
                  <a:cubicBezTo>
                    <a:pt x="970" y="268"/>
                    <a:pt x="969" y="260"/>
                    <a:pt x="953" y="249"/>
                  </a:cubicBezTo>
                  <a:cubicBezTo>
                    <a:pt x="935" y="221"/>
                    <a:pt x="940" y="234"/>
                    <a:pt x="933" y="213"/>
                  </a:cubicBezTo>
                  <a:cubicBezTo>
                    <a:pt x="932" y="184"/>
                    <a:pt x="932" y="154"/>
                    <a:pt x="929" y="125"/>
                  </a:cubicBezTo>
                  <a:cubicBezTo>
                    <a:pt x="918" y="0"/>
                    <a:pt x="904" y="40"/>
                    <a:pt x="749" y="25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CC9900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5" name="Oval 46"/>
            <p:cNvSpPr>
              <a:spLocks noChangeArrowheads="1"/>
            </p:cNvSpPr>
            <p:nvPr/>
          </p:nvSpPr>
          <p:spPr bwMode="auto">
            <a:xfrm>
              <a:off x="1922463" y="3054350"/>
              <a:ext cx="609600" cy="374650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2076" name="Oval 47"/>
            <p:cNvSpPr>
              <a:spLocks noChangeArrowheads="1"/>
            </p:cNvSpPr>
            <p:nvPr/>
          </p:nvSpPr>
          <p:spPr bwMode="auto">
            <a:xfrm>
              <a:off x="5549900" y="2384425"/>
              <a:ext cx="608013" cy="93027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</p:grpSp>
      <p:grpSp>
        <p:nvGrpSpPr>
          <p:cNvPr id="12" name="Groupe 53"/>
          <p:cNvGrpSpPr>
            <a:grpSpLocks/>
          </p:cNvGrpSpPr>
          <p:nvPr/>
        </p:nvGrpSpPr>
        <p:grpSpPr bwMode="auto">
          <a:xfrm>
            <a:off x="6183313" y="2635250"/>
            <a:ext cx="2952750" cy="3141663"/>
            <a:chOff x="6183313" y="2635250"/>
            <a:chExt cx="2952750" cy="3141663"/>
          </a:xfrm>
        </p:grpSpPr>
        <p:sp>
          <p:nvSpPr>
            <p:cNvPr id="2069" name="Text Box 3"/>
            <p:cNvSpPr txBox="1">
              <a:spLocks noChangeArrowheads="1"/>
            </p:cNvSpPr>
            <p:nvPr/>
          </p:nvSpPr>
          <p:spPr bwMode="auto">
            <a:xfrm>
              <a:off x="6834188" y="2635250"/>
              <a:ext cx="2301875" cy="6413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/>
                <a:t>Développement </a:t>
              </a:r>
            </a:p>
            <a:p>
              <a:pPr algn="ctr"/>
              <a:r>
                <a:rPr lang="fr-FR" altLang="fr-FR" sz="1800"/>
                <a:t>du MALT</a:t>
              </a:r>
            </a:p>
          </p:txBody>
        </p:sp>
        <p:sp>
          <p:nvSpPr>
            <p:cNvPr id="2070" name="Text Box 4"/>
            <p:cNvSpPr txBox="1">
              <a:spLocks noChangeArrowheads="1"/>
            </p:cNvSpPr>
            <p:nvPr/>
          </p:nvSpPr>
          <p:spPr bwMode="auto">
            <a:xfrm>
              <a:off x="7612063" y="5410200"/>
              <a:ext cx="1314450" cy="3667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/>
                <a:t>Lymphome</a:t>
              </a:r>
            </a:p>
          </p:txBody>
        </p:sp>
        <p:sp>
          <p:nvSpPr>
            <p:cNvPr id="2071" name="AutoShape 5"/>
            <p:cNvSpPr>
              <a:spLocks noChangeArrowheads="1"/>
            </p:cNvSpPr>
            <p:nvPr/>
          </p:nvSpPr>
          <p:spPr bwMode="auto">
            <a:xfrm flipH="1">
              <a:off x="7993063" y="3352800"/>
              <a:ext cx="76200" cy="1905000"/>
            </a:xfrm>
            <a:prstGeom prst="downArrow">
              <a:avLst>
                <a:gd name="adj1" fmla="val 50000"/>
                <a:gd name="adj2" fmla="val 6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2072" name="Line 6"/>
            <p:cNvSpPr>
              <a:spLocks noChangeShapeType="1"/>
            </p:cNvSpPr>
            <p:nvPr/>
          </p:nvSpPr>
          <p:spPr bwMode="auto">
            <a:xfrm flipV="1">
              <a:off x="6183313" y="2895600"/>
              <a:ext cx="682625" cy="168275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3" name="Groupe 58"/>
          <p:cNvGrpSpPr>
            <a:grpSpLocks/>
          </p:cNvGrpSpPr>
          <p:nvPr/>
        </p:nvGrpSpPr>
        <p:grpSpPr bwMode="auto">
          <a:xfrm>
            <a:off x="5359400" y="3352800"/>
            <a:ext cx="1133475" cy="3073400"/>
            <a:chOff x="5359910" y="3353583"/>
            <a:chExt cx="1133644" cy="3073238"/>
          </a:xfrm>
        </p:grpSpPr>
        <p:sp>
          <p:nvSpPr>
            <p:cNvPr id="2065" name="Text Box 28"/>
            <p:cNvSpPr txBox="1">
              <a:spLocks noChangeArrowheads="1"/>
            </p:cNvSpPr>
            <p:nvPr/>
          </p:nvSpPr>
          <p:spPr bwMode="auto">
            <a:xfrm>
              <a:off x="5359910" y="5370082"/>
              <a:ext cx="1133644" cy="64633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fr-FR" altLang="fr-FR" sz="1800">
                  <a:solidFill>
                    <a:srgbClr val="FFFFFF"/>
                  </a:solidFill>
                </a:rPr>
                <a:t>Ulcère </a:t>
              </a:r>
            </a:p>
            <a:p>
              <a:pPr algn="ctr"/>
              <a:r>
                <a:rPr lang="fr-FR" altLang="fr-FR" sz="1800">
                  <a:solidFill>
                    <a:srgbClr val="FFFFFF"/>
                  </a:solidFill>
                </a:rPr>
                <a:t>gastrique</a:t>
              </a:r>
            </a:p>
          </p:txBody>
        </p:sp>
        <p:sp>
          <p:nvSpPr>
            <p:cNvPr id="2066" name="AutoShape 29"/>
            <p:cNvSpPr>
              <a:spLocks noChangeArrowheads="1"/>
            </p:cNvSpPr>
            <p:nvPr/>
          </p:nvSpPr>
          <p:spPr bwMode="auto">
            <a:xfrm>
              <a:off x="5806911" y="3987538"/>
              <a:ext cx="160256" cy="1366887"/>
            </a:xfrm>
            <a:prstGeom prst="downArrow">
              <a:avLst>
                <a:gd name="adj1" fmla="val 50000"/>
                <a:gd name="adj2" fmla="val 62509"/>
              </a:avLst>
            </a:prstGeom>
            <a:solidFill>
              <a:srgbClr val="FF99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2067" name="Line 31"/>
            <p:cNvSpPr>
              <a:spLocks noChangeShapeType="1"/>
            </p:cNvSpPr>
            <p:nvPr/>
          </p:nvSpPr>
          <p:spPr bwMode="auto">
            <a:xfrm>
              <a:off x="5383481" y="3353583"/>
              <a:ext cx="498845" cy="596248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68" name="Text Box 32"/>
            <p:cNvSpPr txBox="1">
              <a:spLocks noChangeArrowheads="1"/>
            </p:cNvSpPr>
            <p:nvPr/>
          </p:nvSpPr>
          <p:spPr bwMode="auto">
            <a:xfrm>
              <a:off x="5661574" y="6057508"/>
              <a:ext cx="518169" cy="369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1" lang="fr-FR" altLang="fr-FR" sz="1800" b="1"/>
                <a:t>4%</a:t>
              </a:r>
            </a:p>
          </p:txBody>
        </p:sp>
      </p:grpSp>
      <p:graphicFrame>
        <p:nvGraphicFramePr>
          <p:cNvPr id="2050" name="Object 42"/>
          <p:cNvGraphicFramePr>
            <a:graphicFrameLocks noChangeAspect="1"/>
          </p:cNvGraphicFramePr>
          <p:nvPr/>
        </p:nvGraphicFramePr>
        <p:xfrm>
          <a:off x="4883150" y="1038225"/>
          <a:ext cx="1295400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Photo Editor Photo" r:id="rId5" imgW="3467584" imgH="3266667" progId="">
                  <p:embed/>
                </p:oleObj>
              </mc:Choice>
              <mc:Fallback>
                <p:oleObj name="Photo Editor Photo" r:id="rId5" imgW="3467584" imgH="3266667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3150" y="1038225"/>
                        <a:ext cx="1295400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74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ésultat de recherche d'images pour &quot;napoléon malade saint hélène&quot;"/>
          <p:cNvSpPr>
            <a:spLocks noChangeAspect="1" noChangeArrowheads="1"/>
          </p:cNvSpPr>
          <p:nvPr/>
        </p:nvSpPr>
        <p:spPr bwMode="auto">
          <a:xfrm>
            <a:off x="155575" y="-2125663"/>
            <a:ext cx="5200650" cy="443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2" name="Picture 4" descr="Napoléon s'effondre en se levant du l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573016"/>
            <a:ext cx="3290425" cy="2808312"/>
          </a:xfrm>
          <a:prstGeom prst="rect">
            <a:avLst/>
          </a:prstGeom>
          <a:noFill/>
        </p:spPr>
      </p:pic>
      <p:pic>
        <p:nvPicPr>
          <p:cNvPr id="7174" name="Picture 6" descr="Visite de Mme Bertrand au chevet de Napolé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5717" y="476672"/>
            <a:ext cx="3595898" cy="244827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67544" y="404664"/>
            <a:ext cx="417646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Arguments cliniques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7375" y="1225689"/>
            <a:ext cx="51047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L’évolution clinique de l’empereur dans les derniers mois de sa vie telle qu’elle est rapportée par son médecin personnel le Dr Francesco Antommarchi, est compatible avec l’évolution terminale d’un cancer : </a:t>
            </a:r>
          </a:p>
          <a:p>
            <a:pPr>
              <a:buFont typeface="Arial" pitchFamily="34" charset="0"/>
              <a:buChar char="•"/>
            </a:pPr>
            <a:r>
              <a:rPr lang="fr-FR" dirty="0"/>
              <a:t> forte altération de l’état général, </a:t>
            </a:r>
          </a:p>
          <a:p>
            <a:pPr>
              <a:buFont typeface="Arial" pitchFamily="34" charset="0"/>
              <a:buChar char="•"/>
            </a:pPr>
            <a:r>
              <a:rPr lang="fr-FR" dirty="0"/>
              <a:t> perte de poids (« il n’était pas en volume le quart de ce qu’il était auparavant »), </a:t>
            </a:r>
          </a:p>
          <a:p>
            <a:pPr>
              <a:buFont typeface="Arial" pitchFamily="34" charset="0"/>
              <a:buChar char="•"/>
            </a:pPr>
            <a:r>
              <a:rPr lang="fr-FR" dirty="0"/>
              <a:t> sueurs nocturnes 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/>
              <a:t> dyspepsie, dysphagie, douleur abdominale diffuse et intense, hématémèse et méléna le 27 avril 1821, une semaine avant son décès.</a:t>
            </a:r>
          </a:p>
          <a:p>
            <a:pPr>
              <a:buFont typeface="Arial" pitchFamily="34" charset="0"/>
              <a:buChar char="•"/>
            </a:pPr>
            <a:r>
              <a:rPr lang="fr-FR" dirty="0"/>
              <a:t> Le 22 avril il annonce lui-même : « Je le sens, l’estomac est attaqué ».  </a:t>
            </a:r>
          </a:p>
        </p:txBody>
      </p:sp>
    </p:spTree>
    <p:extLst>
      <p:ext uri="{BB962C8B-B14F-4D97-AF65-F5344CB8AC3E}">
        <p14:creationId xmlns:p14="http://schemas.microsoft.com/office/powerpoint/2010/main" val="48000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Résultat de recherche d'images pour &quot;napoléon malade saint hélène&quot;"/>
          <p:cNvSpPr>
            <a:spLocks noChangeAspect="1" noChangeArrowheads="1"/>
          </p:cNvSpPr>
          <p:nvPr/>
        </p:nvSpPr>
        <p:spPr bwMode="auto">
          <a:xfrm>
            <a:off x="155575" y="-2125663"/>
            <a:ext cx="5200650" cy="443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67544" y="404664"/>
            <a:ext cx="6048672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Arguments cliniques plus anciens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87375" y="1225689"/>
            <a:ext cx="51047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/>
              <a:t> dès 1806 il rapporte au Comte de Lobau un épisode de gastralgie (Ségur, Mémoires, vol. IV, p. 82, Paris) 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/>
              <a:t> Fin 1808 crises de douleurs gastriques intenses et répétée (Jean-Nicolas Corvisart-Desmarets, Médecin de Napoléon)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/>
              <a:t> 1813 bataille de Leipzig : douleurs gastriques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/>
              <a:t> 1815 la veille de Waterloo</a:t>
            </a:r>
          </a:p>
          <a:p>
            <a:pPr>
              <a:buFont typeface="Arial" pitchFamily="34" charset="0"/>
              <a:buChar char="•"/>
            </a:pPr>
            <a:endParaRPr lang="fr-FR" dirty="0"/>
          </a:p>
          <a:p>
            <a:pPr>
              <a:buFont typeface="Arial" pitchFamily="34" charset="0"/>
              <a:buChar char="•"/>
            </a:pPr>
            <a:r>
              <a:rPr lang="fr-FR" dirty="0"/>
              <a:t> 1818 douleur sourde à l’estomac</a:t>
            </a:r>
          </a:p>
          <a:p>
            <a:endParaRPr lang="fr-FR" dirty="0"/>
          </a:p>
        </p:txBody>
      </p:sp>
      <p:pic>
        <p:nvPicPr>
          <p:cNvPr id="45058" name="Picture 2" descr="Résultat de recherche d'images pour &quot;napoléon waterloo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84784"/>
            <a:ext cx="2952750" cy="3552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0009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marc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05875"/>
            <a:ext cx="28384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www.napoleon.org/wp-content/thumbnails/uploads/2014/09/485727_1-tt-width-450-height-517-crop-1-bgcolor-ffffff-lazyload-0.jpg"/>
          <p:cNvSpPr>
            <a:spLocks noChangeAspect="1" noChangeArrowheads="1"/>
          </p:cNvSpPr>
          <p:nvPr/>
        </p:nvSpPr>
        <p:spPr bwMode="auto">
          <a:xfrm>
            <a:off x="155575" y="-2362200"/>
            <a:ext cx="428625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https://www.napoleon.org/wp-content/thumbnails/uploads/2014/09/485727_1-tt-width-450-height-517-crop-1-bgcolor-ffffff-lazyload-0.jpg"/>
          <p:cNvSpPr>
            <a:spLocks noChangeAspect="1" noChangeArrowheads="1"/>
          </p:cNvSpPr>
          <p:nvPr/>
        </p:nvSpPr>
        <p:spPr bwMode="auto">
          <a:xfrm>
            <a:off x="307975" y="-2209800"/>
            <a:ext cx="428625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20" y="100012"/>
            <a:ext cx="3024904" cy="347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707904" y="252412"/>
            <a:ext cx="417646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dirty="0"/>
              <a:t>La preuve par les pantalons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441825" y="1093671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Lugli</a:t>
            </a:r>
            <a:r>
              <a:rPr lang="fr-FR" sz="1600" dirty="0"/>
              <a:t> A, </a:t>
            </a:r>
            <a:r>
              <a:rPr lang="fr-FR" sz="1600" dirty="0" err="1"/>
              <a:t>Lugli</a:t>
            </a:r>
            <a:r>
              <a:rPr lang="fr-FR" sz="1600" dirty="0"/>
              <a:t> AK, </a:t>
            </a:r>
            <a:r>
              <a:rPr lang="fr-FR" sz="1600" dirty="0" err="1"/>
              <a:t>Horcic</a:t>
            </a:r>
            <a:r>
              <a:rPr lang="fr-FR" sz="1600" dirty="0"/>
              <a:t> M. </a:t>
            </a:r>
            <a:r>
              <a:rPr lang="fr-FR" sz="1600" dirty="0" err="1"/>
              <a:t>Napoleon’s</a:t>
            </a:r>
            <a:r>
              <a:rPr lang="fr-FR" sz="1600" dirty="0"/>
              <a:t> </a:t>
            </a:r>
            <a:r>
              <a:rPr lang="fr-FR" sz="1600" dirty="0" err="1"/>
              <a:t>autopsy</a:t>
            </a:r>
            <a:r>
              <a:rPr lang="fr-FR" sz="1600" dirty="0"/>
              <a:t>: new perspectives. Hum </a:t>
            </a:r>
            <a:r>
              <a:rPr lang="fr-FR" sz="1600" dirty="0" err="1"/>
              <a:t>Pathol</a:t>
            </a:r>
            <a:r>
              <a:rPr lang="fr-FR" sz="1600" dirty="0"/>
              <a:t> 2005, 36:320-4.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94224" y="2562225"/>
            <a:ext cx="4226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dirty="0"/>
              <a:t>12 pantalons  portés par Napoléon de 1800 à 1821 : modélisation du poids de l’empereur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/>
              <a:t>Augmentation du poids de 67 à 90 kg jusqu’en 1820</a:t>
            </a:r>
          </a:p>
          <a:p>
            <a:pPr marL="285750" indent="-285750">
              <a:buFont typeface="Arial" pitchFamily="34" charset="0"/>
              <a:buChar char="•"/>
            </a:pPr>
            <a:endParaRPr lang="fr-FR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/>
              <a:t>Perte de 11 kg la dernière année de sa vie</a:t>
            </a:r>
          </a:p>
          <a:p>
            <a:endParaRPr lang="fr-FR" dirty="0"/>
          </a:p>
          <a:p>
            <a:r>
              <a:rPr lang="fr-FR" dirty="0"/>
              <a:t>Compatible avec phase cachectique de fin de vie d’un cancer</a:t>
            </a:r>
          </a:p>
        </p:txBody>
      </p:sp>
    </p:spTree>
    <p:extLst>
      <p:ext uri="{BB962C8B-B14F-4D97-AF65-F5344CB8AC3E}">
        <p14:creationId xmlns:p14="http://schemas.microsoft.com/office/powerpoint/2010/main" val="2573516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struments ayant servi à l'autopsie de Napoléon 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44824"/>
            <a:ext cx="2533447" cy="3384376"/>
          </a:xfrm>
          <a:prstGeom prst="rect">
            <a:avLst/>
          </a:prstGeom>
          <a:noFill/>
        </p:spPr>
      </p:pic>
      <p:pic>
        <p:nvPicPr>
          <p:cNvPr id="1026" name="Picture 2" descr="http://www.napoleonprisonnier.com/images/postmortem/autopsie_g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869160"/>
            <a:ext cx="9036496" cy="3560380"/>
          </a:xfrm>
          <a:prstGeom prst="rect">
            <a:avLst/>
          </a:prstGeom>
          <a:noFill/>
        </p:spPr>
      </p:pic>
      <p:pic>
        <p:nvPicPr>
          <p:cNvPr id="3" name="Picture 2" descr="Image associé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2076450" cy="2847976"/>
          </a:xfrm>
          <a:prstGeom prst="rect">
            <a:avLst/>
          </a:prstGeom>
          <a:noFill/>
        </p:spPr>
      </p:pic>
      <p:sp>
        <p:nvSpPr>
          <p:cNvPr id="1028" name="AutoShape 4" descr="Résultat de recherche d'images pour &quot;napoléon autopsie&quot;"/>
          <p:cNvSpPr>
            <a:spLocks noChangeAspect="1" noChangeArrowheads="1"/>
          </p:cNvSpPr>
          <p:nvPr/>
        </p:nvSpPr>
        <p:spPr bwMode="auto">
          <a:xfrm>
            <a:off x="155575" y="-1600200"/>
            <a:ext cx="2495550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Buste mortuaire de Napolé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204864"/>
            <a:ext cx="2991100" cy="216024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899592" y="476672"/>
            <a:ext cx="6912768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Arguments </a:t>
            </a:r>
            <a:r>
              <a:rPr lang="fr-FR" sz="2400" dirty="0" err="1"/>
              <a:t>autopsiques</a:t>
            </a:r>
            <a:endParaRPr lang="fr-FR" sz="2400" dirty="0"/>
          </a:p>
          <a:p>
            <a:r>
              <a:rPr lang="fr-FR" sz="2000" dirty="0"/>
              <a:t>Autopsie par le Dr Francesco Antommarchi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1520" y="116632"/>
            <a:ext cx="8712968" cy="4770537"/>
          </a:xfrm>
          <a:prstGeom prst="rect">
            <a:avLst/>
          </a:prstGeom>
          <a:solidFill>
            <a:srgbClr val="FAF8C6"/>
          </a:solidFill>
        </p:spPr>
        <p:txBody>
          <a:bodyPr wrap="square" rtlCol="0">
            <a:spAutoFit/>
          </a:bodyPr>
          <a:lstStyle/>
          <a:p>
            <a:pPr algn="just"/>
            <a:br>
              <a:rPr lang="fr-FR" sz="2400" dirty="0"/>
            </a:br>
            <a:r>
              <a:rPr lang="fr-FR" sz="2400" dirty="0"/>
              <a:t>L'estomac est </a:t>
            </a:r>
            <a:r>
              <a:rPr lang="fr-FR" sz="2400" i="1" dirty="0"/>
              <a:t>"</a:t>
            </a:r>
            <a:r>
              <a:rPr lang="fr-FR" sz="2400" i="1" dirty="0">
                <a:latin typeface="Monotype Corsiva" pitchFamily="66" charset="0"/>
              </a:rPr>
              <a:t>rempli en partie d'une substance liquide noirâtre, d'une odeur piquante et désagréable</a:t>
            </a:r>
            <a:r>
              <a:rPr lang="fr-FR" sz="2400" i="1" dirty="0"/>
              <a:t>"</a:t>
            </a:r>
            <a:r>
              <a:rPr lang="fr-FR" sz="2400" dirty="0"/>
              <a:t> (du sang en voie de décomposition), et il est le siège d'</a:t>
            </a:r>
            <a:r>
              <a:rPr lang="fr-FR" sz="2400" i="1" dirty="0"/>
              <a:t>"</a:t>
            </a:r>
            <a:r>
              <a:rPr lang="fr-FR" sz="2400" i="1" dirty="0">
                <a:latin typeface="Monotype Corsiva" pitchFamily="66" charset="0"/>
              </a:rPr>
              <a:t>un ulcère cancéreux fort étendu &gt; 10 cm</a:t>
            </a:r>
            <a:r>
              <a:rPr lang="fr-FR" sz="2400" i="1" dirty="0"/>
              <a:t>"</a:t>
            </a:r>
            <a:r>
              <a:rPr lang="fr-FR" sz="2400" dirty="0"/>
              <a:t> avec un </a:t>
            </a:r>
            <a:r>
              <a:rPr lang="fr-FR" sz="2400" i="1" dirty="0"/>
              <a:t>"</a:t>
            </a:r>
            <a:r>
              <a:rPr lang="fr-FR" sz="2400" i="1" dirty="0">
                <a:latin typeface="Monotype Corsiva" pitchFamily="66" charset="0"/>
              </a:rPr>
              <a:t>trou</a:t>
            </a:r>
            <a:r>
              <a:rPr lang="fr-FR" sz="2400" i="1" dirty="0"/>
              <a:t>" </a:t>
            </a:r>
            <a:r>
              <a:rPr lang="fr-FR" sz="2400" dirty="0"/>
              <a:t>(perforation) de 6 mm de diamètre</a:t>
            </a:r>
            <a:r>
              <a:rPr lang="fr-FR" sz="2400" dirty="0">
                <a:latin typeface="Monotype Corsiva" pitchFamily="66" charset="0"/>
              </a:rPr>
              <a:t> « bouchée par une adhérence au lobe hépatique gauche »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fr-FR" sz="2000" dirty="0"/>
          </a:p>
          <a:p>
            <a:pPr algn="just"/>
            <a:r>
              <a:rPr lang="fr-FR" sz="2000" dirty="0" err="1"/>
              <a:t>Lugli</a:t>
            </a:r>
            <a:r>
              <a:rPr lang="fr-FR" sz="2000" dirty="0"/>
              <a:t> A et al, Nat Clin </a:t>
            </a:r>
            <a:r>
              <a:rPr lang="fr-FR" sz="2000" dirty="0" err="1"/>
              <a:t>Pract</a:t>
            </a:r>
            <a:r>
              <a:rPr lang="fr-FR" sz="2000" dirty="0"/>
              <a:t> </a:t>
            </a:r>
            <a:r>
              <a:rPr lang="fr-FR" sz="2000" dirty="0" err="1"/>
              <a:t>Gastroenterol</a:t>
            </a:r>
            <a:r>
              <a:rPr lang="fr-FR" sz="2000" dirty="0"/>
              <a:t> </a:t>
            </a:r>
            <a:r>
              <a:rPr lang="fr-FR" sz="2000" dirty="0" err="1"/>
              <a:t>Hepatol</a:t>
            </a:r>
            <a:r>
              <a:rPr lang="fr-FR" sz="2000" dirty="0"/>
              <a:t> 2017;4:52-7</a:t>
            </a:r>
          </a:p>
          <a:p>
            <a:pPr algn="just"/>
            <a:r>
              <a:rPr lang="fr-FR" sz="2000" dirty="0"/>
              <a:t>Dawson et al, </a:t>
            </a:r>
            <a:r>
              <a:rPr lang="fr-FR" sz="2000" dirty="0" err="1"/>
              <a:t>Dig</a:t>
            </a:r>
            <a:r>
              <a:rPr lang="fr-FR" sz="2000" dirty="0"/>
              <a:t> </a:t>
            </a:r>
            <a:r>
              <a:rPr lang="fr-FR" sz="2000" dirty="0" err="1"/>
              <a:t>Liver</a:t>
            </a:r>
            <a:r>
              <a:rPr lang="fr-FR" sz="2000" dirty="0"/>
              <a:t> Dis 2016;48:1378-85</a:t>
            </a:r>
          </a:p>
          <a:p>
            <a:pPr algn="just"/>
            <a:endParaRPr lang="fr-FR" sz="2000" dirty="0"/>
          </a:p>
          <a:p>
            <a:pPr algn="just"/>
            <a:endParaRPr lang="fr-FR" sz="2000" dirty="0"/>
          </a:p>
          <a:p>
            <a:pPr algn="just"/>
            <a:r>
              <a:rPr lang="fr-FR" sz="2000" dirty="0"/>
              <a:t>Le rapport d’autopsie rédigé par le médecin britannique Archibald </a:t>
            </a:r>
            <a:r>
              <a:rPr lang="fr-FR" sz="2000" dirty="0" err="1"/>
              <a:t>Arnott</a:t>
            </a:r>
            <a:r>
              <a:rPr lang="fr-FR" sz="2000" dirty="0"/>
              <a:t>, présent lors de l’autopsie réalisée par Antommarchi conclu également à un cancer gastrique même s’il diffère pour l’aspect des ganglions.</a:t>
            </a:r>
          </a:p>
        </p:txBody>
      </p:sp>
    </p:spTree>
    <p:extLst>
      <p:ext uri="{BB962C8B-B14F-4D97-AF65-F5344CB8AC3E}">
        <p14:creationId xmlns:p14="http://schemas.microsoft.com/office/powerpoint/2010/main" val="266415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2C95E24-2E65-44A9-965B-83C93A2A8B0F}" type="slidenum">
              <a:rPr lang="fr-FR" altLang="fr-FR" sz="1600">
                <a:solidFill>
                  <a:schemeClr val="bg1"/>
                </a:solidFill>
              </a:rPr>
              <a:pPr/>
              <a:t>17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grpSp>
        <p:nvGrpSpPr>
          <p:cNvPr id="3076" name="Group 2"/>
          <p:cNvGrpSpPr>
            <a:grpSpLocks/>
          </p:cNvGrpSpPr>
          <p:nvPr/>
        </p:nvGrpSpPr>
        <p:grpSpPr bwMode="auto">
          <a:xfrm>
            <a:off x="3124200" y="1143000"/>
            <a:ext cx="1606550" cy="1428750"/>
            <a:chOff x="1968" y="720"/>
            <a:chExt cx="1012" cy="900"/>
          </a:xfrm>
        </p:grpSpPr>
        <p:sp>
          <p:nvSpPr>
            <p:cNvPr id="3121" name="Text Box 3"/>
            <p:cNvSpPr txBox="1">
              <a:spLocks noChangeArrowheads="1"/>
            </p:cNvSpPr>
            <p:nvPr/>
          </p:nvSpPr>
          <p:spPr bwMode="auto">
            <a:xfrm>
              <a:off x="2160" y="720"/>
              <a:ext cx="660" cy="231"/>
            </a:xfrm>
            <a:prstGeom prst="rect">
              <a:avLst/>
            </a:prstGeom>
            <a:solidFill>
              <a:srgbClr val="8EA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>
                  <a:solidFill>
                    <a:srgbClr val="FFFFFF"/>
                  </a:solidFill>
                </a:rPr>
                <a:t>Infection</a:t>
              </a:r>
            </a:p>
          </p:txBody>
        </p:sp>
        <p:grpSp>
          <p:nvGrpSpPr>
            <p:cNvPr id="3122" name="Group 4"/>
            <p:cNvGrpSpPr>
              <a:grpSpLocks/>
            </p:cNvGrpSpPr>
            <p:nvPr/>
          </p:nvGrpSpPr>
          <p:grpSpPr bwMode="auto">
            <a:xfrm>
              <a:off x="1968" y="1104"/>
              <a:ext cx="1012" cy="516"/>
              <a:chOff x="1968" y="1104"/>
              <a:chExt cx="1012" cy="516"/>
            </a:xfrm>
          </p:grpSpPr>
          <p:sp>
            <p:nvSpPr>
              <p:cNvPr id="3123" name="Text Box 5"/>
              <p:cNvSpPr txBox="1">
                <a:spLocks noChangeArrowheads="1"/>
              </p:cNvSpPr>
              <p:nvPr/>
            </p:nvSpPr>
            <p:spPr bwMode="auto">
              <a:xfrm>
                <a:off x="1968" y="1389"/>
                <a:ext cx="1012" cy="231"/>
              </a:xfrm>
              <a:prstGeom prst="rect">
                <a:avLst/>
              </a:prstGeom>
              <a:solidFill>
                <a:srgbClr val="8E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Gastrite aiguë</a:t>
                </a:r>
              </a:p>
            </p:txBody>
          </p:sp>
          <p:sp>
            <p:nvSpPr>
              <p:cNvPr id="3124" name="AutoShape 6"/>
              <p:cNvSpPr>
                <a:spLocks noChangeArrowheads="1"/>
              </p:cNvSpPr>
              <p:nvPr/>
            </p:nvSpPr>
            <p:spPr bwMode="auto">
              <a:xfrm>
                <a:off x="2448" y="1104"/>
                <a:ext cx="96" cy="240"/>
              </a:xfrm>
              <a:prstGeom prst="downArrow">
                <a:avLst>
                  <a:gd name="adj1" fmla="val 50000"/>
                  <a:gd name="adj2" fmla="val 62500"/>
                </a:avLst>
              </a:prstGeom>
              <a:solidFill>
                <a:srgbClr val="8EAFF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</p:grpSp>
      </p:grpSp>
      <p:sp>
        <p:nvSpPr>
          <p:cNvPr id="3077" name="Line 7"/>
          <p:cNvSpPr>
            <a:spLocks noChangeShapeType="1"/>
          </p:cNvSpPr>
          <p:nvPr/>
        </p:nvSpPr>
        <p:spPr bwMode="auto">
          <a:xfrm>
            <a:off x="762000" y="1447800"/>
            <a:ext cx="0" cy="137160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078" name="Group 8"/>
          <p:cNvGrpSpPr>
            <a:grpSpLocks/>
          </p:cNvGrpSpPr>
          <p:nvPr/>
        </p:nvGrpSpPr>
        <p:grpSpPr bwMode="auto">
          <a:xfrm>
            <a:off x="155575" y="1524000"/>
            <a:ext cx="4873625" cy="1962150"/>
            <a:chOff x="98" y="960"/>
            <a:chExt cx="3070" cy="1236"/>
          </a:xfrm>
        </p:grpSpPr>
        <p:grpSp>
          <p:nvGrpSpPr>
            <p:cNvPr id="3117" name="Group 9"/>
            <p:cNvGrpSpPr>
              <a:grpSpLocks/>
            </p:cNvGrpSpPr>
            <p:nvPr/>
          </p:nvGrpSpPr>
          <p:grpSpPr bwMode="auto">
            <a:xfrm>
              <a:off x="1876" y="1680"/>
              <a:ext cx="1292" cy="516"/>
              <a:chOff x="1876" y="1680"/>
              <a:chExt cx="1292" cy="516"/>
            </a:xfrm>
          </p:grpSpPr>
          <p:sp>
            <p:nvSpPr>
              <p:cNvPr id="3119" name="Text Box 10"/>
              <p:cNvSpPr txBox="1">
                <a:spLocks noChangeArrowheads="1"/>
              </p:cNvSpPr>
              <p:nvPr/>
            </p:nvSpPr>
            <p:spPr bwMode="auto">
              <a:xfrm>
                <a:off x="1876" y="1965"/>
                <a:ext cx="1292" cy="231"/>
              </a:xfrm>
              <a:prstGeom prst="rect">
                <a:avLst/>
              </a:prstGeom>
              <a:solidFill>
                <a:srgbClr val="8E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Gastrite chronique</a:t>
                </a:r>
              </a:p>
            </p:txBody>
          </p:sp>
          <p:sp>
            <p:nvSpPr>
              <p:cNvPr id="3120" name="AutoShape 11"/>
              <p:cNvSpPr>
                <a:spLocks noChangeArrowheads="1"/>
              </p:cNvSpPr>
              <p:nvPr/>
            </p:nvSpPr>
            <p:spPr bwMode="auto">
              <a:xfrm>
                <a:off x="2448" y="1680"/>
                <a:ext cx="96" cy="240"/>
              </a:xfrm>
              <a:prstGeom prst="downArrow">
                <a:avLst>
                  <a:gd name="adj1" fmla="val 50000"/>
                  <a:gd name="adj2" fmla="val 62500"/>
                </a:avLst>
              </a:prstGeom>
              <a:solidFill>
                <a:srgbClr val="8EAFF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3118" name="Text Box 12"/>
            <p:cNvSpPr txBox="1">
              <a:spLocks noChangeArrowheads="1"/>
            </p:cNvSpPr>
            <p:nvPr/>
          </p:nvSpPr>
          <p:spPr bwMode="auto">
            <a:xfrm rot="-5411323">
              <a:off x="-336" y="1394"/>
              <a:ext cx="1100" cy="231"/>
            </a:xfrm>
            <a:prstGeom prst="rect">
              <a:avLst/>
            </a:prstGeom>
            <a:solidFill>
              <a:srgbClr val="8EA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>
                  <a:solidFill>
                    <a:srgbClr val="FFFFFF"/>
                  </a:solidFill>
                </a:rPr>
                <a:t>Semaines/mois</a:t>
              </a:r>
            </a:p>
          </p:txBody>
        </p:sp>
      </p:grpSp>
      <p:grpSp>
        <p:nvGrpSpPr>
          <p:cNvPr id="3079" name="Group 13"/>
          <p:cNvGrpSpPr>
            <a:grpSpLocks/>
          </p:cNvGrpSpPr>
          <p:nvPr/>
        </p:nvGrpSpPr>
        <p:grpSpPr bwMode="auto">
          <a:xfrm>
            <a:off x="958850" y="3276600"/>
            <a:ext cx="2032000" cy="3033713"/>
            <a:chOff x="604" y="2064"/>
            <a:chExt cx="1280" cy="1911"/>
          </a:xfrm>
        </p:grpSpPr>
        <p:sp>
          <p:nvSpPr>
            <p:cNvPr id="3112" name="AutoShape 14"/>
            <p:cNvSpPr>
              <a:spLocks noChangeArrowheads="1"/>
            </p:cNvSpPr>
            <p:nvPr/>
          </p:nvSpPr>
          <p:spPr bwMode="auto">
            <a:xfrm>
              <a:off x="1008" y="2784"/>
              <a:ext cx="144" cy="528"/>
            </a:xfrm>
            <a:prstGeom prst="downArrow">
              <a:avLst>
                <a:gd name="adj1" fmla="val 50000"/>
                <a:gd name="adj2" fmla="val 91667"/>
              </a:avLst>
            </a:prstGeom>
            <a:solidFill>
              <a:srgbClr val="99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113" name="Text Box 15"/>
            <p:cNvSpPr txBox="1">
              <a:spLocks noChangeArrowheads="1"/>
            </p:cNvSpPr>
            <p:nvPr/>
          </p:nvSpPr>
          <p:spPr bwMode="auto">
            <a:xfrm>
              <a:off x="624" y="2541"/>
              <a:ext cx="1084" cy="404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fr-FR" altLang="fr-FR" sz="1800"/>
                <a:t>Hypersécrétion</a:t>
              </a:r>
            </a:p>
            <a:p>
              <a:pPr algn="ctr"/>
              <a:r>
                <a:rPr lang="fr-FR" altLang="fr-FR" sz="1800"/>
                <a:t>acide</a:t>
              </a:r>
            </a:p>
          </p:txBody>
        </p:sp>
        <p:sp>
          <p:nvSpPr>
            <p:cNvPr id="3114" name="Text Box 16"/>
            <p:cNvSpPr txBox="1">
              <a:spLocks noChangeArrowheads="1"/>
            </p:cNvSpPr>
            <p:nvPr/>
          </p:nvSpPr>
          <p:spPr bwMode="auto">
            <a:xfrm>
              <a:off x="720" y="3453"/>
              <a:ext cx="1164" cy="231"/>
            </a:xfrm>
            <a:prstGeom prst="rect">
              <a:avLst/>
            </a:pr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/>
                <a:t>Ulcère duodénal</a:t>
              </a:r>
            </a:p>
          </p:txBody>
        </p:sp>
        <p:sp>
          <p:nvSpPr>
            <p:cNvPr id="3115" name="Line 17"/>
            <p:cNvSpPr>
              <a:spLocks noChangeShapeType="1"/>
            </p:cNvSpPr>
            <p:nvPr/>
          </p:nvSpPr>
          <p:spPr bwMode="auto">
            <a:xfrm flipH="1">
              <a:off x="1056" y="2064"/>
              <a:ext cx="768" cy="384"/>
            </a:xfrm>
            <a:prstGeom prst="line">
              <a:avLst/>
            </a:prstGeom>
            <a:noFill/>
            <a:ln w="76200">
              <a:solidFill>
                <a:srgbClr val="99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16" name="Text Box 18"/>
            <p:cNvSpPr txBox="1">
              <a:spLocks noChangeArrowheads="1"/>
            </p:cNvSpPr>
            <p:nvPr/>
          </p:nvSpPr>
          <p:spPr bwMode="auto">
            <a:xfrm>
              <a:off x="604" y="3744"/>
              <a:ext cx="8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1" lang="fr-FR" altLang="fr-FR" sz="1800" b="1"/>
                <a:t>Ulcère 10%</a:t>
              </a:r>
            </a:p>
          </p:txBody>
        </p:sp>
      </p:grpSp>
      <p:grpSp>
        <p:nvGrpSpPr>
          <p:cNvPr id="3080" name="Group 19"/>
          <p:cNvGrpSpPr>
            <a:grpSpLocks/>
          </p:cNvGrpSpPr>
          <p:nvPr/>
        </p:nvGrpSpPr>
        <p:grpSpPr bwMode="auto">
          <a:xfrm>
            <a:off x="5410200" y="3276600"/>
            <a:ext cx="1441450" cy="3232150"/>
            <a:chOff x="3408" y="2064"/>
            <a:chExt cx="908" cy="2036"/>
          </a:xfrm>
        </p:grpSpPr>
        <p:grpSp>
          <p:nvGrpSpPr>
            <p:cNvPr id="3104" name="Group 20"/>
            <p:cNvGrpSpPr>
              <a:grpSpLocks/>
            </p:cNvGrpSpPr>
            <p:nvPr/>
          </p:nvGrpSpPr>
          <p:grpSpPr bwMode="auto">
            <a:xfrm>
              <a:off x="3408" y="2064"/>
              <a:ext cx="908" cy="1620"/>
              <a:chOff x="3408" y="2064"/>
              <a:chExt cx="908" cy="1620"/>
            </a:xfrm>
          </p:grpSpPr>
          <p:sp>
            <p:nvSpPr>
              <p:cNvPr id="3106" name="Text Box 21"/>
              <p:cNvSpPr txBox="1">
                <a:spLocks noChangeArrowheads="1"/>
              </p:cNvSpPr>
              <p:nvPr/>
            </p:nvSpPr>
            <p:spPr bwMode="auto">
              <a:xfrm>
                <a:off x="3600" y="2397"/>
                <a:ext cx="652" cy="23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Atrophie</a:t>
                </a:r>
              </a:p>
            </p:txBody>
          </p:sp>
          <p:sp>
            <p:nvSpPr>
              <p:cNvPr id="3107" name="Text Box 22"/>
              <p:cNvSpPr txBox="1">
                <a:spLocks noChangeArrowheads="1"/>
              </p:cNvSpPr>
              <p:nvPr/>
            </p:nvSpPr>
            <p:spPr bwMode="auto">
              <a:xfrm>
                <a:off x="3504" y="2973"/>
                <a:ext cx="812" cy="23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Métaplasie</a:t>
                </a:r>
              </a:p>
            </p:txBody>
          </p:sp>
          <p:sp>
            <p:nvSpPr>
              <p:cNvPr id="3108" name="Text Box 23"/>
              <p:cNvSpPr txBox="1">
                <a:spLocks noChangeArrowheads="1"/>
              </p:cNvSpPr>
              <p:nvPr/>
            </p:nvSpPr>
            <p:spPr bwMode="auto">
              <a:xfrm>
                <a:off x="3696" y="3453"/>
                <a:ext cx="580" cy="23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Cancer</a:t>
                </a:r>
              </a:p>
            </p:txBody>
          </p:sp>
          <p:sp>
            <p:nvSpPr>
              <p:cNvPr id="3109" name="AutoShape 24"/>
              <p:cNvSpPr>
                <a:spLocks noChangeArrowheads="1"/>
              </p:cNvSpPr>
              <p:nvPr/>
            </p:nvSpPr>
            <p:spPr bwMode="auto">
              <a:xfrm>
                <a:off x="3936" y="2640"/>
                <a:ext cx="96" cy="240"/>
              </a:xfrm>
              <a:prstGeom prst="downArrow">
                <a:avLst>
                  <a:gd name="adj1" fmla="val 50000"/>
                  <a:gd name="adj2" fmla="val 625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110" name="AutoShape 25"/>
              <p:cNvSpPr>
                <a:spLocks noChangeArrowheads="1"/>
              </p:cNvSpPr>
              <p:nvPr/>
            </p:nvSpPr>
            <p:spPr bwMode="auto">
              <a:xfrm>
                <a:off x="3936" y="3216"/>
                <a:ext cx="48" cy="192"/>
              </a:xfrm>
              <a:prstGeom prst="downArrow">
                <a:avLst>
                  <a:gd name="adj1" fmla="val 50000"/>
                  <a:gd name="adj2" fmla="val 100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111" name="Line 26"/>
              <p:cNvSpPr>
                <a:spLocks noChangeShapeType="1"/>
              </p:cNvSpPr>
              <p:nvPr/>
            </p:nvSpPr>
            <p:spPr bwMode="auto">
              <a:xfrm>
                <a:off x="3408" y="2064"/>
                <a:ext cx="480" cy="240"/>
              </a:xfrm>
              <a:prstGeom prst="line">
                <a:avLst/>
              </a:prstGeom>
              <a:noFill/>
              <a:ln w="76200">
                <a:solidFill>
                  <a:srgbClr val="FF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105" name="Text Box 27"/>
            <p:cNvSpPr txBox="1">
              <a:spLocks noChangeArrowheads="1"/>
            </p:cNvSpPr>
            <p:nvPr/>
          </p:nvSpPr>
          <p:spPr bwMode="auto">
            <a:xfrm>
              <a:off x="3696" y="3696"/>
              <a:ext cx="6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kumimoji="1" lang="fr-FR" altLang="fr-FR" sz="1800" b="1"/>
                <a:t>Cancer</a:t>
              </a:r>
            </a:p>
            <a:p>
              <a:pPr algn="ctr" eaLnBrk="1" hangingPunct="1"/>
              <a:r>
                <a:rPr kumimoji="1" lang="fr-FR" altLang="fr-FR" sz="1800" b="1"/>
                <a:t>1-3%</a:t>
              </a:r>
            </a:p>
          </p:txBody>
        </p:sp>
      </p:grpSp>
      <p:grpSp>
        <p:nvGrpSpPr>
          <p:cNvPr id="3081" name="Group 28"/>
          <p:cNvGrpSpPr>
            <a:grpSpLocks/>
          </p:cNvGrpSpPr>
          <p:nvPr/>
        </p:nvGrpSpPr>
        <p:grpSpPr bwMode="auto">
          <a:xfrm>
            <a:off x="155575" y="3048000"/>
            <a:ext cx="4986338" cy="3338513"/>
            <a:chOff x="98" y="1920"/>
            <a:chExt cx="3141" cy="2103"/>
          </a:xfrm>
        </p:grpSpPr>
        <p:grpSp>
          <p:nvGrpSpPr>
            <p:cNvPr id="3098" name="Group 29"/>
            <p:cNvGrpSpPr>
              <a:grpSpLocks/>
            </p:cNvGrpSpPr>
            <p:nvPr/>
          </p:nvGrpSpPr>
          <p:grpSpPr bwMode="auto">
            <a:xfrm>
              <a:off x="98" y="1920"/>
              <a:ext cx="3141" cy="1841"/>
              <a:chOff x="98" y="1920"/>
              <a:chExt cx="3141" cy="1841"/>
            </a:xfrm>
          </p:grpSpPr>
          <p:sp>
            <p:nvSpPr>
              <p:cNvPr id="3100" name="Text Box 30"/>
              <p:cNvSpPr txBox="1">
                <a:spLocks noChangeArrowheads="1"/>
              </p:cNvSpPr>
              <p:nvPr/>
            </p:nvSpPr>
            <p:spPr bwMode="auto">
              <a:xfrm>
                <a:off x="1947" y="3357"/>
                <a:ext cx="1292" cy="404"/>
              </a:xfrm>
              <a:prstGeom prst="rect">
                <a:avLst/>
              </a:prstGeom>
              <a:solidFill>
                <a:srgbClr val="8E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fr-FR" altLang="fr-FR" sz="1800">
                    <a:solidFill>
                      <a:srgbClr val="FFFFFF"/>
                    </a:solidFill>
                  </a:rPr>
                  <a:t>Gastrite chronique</a:t>
                </a:r>
              </a:p>
              <a:p>
                <a:pPr algn="ctr"/>
                <a:r>
                  <a:rPr lang="fr-FR" altLang="fr-FR" sz="1800">
                    <a:solidFill>
                      <a:srgbClr val="FFFFFF"/>
                    </a:solidFill>
                  </a:rPr>
                  <a:t>stable</a:t>
                </a:r>
              </a:p>
            </p:txBody>
          </p:sp>
          <p:sp>
            <p:nvSpPr>
              <p:cNvPr id="3101" name="AutoShape 31"/>
              <p:cNvSpPr>
                <a:spLocks noChangeArrowheads="1"/>
              </p:cNvSpPr>
              <p:nvPr/>
            </p:nvSpPr>
            <p:spPr bwMode="auto">
              <a:xfrm>
                <a:off x="2112" y="2304"/>
                <a:ext cx="816" cy="1008"/>
              </a:xfrm>
              <a:prstGeom prst="downArrow">
                <a:avLst>
                  <a:gd name="adj1" fmla="val 50000"/>
                  <a:gd name="adj2" fmla="val 30882"/>
                </a:avLst>
              </a:prstGeom>
              <a:solidFill>
                <a:srgbClr val="8EAFF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altLang="fr-FR" sz="1800">
                    <a:solidFill>
                      <a:srgbClr val="FFFFFF"/>
                    </a:solidFill>
                  </a:rPr>
                  <a:t>90%</a:t>
                </a:r>
              </a:p>
            </p:txBody>
          </p:sp>
          <p:sp>
            <p:nvSpPr>
              <p:cNvPr id="3102" name="Line 32"/>
              <p:cNvSpPr>
                <a:spLocks noChangeShapeType="1"/>
              </p:cNvSpPr>
              <p:nvPr/>
            </p:nvSpPr>
            <p:spPr bwMode="auto">
              <a:xfrm>
                <a:off x="480" y="1920"/>
                <a:ext cx="0" cy="1824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03" name="Text Box 33"/>
              <p:cNvSpPr txBox="1">
                <a:spLocks noChangeArrowheads="1"/>
              </p:cNvSpPr>
              <p:nvPr/>
            </p:nvSpPr>
            <p:spPr bwMode="auto">
              <a:xfrm rot="-5400000">
                <a:off x="-128" y="2757"/>
                <a:ext cx="684" cy="231"/>
              </a:xfrm>
              <a:prstGeom prst="rect">
                <a:avLst/>
              </a:prstGeom>
              <a:solidFill>
                <a:srgbClr val="8EAF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800">
                    <a:solidFill>
                      <a:srgbClr val="FFFFFF"/>
                    </a:solidFill>
                  </a:rPr>
                  <a:t>Décades</a:t>
                </a:r>
              </a:p>
            </p:txBody>
          </p:sp>
        </p:grpSp>
        <p:sp>
          <p:nvSpPr>
            <p:cNvPr id="3099" name="Text Box 34"/>
            <p:cNvSpPr txBox="1">
              <a:spLocks noChangeArrowheads="1"/>
            </p:cNvSpPr>
            <p:nvPr/>
          </p:nvSpPr>
          <p:spPr bwMode="auto">
            <a:xfrm>
              <a:off x="2084" y="3792"/>
              <a:ext cx="9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kumimoji="1" lang="fr-FR" altLang="fr-FR" sz="1800" b="1"/>
                <a:t>Gastrite 90%</a:t>
              </a:r>
            </a:p>
          </p:txBody>
        </p:sp>
      </p:grpSp>
      <p:pic>
        <p:nvPicPr>
          <p:cNvPr id="3082" name="Picture 35" descr="helicobact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54013"/>
            <a:ext cx="13303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36"/>
          <p:cNvSpPr>
            <a:spLocks noChangeArrowheads="1"/>
          </p:cNvSpPr>
          <p:nvPr/>
        </p:nvSpPr>
        <p:spPr bwMode="auto">
          <a:xfrm>
            <a:off x="1752600" y="228600"/>
            <a:ext cx="487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kumimoji="1" lang="fr-FR" altLang="fr-FR" sz="2000" b="1" i="1">
                <a:solidFill>
                  <a:schemeClr val="bg2"/>
                </a:solidFill>
              </a:rPr>
              <a:t>Helicobacter pylori</a:t>
            </a:r>
            <a:endParaRPr kumimoji="1" lang="fr-FR" altLang="fr-FR" sz="2000" b="1">
              <a:solidFill>
                <a:schemeClr val="bg2"/>
              </a:solidFill>
            </a:endParaRPr>
          </a:p>
        </p:txBody>
      </p:sp>
      <p:graphicFrame>
        <p:nvGraphicFramePr>
          <p:cNvPr id="3074" name="Object 37"/>
          <p:cNvGraphicFramePr>
            <a:graphicFrameLocks noChangeAspect="1"/>
          </p:cNvGraphicFramePr>
          <p:nvPr/>
        </p:nvGraphicFramePr>
        <p:xfrm>
          <a:off x="5029200" y="1141413"/>
          <a:ext cx="1295400" cy="122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Photo Editor Photo" r:id="rId5" imgW="3467584" imgH="3266667" progId="">
                  <p:embed/>
                </p:oleObj>
              </mc:Choice>
              <mc:Fallback>
                <p:oleObj name="Photo Editor Photo" r:id="rId5" imgW="3467584" imgH="3266667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141413"/>
                        <a:ext cx="1295400" cy="122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84" name="Group 39"/>
          <p:cNvGrpSpPr>
            <a:grpSpLocks/>
          </p:cNvGrpSpPr>
          <p:nvPr/>
        </p:nvGrpSpPr>
        <p:grpSpPr bwMode="auto">
          <a:xfrm>
            <a:off x="1389063" y="2347913"/>
            <a:ext cx="5372100" cy="1204912"/>
            <a:chOff x="875" y="1479"/>
            <a:chExt cx="3384" cy="759"/>
          </a:xfrm>
        </p:grpSpPr>
        <p:grpSp>
          <p:nvGrpSpPr>
            <p:cNvPr id="3093" name="Group 40"/>
            <p:cNvGrpSpPr>
              <a:grpSpLocks/>
            </p:cNvGrpSpPr>
            <p:nvPr/>
          </p:nvGrpSpPr>
          <p:grpSpPr bwMode="auto">
            <a:xfrm>
              <a:off x="875" y="1479"/>
              <a:ext cx="3376" cy="759"/>
              <a:chOff x="875" y="1487"/>
              <a:chExt cx="3376" cy="759"/>
            </a:xfrm>
          </p:grpSpPr>
          <p:sp>
            <p:nvSpPr>
              <p:cNvPr id="3096" name="Freeform 41"/>
              <p:cNvSpPr>
                <a:spLocks/>
              </p:cNvSpPr>
              <p:nvPr/>
            </p:nvSpPr>
            <p:spPr bwMode="auto">
              <a:xfrm>
                <a:off x="875" y="1487"/>
                <a:ext cx="621" cy="681"/>
              </a:xfrm>
              <a:custGeom>
                <a:avLst/>
                <a:gdLst>
                  <a:gd name="T0" fmla="*/ 0 w 1615"/>
                  <a:gd name="T1" fmla="*/ 0 h 1517"/>
                  <a:gd name="T2" fmla="*/ 0 w 1615"/>
                  <a:gd name="T3" fmla="*/ 0 h 1517"/>
                  <a:gd name="T4" fmla="*/ 0 w 1615"/>
                  <a:gd name="T5" fmla="*/ 0 h 1517"/>
                  <a:gd name="T6" fmla="*/ 0 w 1615"/>
                  <a:gd name="T7" fmla="*/ 0 h 1517"/>
                  <a:gd name="T8" fmla="*/ 0 w 1615"/>
                  <a:gd name="T9" fmla="*/ 0 h 1517"/>
                  <a:gd name="T10" fmla="*/ 0 w 1615"/>
                  <a:gd name="T11" fmla="*/ 0 h 1517"/>
                  <a:gd name="T12" fmla="*/ 0 w 1615"/>
                  <a:gd name="T13" fmla="*/ 0 h 1517"/>
                  <a:gd name="T14" fmla="*/ 0 w 1615"/>
                  <a:gd name="T15" fmla="*/ 0 h 1517"/>
                  <a:gd name="T16" fmla="*/ 0 w 1615"/>
                  <a:gd name="T17" fmla="*/ 0 h 1517"/>
                  <a:gd name="T18" fmla="*/ 0 w 1615"/>
                  <a:gd name="T19" fmla="*/ 0 h 1517"/>
                  <a:gd name="T20" fmla="*/ 0 w 1615"/>
                  <a:gd name="T21" fmla="*/ 0 h 1517"/>
                  <a:gd name="T22" fmla="*/ 0 w 1615"/>
                  <a:gd name="T23" fmla="*/ 0 h 1517"/>
                  <a:gd name="T24" fmla="*/ 0 w 1615"/>
                  <a:gd name="T25" fmla="*/ 0 h 1517"/>
                  <a:gd name="T26" fmla="*/ 0 w 1615"/>
                  <a:gd name="T27" fmla="*/ 0 h 1517"/>
                  <a:gd name="T28" fmla="*/ 0 w 1615"/>
                  <a:gd name="T29" fmla="*/ 0 h 1517"/>
                  <a:gd name="T30" fmla="*/ 0 w 1615"/>
                  <a:gd name="T31" fmla="*/ 0 h 1517"/>
                  <a:gd name="T32" fmla="*/ 0 w 1615"/>
                  <a:gd name="T33" fmla="*/ 0 h 1517"/>
                  <a:gd name="T34" fmla="*/ 0 w 1615"/>
                  <a:gd name="T35" fmla="*/ 0 h 1517"/>
                  <a:gd name="T36" fmla="*/ 0 w 1615"/>
                  <a:gd name="T37" fmla="*/ 0 h 1517"/>
                  <a:gd name="T38" fmla="*/ 0 w 1615"/>
                  <a:gd name="T39" fmla="*/ 0 h 1517"/>
                  <a:gd name="T40" fmla="*/ 0 w 1615"/>
                  <a:gd name="T41" fmla="*/ 0 h 1517"/>
                  <a:gd name="T42" fmla="*/ 0 w 1615"/>
                  <a:gd name="T43" fmla="*/ 0 h 1517"/>
                  <a:gd name="T44" fmla="*/ 0 w 1615"/>
                  <a:gd name="T45" fmla="*/ 0 h 1517"/>
                  <a:gd name="T46" fmla="*/ 0 w 1615"/>
                  <a:gd name="T47" fmla="*/ 0 h 1517"/>
                  <a:gd name="T48" fmla="*/ 0 w 1615"/>
                  <a:gd name="T49" fmla="*/ 0 h 1517"/>
                  <a:gd name="T50" fmla="*/ 0 w 1615"/>
                  <a:gd name="T51" fmla="*/ 0 h 1517"/>
                  <a:gd name="T52" fmla="*/ 0 w 1615"/>
                  <a:gd name="T53" fmla="*/ 0 h 1517"/>
                  <a:gd name="T54" fmla="*/ 0 w 1615"/>
                  <a:gd name="T55" fmla="*/ 0 h 1517"/>
                  <a:gd name="T56" fmla="*/ 0 w 1615"/>
                  <a:gd name="T57" fmla="*/ 0 h 1517"/>
                  <a:gd name="T58" fmla="*/ 0 w 1615"/>
                  <a:gd name="T59" fmla="*/ 0 h 1517"/>
                  <a:gd name="T60" fmla="*/ 0 w 1615"/>
                  <a:gd name="T61" fmla="*/ 0 h 1517"/>
                  <a:gd name="T62" fmla="*/ 0 w 1615"/>
                  <a:gd name="T63" fmla="*/ 0 h 1517"/>
                  <a:gd name="T64" fmla="*/ 0 w 1615"/>
                  <a:gd name="T65" fmla="*/ 0 h 1517"/>
                  <a:gd name="T66" fmla="*/ 0 w 1615"/>
                  <a:gd name="T67" fmla="*/ 0 h 1517"/>
                  <a:gd name="T68" fmla="*/ 0 w 1615"/>
                  <a:gd name="T69" fmla="*/ 0 h 1517"/>
                  <a:gd name="T70" fmla="*/ 0 w 1615"/>
                  <a:gd name="T71" fmla="*/ 0 h 1517"/>
                  <a:gd name="T72" fmla="*/ 0 w 1615"/>
                  <a:gd name="T73" fmla="*/ 0 h 1517"/>
                  <a:gd name="T74" fmla="*/ 0 w 1615"/>
                  <a:gd name="T75" fmla="*/ 0 h 1517"/>
                  <a:gd name="T76" fmla="*/ 0 w 1615"/>
                  <a:gd name="T77" fmla="*/ 0 h 1517"/>
                  <a:gd name="T78" fmla="*/ 0 w 1615"/>
                  <a:gd name="T79" fmla="*/ 0 h 1517"/>
                  <a:gd name="T80" fmla="*/ 0 w 1615"/>
                  <a:gd name="T81" fmla="*/ 0 h 1517"/>
                  <a:gd name="T82" fmla="*/ 0 w 1615"/>
                  <a:gd name="T83" fmla="*/ 0 h 1517"/>
                  <a:gd name="T84" fmla="*/ 0 w 1615"/>
                  <a:gd name="T85" fmla="*/ 0 h 1517"/>
                  <a:gd name="T86" fmla="*/ 0 w 1615"/>
                  <a:gd name="T87" fmla="*/ 0 h 1517"/>
                  <a:gd name="T88" fmla="*/ 0 w 1615"/>
                  <a:gd name="T89" fmla="*/ 0 h 1517"/>
                  <a:gd name="T90" fmla="*/ 0 w 1615"/>
                  <a:gd name="T91" fmla="*/ 0 h 1517"/>
                  <a:gd name="T92" fmla="*/ 0 w 1615"/>
                  <a:gd name="T93" fmla="*/ 0 h 1517"/>
                  <a:gd name="T94" fmla="*/ 0 w 1615"/>
                  <a:gd name="T95" fmla="*/ 0 h 1517"/>
                  <a:gd name="T96" fmla="*/ 0 w 1615"/>
                  <a:gd name="T97" fmla="*/ 0 h 1517"/>
                  <a:gd name="T98" fmla="*/ 0 w 1615"/>
                  <a:gd name="T99" fmla="*/ 0 h 1517"/>
                  <a:gd name="T100" fmla="*/ 0 w 1615"/>
                  <a:gd name="T101" fmla="*/ 0 h 1517"/>
                  <a:gd name="T102" fmla="*/ 0 w 1615"/>
                  <a:gd name="T103" fmla="*/ 0 h 1517"/>
                  <a:gd name="T104" fmla="*/ 0 w 1615"/>
                  <a:gd name="T105" fmla="*/ 0 h 1517"/>
                  <a:gd name="T106" fmla="*/ 0 w 1615"/>
                  <a:gd name="T107" fmla="*/ 0 h 1517"/>
                  <a:gd name="T108" fmla="*/ 0 w 1615"/>
                  <a:gd name="T109" fmla="*/ 0 h 1517"/>
                  <a:gd name="T110" fmla="*/ 0 w 1615"/>
                  <a:gd name="T111" fmla="*/ 0 h 1517"/>
                  <a:gd name="T112" fmla="*/ 0 w 1615"/>
                  <a:gd name="T113" fmla="*/ 0 h 1517"/>
                  <a:gd name="T114" fmla="*/ 0 w 1615"/>
                  <a:gd name="T115" fmla="*/ 0 h 1517"/>
                  <a:gd name="T116" fmla="*/ 0 w 1615"/>
                  <a:gd name="T117" fmla="*/ 0 h 1517"/>
                  <a:gd name="T118" fmla="*/ 0 w 1615"/>
                  <a:gd name="T119" fmla="*/ 0 h 1517"/>
                  <a:gd name="T120" fmla="*/ 0 w 1615"/>
                  <a:gd name="T121" fmla="*/ 0 h 1517"/>
                  <a:gd name="T122" fmla="*/ 0 w 1615"/>
                  <a:gd name="T123" fmla="*/ 0 h 151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15"/>
                  <a:gd name="T187" fmla="*/ 0 h 1517"/>
                  <a:gd name="T188" fmla="*/ 1615 w 1615"/>
                  <a:gd name="T189" fmla="*/ 1517 h 151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15" h="1517">
                    <a:moveTo>
                      <a:pt x="749" y="25"/>
                    </a:moveTo>
                    <a:cubicBezTo>
                      <a:pt x="724" y="99"/>
                      <a:pt x="743" y="40"/>
                      <a:pt x="749" y="233"/>
                    </a:cubicBezTo>
                    <a:cubicBezTo>
                      <a:pt x="751" y="281"/>
                      <a:pt x="761" y="348"/>
                      <a:pt x="805" y="377"/>
                    </a:cubicBezTo>
                    <a:cubicBezTo>
                      <a:pt x="811" y="394"/>
                      <a:pt x="820" y="406"/>
                      <a:pt x="825" y="425"/>
                    </a:cubicBezTo>
                    <a:cubicBezTo>
                      <a:pt x="836" y="470"/>
                      <a:pt x="841" y="515"/>
                      <a:pt x="845" y="561"/>
                    </a:cubicBezTo>
                    <a:cubicBezTo>
                      <a:pt x="842" y="656"/>
                      <a:pt x="853" y="708"/>
                      <a:pt x="801" y="777"/>
                    </a:cubicBezTo>
                    <a:cubicBezTo>
                      <a:pt x="786" y="821"/>
                      <a:pt x="767" y="879"/>
                      <a:pt x="733" y="913"/>
                    </a:cubicBezTo>
                    <a:cubicBezTo>
                      <a:pt x="727" y="931"/>
                      <a:pt x="718" y="948"/>
                      <a:pt x="705" y="961"/>
                    </a:cubicBezTo>
                    <a:cubicBezTo>
                      <a:pt x="696" y="988"/>
                      <a:pt x="667" y="1008"/>
                      <a:pt x="641" y="1017"/>
                    </a:cubicBezTo>
                    <a:cubicBezTo>
                      <a:pt x="620" y="1038"/>
                      <a:pt x="593" y="1048"/>
                      <a:pt x="565" y="1057"/>
                    </a:cubicBezTo>
                    <a:cubicBezTo>
                      <a:pt x="537" y="1056"/>
                      <a:pt x="425" y="1085"/>
                      <a:pt x="377" y="1045"/>
                    </a:cubicBezTo>
                    <a:cubicBezTo>
                      <a:pt x="364" y="1034"/>
                      <a:pt x="368" y="1032"/>
                      <a:pt x="353" y="1025"/>
                    </a:cubicBezTo>
                    <a:cubicBezTo>
                      <a:pt x="330" y="1013"/>
                      <a:pt x="302" y="1000"/>
                      <a:pt x="277" y="993"/>
                    </a:cubicBezTo>
                    <a:cubicBezTo>
                      <a:pt x="266" y="990"/>
                      <a:pt x="245" y="985"/>
                      <a:pt x="245" y="985"/>
                    </a:cubicBezTo>
                    <a:cubicBezTo>
                      <a:pt x="204" y="986"/>
                      <a:pt x="162" y="984"/>
                      <a:pt x="121" y="989"/>
                    </a:cubicBezTo>
                    <a:cubicBezTo>
                      <a:pt x="97" y="992"/>
                      <a:pt x="50" y="1063"/>
                      <a:pt x="33" y="1085"/>
                    </a:cubicBezTo>
                    <a:cubicBezTo>
                      <a:pt x="24" y="1130"/>
                      <a:pt x="28" y="1112"/>
                      <a:pt x="21" y="1141"/>
                    </a:cubicBezTo>
                    <a:cubicBezTo>
                      <a:pt x="22" y="1225"/>
                      <a:pt x="0" y="1313"/>
                      <a:pt x="25" y="1393"/>
                    </a:cubicBezTo>
                    <a:cubicBezTo>
                      <a:pt x="33" y="1417"/>
                      <a:pt x="76" y="1395"/>
                      <a:pt x="101" y="1397"/>
                    </a:cubicBezTo>
                    <a:cubicBezTo>
                      <a:pt x="129" y="1400"/>
                      <a:pt x="154" y="1407"/>
                      <a:pt x="185" y="1409"/>
                    </a:cubicBezTo>
                    <a:cubicBezTo>
                      <a:pt x="231" y="1401"/>
                      <a:pt x="202" y="1414"/>
                      <a:pt x="205" y="1349"/>
                    </a:cubicBezTo>
                    <a:cubicBezTo>
                      <a:pt x="206" y="1335"/>
                      <a:pt x="210" y="1322"/>
                      <a:pt x="213" y="1309"/>
                    </a:cubicBezTo>
                    <a:cubicBezTo>
                      <a:pt x="215" y="1301"/>
                      <a:pt x="221" y="1285"/>
                      <a:pt x="221" y="1285"/>
                    </a:cubicBezTo>
                    <a:cubicBezTo>
                      <a:pt x="223" y="1268"/>
                      <a:pt x="215" y="1243"/>
                      <a:pt x="229" y="1233"/>
                    </a:cubicBezTo>
                    <a:cubicBezTo>
                      <a:pt x="236" y="1228"/>
                      <a:pt x="253" y="1225"/>
                      <a:pt x="253" y="1225"/>
                    </a:cubicBezTo>
                    <a:cubicBezTo>
                      <a:pt x="283" y="1180"/>
                      <a:pt x="331" y="1222"/>
                      <a:pt x="365" y="1233"/>
                    </a:cubicBezTo>
                    <a:cubicBezTo>
                      <a:pt x="382" y="1259"/>
                      <a:pt x="361" y="1286"/>
                      <a:pt x="373" y="1313"/>
                    </a:cubicBezTo>
                    <a:cubicBezTo>
                      <a:pt x="380" y="1329"/>
                      <a:pt x="390" y="1331"/>
                      <a:pt x="405" y="1341"/>
                    </a:cubicBezTo>
                    <a:cubicBezTo>
                      <a:pt x="434" y="1361"/>
                      <a:pt x="469" y="1377"/>
                      <a:pt x="497" y="1397"/>
                    </a:cubicBezTo>
                    <a:cubicBezTo>
                      <a:pt x="523" y="1416"/>
                      <a:pt x="495" y="1404"/>
                      <a:pt x="521" y="1413"/>
                    </a:cubicBezTo>
                    <a:cubicBezTo>
                      <a:pt x="533" y="1425"/>
                      <a:pt x="544" y="1426"/>
                      <a:pt x="557" y="1437"/>
                    </a:cubicBezTo>
                    <a:cubicBezTo>
                      <a:pt x="588" y="1463"/>
                      <a:pt x="611" y="1472"/>
                      <a:pt x="649" y="1485"/>
                    </a:cubicBezTo>
                    <a:cubicBezTo>
                      <a:pt x="659" y="1488"/>
                      <a:pt x="667" y="1497"/>
                      <a:pt x="677" y="1501"/>
                    </a:cubicBezTo>
                    <a:cubicBezTo>
                      <a:pt x="698" y="1510"/>
                      <a:pt x="722" y="1513"/>
                      <a:pt x="745" y="1517"/>
                    </a:cubicBezTo>
                    <a:cubicBezTo>
                      <a:pt x="854" y="1516"/>
                      <a:pt x="964" y="1516"/>
                      <a:pt x="1073" y="1513"/>
                    </a:cubicBezTo>
                    <a:cubicBezTo>
                      <a:pt x="1112" y="1512"/>
                      <a:pt x="1151" y="1489"/>
                      <a:pt x="1189" y="1481"/>
                    </a:cubicBezTo>
                    <a:cubicBezTo>
                      <a:pt x="1213" y="1469"/>
                      <a:pt x="1254" y="1446"/>
                      <a:pt x="1273" y="1429"/>
                    </a:cubicBezTo>
                    <a:cubicBezTo>
                      <a:pt x="1296" y="1408"/>
                      <a:pt x="1315" y="1382"/>
                      <a:pt x="1341" y="1365"/>
                    </a:cubicBezTo>
                    <a:cubicBezTo>
                      <a:pt x="1353" y="1329"/>
                      <a:pt x="1380" y="1295"/>
                      <a:pt x="1397" y="1261"/>
                    </a:cubicBezTo>
                    <a:cubicBezTo>
                      <a:pt x="1413" y="1228"/>
                      <a:pt x="1420" y="1177"/>
                      <a:pt x="1425" y="1141"/>
                    </a:cubicBezTo>
                    <a:cubicBezTo>
                      <a:pt x="1431" y="1098"/>
                      <a:pt x="1422" y="1116"/>
                      <a:pt x="1437" y="1093"/>
                    </a:cubicBezTo>
                    <a:cubicBezTo>
                      <a:pt x="1441" y="1075"/>
                      <a:pt x="1443" y="1064"/>
                      <a:pt x="1453" y="1049"/>
                    </a:cubicBezTo>
                    <a:cubicBezTo>
                      <a:pt x="1457" y="1032"/>
                      <a:pt x="1469" y="1026"/>
                      <a:pt x="1473" y="1009"/>
                    </a:cubicBezTo>
                    <a:cubicBezTo>
                      <a:pt x="1491" y="927"/>
                      <a:pt x="1519" y="849"/>
                      <a:pt x="1529" y="765"/>
                    </a:cubicBezTo>
                    <a:cubicBezTo>
                      <a:pt x="1533" y="691"/>
                      <a:pt x="1544" y="622"/>
                      <a:pt x="1553" y="549"/>
                    </a:cubicBezTo>
                    <a:cubicBezTo>
                      <a:pt x="1555" y="536"/>
                      <a:pt x="1555" y="522"/>
                      <a:pt x="1557" y="509"/>
                    </a:cubicBezTo>
                    <a:cubicBezTo>
                      <a:pt x="1559" y="501"/>
                      <a:pt x="1563" y="493"/>
                      <a:pt x="1565" y="485"/>
                    </a:cubicBezTo>
                    <a:cubicBezTo>
                      <a:pt x="1568" y="470"/>
                      <a:pt x="1577" y="441"/>
                      <a:pt x="1577" y="441"/>
                    </a:cubicBezTo>
                    <a:cubicBezTo>
                      <a:pt x="1583" y="375"/>
                      <a:pt x="1615" y="242"/>
                      <a:pt x="1529" y="213"/>
                    </a:cubicBezTo>
                    <a:cubicBezTo>
                      <a:pt x="1521" y="180"/>
                      <a:pt x="1515" y="172"/>
                      <a:pt x="1489" y="153"/>
                    </a:cubicBezTo>
                    <a:cubicBezTo>
                      <a:pt x="1477" y="144"/>
                      <a:pt x="1453" y="125"/>
                      <a:pt x="1453" y="125"/>
                    </a:cubicBezTo>
                    <a:cubicBezTo>
                      <a:pt x="1429" y="89"/>
                      <a:pt x="1360" y="79"/>
                      <a:pt x="1321" y="73"/>
                    </a:cubicBezTo>
                    <a:cubicBezTo>
                      <a:pt x="1277" y="76"/>
                      <a:pt x="1275" y="73"/>
                      <a:pt x="1245" y="81"/>
                    </a:cubicBezTo>
                    <a:cubicBezTo>
                      <a:pt x="1212" y="90"/>
                      <a:pt x="1185" y="114"/>
                      <a:pt x="1153" y="125"/>
                    </a:cubicBezTo>
                    <a:cubicBezTo>
                      <a:pt x="1134" y="153"/>
                      <a:pt x="1110" y="172"/>
                      <a:pt x="1085" y="193"/>
                    </a:cubicBezTo>
                    <a:cubicBezTo>
                      <a:pt x="1068" y="207"/>
                      <a:pt x="1056" y="226"/>
                      <a:pt x="1041" y="241"/>
                    </a:cubicBezTo>
                    <a:cubicBezTo>
                      <a:pt x="1032" y="250"/>
                      <a:pt x="1024" y="259"/>
                      <a:pt x="1013" y="265"/>
                    </a:cubicBezTo>
                    <a:cubicBezTo>
                      <a:pt x="1006" y="269"/>
                      <a:pt x="989" y="273"/>
                      <a:pt x="989" y="273"/>
                    </a:cubicBezTo>
                    <a:cubicBezTo>
                      <a:pt x="970" y="268"/>
                      <a:pt x="969" y="260"/>
                      <a:pt x="953" y="249"/>
                    </a:cubicBezTo>
                    <a:cubicBezTo>
                      <a:pt x="935" y="221"/>
                      <a:pt x="940" y="234"/>
                      <a:pt x="933" y="213"/>
                    </a:cubicBezTo>
                    <a:cubicBezTo>
                      <a:pt x="932" y="184"/>
                      <a:pt x="932" y="154"/>
                      <a:pt x="929" y="125"/>
                    </a:cubicBezTo>
                    <a:cubicBezTo>
                      <a:pt x="918" y="0"/>
                      <a:pt x="904" y="40"/>
                      <a:pt x="749" y="2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CC99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7" name="Freeform 42"/>
              <p:cNvSpPr>
                <a:spLocks/>
              </p:cNvSpPr>
              <p:nvPr/>
            </p:nvSpPr>
            <p:spPr bwMode="auto">
              <a:xfrm>
                <a:off x="3630" y="1565"/>
                <a:ext cx="621" cy="681"/>
              </a:xfrm>
              <a:custGeom>
                <a:avLst/>
                <a:gdLst>
                  <a:gd name="T0" fmla="*/ 0 w 1615"/>
                  <a:gd name="T1" fmla="*/ 0 h 1517"/>
                  <a:gd name="T2" fmla="*/ 0 w 1615"/>
                  <a:gd name="T3" fmla="*/ 0 h 1517"/>
                  <a:gd name="T4" fmla="*/ 0 w 1615"/>
                  <a:gd name="T5" fmla="*/ 0 h 1517"/>
                  <a:gd name="T6" fmla="*/ 0 w 1615"/>
                  <a:gd name="T7" fmla="*/ 0 h 1517"/>
                  <a:gd name="T8" fmla="*/ 0 w 1615"/>
                  <a:gd name="T9" fmla="*/ 0 h 1517"/>
                  <a:gd name="T10" fmla="*/ 0 w 1615"/>
                  <a:gd name="T11" fmla="*/ 0 h 1517"/>
                  <a:gd name="T12" fmla="*/ 0 w 1615"/>
                  <a:gd name="T13" fmla="*/ 0 h 1517"/>
                  <a:gd name="T14" fmla="*/ 0 w 1615"/>
                  <a:gd name="T15" fmla="*/ 0 h 1517"/>
                  <a:gd name="T16" fmla="*/ 0 w 1615"/>
                  <a:gd name="T17" fmla="*/ 0 h 1517"/>
                  <a:gd name="T18" fmla="*/ 0 w 1615"/>
                  <a:gd name="T19" fmla="*/ 0 h 1517"/>
                  <a:gd name="T20" fmla="*/ 0 w 1615"/>
                  <a:gd name="T21" fmla="*/ 0 h 1517"/>
                  <a:gd name="T22" fmla="*/ 0 w 1615"/>
                  <a:gd name="T23" fmla="*/ 0 h 1517"/>
                  <a:gd name="T24" fmla="*/ 0 w 1615"/>
                  <a:gd name="T25" fmla="*/ 0 h 1517"/>
                  <a:gd name="T26" fmla="*/ 0 w 1615"/>
                  <a:gd name="T27" fmla="*/ 0 h 1517"/>
                  <a:gd name="T28" fmla="*/ 0 w 1615"/>
                  <a:gd name="T29" fmla="*/ 0 h 1517"/>
                  <a:gd name="T30" fmla="*/ 0 w 1615"/>
                  <a:gd name="T31" fmla="*/ 0 h 1517"/>
                  <a:gd name="T32" fmla="*/ 0 w 1615"/>
                  <a:gd name="T33" fmla="*/ 0 h 1517"/>
                  <a:gd name="T34" fmla="*/ 0 w 1615"/>
                  <a:gd name="T35" fmla="*/ 0 h 1517"/>
                  <a:gd name="T36" fmla="*/ 0 w 1615"/>
                  <a:gd name="T37" fmla="*/ 0 h 1517"/>
                  <a:gd name="T38" fmla="*/ 0 w 1615"/>
                  <a:gd name="T39" fmla="*/ 0 h 1517"/>
                  <a:gd name="T40" fmla="*/ 0 w 1615"/>
                  <a:gd name="T41" fmla="*/ 0 h 1517"/>
                  <a:gd name="T42" fmla="*/ 0 w 1615"/>
                  <a:gd name="T43" fmla="*/ 0 h 1517"/>
                  <a:gd name="T44" fmla="*/ 0 w 1615"/>
                  <a:gd name="T45" fmla="*/ 0 h 1517"/>
                  <a:gd name="T46" fmla="*/ 0 w 1615"/>
                  <a:gd name="T47" fmla="*/ 0 h 1517"/>
                  <a:gd name="T48" fmla="*/ 0 w 1615"/>
                  <a:gd name="T49" fmla="*/ 0 h 1517"/>
                  <a:gd name="T50" fmla="*/ 0 w 1615"/>
                  <a:gd name="T51" fmla="*/ 0 h 1517"/>
                  <a:gd name="T52" fmla="*/ 0 w 1615"/>
                  <a:gd name="T53" fmla="*/ 0 h 1517"/>
                  <a:gd name="T54" fmla="*/ 0 w 1615"/>
                  <a:gd name="T55" fmla="*/ 0 h 1517"/>
                  <a:gd name="T56" fmla="*/ 0 w 1615"/>
                  <a:gd name="T57" fmla="*/ 0 h 1517"/>
                  <a:gd name="T58" fmla="*/ 0 w 1615"/>
                  <a:gd name="T59" fmla="*/ 0 h 1517"/>
                  <a:gd name="T60" fmla="*/ 0 w 1615"/>
                  <a:gd name="T61" fmla="*/ 0 h 1517"/>
                  <a:gd name="T62" fmla="*/ 0 w 1615"/>
                  <a:gd name="T63" fmla="*/ 0 h 1517"/>
                  <a:gd name="T64" fmla="*/ 0 w 1615"/>
                  <a:gd name="T65" fmla="*/ 0 h 1517"/>
                  <a:gd name="T66" fmla="*/ 0 w 1615"/>
                  <a:gd name="T67" fmla="*/ 0 h 1517"/>
                  <a:gd name="T68" fmla="*/ 0 w 1615"/>
                  <a:gd name="T69" fmla="*/ 0 h 1517"/>
                  <a:gd name="T70" fmla="*/ 0 w 1615"/>
                  <a:gd name="T71" fmla="*/ 0 h 1517"/>
                  <a:gd name="T72" fmla="*/ 0 w 1615"/>
                  <a:gd name="T73" fmla="*/ 0 h 1517"/>
                  <a:gd name="T74" fmla="*/ 0 w 1615"/>
                  <a:gd name="T75" fmla="*/ 0 h 1517"/>
                  <a:gd name="T76" fmla="*/ 0 w 1615"/>
                  <a:gd name="T77" fmla="*/ 0 h 1517"/>
                  <a:gd name="T78" fmla="*/ 0 w 1615"/>
                  <a:gd name="T79" fmla="*/ 0 h 1517"/>
                  <a:gd name="T80" fmla="*/ 0 w 1615"/>
                  <a:gd name="T81" fmla="*/ 0 h 1517"/>
                  <a:gd name="T82" fmla="*/ 0 w 1615"/>
                  <a:gd name="T83" fmla="*/ 0 h 1517"/>
                  <a:gd name="T84" fmla="*/ 0 w 1615"/>
                  <a:gd name="T85" fmla="*/ 0 h 1517"/>
                  <a:gd name="T86" fmla="*/ 0 w 1615"/>
                  <a:gd name="T87" fmla="*/ 0 h 1517"/>
                  <a:gd name="T88" fmla="*/ 0 w 1615"/>
                  <a:gd name="T89" fmla="*/ 0 h 1517"/>
                  <a:gd name="T90" fmla="*/ 0 w 1615"/>
                  <a:gd name="T91" fmla="*/ 0 h 1517"/>
                  <a:gd name="T92" fmla="*/ 0 w 1615"/>
                  <a:gd name="T93" fmla="*/ 0 h 1517"/>
                  <a:gd name="T94" fmla="*/ 0 w 1615"/>
                  <a:gd name="T95" fmla="*/ 0 h 1517"/>
                  <a:gd name="T96" fmla="*/ 0 w 1615"/>
                  <a:gd name="T97" fmla="*/ 0 h 1517"/>
                  <a:gd name="T98" fmla="*/ 0 w 1615"/>
                  <a:gd name="T99" fmla="*/ 0 h 1517"/>
                  <a:gd name="T100" fmla="*/ 0 w 1615"/>
                  <a:gd name="T101" fmla="*/ 0 h 1517"/>
                  <a:gd name="T102" fmla="*/ 0 w 1615"/>
                  <a:gd name="T103" fmla="*/ 0 h 1517"/>
                  <a:gd name="T104" fmla="*/ 0 w 1615"/>
                  <a:gd name="T105" fmla="*/ 0 h 1517"/>
                  <a:gd name="T106" fmla="*/ 0 w 1615"/>
                  <a:gd name="T107" fmla="*/ 0 h 1517"/>
                  <a:gd name="T108" fmla="*/ 0 w 1615"/>
                  <a:gd name="T109" fmla="*/ 0 h 1517"/>
                  <a:gd name="T110" fmla="*/ 0 w 1615"/>
                  <a:gd name="T111" fmla="*/ 0 h 1517"/>
                  <a:gd name="T112" fmla="*/ 0 w 1615"/>
                  <a:gd name="T113" fmla="*/ 0 h 1517"/>
                  <a:gd name="T114" fmla="*/ 0 w 1615"/>
                  <a:gd name="T115" fmla="*/ 0 h 1517"/>
                  <a:gd name="T116" fmla="*/ 0 w 1615"/>
                  <a:gd name="T117" fmla="*/ 0 h 1517"/>
                  <a:gd name="T118" fmla="*/ 0 w 1615"/>
                  <a:gd name="T119" fmla="*/ 0 h 1517"/>
                  <a:gd name="T120" fmla="*/ 0 w 1615"/>
                  <a:gd name="T121" fmla="*/ 0 h 1517"/>
                  <a:gd name="T122" fmla="*/ 0 w 1615"/>
                  <a:gd name="T123" fmla="*/ 0 h 151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15"/>
                  <a:gd name="T187" fmla="*/ 0 h 1517"/>
                  <a:gd name="T188" fmla="*/ 1615 w 1615"/>
                  <a:gd name="T189" fmla="*/ 1517 h 151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15" h="1517">
                    <a:moveTo>
                      <a:pt x="749" y="25"/>
                    </a:moveTo>
                    <a:cubicBezTo>
                      <a:pt x="724" y="99"/>
                      <a:pt x="743" y="40"/>
                      <a:pt x="749" y="233"/>
                    </a:cubicBezTo>
                    <a:cubicBezTo>
                      <a:pt x="751" y="281"/>
                      <a:pt x="761" y="348"/>
                      <a:pt x="805" y="377"/>
                    </a:cubicBezTo>
                    <a:cubicBezTo>
                      <a:pt x="811" y="394"/>
                      <a:pt x="820" y="406"/>
                      <a:pt x="825" y="425"/>
                    </a:cubicBezTo>
                    <a:cubicBezTo>
                      <a:pt x="836" y="470"/>
                      <a:pt x="841" y="515"/>
                      <a:pt x="845" y="561"/>
                    </a:cubicBezTo>
                    <a:cubicBezTo>
                      <a:pt x="842" y="656"/>
                      <a:pt x="853" y="708"/>
                      <a:pt x="801" y="777"/>
                    </a:cubicBezTo>
                    <a:cubicBezTo>
                      <a:pt x="786" y="821"/>
                      <a:pt x="767" y="879"/>
                      <a:pt x="733" y="913"/>
                    </a:cubicBezTo>
                    <a:cubicBezTo>
                      <a:pt x="727" y="931"/>
                      <a:pt x="718" y="948"/>
                      <a:pt x="705" y="961"/>
                    </a:cubicBezTo>
                    <a:cubicBezTo>
                      <a:pt x="696" y="988"/>
                      <a:pt x="667" y="1008"/>
                      <a:pt x="641" y="1017"/>
                    </a:cubicBezTo>
                    <a:cubicBezTo>
                      <a:pt x="620" y="1038"/>
                      <a:pt x="593" y="1048"/>
                      <a:pt x="565" y="1057"/>
                    </a:cubicBezTo>
                    <a:cubicBezTo>
                      <a:pt x="537" y="1056"/>
                      <a:pt x="425" y="1085"/>
                      <a:pt x="377" y="1045"/>
                    </a:cubicBezTo>
                    <a:cubicBezTo>
                      <a:pt x="364" y="1034"/>
                      <a:pt x="368" y="1032"/>
                      <a:pt x="353" y="1025"/>
                    </a:cubicBezTo>
                    <a:cubicBezTo>
                      <a:pt x="330" y="1013"/>
                      <a:pt x="302" y="1000"/>
                      <a:pt x="277" y="993"/>
                    </a:cubicBezTo>
                    <a:cubicBezTo>
                      <a:pt x="266" y="990"/>
                      <a:pt x="245" y="985"/>
                      <a:pt x="245" y="985"/>
                    </a:cubicBezTo>
                    <a:cubicBezTo>
                      <a:pt x="204" y="986"/>
                      <a:pt x="162" y="984"/>
                      <a:pt x="121" y="989"/>
                    </a:cubicBezTo>
                    <a:cubicBezTo>
                      <a:pt x="97" y="992"/>
                      <a:pt x="50" y="1063"/>
                      <a:pt x="33" y="1085"/>
                    </a:cubicBezTo>
                    <a:cubicBezTo>
                      <a:pt x="24" y="1130"/>
                      <a:pt x="28" y="1112"/>
                      <a:pt x="21" y="1141"/>
                    </a:cubicBezTo>
                    <a:cubicBezTo>
                      <a:pt x="22" y="1225"/>
                      <a:pt x="0" y="1313"/>
                      <a:pt x="25" y="1393"/>
                    </a:cubicBezTo>
                    <a:cubicBezTo>
                      <a:pt x="33" y="1417"/>
                      <a:pt x="76" y="1395"/>
                      <a:pt x="101" y="1397"/>
                    </a:cubicBezTo>
                    <a:cubicBezTo>
                      <a:pt x="129" y="1400"/>
                      <a:pt x="154" y="1407"/>
                      <a:pt x="185" y="1409"/>
                    </a:cubicBezTo>
                    <a:cubicBezTo>
                      <a:pt x="231" y="1401"/>
                      <a:pt x="202" y="1414"/>
                      <a:pt x="205" y="1349"/>
                    </a:cubicBezTo>
                    <a:cubicBezTo>
                      <a:pt x="206" y="1335"/>
                      <a:pt x="210" y="1322"/>
                      <a:pt x="213" y="1309"/>
                    </a:cubicBezTo>
                    <a:cubicBezTo>
                      <a:pt x="215" y="1301"/>
                      <a:pt x="221" y="1285"/>
                      <a:pt x="221" y="1285"/>
                    </a:cubicBezTo>
                    <a:cubicBezTo>
                      <a:pt x="223" y="1268"/>
                      <a:pt x="215" y="1243"/>
                      <a:pt x="229" y="1233"/>
                    </a:cubicBezTo>
                    <a:cubicBezTo>
                      <a:pt x="236" y="1228"/>
                      <a:pt x="253" y="1225"/>
                      <a:pt x="253" y="1225"/>
                    </a:cubicBezTo>
                    <a:cubicBezTo>
                      <a:pt x="283" y="1180"/>
                      <a:pt x="331" y="1222"/>
                      <a:pt x="365" y="1233"/>
                    </a:cubicBezTo>
                    <a:cubicBezTo>
                      <a:pt x="382" y="1259"/>
                      <a:pt x="361" y="1286"/>
                      <a:pt x="373" y="1313"/>
                    </a:cubicBezTo>
                    <a:cubicBezTo>
                      <a:pt x="380" y="1329"/>
                      <a:pt x="390" y="1331"/>
                      <a:pt x="405" y="1341"/>
                    </a:cubicBezTo>
                    <a:cubicBezTo>
                      <a:pt x="434" y="1361"/>
                      <a:pt x="469" y="1377"/>
                      <a:pt x="497" y="1397"/>
                    </a:cubicBezTo>
                    <a:cubicBezTo>
                      <a:pt x="523" y="1416"/>
                      <a:pt x="495" y="1404"/>
                      <a:pt x="521" y="1413"/>
                    </a:cubicBezTo>
                    <a:cubicBezTo>
                      <a:pt x="533" y="1425"/>
                      <a:pt x="544" y="1426"/>
                      <a:pt x="557" y="1437"/>
                    </a:cubicBezTo>
                    <a:cubicBezTo>
                      <a:pt x="588" y="1463"/>
                      <a:pt x="611" y="1472"/>
                      <a:pt x="649" y="1485"/>
                    </a:cubicBezTo>
                    <a:cubicBezTo>
                      <a:pt x="659" y="1488"/>
                      <a:pt x="667" y="1497"/>
                      <a:pt x="677" y="1501"/>
                    </a:cubicBezTo>
                    <a:cubicBezTo>
                      <a:pt x="698" y="1510"/>
                      <a:pt x="722" y="1513"/>
                      <a:pt x="745" y="1517"/>
                    </a:cubicBezTo>
                    <a:cubicBezTo>
                      <a:pt x="854" y="1516"/>
                      <a:pt x="964" y="1516"/>
                      <a:pt x="1073" y="1513"/>
                    </a:cubicBezTo>
                    <a:cubicBezTo>
                      <a:pt x="1112" y="1512"/>
                      <a:pt x="1151" y="1489"/>
                      <a:pt x="1189" y="1481"/>
                    </a:cubicBezTo>
                    <a:cubicBezTo>
                      <a:pt x="1213" y="1469"/>
                      <a:pt x="1254" y="1446"/>
                      <a:pt x="1273" y="1429"/>
                    </a:cubicBezTo>
                    <a:cubicBezTo>
                      <a:pt x="1296" y="1408"/>
                      <a:pt x="1315" y="1382"/>
                      <a:pt x="1341" y="1365"/>
                    </a:cubicBezTo>
                    <a:cubicBezTo>
                      <a:pt x="1353" y="1329"/>
                      <a:pt x="1380" y="1295"/>
                      <a:pt x="1397" y="1261"/>
                    </a:cubicBezTo>
                    <a:cubicBezTo>
                      <a:pt x="1413" y="1228"/>
                      <a:pt x="1420" y="1177"/>
                      <a:pt x="1425" y="1141"/>
                    </a:cubicBezTo>
                    <a:cubicBezTo>
                      <a:pt x="1431" y="1098"/>
                      <a:pt x="1422" y="1116"/>
                      <a:pt x="1437" y="1093"/>
                    </a:cubicBezTo>
                    <a:cubicBezTo>
                      <a:pt x="1441" y="1075"/>
                      <a:pt x="1443" y="1064"/>
                      <a:pt x="1453" y="1049"/>
                    </a:cubicBezTo>
                    <a:cubicBezTo>
                      <a:pt x="1457" y="1032"/>
                      <a:pt x="1469" y="1026"/>
                      <a:pt x="1473" y="1009"/>
                    </a:cubicBezTo>
                    <a:cubicBezTo>
                      <a:pt x="1491" y="927"/>
                      <a:pt x="1519" y="849"/>
                      <a:pt x="1529" y="765"/>
                    </a:cubicBezTo>
                    <a:cubicBezTo>
                      <a:pt x="1533" y="691"/>
                      <a:pt x="1544" y="622"/>
                      <a:pt x="1553" y="549"/>
                    </a:cubicBezTo>
                    <a:cubicBezTo>
                      <a:pt x="1555" y="536"/>
                      <a:pt x="1555" y="522"/>
                      <a:pt x="1557" y="509"/>
                    </a:cubicBezTo>
                    <a:cubicBezTo>
                      <a:pt x="1559" y="501"/>
                      <a:pt x="1563" y="493"/>
                      <a:pt x="1565" y="485"/>
                    </a:cubicBezTo>
                    <a:cubicBezTo>
                      <a:pt x="1568" y="470"/>
                      <a:pt x="1577" y="441"/>
                      <a:pt x="1577" y="441"/>
                    </a:cubicBezTo>
                    <a:cubicBezTo>
                      <a:pt x="1583" y="375"/>
                      <a:pt x="1615" y="242"/>
                      <a:pt x="1529" y="213"/>
                    </a:cubicBezTo>
                    <a:cubicBezTo>
                      <a:pt x="1521" y="180"/>
                      <a:pt x="1515" y="172"/>
                      <a:pt x="1489" y="153"/>
                    </a:cubicBezTo>
                    <a:cubicBezTo>
                      <a:pt x="1477" y="144"/>
                      <a:pt x="1453" y="125"/>
                      <a:pt x="1453" y="125"/>
                    </a:cubicBezTo>
                    <a:cubicBezTo>
                      <a:pt x="1429" y="89"/>
                      <a:pt x="1360" y="79"/>
                      <a:pt x="1321" y="73"/>
                    </a:cubicBezTo>
                    <a:cubicBezTo>
                      <a:pt x="1277" y="76"/>
                      <a:pt x="1275" y="73"/>
                      <a:pt x="1245" y="81"/>
                    </a:cubicBezTo>
                    <a:cubicBezTo>
                      <a:pt x="1212" y="90"/>
                      <a:pt x="1185" y="114"/>
                      <a:pt x="1153" y="125"/>
                    </a:cubicBezTo>
                    <a:cubicBezTo>
                      <a:pt x="1134" y="153"/>
                      <a:pt x="1110" y="172"/>
                      <a:pt x="1085" y="193"/>
                    </a:cubicBezTo>
                    <a:cubicBezTo>
                      <a:pt x="1068" y="207"/>
                      <a:pt x="1056" y="226"/>
                      <a:pt x="1041" y="241"/>
                    </a:cubicBezTo>
                    <a:cubicBezTo>
                      <a:pt x="1032" y="250"/>
                      <a:pt x="1024" y="259"/>
                      <a:pt x="1013" y="265"/>
                    </a:cubicBezTo>
                    <a:cubicBezTo>
                      <a:pt x="1006" y="269"/>
                      <a:pt x="989" y="273"/>
                      <a:pt x="989" y="273"/>
                    </a:cubicBezTo>
                    <a:cubicBezTo>
                      <a:pt x="970" y="268"/>
                      <a:pt x="969" y="260"/>
                      <a:pt x="953" y="249"/>
                    </a:cubicBezTo>
                    <a:cubicBezTo>
                      <a:pt x="935" y="221"/>
                      <a:pt x="940" y="234"/>
                      <a:pt x="933" y="213"/>
                    </a:cubicBezTo>
                    <a:cubicBezTo>
                      <a:pt x="932" y="184"/>
                      <a:pt x="932" y="154"/>
                      <a:pt x="929" y="125"/>
                    </a:cubicBezTo>
                    <a:cubicBezTo>
                      <a:pt x="918" y="0"/>
                      <a:pt x="904" y="40"/>
                      <a:pt x="749" y="2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CC99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094" name="Oval 43"/>
            <p:cNvSpPr>
              <a:spLocks noChangeArrowheads="1"/>
            </p:cNvSpPr>
            <p:nvPr/>
          </p:nvSpPr>
          <p:spPr bwMode="auto">
            <a:xfrm>
              <a:off x="1027" y="1924"/>
              <a:ext cx="384" cy="23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095" name="Oval 44"/>
            <p:cNvSpPr>
              <a:spLocks noChangeArrowheads="1"/>
            </p:cNvSpPr>
            <p:nvPr/>
          </p:nvSpPr>
          <p:spPr bwMode="auto">
            <a:xfrm>
              <a:off x="3876" y="1603"/>
              <a:ext cx="383" cy="58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C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</p:grpSp>
      <p:grpSp>
        <p:nvGrpSpPr>
          <p:cNvPr id="3085" name="Group 45"/>
          <p:cNvGrpSpPr>
            <a:grpSpLocks/>
          </p:cNvGrpSpPr>
          <p:nvPr/>
        </p:nvGrpSpPr>
        <p:grpSpPr bwMode="auto">
          <a:xfrm>
            <a:off x="5884863" y="2635250"/>
            <a:ext cx="3429000" cy="3141663"/>
            <a:chOff x="3408" y="1660"/>
            <a:chExt cx="2160" cy="1979"/>
          </a:xfrm>
        </p:grpSpPr>
        <p:sp>
          <p:nvSpPr>
            <p:cNvPr id="3089" name="Text Box 46"/>
            <p:cNvSpPr txBox="1">
              <a:spLocks noChangeArrowheads="1"/>
            </p:cNvSpPr>
            <p:nvPr/>
          </p:nvSpPr>
          <p:spPr bwMode="auto">
            <a:xfrm>
              <a:off x="4118" y="1660"/>
              <a:ext cx="1450" cy="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/>
                <a:t>Développement </a:t>
              </a:r>
            </a:p>
            <a:p>
              <a:pPr algn="ctr"/>
              <a:r>
                <a:rPr lang="fr-FR" altLang="fr-FR" sz="1800"/>
                <a:t>du MALT</a:t>
              </a:r>
            </a:p>
          </p:txBody>
        </p:sp>
        <p:sp>
          <p:nvSpPr>
            <p:cNvPr id="3090" name="Text Box 47"/>
            <p:cNvSpPr txBox="1">
              <a:spLocks noChangeArrowheads="1"/>
            </p:cNvSpPr>
            <p:nvPr/>
          </p:nvSpPr>
          <p:spPr bwMode="auto">
            <a:xfrm>
              <a:off x="4608" y="3408"/>
              <a:ext cx="828" cy="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1800"/>
                <a:t>Lymphome</a:t>
              </a:r>
            </a:p>
          </p:txBody>
        </p:sp>
        <p:sp>
          <p:nvSpPr>
            <p:cNvPr id="3091" name="AutoShape 48"/>
            <p:cNvSpPr>
              <a:spLocks noChangeArrowheads="1"/>
            </p:cNvSpPr>
            <p:nvPr/>
          </p:nvSpPr>
          <p:spPr bwMode="auto">
            <a:xfrm flipH="1">
              <a:off x="4848" y="2112"/>
              <a:ext cx="48" cy="1200"/>
            </a:xfrm>
            <a:prstGeom prst="downArrow">
              <a:avLst>
                <a:gd name="adj1" fmla="val 50000"/>
                <a:gd name="adj2" fmla="val 6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092" name="Line 49"/>
            <p:cNvSpPr>
              <a:spLocks noChangeShapeType="1"/>
            </p:cNvSpPr>
            <p:nvPr/>
          </p:nvSpPr>
          <p:spPr bwMode="auto">
            <a:xfrm flipV="1">
              <a:off x="3408" y="1824"/>
              <a:ext cx="576" cy="14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836658" name="Rectangle 50"/>
          <p:cNvSpPr>
            <a:spLocks noChangeArrowheads="1"/>
          </p:cNvSpPr>
          <p:nvPr/>
        </p:nvSpPr>
        <p:spPr bwMode="auto">
          <a:xfrm>
            <a:off x="612775" y="2316163"/>
            <a:ext cx="2309813" cy="4284662"/>
          </a:xfrm>
          <a:prstGeom prst="rect">
            <a:avLst/>
          </a:prstGeom>
          <a:gradFill rotWithShape="1">
            <a:gsLst>
              <a:gs pos="0">
                <a:schemeClr val="bg2">
                  <a:alpha val="38000"/>
                </a:schemeClr>
              </a:gs>
              <a:gs pos="100000">
                <a:schemeClr val="bg2">
                  <a:gamma/>
                  <a:shade val="46275"/>
                  <a:invGamma/>
                  <a:alpha val="4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836659" name="Rectangle 51"/>
          <p:cNvSpPr>
            <a:spLocks noChangeArrowheads="1"/>
          </p:cNvSpPr>
          <p:nvPr/>
        </p:nvSpPr>
        <p:spPr bwMode="auto">
          <a:xfrm>
            <a:off x="6983413" y="2465388"/>
            <a:ext cx="2160587" cy="4164012"/>
          </a:xfrm>
          <a:prstGeom prst="rect">
            <a:avLst/>
          </a:prstGeom>
          <a:gradFill rotWithShape="1">
            <a:gsLst>
              <a:gs pos="0">
                <a:schemeClr val="bg2">
                  <a:alpha val="38000"/>
                </a:schemeClr>
              </a:gs>
              <a:gs pos="100000">
                <a:schemeClr val="bg2">
                  <a:gamma/>
                  <a:shade val="46275"/>
                  <a:invGamma/>
                  <a:alpha val="4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fr-FR"/>
          </a:p>
        </p:txBody>
      </p:sp>
      <p:sp>
        <p:nvSpPr>
          <p:cNvPr id="836660" name="Rectangle 52"/>
          <p:cNvSpPr>
            <a:spLocks noChangeArrowheads="1"/>
          </p:cNvSpPr>
          <p:nvPr/>
        </p:nvSpPr>
        <p:spPr bwMode="auto">
          <a:xfrm>
            <a:off x="2922588" y="3552825"/>
            <a:ext cx="2309812" cy="3046413"/>
          </a:xfrm>
          <a:prstGeom prst="rect">
            <a:avLst/>
          </a:prstGeom>
          <a:gradFill rotWithShape="1">
            <a:gsLst>
              <a:gs pos="0">
                <a:schemeClr val="bg2">
                  <a:alpha val="38000"/>
                </a:schemeClr>
              </a:gs>
              <a:gs pos="100000">
                <a:schemeClr val="bg2">
                  <a:gamma/>
                  <a:shade val="46275"/>
                  <a:invGamma/>
                  <a:alpha val="4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89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DEDCDD-2FFC-4F5E-9620-B12452417CDD}" type="slidenum">
              <a:rPr lang="fr-FR" altLang="fr-FR" sz="1600">
                <a:solidFill>
                  <a:schemeClr val="bg1"/>
                </a:solidFill>
              </a:rPr>
              <a:pPr/>
              <a:t>18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774700" y="254000"/>
            <a:ext cx="6965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3600">
                <a:solidFill>
                  <a:schemeClr val="folHlink"/>
                </a:solidFill>
              </a:rPr>
              <a:t>Cascade des lésions </a:t>
            </a:r>
          </a:p>
          <a:p>
            <a:pPr eaLnBrk="1" hangingPunct="1"/>
            <a:r>
              <a:rPr lang="fr-FR" altLang="fr-FR" sz="3600">
                <a:solidFill>
                  <a:schemeClr val="folHlink"/>
                </a:solidFill>
              </a:rPr>
              <a:t>précancéreuses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768475" y="1989138"/>
            <a:ext cx="5581650" cy="4243387"/>
            <a:chOff x="1114" y="1253"/>
            <a:chExt cx="3516" cy="2673"/>
          </a:xfrm>
        </p:grpSpPr>
        <p:sp>
          <p:nvSpPr>
            <p:cNvPr id="23559" name="AutoShape 5"/>
            <p:cNvSpPr>
              <a:spLocks noChangeArrowheads="1"/>
            </p:cNvSpPr>
            <p:nvPr/>
          </p:nvSpPr>
          <p:spPr bwMode="auto">
            <a:xfrm rot="10800000">
              <a:off x="1538" y="1266"/>
              <a:ext cx="2675" cy="2660"/>
            </a:xfrm>
            <a:prstGeom prst="triangle">
              <a:avLst>
                <a:gd name="adj" fmla="val 50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23560" name="Text Box 6"/>
            <p:cNvSpPr txBox="1">
              <a:spLocks noChangeArrowheads="1"/>
            </p:cNvSpPr>
            <p:nvPr/>
          </p:nvSpPr>
          <p:spPr bwMode="auto">
            <a:xfrm>
              <a:off x="1114" y="1253"/>
              <a:ext cx="3516" cy="2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Gastrite chronique active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fr-FR" altLang="fr-FR" sz="1800">
                <a:solidFill>
                  <a:srgbClr val="FFFF00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Atrophie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fr-FR" altLang="fr-FR" sz="1800">
                <a:solidFill>
                  <a:srgbClr val="FFFF00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Métaplasie intestinale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fr-FR" altLang="fr-FR" sz="1800">
                <a:solidFill>
                  <a:srgbClr val="FFFF00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Dysplasie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fr-FR" altLang="fr-FR" sz="1800">
                <a:solidFill>
                  <a:srgbClr val="FFFF00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Cancer</a:t>
              </a:r>
            </a:p>
          </p:txBody>
        </p:sp>
      </p:grp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7388225" y="1997075"/>
            <a:ext cx="757238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/>
              <a:t>100</a:t>
            </a:r>
          </a:p>
          <a:p>
            <a:pPr algn="ctr" eaLnBrk="1" hangingPunct="1">
              <a:spcBef>
                <a:spcPct val="50000"/>
              </a:spcBef>
            </a:pPr>
            <a:endParaRPr lang="fr-FR" altLang="fr-FR" sz="1800"/>
          </a:p>
          <a:p>
            <a:pPr algn="ctr" eaLnBrk="1" hangingPunct="1">
              <a:spcBef>
                <a:spcPct val="50000"/>
              </a:spcBef>
            </a:pPr>
            <a:r>
              <a:rPr lang="fr-FR" altLang="fr-FR" sz="1800"/>
              <a:t>50</a:t>
            </a:r>
          </a:p>
          <a:p>
            <a:pPr algn="ctr" eaLnBrk="1" hangingPunct="1">
              <a:spcBef>
                <a:spcPct val="50000"/>
              </a:spcBef>
            </a:pPr>
            <a:endParaRPr lang="fr-FR" altLang="fr-FR" sz="1800"/>
          </a:p>
          <a:p>
            <a:pPr algn="ctr" eaLnBrk="1" hangingPunct="1">
              <a:spcBef>
                <a:spcPct val="50000"/>
              </a:spcBef>
            </a:pPr>
            <a:r>
              <a:rPr lang="fr-FR" altLang="fr-FR" sz="1800"/>
              <a:t>40</a:t>
            </a:r>
          </a:p>
          <a:p>
            <a:pPr algn="ctr" eaLnBrk="1" hangingPunct="1">
              <a:spcBef>
                <a:spcPct val="50000"/>
              </a:spcBef>
            </a:pPr>
            <a:endParaRPr lang="fr-FR" altLang="fr-FR" sz="1800"/>
          </a:p>
          <a:p>
            <a:pPr algn="ctr" eaLnBrk="1" hangingPunct="1">
              <a:spcBef>
                <a:spcPct val="50000"/>
              </a:spcBef>
            </a:pPr>
            <a:r>
              <a:rPr lang="fr-FR" altLang="fr-FR" sz="1800"/>
              <a:t>8</a:t>
            </a:r>
          </a:p>
          <a:p>
            <a:pPr algn="ctr" eaLnBrk="1" hangingPunct="1">
              <a:spcBef>
                <a:spcPct val="50000"/>
              </a:spcBef>
            </a:pPr>
            <a:endParaRPr lang="fr-FR" altLang="fr-FR" sz="1800"/>
          </a:p>
          <a:p>
            <a:pPr algn="ctr" eaLnBrk="1" hangingPunct="1">
              <a:spcBef>
                <a:spcPct val="50000"/>
              </a:spcBef>
            </a:pPr>
            <a:r>
              <a:rPr lang="fr-FR" altLang="fr-FR" sz="1800"/>
              <a:t>1-3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1166813" y="5811838"/>
            <a:ext cx="23225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/>
              <a:t>Correa 1970</a:t>
            </a:r>
          </a:p>
        </p:txBody>
      </p:sp>
    </p:spTree>
    <p:extLst>
      <p:ext uri="{BB962C8B-B14F-4D97-AF65-F5344CB8AC3E}">
        <p14:creationId xmlns:p14="http://schemas.microsoft.com/office/powerpoint/2010/main" val="156709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4C1346A-557D-4070-BF0F-4C5F70A4C440}" type="slidenum">
              <a:rPr lang="fr-FR" altLang="fr-FR" sz="1600">
                <a:solidFill>
                  <a:schemeClr val="bg1"/>
                </a:solidFill>
              </a:rPr>
              <a:pPr/>
              <a:t>19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87400" y="492125"/>
            <a:ext cx="7772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3600">
                <a:solidFill>
                  <a:schemeClr val="folHlink"/>
                </a:solidFill>
              </a:rPr>
              <a:t>Epidémiologie du cancer gastrique</a:t>
            </a:r>
          </a:p>
        </p:txBody>
      </p:sp>
      <p:pic>
        <p:nvPicPr>
          <p:cNvPr id="25604" name="Picture 3" descr="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97163"/>
            <a:ext cx="7467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1295400" y="1333500"/>
            <a:ext cx="71929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kumimoji="1" lang="fr-FR" altLang="fr-FR" sz="2400">
                <a:latin typeface="Arial Narrow" pitchFamily="34" charset="0"/>
              </a:rPr>
              <a:t> 4</a:t>
            </a:r>
            <a:r>
              <a:rPr kumimoji="1" lang="fr-FR" altLang="fr-FR" sz="2400" baseline="30000">
                <a:latin typeface="Arial Narrow" pitchFamily="34" charset="0"/>
              </a:rPr>
              <a:t>ème</a:t>
            </a:r>
            <a:r>
              <a:rPr kumimoji="1" lang="fr-FR" altLang="fr-FR" sz="2400">
                <a:latin typeface="Arial Narrow" pitchFamily="34" charset="0"/>
              </a:rPr>
              <a:t> cause de cancer </a:t>
            </a:r>
          </a:p>
          <a:p>
            <a:pPr eaLnBrk="1" hangingPunct="1">
              <a:buFontTx/>
              <a:buChar char="•"/>
            </a:pPr>
            <a:r>
              <a:rPr kumimoji="1" lang="fr-FR" altLang="fr-FR" sz="2400">
                <a:latin typeface="Arial Narrow" pitchFamily="34" charset="0"/>
              </a:rPr>
              <a:t> 2</a:t>
            </a:r>
            <a:r>
              <a:rPr kumimoji="1" lang="fr-FR" altLang="fr-FR" sz="2400" baseline="30000">
                <a:latin typeface="Arial Narrow" pitchFamily="34" charset="0"/>
              </a:rPr>
              <a:t>ème</a:t>
            </a:r>
            <a:r>
              <a:rPr kumimoji="1" lang="fr-FR" altLang="fr-FR" sz="2400">
                <a:latin typeface="Arial Narrow" pitchFamily="34" charset="0"/>
              </a:rPr>
              <a:t> cause de mort par cancer : 700 000/an, en augmentation</a:t>
            </a:r>
          </a:p>
          <a:p>
            <a:pPr eaLnBrk="1" hangingPunct="1">
              <a:buFontTx/>
              <a:buChar char="•"/>
            </a:pPr>
            <a:r>
              <a:rPr kumimoji="1" lang="fr-FR" altLang="fr-FR" sz="2400">
                <a:latin typeface="Arial Narrow" pitchFamily="34" charset="0"/>
              </a:rPr>
              <a:t> discordance prévalence infection/incidence cancer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752600" y="316071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30%</a:t>
            </a: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3749675" y="3149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30%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2530475" y="4572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70%</a:t>
            </a: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4122738" y="4122738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80%</a:t>
            </a: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4664075" y="3048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70%</a:t>
            </a:r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5959475" y="3657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80%</a:t>
            </a:r>
          </a:p>
        </p:txBody>
      </p:sp>
      <p:sp>
        <p:nvSpPr>
          <p:cNvPr id="25612" name="Text Box 11"/>
          <p:cNvSpPr txBox="1">
            <a:spLocks noChangeArrowheads="1"/>
          </p:cNvSpPr>
          <p:nvPr/>
        </p:nvSpPr>
        <p:spPr bwMode="auto">
          <a:xfrm>
            <a:off x="6569075" y="4876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30%</a:t>
            </a:r>
          </a:p>
        </p:txBody>
      </p:sp>
      <p:sp>
        <p:nvSpPr>
          <p:cNvPr id="25613" name="Text Box 12"/>
          <p:cNvSpPr txBox="1">
            <a:spLocks noChangeArrowheads="1"/>
          </p:cNvSpPr>
          <p:nvPr/>
        </p:nvSpPr>
        <p:spPr bwMode="auto">
          <a:xfrm>
            <a:off x="2530475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90%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563688" y="3522663"/>
            <a:ext cx="6218237" cy="1789112"/>
            <a:chOff x="985" y="2219"/>
            <a:chExt cx="3917" cy="1127"/>
          </a:xfrm>
        </p:grpSpPr>
        <p:sp>
          <p:nvSpPr>
            <p:cNvPr id="25615" name="Text Box 13"/>
            <p:cNvSpPr txBox="1">
              <a:spLocks noChangeArrowheads="1"/>
            </p:cNvSpPr>
            <p:nvPr/>
          </p:nvSpPr>
          <p:spPr bwMode="auto">
            <a:xfrm>
              <a:off x="985" y="2274"/>
              <a:ext cx="538" cy="231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5/</a:t>
              </a:r>
              <a:r>
                <a:rPr lang="fr-FR" altLang="fr-FR" sz="1000" b="1">
                  <a:solidFill>
                    <a:srgbClr val="FFFF00"/>
                  </a:solidFill>
                </a:rPr>
                <a:t>100 000</a:t>
              </a:r>
            </a:p>
          </p:txBody>
        </p:sp>
        <p:sp>
          <p:nvSpPr>
            <p:cNvPr id="25616" name="Text Box 14"/>
            <p:cNvSpPr txBox="1">
              <a:spLocks noChangeArrowheads="1"/>
            </p:cNvSpPr>
            <p:nvPr/>
          </p:nvSpPr>
          <p:spPr bwMode="auto">
            <a:xfrm>
              <a:off x="1613" y="3115"/>
              <a:ext cx="614" cy="231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30/</a:t>
              </a:r>
              <a:r>
                <a:rPr lang="fr-FR" altLang="fr-FR" sz="1000" b="1">
                  <a:solidFill>
                    <a:srgbClr val="FFFF00"/>
                  </a:solidFill>
                </a:rPr>
                <a:t>100 000</a:t>
              </a:r>
            </a:p>
          </p:txBody>
        </p:sp>
        <p:sp>
          <p:nvSpPr>
            <p:cNvPr id="25617" name="Text Box 15"/>
            <p:cNvSpPr txBox="1">
              <a:spLocks noChangeArrowheads="1"/>
            </p:cNvSpPr>
            <p:nvPr/>
          </p:nvSpPr>
          <p:spPr bwMode="auto">
            <a:xfrm>
              <a:off x="2253" y="2219"/>
              <a:ext cx="773" cy="231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1-15/</a:t>
              </a:r>
              <a:r>
                <a:rPr lang="fr-FR" altLang="fr-FR" sz="1000" b="1">
                  <a:solidFill>
                    <a:srgbClr val="FFFF00"/>
                  </a:solidFill>
                </a:rPr>
                <a:t>100 000</a:t>
              </a:r>
            </a:p>
          </p:txBody>
        </p:sp>
        <p:sp>
          <p:nvSpPr>
            <p:cNvPr id="25618" name="Text Box 16"/>
            <p:cNvSpPr txBox="1">
              <a:spLocks noChangeArrowheads="1"/>
            </p:cNvSpPr>
            <p:nvPr/>
          </p:nvSpPr>
          <p:spPr bwMode="auto">
            <a:xfrm>
              <a:off x="2553" y="2850"/>
              <a:ext cx="538" cy="231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5/</a:t>
              </a:r>
              <a:r>
                <a:rPr lang="fr-FR" altLang="fr-FR" sz="1000" b="1">
                  <a:solidFill>
                    <a:srgbClr val="FFFF00"/>
                  </a:solidFill>
                </a:rPr>
                <a:t>100 000</a:t>
              </a:r>
            </a:p>
          </p:txBody>
        </p:sp>
        <p:sp>
          <p:nvSpPr>
            <p:cNvPr id="25619" name="Text Box 17"/>
            <p:cNvSpPr txBox="1">
              <a:spLocks noChangeArrowheads="1"/>
            </p:cNvSpPr>
            <p:nvPr/>
          </p:nvSpPr>
          <p:spPr bwMode="auto">
            <a:xfrm>
              <a:off x="3281" y="2562"/>
              <a:ext cx="538" cy="231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8/</a:t>
              </a:r>
              <a:r>
                <a:rPr lang="fr-FR" altLang="fr-FR" sz="1000" b="1">
                  <a:solidFill>
                    <a:srgbClr val="FFFF00"/>
                  </a:solidFill>
                </a:rPr>
                <a:t>100 000</a:t>
              </a:r>
            </a:p>
          </p:txBody>
        </p:sp>
        <p:sp>
          <p:nvSpPr>
            <p:cNvPr id="25620" name="Text Box 18"/>
            <p:cNvSpPr txBox="1">
              <a:spLocks noChangeArrowheads="1"/>
            </p:cNvSpPr>
            <p:nvPr/>
          </p:nvSpPr>
          <p:spPr bwMode="auto">
            <a:xfrm>
              <a:off x="4228" y="2478"/>
              <a:ext cx="674" cy="231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800">
                  <a:solidFill>
                    <a:srgbClr val="FFFF00"/>
                  </a:solidFill>
                </a:rPr>
                <a:t>90/</a:t>
              </a:r>
              <a:r>
                <a:rPr lang="fr-FR" altLang="fr-FR" sz="1000" b="1">
                  <a:solidFill>
                    <a:srgbClr val="FFFF00"/>
                  </a:solidFill>
                </a:rPr>
                <a:t>100 000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14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ésultat de recherche d'images pour &quot;francesco antommarchi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86" y="0"/>
            <a:ext cx="900601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012160" y="64533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 mai 1821 : 51 ans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16016" y="440080"/>
            <a:ext cx="4032448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3200" dirty="0"/>
              <a:t> empoisonnement à       	l’arsenic ?</a:t>
            </a:r>
          </a:p>
          <a:p>
            <a:pPr>
              <a:buFont typeface="Arial" pitchFamily="34" charset="0"/>
              <a:buChar char="•"/>
            </a:pPr>
            <a:endParaRPr lang="fr-FR" sz="3200" dirty="0"/>
          </a:p>
          <a:p>
            <a:pPr>
              <a:buFont typeface="Arial" pitchFamily="34" charset="0"/>
              <a:buChar char="•"/>
            </a:pPr>
            <a:r>
              <a:rPr lang="fr-FR" sz="3200" dirty="0"/>
              <a:t> insuffisance rénale ?</a:t>
            </a:r>
          </a:p>
          <a:p>
            <a:pPr>
              <a:buFont typeface="Arial" pitchFamily="34" charset="0"/>
              <a:buChar char="•"/>
            </a:pPr>
            <a:endParaRPr lang="fr-FR" sz="3200" dirty="0"/>
          </a:p>
          <a:p>
            <a:pPr>
              <a:buFont typeface="Arial" pitchFamily="34" charset="0"/>
              <a:buChar char="•"/>
            </a:pPr>
            <a:r>
              <a:rPr lang="fr-FR" sz="3200" dirty="0"/>
              <a:t> ulcère gastrique 	perforé ?</a:t>
            </a:r>
          </a:p>
          <a:p>
            <a:pPr>
              <a:buFont typeface="Arial" pitchFamily="34" charset="0"/>
              <a:buChar char="•"/>
            </a:pPr>
            <a:endParaRPr lang="fr-FR" sz="3200" dirty="0"/>
          </a:p>
          <a:p>
            <a:pPr>
              <a:buFont typeface="Arial" pitchFamily="34" charset="0"/>
              <a:buChar char="•"/>
            </a:pPr>
            <a:r>
              <a:rPr lang="fr-FR" sz="3200" dirty="0"/>
              <a:t> cancer de l’estomac ?</a:t>
            </a:r>
          </a:p>
          <a:p>
            <a:pPr>
              <a:buFont typeface="Arial" pitchFamily="34" charset="0"/>
              <a:buChar char="•"/>
            </a:pPr>
            <a:endParaRPr lang="fr-FR" sz="3200" dirty="0"/>
          </a:p>
          <a:p>
            <a:pPr>
              <a:buFont typeface="Arial" pitchFamily="34" charset="0"/>
              <a:buChar char="•"/>
            </a:pPr>
            <a:r>
              <a:rPr lang="fr-FR" sz="3200" dirty="0"/>
              <a:t> et bien d’autres….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40329A3-CBEC-4347-AC6D-08B57F082BC2}" type="slidenum">
              <a:rPr lang="fr-FR" altLang="fr-FR" sz="1600">
                <a:solidFill>
                  <a:schemeClr val="bg1"/>
                </a:solidFill>
              </a:rPr>
              <a:pPr/>
              <a:t>20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26627" name="AutoShape 2"/>
          <p:cNvSpPr>
            <a:spLocks noChangeArrowheads="1"/>
          </p:cNvSpPr>
          <p:nvPr/>
        </p:nvSpPr>
        <p:spPr bwMode="auto">
          <a:xfrm rot="10800000">
            <a:off x="3276600" y="2209800"/>
            <a:ext cx="3124200" cy="24384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726E24"/>
              </a:gs>
              <a:gs pos="100000">
                <a:srgbClr val="F6EE4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52800" y="4267200"/>
            <a:ext cx="3276600" cy="2209800"/>
            <a:chOff x="2112" y="2928"/>
            <a:chExt cx="2064" cy="1392"/>
          </a:xfrm>
        </p:grpSpPr>
        <p:sp>
          <p:nvSpPr>
            <p:cNvPr id="26644" name="Oval 4"/>
            <p:cNvSpPr>
              <a:spLocks noChangeArrowheads="1"/>
            </p:cNvSpPr>
            <p:nvPr/>
          </p:nvSpPr>
          <p:spPr bwMode="auto">
            <a:xfrm>
              <a:off x="2256" y="2928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277D3B"/>
                </a:gs>
                <a:gs pos="100000">
                  <a:srgbClr val="123A1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26645" name="Rectangle 5"/>
            <p:cNvSpPr>
              <a:spLocks noChangeArrowheads="1"/>
            </p:cNvSpPr>
            <p:nvPr/>
          </p:nvSpPr>
          <p:spPr bwMode="auto">
            <a:xfrm>
              <a:off x="2112" y="3360"/>
              <a:ext cx="20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environnement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43000" y="609600"/>
            <a:ext cx="2286000" cy="2209800"/>
            <a:chOff x="720" y="384"/>
            <a:chExt cx="1440" cy="1392"/>
          </a:xfrm>
        </p:grpSpPr>
        <p:sp>
          <p:nvSpPr>
            <p:cNvPr id="26642" name="Oval 7"/>
            <p:cNvSpPr>
              <a:spLocks noChangeArrowheads="1"/>
            </p:cNvSpPr>
            <p:nvPr/>
          </p:nvSpPr>
          <p:spPr bwMode="auto">
            <a:xfrm>
              <a:off x="720" y="384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7A74C8"/>
                </a:gs>
                <a:gs pos="100000">
                  <a:srgbClr val="3836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26643" name="Rectangle 8"/>
            <p:cNvSpPr>
              <a:spLocks noChangeArrowheads="1"/>
            </p:cNvSpPr>
            <p:nvPr/>
          </p:nvSpPr>
          <p:spPr bwMode="auto">
            <a:xfrm>
              <a:off x="1056" y="816"/>
              <a:ext cx="81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hôte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324600" y="609600"/>
            <a:ext cx="2286000" cy="2209800"/>
            <a:chOff x="3984" y="384"/>
            <a:chExt cx="1440" cy="1392"/>
          </a:xfrm>
        </p:grpSpPr>
        <p:sp>
          <p:nvSpPr>
            <p:cNvPr id="26640" name="Oval 10"/>
            <p:cNvSpPr>
              <a:spLocks noChangeArrowheads="1"/>
            </p:cNvSpPr>
            <p:nvPr/>
          </p:nvSpPr>
          <p:spPr bwMode="auto">
            <a:xfrm>
              <a:off x="3984" y="384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C63D26"/>
                </a:gs>
                <a:gs pos="100000">
                  <a:srgbClr val="5C1C1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26641" name="Rectangle 11"/>
            <p:cNvSpPr>
              <a:spLocks noChangeArrowheads="1"/>
            </p:cNvSpPr>
            <p:nvPr/>
          </p:nvSpPr>
          <p:spPr bwMode="auto">
            <a:xfrm>
              <a:off x="4176" y="720"/>
              <a:ext cx="120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bactérie</a:t>
              </a:r>
            </a:p>
          </p:txBody>
        </p:sp>
      </p:grpSp>
      <p:sp>
        <p:nvSpPr>
          <p:cNvPr id="742412" name="AutoShape 12"/>
          <p:cNvSpPr>
            <a:spLocks noChangeArrowheads="1"/>
          </p:cNvSpPr>
          <p:nvPr/>
        </p:nvSpPr>
        <p:spPr bwMode="auto">
          <a:xfrm rot="5389028">
            <a:off x="4725193" y="380207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42413" name="AutoShape 13"/>
          <p:cNvSpPr>
            <a:spLocks noChangeArrowheads="1"/>
          </p:cNvSpPr>
          <p:nvPr/>
        </p:nvSpPr>
        <p:spPr bwMode="auto">
          <a:xfrm rot="-1969953">
            <a:off x="3276600" y="2590800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742414" name="AutoShape 14"/>
          <p:cNvSpPr>
            <a:spLocks noChangeArrowheads="1"/>
          </p:cNvSpPr>
          <p:nvPr/>
        </p:nvSpPr>
        <p:spPr bwMode="auto">
          <a:xfrm rot="1772823">
            <a:off x="6096000" y="2667000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26634" name="Rectangle 15"/>
          <p:cNvSpPr>
            <a:spLocks noChangeArrowheads="1"/>
          </p:cNvSpPr>
          <p:nvPr/>
        </p:nvSpPr>
        <p:spPr bwMode="auto">
          <a:xfrm>
            <a:off x="4038600" y="2286000"/>
            <a:ext cx="198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1800" b="1">
                <a:solidFill>
                  <a:srgbClr val="FFFFFF"/>
                </a:solidFill>
              </a:rPr>
              <a:t>Déterminisme</a:t>
            </a:r>
          </a:p>
          <a:p>
            <a:pPr eaLnBrk="1" hangingPunct="1"/>
            <a:r>
              <a:rPr lang="fr-FR" altLang="fr-FR" sz="1800" b="1">
                <a:solidFill>
                  <a:srgbClr val="FFFFFF"/>
                </a:solidFill>
              </a:rPr>
              <a:t> pathologique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524000" y="304800"/>
            <a:ext cx="6858000" cy="6324600"/>
            <a:chOff x="384" y="-192"/>
            <a:chExt cx="5520" cy="4512"/>
          </a:xfrm>
        </p:grpSpPr>
        <p:sp>
          <p:nvSpPr>
            <p:cNvPr id="742417" name="Oval 17"/>
            <p:cNvSpPr>
              <a:spLocks noChangeArrowheads="1"/>
            </p:cNvSpPr>
            <p:nvPr/>
          </p:nvSpPr>
          <p:spPr bwMode="auto">
            <a:xfrm>
              <a:off x="384" y="-192"/>
              <a:ext cx="5520" cy="4512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  <p:sp>
          <p:nvSpPr>
            <p:cNvPr id="26638" name="Text Box 18"/>
            <p:cNvSpPr txBox="1">
              <a:spLocks noChangeArrowheads="1"/>
            </p:cNvSpPr>
            <p:nvPr/>
          </p:nvSpPr>
          <p:spPr bwMode="auto">
            <a:xfrm>
              <a:off x="912" y="1008"/>
              <a:ext cx="4321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 dirty="0">
                  <a:solidFill>
                    <a:srgbClr val="FFFFFF"/>
                  </a:solidFill>
                </a:rPr>
                <a:t>Susceptibilité génétique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 dirty="0">
                  <a:solidFill>
                    <a:srgbClr val="FFFFFF"/>
                  </a:solidFill>
                </a:rPr>
                <a:t>Risque familial : si ATCD familial de cancer de l’estomac, risque X20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 dirty="0">
                  <a:solidFill>
                    <a:srgbClr val="FFFFFF"/>
                  </a:solidFill>
                </a:rPr>
                <a:t>Polymorphisme du gène codant pour l’IL-1</a:t>
              </a:r>
              <a:r>
                <a:rPr kumimoji="1" lang="fr-FR" altLang="fr-FR" sz="1800" b="1" dirty="0">
                  <a:solidFill>
                    <a:srgbClr val="FFFFFF"/>
                  </a:solidFill>
                  <a:latin typeface="Symbol" pitchFamily="18" charset="2"/>
                </a:rPr>
                <a:t>b</a:t>
              </a:r>
              <a:r>
                <a:rPr kumimoji="1" lang="fr-FR" altLang="fr-FR" sz="1800" b="1" dirty="0">
                  <a:solidFill>
                    <a:srgbClr val="FFFFFF"/>
                  </a:solidFill>
                </a:rPr>
                <a:t>, l’IL-1RA, l’IL-8, l’IL-10 et le TNF-</a:t>
              </a:r>
              <a:r>
                <a:rPr kumimoji="1" lang="fr-FR" altLang="fr-FR" sz="1800" b="1" dirty="0">
                  <a:solidFill>
                    <a:srgbClr val="FFFFFF"/>
                  </a:solidFill>
                  <a:latin typeface="Symbol" pitchFamily="18" charset="2"/>
                </a:rPr>
                <a:t>a</a:t>
              </a:r>
              <a:r>
                <a:rPr kumimoji="1" lang="fr-FR" altLang="fr-FR" sz="1800" b="1" dirty="0">
                  <a:solidFill>
                    <a:srgbClr val="FFFFFF"/>
                  </a:solidFill>
                </a:rPr>
                <a:t>  </a:t>
              </a:r>
            </a:p>
          </p:txBody>
        </p:sp>
        <p:sp>
          <p:nvSpPr>
            <p:cNvPr id="26639" name="Rectangle 19"/>
            <p:cNvSpPr>
              <a:spLocks noChangeArrowheads="1"/>
            </p:cNvSpPr>
            <p:nvPr/>
          </p:nvSpPr>
          <p:spPr bwMode="auto">
            <a:xfrm>
              <a:off x="2304" y="192"/>
              <a:ext cx="153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eaLnBrk="1" hangingPunct="1"/>
              <a:r>
                <a:rPr lang="fr-FR" altLang="fr-FR" sz="1800" b="1">
                  <a:solidFill>
                    <a:srgbClr val="FFFFFF"/>
                  </a:solidFill>
                </a:rPr>
                <a:t>hôte</a:t>
              </a:r>
            </a:p>
          </p:txBody>
        </p:sp>
      </p:grpSp>
      <p:pic>
        <p:nvPicPr>
          <p:cNvPr id="8244" name="Picture 52" descr="napolé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3832225"/>
            <a:ext cx="3487738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2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2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2" grpId="0" animBg="1"/>
      <p:bldP spid="742413" grpId="0" animBg="1"/>
      <p:bldP spid="7424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799"/>
            <a:ext cx="9144000" cy="6860799"/>
          </a:xfrm>
          <a:prstGeom prst="rect">
            <a:avLst/>
          </a:prstGeom>
          <a:noFill/>
        </p:spPr>
      </p:pic>
      <p:grpSp>
        <p:nvGrpSpPr>
          <p:cNvPr id="7" name="Groupe 6"/>
          <p:cNvGrpSpPr/>
          <p:nvPr/>
        </p:nvGrpSpPr>
        <p:grpSpPr>
          <a:xfrm>
            <a:off x="539552" y="1301859"/>
            <a:ext cx="6336704" cy="3063245"/>
            <a:chOff x="539552" y="1301859"/>
            <a:chExt cx="6336704" cy="3063245"/>
          </a:xfrm>
        </p:grpSpPr>
        <p:sp>
          <p:nvSpPr>
            <p:cNvPr id="2" name="Ellipse 1"/>
            <p:cNvSpPr/>
            <p:nvPr/>
          </p:nvSpPr>
          <p:spPr>
            <a:xfrm>
              <a:off x="4499992" y="3284984"/>
              <a:ext cx="432048" cy="72008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/>
            <p:cNvSpPr/>
            <p:nvPr/>
          </p:nvSpPr>
          <p:spPr>
            <a:xfrm>
              <a:off x="1691680" y="3645024"/>
              <a:ext cx="432048" cy="72008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Ellipse 4"/>
            <p:cNvSpPr/>
            <p:nvPr/>
          </p:nvSpPr>
          <p:spPr>
            <a:xfrm>
              <a:off x="1313474" y="3569568"/>
              <a:ext cx="432048" cy="72008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Ellipse 5"/>
            <p:cNvSpPr/>
            <p:nvPr/>
          </p:nvSpPr>
          <p:spPr>
            <a:xfrm>
              <a:off x="895925" y="3600161"/>
              <a:ext cx="432048" cy="72008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539552" y="1301859"/>
              <a:ext cx="63367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>
                  <a:solidFill>
                    <a:srgbClr val="FFFF00"/>
                  </a:solidFill>
                </a:rPr>
                <a:t>La famille Bonaparte : une famille durement touchée par le cancer de l’estomac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23528" y="2707520"/>
            <a:ext cx="3623953" cy="1625207"/>
            <a:chOff x="323528" y="2707520"/>
            <a:chExt cx="3623953" cy="1625207"/>
          </a:xfrm>
        </p:grpSpPr>
        <p:grpSp>
          <p:nvGrpSpPr>
            <p:cNvPr id="8" name="Groupe 7"/>
            <p:cNvGrpSpPr/>
            <p:nvPr/>
          </p:nvGrpSpPr>
          <p:grpSpPr>
            <a:xfrm>
              <a:off x="323528" y="2849488"/>
              <a:ext cx="3168352" cy="1483239"/>
              <a:chOff x="323528" y="2849488"/>
              <a:chExt cx="3168352" cy="1483239"/>
            </a:xfrm>
          </p:grpSpPr>
          <p:sp>
            <p:nvSpPr>
              <p:cNvPr id="9" name="Ellipse 8"/>
              <p:cNvSpPr/>
              <p:nvPr/>
            </p:nvSpPr>
            <p:spPr>
              <a:xfrm>
                <a:off x="3059832" y="2849488"/>
                <a:ext cx="432048" cy="72008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323528" y="3612647"/>
                <a:ext cx="432048" cy="72008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Ellipse 11"/>
            <p:cNvSpPr/>
            <p:nvPr/>
          </p:nvSpPr>
          <p:spPr>
            <a:xfrm>
              <a:off x="3515433" y="2707520"/>
              <a:ext cx="432048" cy="72008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86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Résultat de recherche d'images pour &quot;charles bonaparte&quot;"/>
          <p:cNvSpPr>
            <a:spLocks noChangeAspect="1" noChangeArrowheads="1"/>
          </p:cNvSpPr>
          <p:nvPr/>
        </p:nvSpPr>
        <p:spPr bwMode="auto">
          <a:xfrm>
            <a:off x="155575" y="-1050925"/>
            <a:ext cx="1800225" cy="2190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62" name="AutoShape 14" descr="Résultat de recherche d'images pour &quot;lucien bonaparte&quot;"/>
          <p:cNvSpPr>
            <a:spLocks noChangeAspect="1" noChangeArrowheads="1"/>
          </p:cNvSpPr>
          <p:nvPr/>
        </p:nvSpPr>
        <p:spPr bwMode="auto">
          <a:xfrm>
            <a:off x="155575" y="-1676400"/>
            <a:ext cx="2105025" cy="3505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95536" y="2276872"/>
            <a:ext cx="3762375" cy="3403540"/>
            <a:chOff x="755576" y="2276872"/>
            <a:chExt cx="3762375" cy="3403540"/>
          </a:xfrm>
        </p:grpSpPr>
        <p:pic>
          <p:nvPicPr>
            <p:cNvPr id="1030" name="Picture 6" descr="Résultat de recherche d'images pour &quot;généalogie napoléon helicobacter&quot;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2852936"/>
              <a:ext cx="3762375" cy="1333501"/>
            </a:xfrm>
            <a:prstGeom prst="rect">
              <a:avLst/>
            </a:prstGeom>
            <a:noFill/>
          </p:spPr>
        </p:pic>
        <p:pic>
          <p:nvPicPr>
            <p:cNvPr id="2052" name="Picture 4" descr="Charles Marie Bonapart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2276872"/>
              <a:ext cx="792088" cy="963917"/>
            </a:xfrm>
            <a:prstGeom prst="rect">
              <a:avLst/>
            </a:prstGeom>
            <a:noFill/>
          </p:spPr>
        </p:pic>
        <p:pic>
          <p:nvPicPr>
            <p:cNvPr id="2054" name="Picture 6" descr="Résultat de recherche d'images pour &quot;elisa bonaparte&quot;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58079" y="4221088"/>
              <a:ext cx="803521" cy="936104"/>
            </a:xfrm>
            <a:prstGeom prst="rect">
              <a:avLst/>
            </a:prstGeom>
            <a:noFill/>
          </p:spPr>
        </p:pic>
        <p:sp>
          <p:nvSpPr>
            <p:cNvPr id="7" name="ZoneTexte 6"/>
            <p:cNvSpPr txBox="1"/>
            <p:nvPr/>
          </p:nvSpPr>
          <p:spPr>
            <a:xfrm>
              <a:off x="1115616" y="321297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Charles</a:t>
              </a:r>
            </a:p>
            <a:p>
              <a:r>
                <a:rPr lang="fr-FR" sz="1400" dirty="0"/>
                <a:t>39 ans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123728" y="242088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Joseph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979712" y="5137447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Élisa </a:t>
              </a:r>
            </a:p>
            <a:p>
              <a:pPr algn="ctr"/>
              <a:r>
                <a:rPr lang="fr-FR" sz="1400" dirty="0"/>
                <a:t>43 ans </a:t>
              </a:r>
            </a:p>
          </p:txBody>
        </p:sp>
        <p:pic>
          <p:nvPicPr>
            <p:cNvPr id="2056" name="Picture 8" descr="Résultat de recherche d'images pour &quot;pauline bonaparte&quot;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1800" y="4221088"/>
              <a:ext cx="720080" cy="937174"/>
            </a:xfrm>
            <a:prstGeom prst="rect">
              <a:avLst/>
            </a:prstGeom>
            <a:noFill/>
          </p:spPr>
        </p:pic>
        <p:sp>
          <p:nvSpPr>
            <p:cNvPr id="12" name="ZoneTexte 11"/>
            <p:cNvSpPr txBox="1"/>
            <p:nvPr/>
          </p:nvSpPr>
          <p:spPr>
            <a:xfrm>
              <a:off x="2699792" y="5137447"/>
              <a:ext cx="792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Pauline  </a:t>
              </a:r>
            </a:p>
            <a:p>
              <a:pPr algn="ctr"/>
              <a:r>
                <a:rPr lang="fr-FR" sz="1400" dirty="0"/>
                <a:t>44 ans </a:t>
              </a:r>
            </a:p>
          </p:txBody>
        </p:sp>
        <p:pic>
          <p:nvPicPr>
            <p:cNvPr id="2060" name="Picture 12" descr="Résultat de recherche d'images pour &quot;caroline bonaparte&quot;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63888" y="4221088"/>
              <a:ext cx="725366" cy="936104"/>
            </a:xfrm>
            <a:prstGeom prst="rect">
              <a:avLst/>
            </a:prstGeom>
            <a:noFill/>
          </p:spPr>
        </p:pic>
        <p:sp>
          <p:nvSpPr>
            <p:cNvPr id="14" name="ZoneTexte 13"/>
            <p:cNvSpPr txBox="1"/>
            <p:nvPr/>
          </p:nvSpPr>
          <p:spPr>
            <a:xfrm>
              <a:off x="3491880" y="5157192"/>
              <a:ext cx="8640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Caroline</a:t>
              </a:r>
            </a:p>
            <a:p>
              <a:pPr algn="ctr"/>
              <a:r>
                <a:rPr lang="fr-FR" sz="1400" dirty="0"/>
                <a:t> 56 ans </a:t>
              </a:r>
            </a:p>
          </p:txBody>
        </p:sp>
        <p:pic>
          <p:nvPicPr>
            <p:cNvPr id="2064" name="Picture 16" descr="Lucien Bonapart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45532" y="4221088"/>
              <a:ext cx="562171" cy="936104"/>
            </a:xfrm>
            <a:prstGeom prst="rect">
              <a:avLst/>
            </a:prstGeom>
            <a:noFill/>
          </p:spPr>
        </p:pic>
        <p:sp>
          <p:nvSpPr>
            <p:cNvPr id="17" name="ZoneTexte 16"/>
            <p:cNvSpPr txBox="1"/>
            <p:nvPr/>
          </p:nvSpPr>
          <p:spPr>
            <a:xfrm>
              <a:off x="1259632" y="5138028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Lucien </a:t>
              </a:r>
            </a:p>
            <a:p>
              <a:pPr algn="ctr"/>
              <a:r>
                <a:rPr lang="fr-FR" sz="1400" dirty="0"/>
                <a:t>65 ans </a:t>
              </a: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4283968" y="888196"/>
            <a:ext cx="45626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fr-FR" sz="1600" dirty="0"/>
              <a:t>Son grand-père Joseph Bonaparte serait  mort d’un cancer gastrique mais pas d’autopsie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600" dirty="0"/>
              <a:t>Charles Bonaparte, décédé après deux années de vomissements, de douleurs épigastriques et de perte de poids : autopsié à Montpellier par le Dr Bousquet : tumeur indurée de la taille d’une pomme de terre localisée à la grande courbure et conclu à un cancer gastrique.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600" dirty="0"/>
              <a:t>Lucien, le deuxième frère de Napoléon est mort à 65 ans se plaignant de douleurs gastriques, un cancer gastrique fut suspecté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600" dirty="0"/>
              <a:t>Sa sœur Elisa souffrait de dyspepsie serait morte à 43 ans d’un cancer gastrique.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600" dirty="0"/>
              <a:t>Pauline, deuxième sœur de Napoléon, se plaignait de douleurs gastriques et est décédée à 44 ans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fr-FR" sz="1600" dirty="0"/>
              <a:t>Caroline, la plus petite sœur de Napoléon est décédée à 56 ans. Deux lésions ont été découvertes à l’autopsie : une à l’estomac et une au colon. Son médecin le Dr Playfair concluait à un cancer gastrique.</a:t>
            </a:r>
          </a:p>
        </p:txBody>
      </p:sp>
      <p:pic>
        <p:nvPicPr>
          <p:cNvPr id="2066" name="Picture 18" descr="Résultat de recherche d'images pour &quot;napoléon bonaparte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4612" y="4221088"/>
            <a:ext cx="936104" cy="936104"/>
          </a:xfrm>
          <a:prstGeom prst="rect">
            <a:avLst/>
          </a:prstGeom>
          <a:noFill/>
        </p:spPr>
      </p:pic>
      <p:sp>
        <p:nvSpPr>
          <p:cNvPr id="21" name="ZoneTexte 20"/>
          <p:cNvSpPr txBox="1"/>
          <p:nvPr/>
        </p:nvSpPr>
        <p:spPr>
          <a:xfrm>
            <a:off x="-36512" y="513802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Napoléon </a:t>
            </a:r>
          </a:p>
          <a:p>
            <a:pPr algn="ctr"/>
            <a:r>
              <a:rPr lang="fr-FR" sz="1400" dirty="0"/>
              <a:t>51 ans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89545" y="1117193"/>
            <a:ext cx="419442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/>
              <a:t>7 membres au 1er ou second degré</a:t>
            </a:r>
          </a:p>
          <a:p>
            <a:r>
              <a:rPr lang="fr-FR" sz="2000" dirty="0"/>
              <a:t>5 d’une fratrie de 8</a:t>
            </a:r>
          </a:p>
          <a:p>
            <a:r>
              <a:rPr lang="fr-FR" sz="2000" dirty="0"/>
              <a:t>Dont 3 rapports d’autopsie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1520" y="260648"/>
            <a:ext cx="36776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Facteur de risque génétique</a:t>
            </a:r>
          </a:p>
        </p:txBody>
      </p:sp>
    </p:spTree>
    <p:extLst>
      <p:ext uri="{BB962C8B-B14F-4D97-AF65-F5344CB8AC3E}">
        <p14:creationId xmlns:p14="http://schemas.microsoft.com/office/powerpoint/2010/main" val="2151470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numéro de diapositive 1"/>
          <p:cNvSpPr txBox="1">
            <a:spLocks noGrp="1"/>
          </p:cNvSpPr>
          <p:nvPr/>
        </p:nvSpPr>
        <p:spPr bwMode="auto">
          <a:xfrm>
            <a:off x="250825" y="6381750"/>
            <a:ext cx="720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2CB80F6A-B624-441E-9B9F-0950C0D0A8F0}" type="slidenum">
              <a:rPr lang="fr-FR" altLang="fr-FR" sz="1600" b="1">
                <a:solidFill>
                  <a:schemeClr val="bg1"/>
                </a:solidFill>
              </a:rPr>
              <a:pPr algn="ctr" eaLnBrk="1" hangingPunct="1"/>
              <a:t>23</a:t>
            </a:fld>
            <a:endParaRPr lang="fr-FR" altLang="fr-FR" sz="1600" b="1">
              <a:solidFill>
                <a:schemeClr val="bg1"/>
              </a:solidFill>
            </a:endParaRPr>
          </a:p>
        </p:txBody>
      </p:sp>
      <p:sp>
        <p:nvSpPr>
          <p:cNvPr id="5124" name="AutoShape 2"/>
          <p:cNvSpPr>
            <a:spLocks noChangeArrowheads="1"/>
          </p:cNvSpPr>
          <p:nvPr/>
        </p:nvSpPr>
        <p:spPr bwMode="auto">
          <a:xfrm rot="10800000">
            <a:off x="3276600" y="2209800"/>
            <a:ext cx="3124200" cy="24384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726E24"/>
              </a:gs>
              <a:gs pos="100000">
                <a:srgbClr val="F6EE4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grpSp>
        <p:nvGrpSpPr>
          <p:cNvPr id="5125" name="Group 3"/>
          <p:cNvGrpSpPr>
            <a:grpSpLocks/>
          </p:cNvGrpSpPr>
          <p:nvPr/>
        </p:nvGrpSpPr>
        <p:grpSpPr bwMode="auto">
          <a:xfrm>
            <a:off x="3352800" y="4267200"/>
            <a:ext cx="3276600" cy="2209800"/>
            <a:chOff x="2112" y="2928"/>
            <a:chExt cx="2064" cy="1392"/>
          </a:xfrm>
        </p:grpSpPr>
        <p:sp>
          <p:nvSpPr>
            <p:cNvPr id="5157" name="Oval 4"/>
            <p:cNvSpPr>
              <a:spLocks noChangeArrowheads="1"/>
            </p:cNvSpPr>
            <p:nvPr/>
          </p:nvSpPr>
          <p:spPr bwMode="auto">
            <a:xfrm>
              <a:off x="2256" y="2928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277D3B"/>
                </a:gs>
                <a:gs pos="100000">
                  <a:srgbClr val="123A1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5158" name="Rectangle 5"/>
            <p:cNvSpPr>
              <a:spLocks noChangeArrowheads="1"/>
            </p:cNvSpPr>
            <p:nvPr/>
          </p:nvSpPr>
          <p:spPr bwMode="auto">
            <a:xfrm>
              <a:off x="2112" y="3360"/>
              <a:ext cx="20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environnement</a:t>
              </a:r>
            </a:p>
          </p:txBody>
        </p:sp>
      </p:grp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1143000" y="609600"/>
            <a:ext cx="2286000" cy="2209800"/>
            <a:chOff x="720" y="384"/>
            <a:chExt cx="1440" cy="1392"/>
          </a:xfrm>
        </p:grpSpPr>
        <p:sp>
          <p:nvSpPr>
            <p:cNvPr id="5155" name="Oval 7"/>
            <p:cNvSpPr>
              <a:spLocks noChangeArrowheads="1"/>
            </p:cNvSpPr>
            <p:nvPr/>
          </p:nvSpPr>
          <p:spPr bwMode="auto">
            <a:xfrm>
              <a:off x="720" y="384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7A74C8"/>
                </a:gs>
                <a:gs pos="100000">
                  <a:srgbClr val="3836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5156" name="Rectangle 8"/>
            <p:cNvSpPr>
              <a:spLocks noChangeArrowheads="1"/>
            </p:cNvSpPr>
            <p:nvPr/>
          </p:nvSpPr>
          <p:spPr bwMode="auto">
            <a:xfrm>
              <a:off x="1056" y="816"/>
              <a:ext cx="81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hôte</a:t>
              </a:r>
            </a:p>
          </p:txBody>
        </p:sp>
      </p:grpSp>
      <p:grpSp>
        <p:nvGrpSpPr>
          <p:cNvPr id="5127" name="Group 9"/>
          <p:cNvGrpSpPr>
            <a:grpSpLocks/>
          </p:cNvGrpSpPr>
          <p:nvPr/>
        </p:nvGrpSpPr>
        <p:grpSpPr bwMode="auto">
          <a:xfrm>
            <a:off x="6324600" y="609600"/>
            <a:ext cx="2286000" cy="2209800"/>
            <a:chOff x="3984" y="384"/>
            <a:chExt cx="1440" cy="1392"/>
          </a:xfrm>
        </p:grpSpPr>
        <p:sp>
          <p:nvSpPr>
            <p:cNvPr id="5153" name="Oval 10"/>
            <p:cNvSpPr>
              <a:spLocks noChangeArrowheads="1"/>
            </p:cNvSpPr>
            <p:nvPr/>
          </p:nvSpPr>
          <p:spPr bwMode="auto">
            <a:xfrm>
              <a:off x="3984" y="384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C63D26"/>
                </a:gs>
                <a:gs pos="100000">
                  <a:srgbClr val="5C1C1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5154" name="Rectangle 11"/>
            <p:cNvSpPr>
              <a:spLocks noChangeArrowheads="1"/>
            </p:cNvSpPr>
            <p:nvPr/>
          </p:nvSpPr>
          <p:spPr bwMode="auto">
            <a:xfrm>
              <a:off x="4176" y="720"/>
              <a:ext cx="120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bactérie</a:t>
              </a:r>
            </a:p>
          </p:txBody>
        </p:sp>
      </p:grpSp>
      <p:sp>
        <p:nvSpPr>
          <p:cNvPr id="5128" name="AutoShape 12"/>
          <p:cNvSpPr>
            <a:spLocks noChangeArrowheads="1"/>
          </p:cNvSpPr>
          <p:nvPr/>
        </p:nvSpPr>
        <p:spPr bwMode="auto">
          <a:xfrm rot="5389028">
            <a:off x="4725193" y="380207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5129" name="AutoShape 13"/>
          <p:cNvSpPr>
            <a:spLocks noChangeArrowheads="1"/>
          </p:cNvSpPr>
          <p:nvPr/>
        </p:nvSpPr>
        <p:spPr bwMode="auto">
          <a:xfrm rot="-1969953">
            <a:off x="3276600" y="2590800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5130" name="AutoShape 14"/>
          <p:cNvSpPr>
            <a:spLocks noChangeArrowheads="1"/>
          </p:cNvSpPr>
          <p:nvPr/>
        </p:nvSpPr>
        <p:spPr bwMode="auto">
          <a:xfrm rot="1772823">
            <a:off x="6096000" y="2667000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5131" name="Rectangle 15"/>
          <p:cNvSpPr>
            <a:spLocks noChangeArrowheads="1"/>
          </p:cNvSpPr>
          <p:nvPr/>
        </p:nvSpPr>
        <p:spPr bwMode="auto">
          <a:xfrm>
            <a:off x="4038600" y="2286000"/>
            <a:ext cx="198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1800" b="1">
                <a:solidFill>
                  <a:srgbClr val="FFFFFF"/>
                </a:solidFill>
              </a:rPr>
              <a:t>Déterminisme</a:t>
            </a:r>
          </a:p>
          <a:p>
            <a:pPr eaLnBrk="1" hangingPunct="1"/>
            <a:r>
              <a:rPr lang="fr-FR" altLang="fr-FR" sz="1800" b="1">
                <a:solidFill>
                  <a:srgbClr val="FFFFFF"/>
                </a:solidFill>
              </a:rPr>
              <a:t> pathologique</a:t>
            </a:r>
          </a:p>
        </p:txBody>
      </p:sp>
      <p:grpSp>
        <p:nvGrpSpPr>
          <p:cNvPr id="5132" name="Group 16"/>
          <p:cNvGrpSpPr>
            <a:grpSpLocks/>
          </p:cNvGrpSpPr>
          <p:nvPr/>
        </p:nvGrpSpPr>
        <p:grpSpPr bwMode="auto">
          <a:xfrm>
            <a:off x="1524000" y="304800"/>
            <a:ext cx="6858000" cy="6324600"/>
            <a:chOff x="384" y="-192"/>
            <a:chExt cx="5520" cy="4512"/>
          </a:xfrm>
        </p:grpSpPr>
        <p:sp>
          <p:nvSpPr>
            <p:cNvPr id="742417" name="Oval 17"/>
            <p:cNvSpPr>
              <a:spLocks noChangeArrowheads="1"/>
            </p:cNvSpPr>
            <p:nvPr/>
          </p:nvSpPr>
          <p:spPr bwMode="auto">
            <a:xfrm>
              <a:off x="384" y="-192"/>
              <a:ext cx="5520" cy="4512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  <p:sp>
          <p:nvSpPr>
            <p:cNvPr id="5151" name="Text Box 18"/>
            <p:cNvSpPr txBox="1">
              <a:spLocks noChangeArrowheads="1"/>
            </p:cNvSpPr>
            <p:nvPr/>
          </p:nvSpPr>
          <p:spPr bwMode="auto">
            <a:xfrm>
              <a:off x="912" y="1008"/>
              <a:ext cx="4321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Susceptibilité génétique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Risque familial : si ATCD familial de cancer de l’estomac, risque X2-20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Polymorphisme du gène codant pour l’IL-1b, l’IL-1RA et le TNF-a  </a:t>
              </a:r>
            </a:p>
          </p:txBody>
        </p:sp>
        <p:sp>
          <p:nvSpPr>
            <p:cNvPr id="5152" name="Rectangle 19"/>
            <p:cNvSpPr>
              <a:spLocks noChangeArrowheads="1"/>
            </p:cNvSpPr>
            <p:nvPr/>
          </p:nvSpPr>
          <p:spPr bwMode="auto">
            <a:xfrm>
              <a:off x="2304" y="192"/>
              <a:ext cx="153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eaLnBrk="1" hangingPunct="1"/>
              <a:r>
                <a:rPr lang="fr-FR" altLang="fr-FR" sz="1800" b="1">
                  <a:solidFill>
                    <a:srgbClr val="FFFFFF"/>
                  </a:solidFill>
                </a:rPr>
                <a:t>hôte</a:t>
              </a:r>
            </a:p>
          </p:txBody>
        </p:sp>
      </p:grpSp>
      <p:grpSp>
        <p:nvGrpSpPr>
          <p:cNvPr id="5133" name="Group 20"/>
          <p:cNvGrpSpPr>
            <a:grpSpLocks/>
          </p:cNvGrpSpPr>
          <p:nvPr/>
        </p:nvGrpSpPr>
        <p:grpSpPr bwMode="auto">
          <a:xfrm>
            <a:off x="1524000" y="304800"/>
            <a:ext cx="6781800" cy="6248400"/>
            <a:chOff x="240" y="-96"/>
            <a:chExt cx="5520" cy="4512"/>
          </a:xfrm>
        </p:grpSpPr>
        <p:sp>
          <p:nvSpPr>
            <p:cNvPr id="5148" name="Oval 21"/>
            <p:cNvSpPr>
              <a:spLocks noChangeArrowheads="1"/>
            </p:cNvSpPr>
            <p:nvPr/>
          </p:nvSpPr>
          <p:spPr bwMode="auto">
            <a:xfrm>
              <a:off x="240" y="-96"/>
              <a:ext cx="5520" cy="4512"/>
            </a:xfrm>
            <a:prstGeom prst="ellipse">
              <a:avLst/>
            </a:prstGeom>
            <a:gradFill rotWithShape="0">
              <a:gsLst>
                <a:gs pos="0">
                  <a:srgbClr val="277D3B"/>
                </a:gs>
                <a:gs pos="100000">
                  <a:srgbClr val="123A1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5149" name="Rectangle 22"/>
            <p:cNvSpPr>
              <a:spLocks noChangeArrowheads="1"/>
            </p:cNvSpPr>
            <p:nvPr/>
          </p:nvSpPr>
          <p:spPr bwMode="auto">
            <a:xfrm>
              <a:off x="1344" y="192"/>
              <a:ext cx="36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2400" b="1">
                  <a:solidFill>
                    <a:srgbClr val="FFFFFF"/>
                  </a:solidFill>
                </a:rPr>
                <a:t>Environnement</a:t>
              </a:r>
            </a:p>
            <a:p>
              <a:pPr algn="ctr" eaLnBrk="1" hangingPunct="1"/>
              <a:r>
                <a:rPr lang="fr-FR" altLang="fr-FR" sz="2400" b="1">
                  <a:solidFill>
                    <a:srgbClr val="FFFFFF"/>
                  </a:solidFill>
                </a:rPr>
                <a:t>Facteurs nutritionnels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752600" y="2438400"/>
            <a:ext cx="3581400" cy="2895600"/>
            <a:chOff x="1104" y="1536"/>
            <a:chExt cx="2256" cy="1824"/>
          </a:xfrm>
        </p:grpSpPr>
        <p:sp>
          <p:nvSpPr>
            <p:cNvPr id="5146" name="Text Box 24"/>
            <p:cNvSpPr txBox="1">
              <a:spLocks noChangeArrowheads="1"/>
            </p:cNvSpPr>
            <p:nvPr/>
          </p:nvSpPr>
          <p:spPr bwMode="auto">
            <a:xfrm>
              <a:off x="1104" y="1536"/>
              <a:ext cx="2256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Aliments salés, fumés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Poisson séché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tabac</a:t>
              </a:r>
            </a:p>
            <a:p>
              <a:pPr eaLnBrk="1" hangingPunct="1">
                <a:spcBef>
                  <a:spcPct val="50000"/>
                </a:spcBef>
              </a:pPr>
              <a:endParaRPr kumimoji="1" lang="fr-FR" altLang="fr-FR" sz="1800" b="1">
                <a:solidFill>
                  <a:srgbClr val="FFFFFF"/>
                </a:solidFill>
              </a:endParaRPr>
            </a:p>
          </p:txBody>
        </p:sp>
        <p:pic>
          <p:nvPicPr>
            <p:cNvPr id="5147" name="Picture 25" descr="dryfish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352"/>
              <a:ext cx="148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5257800" y="2209800"/>
            <a:ext cx="3429000" cy="3581400"/>
            <a:chOff x="3312" y="1392"/>
            <a:chExt cx="2160" cy="2256"/>
          </a:xfrm>
        </p:grpSpPr>
        <p:sp>
          <p:nvSpPr>
            <p:cNvPr id="5144" name="Text Box 27"/>
            <p:cNvSpPr txBox="1">
              <a:spLocks noChangeArrowheads="1"/>
            </p:cNvSpPr>
            <p:nvPr/>
          </p:nvSpPr>
          <p:spPr bwMode="auto">
            <a:xfrm>
              <a:off x="3312" y="1392"/>
              <a:ext cx="2160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Fruits et légumes frais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Thé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Vin (polyphénols)</a:t>
              </a:r>
            </a:p>
            <a:p>
              <a:pPr eaLnBrk="1" hangingPunct="1">
                <a:spcBef>
                  <a:spcPct val="50000"/>
                </a:spcBef>
              </a:pPr>
              <a:endParaRPr kumimoji="1" lang="fr-FR" altLang="fr-FR" sz="1800" b="1">
                <a:solidFill>
                  <a:srgbClr val="FFFFFF"/>
                </a:solidFill>
              </a:endParaRPr>
            </a:p>
          </p:txBody>
        </p:sp>
        <p:pic>
          <p:nvPicPr>
            <p:cNvPr id="5145" name="Picture 28" descr="verr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304"/>
              <a:ext cx="887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611187" y="304800"/>
            <a:ext cx="8081670" cy="5788496"/>
            <a:chOff x="611187" y="304800"/>
            <a:chExt cx="8081670" cy="5788496"/>
          </a:xfrm>
        </p:grpSpPr>
        <p:pic>
          <p:nvPicPr>
            <p:cNvPr id="2" name="Picture 11" descr="Fichier:Caricature gillray plumpudding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7" y="304800"/>
              <a:ext cx="8081670" cy="5788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ZoneTexte 39"/>
            <p:cNvSpPr txBox="1"/>
            <p:nvPr/>
          </p:nvSpPr>
          <p:spPr>
            <a:xfrm>
              <a:off x="2951706" y="5435932"/>
              <a:ext cx="3677694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/>
                <a:t>Facteurs de risque alimentaires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90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ce réservé du numéro de diapositive 1"/>
          <p:cNvSpPr txBox="1">
            <a:spLocks noGrp="1"/>
          </p:cNvSpPr>
          <p:nvPr/>
        </p:nvSpPr>
        <p:spPr bwMode="auto">
          <a:xfrm>
            <a:off x="250825" y="6381750"/>
            <a:ext cx="7207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2CB80F6A-B624-441E-9B9F-0950C0D0A8F0}" type="slidenum">
              <a:rPr lang="fr-FR" altLang="fr-FR" sz="1600" b="1">
                <a:solidFill>
                  <a:schemeClr val="bg1"/>
                </a:solidFill>
              </a:rPr>
              <a:pPr algn="ctr" eaLnBrk="1" hangingPunct="1"/>
              <a:t>24</a:t>
            </a:fld>
            <a:endParaRPr lang="fr-FR" altLang="fr-FR" sz="1600" b="1">
              <a:solidFill>
                <a:schemeClr val="bg1"/>
              </a:solidFill>
            </a:endParaRPr>
          </a:p>
        </p:txBody>
      </p:sp>
      <p:sp>
        <p:nvSpPr>
          <p:cNvPr id="5124" name="AutoShape 2"/>
          <p:cNvSpPr>
            <a:spLocks noChangeArrowheads="1"/>
          </p:cNvSpPr>
          <p:nvPr/>
        </p:nvSpPr>
        <p:spPr bwMode="auto">
          <a:xfrm rot="10800000">
            <a:off x="3276600" y="2209800"/>
            <a:ext cx="3124200" cy="24384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726E24"/>
              </a:gs>
              <a:gs pos="100000">
                <a:srgbClr val="F6EE4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grpSp>
        <p:nvGrpSpPr>
          <p:cNvPr id="5125" name="Group 3"/>
          <p:cNvGrpSpPr>
            <a:grpSpLocks/>
          </p:cNvGrpSpPr>
          <p:nvPr/>
        </p:nvGrpSpPr>
        <p:grpSpPr bwMode="auto">
          <a:xfrm>
            <a:off x="3352800" y="4267200"/>
            <a:ext cx="3276600" cy="2209800"/>
            <a:chOff x="2112" y="2928"/>
            <a:chExt cx="2064" cy="1392"/>
          </a:xfrm>
        </p:grpSpPr>
        <p:sp>
          <p:nvSpPr>
            <p:cNvPr id="5157" name="Oval 4"/>
            <p:cNvSpPr>
              <a:spLocks noChangeArrowheads="1"/>
            </p:cNvSpPr>
            <p:nvPr/>
          </p:nvSpPr>
          <p:spPr bwMode="auto">
            <a:xfrm>
              <a:off x="2256" y="2928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277D3B"/>
                </a:gs>
                <a:gs pos="100000">
                  <a:srgbClr val="123A1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5158" name="Rectangle 5"/>
            <p:cNvSpPr>
              <a:spLocks noChangeArrowheads="1"/>
            </p:cNvSpPr>
            <p:nvPr/>
          </p:nvSpPr>
          <p:spPr bwMode="auto">
            <a:xfrm>
              <a:off x="2112" y="3360"/>
              <a:ext cx="206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environnement</a:t>
              </a:r>
            </a:p>
          </p:txBody>
        </p:sp>
      </p:grp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1143000" y="609600"/>
            <a:ext cx="2286000" cy="2209800"/>
            <a:chOff x="720" y="384"/>
            <a:chExt cx="1440" cy="1392"/>
          </a:xfrm>
        </p:grpSpPr>
        <p:sp>
          <p:nvSpPr>
            <p:cNvPr id="5155" name="Oval 7"/>
            <p:cNvSpPr>
              <a:spLocks noChangeArrowheads="1"/>
            </p:cNvSpPr>
            <p:nvPr/>
          </p:nvSpPr>
          <p:spPr bwMode="auto">
            <a:xfrm>
              <a:off x="720" y="384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7A74C8"/>
                </a:gs>
                <a:gs pos="100000">
                  <a:srgbClr val="38365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5156" name="Rectangle 8"/>
            <p:cNvSpPr>
              <a:spLocks noChangeArrowheads="1"/>
            </p:cNvSpPr>
            <p:nvPr/>
          </p:nvSpPr>
          <p:spPr bwMode="auto">
            <a:xfrm>
              <a:off x="1056" y="816"/>
              <a:ext cx="81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hôte</a:t>
              </a:r>
            </a:p>
          </p:txBody>
        </p:sp>
      </p:grpSp>
      <p:grpSp>
        <p:nvGrpSpPr>
          <p:cNvPr id="5127" name="Group 9"/>
          <p:cNvGrpSpPr>
            <a:grpSpLocks/>
          </p:cNvGrpSpPr>
          <p:nvPr/>
        </p:nvGrpSpPr>
        <p:grpSpPr bwMode="auto">
          <a:xfrm>
            <a:off x="6324600" y="609600"/>
            <a:ext cx="2286000" cy="2209800"/>
            <a:chOff x="3984" y="384"/>
            <a:chExt cx="1440" cy="1392"/>
          </a:xfrm>
        </p:grpSpPr>
        <p:sp>
          <p:nvSpPr>
            <p:cNvPr id="5153" name="Oval 10"/>
            <p:cNvSpPr>
              <a:spLocks noChangeArrowheads="1"/>
            </p:cNvSpPr>
            <p:nvPr/>
          </p:nvSpPr>
          <p:spPr bwMode="auto">
            <a:xfrm>
              <a:off x="3984" y="384"/>
              <a:ext cx="1440" cy="1392"/>
            </a:xfrm>
            <a:prstGeom prst="ellipse">
              <a:avLst/>
            </a:prstGeom>
            <a:gradFill rotWithShape="0">
              <a:gsLst>
                <a:gs pos="0">
                  <a:srgbClr val="C63D26"/>
                </a:gs>
                <a:gs pos="100000">
                  <a:srgbClr val="5C1C1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5154" name="Rectangle 11"/>
            <p:cNvSpPr>
              <a:spLocks noChangeArrowheads="1"/>
            </p:cNvSpPr>
            <p:nvPr/>
          </p:nvSpPr>
          <p:spPr bwMode="auto">
            <a:xfrm>
              <a:off x="4176" y="720"/>
              <a:ext cx="120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1800" b="1">
                  <a:solidFill>
                    <a:srgbClr val="FFFFFF"/>
                  </a:solidFill>
                </a:rPr>
                <a:t>bactérie</a:t>
              </a:r>
            </a:p>
          </p:txBody>
        </p:sp>
      </p:grpSp>
      <p:sp>
        <p:nvSpPr>
          <p:cNvPr id="5128" name="AutoShape 12"/>
          <p:cNvSpPr>
            <a:spLocks noChangeArrowheads="1"/>
          </p:cNvSpPr>
          <p:nvPr/>
        </p:nvSpPr>
        <p:spPr bwMode="auto">
          <a:xfrm rot="5389028">
            <a:off x="4725193" y="380207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5129" name="AutoShape 13"/>
          <p:cNvSpPr>
            <a:spLocks noChangeArrowheads="1"/>
          </p:cNvSpPr>
          <p:nvPr/>
        </p:nvSpPr>
        <p:spPr bwMode="auto">
          <a:xfrm rot="-1969953">
            <a:off x="3276600" y="2590800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5130" name="AutoShape 14"/>
          <p:cNvSpPr>
            <a:spLocks noChangeArrowheads="1"/>
          </p:cNvSpPr>
          <p:nvPr/>
        </p:nvSpPr>
        <p:spPr bwMode="auto">
          <a:xfrm rot="1772823">
            <a:off x="6096000" y="2667000"/>
            <a:ext cx="303213" cy="2438400"/>
          </a:xfrm>
          <a:prstGeom prst="upDownArrow">
            <a:avLst>
              <a:gd name="adj1" fmla="val 50000"/>
              <a:gd name="adj2" fmla="val 160837"/>
            </a:avLst>
          </a:prstGeom>
          <a:solidFill>
            <a:srgbClr val="F6EE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sp>
        <p:nvSpPr>
          <p:cNvPr id="5131" name="Rectangle 15"/>
          <p:cNvSpPr>
            <a:spLocks noChangeArrowheads="1"/>
          </p:cNvSpPr>
          <p:nvPr/>
        </p:nvSpPr>
        <p:spPr bwMode="auto">
          <a:xfrm>
            <a:off x="4038600" y="2286000"/>
            <a:ext cx="1981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1800" b="1">
                <a:solidFill>
                  <a:srgbClr val="FFFFFF"/>
                </a:solidFill>
              </a:rPr>
              <a:t>Déterminisme</a:t>
            </a:r>
          </a:p>
          <a:p>
            <a:pPr eaLnBrk="1" hangingPunct="1"/>
            <a:r>
              <a:rPr lang="fr-FR" altLang="fr-FR" sz="1800" b="1">
                <a:solidFill>
                  <a:srgbClr val="FFFFFF"/>
                </a:solidFill>
              </a:rPr>
              <a:t> pathologique</a:t>
            </a:r>
          </a:p>
        </p:txBody>
      </p:sp>
      <p:grpSp>
        <p:nvGrpSpPr>
          <p:cNvPr id="5132" name="Group 16"/>
          <p:cNvGrpSpPr>
            <a:grpSpLocks/>
          </p:cNvGrpSpPr>
          <p:nvPr/>
        </p:nvGrpSpPr>
        <p:grpSpPr bwMode="auto">
          <a:xfrm>
            <a:off x="1524000" y="304800"/>
            <a:ext cx="6858000" cy="6324600"/>
            <a:chOff x="384" y="-192"/>
            <a:chExt cx="5520" cy="4512"/>
          </a:xfrm>
        </p:grpSpPr>
        <p:sp>
          <p:nvSpPr>
            <p:cNvPr id="742417" name="Oval 17"/>
            <p:cNvSpPr>
              <a:spLocks noChangeArrowheads="1"/>
            </p:cNvSpPr>
            <p:nvPr/>
          </p:nvSpPr>
          <p:spPr bwMode="auto">
            <a:xfrm>
              <a:off x="384" y="-192"/>
              <a:ext cx="5520" cy="4512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  <p:sp>
          <p:nvSpPr>
            <p:cNvPr id="5151" name="Text Box 18"/>
            <p:cNvSpPr txBox="1">
              <a:spLocks noChangeArrowheads="1"/>
            </p:cNvSpPr>
            <p:nvPr/>
          </p:nvSpPr>
          <p:spPr bwMode="auto">
            <a:xfrm>
              <a:off x="912" y="1008"/>
              <a:ext cx="4321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Susceptibilité génétique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Risque familial : si ATCD familial de cancer de l’estomac, risque X2-20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Polymorphisme du gène codant pour l’IL-1b, l’IL-1RA et le TNF-a  </a:t>
              </a:r>
            </a:p>
          </p:txBody>
        </p:sp>
        <p:sp>
          <p:nvSpPr>
            <p:cNvPr id="5152" name="Rectangle 19"/>
            <p:cNvSpPr>
              <a:spLocks noChangeArrowheads="1"/>
            </p:cNvSpPr>
            <p:nvPr/>
          </p:nvSpPr>
          <p:spPr bwMode="auto">
            <a:xfrm>
              <a:off x="2304" y="192"/>
              <a:ext cx="153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eaLnBrk="1" hangingPunct="1"/>
              <a:r>
                <a:rPr lang="fr-FR" altLang="fr-FR" sz="1800" b="1">
                  <a:solidFill>
                    <a:srgbClr val="FFFFFF"/>
                  </a:solidFill>
                </a:rPr>
                <a:t>hôte</a:t>
              </a:r>
            </a:p>
          </p:txBody>
        </p:sp>
      </p:grpSp>
      <p:grpSp>
        <p:nvGrpSpPr>
          <p:cNvPr id="5133" name="Group 20"/>
          <p:cNvGrpSpPr>
            <a:grpSpLocks/>
          </p:cNvGrpSpPr>
          <p:nvPr/>
        </p:nvGrpSpPr>
        <p:grpSpPr bwMode="auto">
          <a:xfrm>
            <a:off x="1524000" y="304800"/>
            <a:ext cx="6781800" cy="6248400"/>
            <a:chOff x="240" y="-96"/>
            <a:chExt cx="5520" cy="4512"/>
          </a:xfrm>
        </p:grpSpPr>
        <p:sp>
          <p:nvSpPr>
            <p:cNvPr id="5148" name="Oval 21"/>
            <p:cNvSpPr>
              <a:spLocks noChangeArrowheads="1"/>
            </p:cNvSpPr>
            <p:nvPr/>
          </p:nvSpPr>
          <p:spPr bwMode="auto">
            <a:xfrm>
              <a:off x="240" y="-96"/>
              <a:ext cx="5520" cy="4512"/>
            </a:xfrm>
            <a:prstGeom prst="ellipse">
              <a:avLst/>
            </a:prstGeom>
            <a:gradFill rotWithShape="0">
              <a:gsLst>
                <a:gs pos="0">
                  <a:srgbClr val="277D3B"/>
                </a:gs>
                <a:gs pos="100000">
                  <a:srgbClr val="123A1B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5149" name="Rectangle 22"/>
            <p:cNvSpPr>
              <a:spLocks noChangeArrowheads="1"/>
            </p:cNvSpPr>
            <p:nvPr/>
          </p:nvSpPr>
          <p:spPr bwMode="auto">
            <a:xfrm>
              <a:off x="1344" y="192"/>
              <a:ext cx="36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 eaLnBrk="1" hangingPunct="1"/>
              <a:r>
                <a:rPr lang="fr-FR" altLang="fr-FR" sz="2400" b="1">
                  <a:solidFill>
                    <a:srgbClr val="FFFFFF"/>
                  </a:solidFill>
                </a:rPr>
                <a:t>Environnement</a:t>
              </a:r>
            </a:p>
            <a:p>
              <a:pPr algn="ctr" eaLnBrk="1" hangingPunct="1"/>
              <a:r>
                <a:rPr lang="fr-FR" altLang="fr-FR" sz="2400" b="1">
                  <a:solidFill>
                    <a:srgbClr val="FFFFFF"/>
                  </a:solidFill>
                </a:rPr>
                <a:t>Facteurs nutritionnels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752600" y="2438400"/>
            <a:ext cx="3581400" cy="2895600"/>
            <a:chOff x="1104" y="1536"/>
            <a:chExt cx="2256" cy="1824"/>
          </a:xfrm>
        </p:grpSpPr>
        <p:sp>
          <p:nvSpPr>
            <p:cNvPr id="5146" name="Text Box 24"/>
            <p:cNvSpPr txBox="1">
              <a:spLocks noChangeArrowheads="1"/>
            </p:cNvSpPr>
            <p:nvPr/>
          </p:nvSpPr>
          <p:spPr bwMode="auto">
            <a:xfrm>
              <a:off x="1104" y="1536"/>
              <a:ext cx="2256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Aliments salés, fumés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Poisson séché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tabac</a:t>
              </a:r>
            </a:p>
            <a:p>
              <a:pPr eaLnBrk="1" hangingPunct="1">
                <a:spcBef>
                  <a:spcPct val="50000"/>
                </a:spcBef>
              </a:pPr>
              <a:endParaRPr kumimoji="1" lang="fr-FR" altLang="fr-FR" sz="1800" b="1">
                <a:solidFill>
                  <a:srgbClr val="FFFFFF"/>
                </a:solidFill>
              </a:endParaRPr>
            </a:p>
          </p:txBody>
        </p:sp>
        <p:pic>
          <p:nvPicPr>
            <p:cNvPr id="5147" name="Picture 25" descr="dryfis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352"/>
              <a:ext cx="148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5257800" y="2209800"/>
            <a:ext cx="3429000" cy="3581400"/>
            <a:chOff x="3312" y="1392"/>
            <a:chExt cx="2160" cy="2256"/>
          </a:xfrm>
        </p:grpSpPr>
        <p:sp>
          <p:nvSpPr>
            <p:cNvPr id="5144" name="Text Box 27"/>
            <p:cNvSpPr txBox="1">
              <a:spLocks noChangeArrowheads="1"/>
            </p:cNvSpPr>
            <p:nvPr/>
          </p:nvSpPr>
          <p:spPr bwMode="auto">
            <a:xfrm>
              <a:off x="3312" y="1392"/>
              <a:ext cx="2160" cy="1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Fruits et légumes frais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Thé</a:t>
              </a:r>
            </a:p>
            <a:p>
              <a:pPr eaLnBrk="1" hangingPunct="1">
                <a:spcBef>
                  <a:spcPct val="50000"/>
                </a:spcBef>
              </a:pPr>
              <a:r>
                <a:rPr kumimoji="1" lang="fr-FR" altLang="fr-FR" sz="1800" b="1">
                  <a:solidFill>
                    <a:srgbClr val="FFFFFF"/>
                  </a:solidFill>
                </a:rPr>
                <a:t>Vin (polyphénols)</a:t>
              </a:r>
            </a:p>
            <a:p>
              <a:pPr eaLnBrk="1" hangingPunct="1">
                <a:spcBef>
                  <a:spcPct val="50000"/>
                </a:spcBef>
              </a:pPr>
              <a:endParaRPr kumimoji="1" lang="fr-FR" altLang="fr-FR" sz="1800" b="1">
                <a:solidFill>
                  <a:srgbClr val="FFFFFF"/>
                </a:solidFill>
              </a:endParaRPr>
            </a:p>
          </p:txBody>
        </p:sp>
        <p:pic>
          <p:nvPicPr>
            <p:cNvPr id="5145" name="Picture 28" descr="ver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304"/>
              <a:ext cx="887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1600200" y="338138"/>
            <a:ext cx="6743700" cy="6248400"/>
            <a:chOff x="240" y="-192"/>
            <a:chExt cx="5808" cy="4656"/>
          </a:xfrm>
        </p:grpSpPr>
        <p:grpSp>
          <p:nvGrpSpPr>
            <p:cNvPr id="5140" name="Group 30"/>
            <p:cNvGrpSpPr>
              <a:grpSpLocks/>
            </p:cNvGrpSpPr>
            <p:nvPr/>
          </p:nvGrpSpPr>
          <p:grpSpPr bwMode="auto">
            <a:xfrm>
              <a:off x="240" y="-192"/>
              <a:ext cx="5808" cy="4656"/>
              <a:chOff x="240" y="-192"/>
              <a:chExt cx="5808" cy="4656"/>
            </a:xfrm>
          </p:grpSpPr>
          <p:sp>
            <p:nvSpPr>
              <p:cNvPr id="5142" name="Oval 31"/>
              <p:cNvSpPr>
                <a:spLocks noChangeArrowheads="1"/>
              </p:cNvSpPr>
              <p:nvPr/>
            </p:nvSpPr>
            <p:spPr bwMode="auto">
              <a:xfrm>
                <a:off x="240" y="-192"/>
                <a:ext cx="5808" cy="4656"/>
              </a:xfrm>
              <a:prstGeom prst="ellipse">
                <a:avLst/>
              </a:prstGeom>
              <a:gradFill rotWithShape="0">
                <a:gsLst>
                  <a:gs pos="0">
                    <a:srgbClr val="C63D26"/>
                  </a:gs>
                  <a:gs pos="100000">
                    <a:srgbClr val="5C1C1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5143" name="Rectangle 32"/>
              <p:cNvSpPr>
                <a:spLocks noChangeArrowheads="1"/>
              </p:cNvSpPr>
              <p:nvPr/>
            </p:nvSpPr>
            <p:spPr bwMode="auto">
              <a:xfrm>
                <a:off x="1344" y="192"/>
                <a:ext cx="3696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/>
              <a:lstStyle/>
              <a:p>
                <a:pPr algn="ctr" eaLnBrk="1" hangingPunct="1"/>
                <a:r>
                  <a:rPr lang="fr-FR" altLang="fr-FR" sz="1800" b="1">
                    <a:solidFill>
                      <a:srgbClr val="FFFFFF"/>
                    </a:solidFill>
                  </a:rPr>
                  <a:t>Bactérie</a:t>
                </a:r>
              </a:p>
              <a:p>
                <a:pPr algn="ctr" eaLnBrk="1" hangingPunct="1"/>
                <a:r>
                  <a:rPr lang="fr-FR" altLang="fr-FR" sz="1800" b="1">
                    <a:solidFill>
                      <a:srgbClr val="FFFFFF"/>
                    </a:solidFill>
                  </a:rPr>
                  <a:t>Facteurs de virulence</a:t>
                </a:r>
              </a:p>
            </p:txBody>
          </p:sp>
        </p:grpSp>
        <p:pic>
          <p:nvPicPr>
            <p:cNvPr id="5141" name="Picture 33" descr="H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864"/>
              <a:ext cx="213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2434" name="Rectangle 34"/>
          <p:cNvSpPr>
            <a:spLocks noChangeArrowheads="1"/>
          </p:cNvSpPr>
          <p:nvPr/>
        </p:nvSpPr>
        <p:spPr bwMode="auto">
          <a:xfrm>
            <a:off x="2209800" y="335280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838200" indent="-838200" eaLnBrk="1" hangingPunct="1">
              <a:buFontTx/>
              <a:buBlip>
                <a:blip r:embed="rId7"/>
              </a:buBlip>
            </a:pPr>
            <a:r>
              <a:rPr lang="fr-FR" altLang="fr-FR" sz="1800" b="1">
                <a:solidFill>
                  <a:srgbClr val="FFFFFF"/>
                </a:solidFill>
              </a:rPr>
              <a:t>Colonisation et établissement</a:t>
            </a:r>
          </a:p>
        </p:txBody>
      </p:sp>
      <p:sp>
        <p:nvSpPr>
          <p:cNvPr id="742435" name="Rectangle 35"/>
          <p:cNvSpPr>
            <a:spLocks noChangeArrowheads="1"/>
          </p:cNvSpPr>
          <p:nvPr/>
        </p:nvSpPr>
        <p:spPr bwMode="auto">
          <a:xfrm>
            <a:off x="2209800" y="403860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838200" indent="-838200" eaLnBrk="1" hangingPunct="1">
              <a:buFontTx/>
              <a:buBlip>
                <a:blip r:embed="rId7"/>
              </a:buBlip>
            </a:pPr>
            <a:r>
              <a:rPr lang="fr-FR" altLang="fr-FR" sz="1800" b="1">
                <a:solidFill>
                  <a:srgbClr val="FFFFFF"/>
                </a:solidFill>
              </a:rPr>
              <a:t>Persistance </a:t>
            </a:r>
          </a:p>
        </p:txBody>
      </p:sp>
      <p:sp>
        <p:nvSpPr>
          <p:cNvPr id="742436" name="Rectangle 36"/>
          <p:cNvSpPr>
            <a:spLocks noChangeArrowheads="1"/>
          </p:cNvSpPr>
          <p:nvPr/>
        </p:nvSpPr>
        <p:spPr bwMode="auto">
          <a:xfrm>
            <a:off x="2209800" y="5105400"/>
            <a:ext cx="533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838200" indent="-838200" eaLnBrk="1" hangingPunct="1">
              <a:buFontTx/>
              <a:buBlip>
                <a:blip r:embed="rId7"/>
              </a:buBlip>
            </a:pPr>
            <a:r>
              <a:rPr lang="fr-FR" altLang="fr-FR" sz="1800" b="1">
                <a:solidFill>
                  <a:srgbClr val="FFFFFF"/>
                </a:solidFill>
              </a:rPr>
              <a:t>Genèse des lésions</a:t>
            </a:r>
          </a:p>
          <a:p>
            <a:pPr marL="838200" indent="-838200" eaLnBrk="1" hangingPunct="1"/>
            <a:r>
              <a:rPr lang="fr-FR" altLang="fr-FR" sz="1800" b="1">
                <a:solidFill>
                  <a:srgbClr val="FFFFFF"/>
                </a:solidFill>
              </a:rPr>
              <a:t>	carcinogenèse (CagA, VacA, OipA….)</a:t>
            </a:r>
          </a:p>
        </p:txBody>
      </p:sp>
      <p:graphicFrame>
        <p:nvGraphicFramePr>
          <p:cNvPr id="742437" name="Object 37"/>
          <p:cNvGraphicFramePr>
            <a:graphicFrameLocks noChangeAspect="1"/>
          </p:cNvGraphicFramePr>
          <p:nvPr/>
        </p:nvGraphicFramePr>
        <p:xfrm>
          <a:off x="5486400" y="4089400"/>
          <a:ext cx="1752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Image Photo Editor" r:id="rId8" imgW="7314286" imgH="4877481" progId="">
                  <p:embed/>
                </p:oleObj>
              </mc:Choice>
              <mc:Fallback>
                <p:oleObj name="Image Photo Editor" r:id="rId8" imgW="7314286" imgH="4877481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089400"/>
                        <a:ext cx="175260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589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AAC2973-6257-4F1B-A391-BBF996E3D49B}" type="slidenum">
              <a:rPr lang="fr-FR" altLang="fr-FR" sz="1600">
                <a:solidFill>
                  <a:schemeClr val="bg1"/>
                </a:solidFill>
              </a:rPr>
              <a:pPr/>
              <a:t>25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grpSp>
        <p:nvGrpSpPr>
          <p:cNvPr id="31747" name="Group 2"/>
          <p:cNvGrpSpPr>
            <a:grpSpLocks/>
          </p:cNvGrpSpPr>
          <p:nvPr/>
        </p:nvGrpSpPr>
        <p:grpSpPr bwMode="auto">
          <a:xfrm>
            <a:off x="990600" y="3276600"/>
            <a:ext cx="3048000" cy="3048000"/>
            <a:chOff x="384" y="1872"/>
            <a:chExt cx="1920" cy="1920"/>
          </a:xfrm>
        </p:grpSpPr>
        <p:sp>
          <p:nvSpPr>
            <p:cNvPr id="31792" name="Oval 3"/>
            <p:cNvSpPr>
              <a:spLocks noChangeArrowheads="1"/>
            </p:cNvSpPr>
            <p:nvPr/>
          </p:nvSpPr>
          <p:spPr bwMode="auto">
            <a:xfrm>
              <a:off x="384" y="1872"/>
              <a:ext cx="1920" cy="19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1793" name="Oval 4"/>
            <p:cNvSpPr>
              <a:spLocks noChangeArrowheads="1"/>
            </p:cNvSpPr>
            <p:nvPr/>
          </p:nvSpPr>
          <p:spPr bwMode="auto">
            <a:xfrm>
              <a:off x="480" y="1968"/>
              <a:ext cx="1728" cy="172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</p:grpSp>
      <p:sp>
        <p:nvSpPr>
          <p:cNvPr id="748549" name="Rectangle 5"/>
          <p:cNvSpPr>
            <a:spLocks noChangeArrowheads="1"/>
          </p:cNvSpPr>
          <p:nvPr/>
        </p:nvSpPr>
        <p:spPr bwMode="auto">
          <a:xfrm rot="2787928">
            <a:off x="3301207" y="3729831"/>
            <a:ext cx="539750" cy="173037"/>
          </a:xfrm>
          <a:prstGeom prst="rect">
            <a:avLst/>
          </a:prstGeom>
          <a:solidFill>
            <a:srgbClr val="F04712"/>
          </a:solidFill>
          <a:ln w="9525">
            <a:solidFill>
              <a:srgbClr val="F0471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fr-FR" altLang="fr-FR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6200" y="914400"/>
            <a:ext cx="8915400" cy="1522413"/>
            <a:chOff x="48" y="494"/>
            <a:chExt cx="5616" cy="959"/>
          </a:xfrm>
        </p:grpSpPr>
        <p:sp>
          <p:nvSpPr>
            <p:cNvPr id="31756" name="Rectangle 7"/>
            <p:cNvSpPr>
              <a:spLocks noChangeArrowheads="1"/>
            </p:cNvSpPr>
            <p:nvPr/>
          </p:nvSpPr>
          <p:spPr bwMode="auto">
            <a:xfrm>
              <a:off x="48" y="912"/>
              <a:ext cx="5616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grpSp>
          <p:nvGrpSpPr>
            <p:cNvPr id="31757" name="Group 8"/>
            <p:cNvGrpSpPr>
              <a:grpSpLocks/>
            </p:cNvGrpSpPr>
            <p:nvPr/>
          </p:nvGrpSpPr>
          <p:grpSpPr bwMode="auto">
            <a:xfrm>
              <a:off x="144" y="494"/>
              <a:ext cx="5472" cy="959"/>
              <a:chOff x="144" y="494"/>
              <a:chExt cx="5472" cy="959"/>
            </a:xfrm>
          </p:grpSpPr>
          <p:sp>
            <p:nvSpPr>
              <p:cNvPr id="31758" name="Line 9"/>
              <p:cNvSpPr>
                <a:spLocks noChangeShapeType="1"/>
              </p:cNvSpPr>
              <p:nvPr/>
            </p:nvSpPr>
            <p:spPr bwMode="auto">
              <a:xfrm flipH="1">
                <a:off x="144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59" name="Line 10"/>
              <p:cNvSpPr>
                <a:spLocks noChangeShapeType="1"/>
              </p:cNvSpPr>
              <p:nvPr/>
            </p:nvSpPr>
            <p:spPr bwMode="auto">
              <a:xfrm>
                <a:off x="384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0" name="Line 11"/>
              <p:cNvSpPr>
                <a:spLocks noChangeShapeType="1"/>
              </p:cNvSpPr>
              <p:nvPr/>
            </p:nvSpPr>
            <p:spPr bwMode="auto">
              <a:xfrm>
                <a:off x="52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1" name="Line 12"/>
              <p:cNvSpPr>
                <a:spLocks noChangeShapeType="1"/>
              </p:cNvSpPr>
              <p:nvPr/>
            </p:nvSpPr>
            <p:spPr bwMode="auto">
              <a:xfrm>
                <a:off x="624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2" name="Line 13"/>
              <p:cNvSpPr>
                <a:spLocks noChangeShapeType="1"/>
              </p:cNvSpPr>
              <p:nvPr/>
            </p:nvSpPr>
            <p:spPr bwMode="auto">
              <a:xfrm>
                <a:off x="76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3" name="Line 14"/>
              <p:cNvSpPr>
                <a:spLocks noChangeShapeType="1"/>
              </p:cNvSpPr>
              <p:nvPr/>
            </p:nvSpPr>
            <p:spPr bwMode="auto">
              <a:xfrm flipH="1">
                <a:off x="960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4" name="Line 15"/>
              <p:cNvSpPr>
                <a:spLocks noChangeShapeType="1"/>
              </p:cNvSpPr>
              <p:nvPr/>
            </p:nvSpPr>
            <p:spPr bwMode="auto">
              <a:xfrm flipH="1">
                <a:off x="1200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5" name="Line 16"/>
              <p:cNvSpPr>
                <a:spLocks noChangeShapeType="1"/>
              </p:cNvSpPr>
              <p:nvPr/>
            </p:nvSpPr>
            <p:spPr bwMode="auto">
              <a:xfrm flipH="1">
                <a:off x="1296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6" name="Line 17"/>
              <p:cNvSpPr>
                <a:spLocks noChangeShapeType="1"/>
              </p:cNvSpPr>
              <p:nvPr/>
            </p:nvSpPr>
            <p:spPr bwMode="auto">
              <a:xfrm flipH="1">
                <a:off x="1440" y="1049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7" name="Line 18"/>
              <p:cNvSpPr>
                <a:spLocks noChangeShapeType="1"/>
              </p:cNvSpPr>
              <p:nvPr/>
            </p:nvSpPr>
            <p:spPr bwMode="auto">
              <a:xfrm flipH="1">
                <a:off x="1776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8" name="Line 19"/>
              <p:cNvSpPr>
                <a:spLocks noChangeShapeType="1"/>
              </p:cNvSpPr>
              <p:nvPr/>
            </p:nvSpPr>
            <p:spPr bwMode="auto">
              <a:xfrm flipH="1">
                <a:off x="2016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69" name="Line 20"/>
              <p:cNvSpPr>
                <a:spLocks noChangeShapeType="1"/>
              </p:cNvSpPr>
              <p:nvPr/>
            </p:nvSpPr>
            <p:spPr bwMode="auto">
              <a:xfrm flipH="1">
                <a:off x="2256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0" name="Line 21"/>
              <p:cNvSpPr>
                <a:spLocks noChangeShapeType="1"/>
              </p:cNvSpPr>
              <p:nvPr/>
            </p:nvSpPr>
            <p:spPr bwMode="auto">
              <a:xfrm>
                <a:off x="268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1" name="Line 22"/>
              <p:cNvSpPr>
                <a:spLocks noChangeShapeType="1"/>
              </p:cNvSpPr>
              <p:nvPr/>
            </p:nvSpPr>
            <p:spPr bwMode="auto">
              <a:xfrm>
                <a:off x="2880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2" name="Text Box 23"/>
              <p:cNvSpPr txBox="1">
                <a:spLocks noChangeArrowheads="1"/>
              </p:cNvSpPr>
              <p:nvPr/>
            </p:nvSpPr>
            <p:spPr bwMode="auto">
              <a:xfrm>
                <a:off x="144" y="1241"/>
                <a:ext cx="11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fr-FR" altLang="fr-FR" sz="1600" b="1"/>
              </a:p>
            </p:txBody>
          </p:sp>
          <p:sp>
            <p:nvSpPr>
              <p:cNvPr id="31773" name="Line 24"/>
              <p:cNvSpPr>
                <a:spLocks noChangeShapeType="1"/>
              </p:cNvSpPr>
              <p:nvPr/>
            </p:nvSpPr>
            <p:spPr bwMode="auto">
              <a:xfrm flipH="1">
                <a:off x="2400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4" name="Line 25"/>
              <p:cNvSpPr>
                <a:spLocks noChangeShapeType="1"/>
              </p:cNvSpPr>
              <p:nvPr/>
            </p:nvSpPr>
            <p:spPr bwMode="auto">
              <a:xfrm flipH="1">
                <a:off x="3072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5" name="Line 26"/>
              <p:cNvSpPr>
                <a:spLocks noChangeShapeType="1"/>
              </p:cNvSpPr>
              <p:nvPr/>
            </p:nvSpPr>
            <p:spPr bwMode="auto">
              <a:xfrm flipH="1">
                <a:off x="340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6" name="Line 27"/>
              <p:cNvSpPr>
                <a:spLocks noChangeShapeType="1"/>
              </p:cNvSpPr>
              <p:nvPr/>
            </p:nvSpPr>
            <p:spPr bwMode="auto">
              <a:xfrm flipH="1">
                <a:off x="3552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7" name="Line 28"/>
              <p:cNvSpPr>
                <a:spLocks noChangeShapeType="1"/>
              </p:cNvSpPr>
              <p:nvPr/>
            </p:nvSpPr>
            <p:spPr bwMode="auto">
              <a:xfrm flipH="1">
                <a:off x="3696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8" name="Line 29"/>
              <p:cNvSpPr>
                <a:spLocks noChangeShapeType="1"/>
              </p:cNvSpPr>
              <p:nvPr/>
            </p:nvSpPr>
            <p:spPr bwMode="auto">
              <a:xfrm>
                <a:off x="388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79" name="Line 30"/>
              <p:cNvSpPr>
                <a:spLocks noChangeShapeType="1"/>
              </p:cNvSpPr>
              <p:nvPr/>
            </p:nvSpPr>
            <p:spPr bwMode="auto">
              <a:xfrm>
                <a:off x="4032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0" name="Line 31"/>
              <p:cNvSpPr>
                <a:spLocks noChangeShapeType="1"/>
              </p:cNvSpPr>
              <p:nvPr/>
            </p:nvSpPr>
            <p:spPr bwMode="auto">
              <a:xfrm flipH="1">
                <a:off x="4176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1" name="Line 32"/>
              <p:cNvSpPr>
                <a:spLocks noChangeShapeType="1"/>
              </p:cNvSpPr>
              <p:nvPr/>
            </p:nvSpPr>
            <p:spPr bwMode="auto">
              <a:xfrm flipH="1">
                <a:off x="4320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2" name="Line 33"/>
              <p:cNvSpPr>
                <a:spLocks noChangeShapeType="1"/>
              </p:cNvSpPr>
              <p:nvPr/>
            </p:nvSpPr>
            <p:spPr bwMode="auto">
              <a:xfrm flipH="1">
                <a:off x="4464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3" name="Line 34"/>
              <p:cNvSpPr>
                <a:spLocks noChangeShapeType="1"/>
              </p:cNvSpPr>
              <p:nvPr/>
            </p:nvSpPr>
            <p:spPr bwMode="auto">
              <a:xfrm flipH="1">
                <a:off x="4656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4" name="Line 35"/>
              <p:cNvSpPr>
                <a:spLocks noChangeShapeType="1"/>
              </p:cNvSpPr>
              <p:nvPr/>
            </p:nvSpPr>
            <p:spPr bwMode="auto">
              <a:xfrm flipH="1">
                <a:off x="4752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5" name="Line 36"/>
              <p:cNvSpPr>
                <a:spLocks noChangeShapeType="1"/>
              </p:cNvSpPr>
              <p:nvPr/>
            </p:nvSpPr>
            <p:spPr bwMode="auto">
              <a:xfrm flipH="1">
                <a:off x="4992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6" name="Line 37"/>
              <p:cNvSpPr>
                <a:spLocks noChangeShapeType="1"/>
              </p:cNvSpPr>
              <p:nvPr/>
            </p:nvSpPr>
            <p:spPr bwMode="auto">
              <a:xfrm flipH="1">
                <a:off x="508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7" name="Line 38"/>
              <p:cNvSpPr>
                <a:spLocks noChangeShapeType="1"/>
              </p:cNvSpPr>
              <p:nvPr/>
            </p:nvSpPr>
            <p:spPr bwMode="auto">
              <a:xfrm flipH="1">
                <a:off x="5184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8" name="Line 39"/>
              <p:cNvSpPr>
                <a:spLocks noChangeShapeType="1"/>
              </p:cNvSpPr>
              <p:nvPr/>
            </p:nvSpPr>
            <p:spPr bwMode="auto">
              <a:xfrm>
                <a:off x="5376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789" name="Text Box 40"/>
              <p:cNvSpPr txBox="1">
                <a:spLocks noChangeArrowheads="1"/>
              </p:cNvSpPr>
              <p:nvPr/>
            </p:nvSpPr>
            <p:spPr bwMode="auto">
              <a:xfrm>
                <a:off x="1382" y="494"/>
                <a:ext cx="1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fr-FR" altLang="fr-FR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31790" name="Text Box 41"/>
              <p:cNvSpPr txBox="1">
                <a:spLocks noChangeArrowheads="1"/>
              </p:cNvSpPr>
              <p:nvPr/>
            </p:nvSpPr>
            <p:spPr bwMode="auto">
              <a:xfrm>
                <a:off x="4118" y="494"/>
                <a:ext cx="1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fr-FR" altLang="fr-FR" b="1">
                  <a:solidFill>
                    <a:srgbClr val="00FF00"/>
                  </a:solidFill>
                </a:endParaRPr>
              </a:p>
            </p:txBody>
          </p:sp>
          <p:sp>
            <p:nvSpPr>
              <p:cNvPr id="31791" name="Text Box 42"/>
              <p:cNvSpPr txBox="1">
                <a:spLocks noChangeArrowheads="1"/>
              </p:cNvSpPr>
              <p:nvPr/>
            </p:nvSpPr>
            <p:spPr bwMode="auto">
              <a:xfrm>
                <a:off x="5222" y="645"/>
                <a:ext cx="35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b="1" i="1">
                    <a:solidFill>
                      <a:srgbClr val="CC0099"/>
                    </a:solidFill>
                  </a:rPr>
                  <a:t>cagA</a:t>
                </a:r>
              </a:p>
            </p:txBody>
          </p:sp>
        </p:grpSp>
      </p:grpSp>
      <p:sp>
        <p:nvSpPr>
          <p:cNvPr id="31750" name="Rectangle 43"/>
          <p:cNvSpPr>
            <a:spLocks noChangeArrowheads="1"/>
          </p:cNvSpPr>
          <p:nvPr/>
        </p:nvSpPr>
        <p:spPr bwMode="auto">
          <a:xfrm>
            <a:off x="838200" y="457200"/>
            <a:ext cx="6705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3200">
                <a:solidFill>
                  <a:schemeClr val="folHlink"/>
                </a:solidFill>
              </a:rPr>
              <a:t>Îlot de pathogénicité Cag</a:t>
            </a:r>
          </a:p>
        </p:txBody>
      </p:sp>
      <p:sp>
        <p:nvSpPr>
          <p:cNvPr id="31751" name="Text Box 44"/>
          <p:cNvSpPr txBox="1">
            <a:spLocks noChangeArrowheads="1"/>
          </p:cNvSpPr>
          <p:nvPr/>
        </p:nvSpPr>
        <p:spPr bwMode="auto">
          <a:xfrm>
            <a:off x="1873250" y="4495800"/>
            <a:ext cx="14033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altLang="fr-FR" sz="1600"/>
              <a:t>Chromosome</a:t>
            </a:r>
          </a:p>
          <a:p>
            <a:pPr algn="ctr" eaLnBrk="1" hangingPunct="1"/>
            <a:r>
              <a:rPr lang="fr-FR" altLang="fr-FR" sz="1600"/>
              <a:t>2,7 Mb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228600" y="2057400"/>
            <a:ext cx="8610600" cy="1905000"/>
            <a:chOff x="144" y="1296"/>
            <a:chExt cx="5424" cy="1200"/>
          </a:xfrm>
        </p:grpSpPr>
        <p:sp>
          <p:nvSpPr>
            <p:cNvPr id="31754" name="Line 46"/>
            <p:cNvSpPr>
              <a:spLocks noChangeShapeType="1"/>
            </p:cNvSpPr>
            <p:nvPr/>
          </p:nvSpPr>
          <p:spPr bwMode="auto">
            <a:xfrm>
              <a:off x="144" y="1296"/>
              <a:ext cx="2016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755" name="Line 47"/>
            <p:cNvSpPr>
              <a:spLocks noChangeShapeType="1"/>
            </p:cNvSpPr>
            <p:nvPr/>
          </p:nvSpPr>
          <p:spPr bwMode="auto">
            <a:xfrm flipV="1">
              <a:off x="2448" y="1296"/>
              <a:ext cx="312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753" name="Rectangle 48"/>
          <p:cNvSpPr>
            <a:spLocks noChangeArrowheads="1"/>
          </p:cNvSpPr>
          <p:nvPr/>
        </p:nvSpPr>
        <p:spPr bwMode="auto">
          <a:xfrm>
            <a:off x="4438650" y="2667000"/>
            <a:ext cx="41592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®"/>
            </a:pPr>
            <a:r>
              <a:rPr lang="fr-FR" altLang="fr-FR" sz="2400"/>
              <a:t>Îlot génétique (20-90%)</a:t>
            </a:r>
            <a:endParaRPr lang="fr-FR" altLang="fr-FR" sz="2400" i="1"/>
          </a:p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®"/>
            </a:pPr>
            <a:r>
              <a:rPr lang="fr-FR" altLang="fr-FR" sz="2400"/>
              <a:t>40 kb, 31 gènes</a:t>
            </a:r>
            <a:endParaRPr lang="fr-FR" altLang="fr-FR" sz="2400" i="1"/>
          </a:p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®"/>
            </a:pPr>
            <a:r>
              <a:rPr lang="fr-FR" altLang="fr-FR" sz="2400"/>
              <a:t>GC% 35%/39% chz Hp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®"/>
            </a:pPr>
            <a:r>
              <a:rPr lang="fr-FR" altLang="fr-FR" sz="2400"/>
              <a:t>Cag A : antigène dominant, marqueur de virulence (cancer)</a:t>
            </a:r>
          </a:p>
        </p:txBody>
      </p:sp>
    </p:spTree>
    <p:extLst>
      <p:ext uri="{BB962C8B-B14F-4D97-AF65-F5344CB8AC3E}">
        <p14:creationId xmlns:p14="http://schemas.microsoft.com/office/powerpoint/2010/main" val="42795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728B0C-25A5-452E-922B-D4A1B2AF2BC2}" type="slidenum">
              <a:rPr lang="fr-FR" altLang="fr-FR" sz="1600">
                <a:solidFill>
                  <a:schemeClr val="bg1"/>
                </a:solidFill>
              </a:rPr>
              <a:pPr/>
              <a:t>26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2286000"/>
            <a:ext cx="3886200" cy="4267200"/>
            <a:chOff x="144" y="1440"/>
            <a:chExt cx="2448" cy="2688"/>
          </a:xfrm>
        </p:grpSpPr>
        <p:grpSp>
          <p:nvGrpSpPr>
            <p:cNvPr id="32864" name="Group 3"/>
            <p:cNvGrpSpPr>
              <a:grpSpLocks/>
            </p:cNvGrpSpPr>
            <p:nvPr/>
          </p:nvGrpSpPr>
          <p:grpSpPr bwMode="auto">
            <a:xfrm>
              <a:off x="384" y="1872"/>
              <a:ext cx="1248" cy="2256"/>
              <a:chOff x="384" y="1872"/>
              <a:chExt cx="1248" cy="2256"/>
            </a:xfrm>
          </p:grpSpPr>
          <p:sp>
            <p:nvSpPr>
              <p:cNvPr id="32866" name="Rectangle 4"/>
              <p:cNvSpPr>
                <a:spLocks noChangeArrowheads="1"/>
              </p:cNvSpPr>
              <p:nvPr/>
            </p:nvSpPr>
            <p:spPr bwMode="auto">
              <a:xfrm>
                <a:off x="432" y="1872"/>
                <a:ext cx="1200" cy="2016"/>
              </a:xfrm>
              <a:prstGeom prst="rect">
                <a:avLst/>
              </a:prstGeom>
              <a:gradFill rotWithShape="0">
                <a:gsLst>
                  <a:gs pos="0">
                    <a:srgbClr val="02025E"/>
                  </a:gs>
                  <a:gs pos="50000">
                    <a:srgbClr val="01012C"/>
                  </a:gs>
                  <a:gs pos="100000">
                    <a:srgbClr val="02025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867" name="AutoShape 5"/>
              <p:cNvSpPr>
                <a:spLocks noChangeArrowheads="1"/>
              </p:cNvSpPr>
              <p:nvPr/>
            </p:nvSpPr>
            <p:spPr bwMode="auto">
              <a:xfrm rot="-10748278">
                <a:off x="427" y="2208"/>
                <a:ext cx="1204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51 w 21600"/>
                  <a:gd name="T13" fmla="*/ 0 h 21600"/>
                  <a:gd name="T14" fmla="*/ 21349 w 21600"/>
                  <a:gd name="T15" fmla="*/ 1254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886" y="10286"/>
                    </a:moveTo>
                    <a:cubicBezTo>
                      <a:pt x="3157" y="6114"/>
                      <a:pt x="6619" y="2869"/>
                      <a:pt x="10800" y="2870"/>
                    </a:cubicBezTo>
                    <a:cubicBezTo>
                      <a:pt x="14980" y="2870"/>
                      <a:pt x="18442" y="6114"/>
                      <a:pt x="18713" y="10286"/>
                    </a:cubicBezTo>
                    <a:lnTo>
                      <a:pt x="21577" y="10100"/>
                    </a:lnTo>
                    <a:cubicBezTo>
                      <a:pt x="21208" y="4419"/>
                      <a:pt x="16492" y="-1"/>
                      <a:pt x="10799" y="0"/>
                    </a:cubicBezTo>
                    <a:cubicBezTo>
                      <a:pt x="5107" y="0"/>
                      <a:pt x="391" y="4419"/>
                      <a:pt x="22" y="10100"/>
                    </a:cubicBezTo>
                    <a:lnTo>
                      <a:pt x="2886" y="102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481604"/>
                  </a:gs>
                  <a:gs pos="50000">
                    <a:srgbClr val="9C2F08"/>
                  </a:gs>
                  <a:gs pos="100000">
                    <a:srgbClr val="481604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68" name="AutoShape 6"/>
              <p:cNvSpPr>
                <a:spLocks noChangeArrowheads="1"/>
              </p:cNvSpPr>
              <p:nvPr/>
            </p:nvSpPr>
            <p:spPr bwMode="auto">
              <a:xfrm>
                <a:off x="432" y="3552"/>
                <a:ext cx="1200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52 w 21600"/>
                  <a:gd name="T13" fmla="*/ 0 h 21600"/>
                  <a:gd name="T14" fmla="*/ 21348 w 21600"/>
                  <a:gd name="T15" fmla="*/ 125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886" y="10286"/>
                    </a:moveTo>
                    <a:cubicBezTo>
                      <a:pt x="3157" y="6114"/>
                      <a:pt x="6619" y="2869"/>
                      <a:pt x="10800" y="2870"/>
                    </a:cubicBezTo>
                    <a:cubicBezTo>
                      <a:pt x="14980" y="2870"/>
                      <a:pt x="18442" y="6114"/>
                      <a:pt x="18713" y="10286"/>
                    </a:cubicBezTo>
                    <a:lnTo>
                      <a:pt x="21577" y="10100"/>
                    </a:lnTo>
                    <a:cubicBezTo>
                      <a:pt x="21208" y="4419"/>
                      <a:pt x="16492" y="-1"/>
                      <a:pt x="10799" y="0"/>
                    </a:cubicBezTo>
                    <a:cubicBezTo>
                      <a:pt x="5107" y="0"/>
                      <a:pt x="391" y="4419"/>
                      <a:pt x="22" y="10100"/>
                    </a:cubicBezTo>
                    <a:lnTo>
                      <a:pt x="2886" y="102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23A1B"/>
                  </a:gs>
                  <a:gs pos="50000">
                    <a:srgbClr val="277D3B"/>
                  </a:gs>
                  <a:gs pos="100000">
                    <a:srgbClr val="123A1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69" name="Rectangle 7"/>
              <p:cNvSpPr>
                <a:spLocks noChangeArrowheads="1"/>
              </p:cNvSpPr>
              <p:nvPr/>
            </p:nvSpPr>
            <p:spPr bwMode="auto">
              <a:xfrm>
                <a:off x="384" y="3552"/>
                <a:ext cx="105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 eaLnBrk="1" hangingPunct="1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2" charset="2"/>
                  <a:buNone/>
                </a:pPr>
                <a:r>
                  <a:rPr lang="fr-FR" altLang="fr-FR" b="1" i="1">
                    <a:solidFill>
                      <a:schemeClr val="bg1"/>
                    </a:solidFill>
                  </a:rPr>
                  <a:t>H. pylori</a:t>
                </a:r>
              </a:p>
            </p:txBody>
          </p:sp>
          <p:sp>
            <p:nvSpPr>
              <p:cNvPr id="32870" name="Rectangle 8"/>
              <p:cNvSpPr>
                <a:spLocks noChangeArrowheads="1"/>
              </p:cNvSpPr>
              <p:nvPr/>
            </p:nvSpPr>
            <p:spPr bwMode="auto">
              <a:xfrm>
                <a:off x="384" y="1920"/>
                <a:ext cx="67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 eaLnBrk="1" hangingPunct="1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2" charset="2"/>
                  <a:buNone/>
                </a:pPr>
                <a:r>
                  <a:rPr lang="fr-FR" altLang="fr-FR" b="1">
                    <a:solidFill>
                      <a:schemeClr val="bg1"/>
                    </a:solidFill>
                  </a:rPr>
                  <a:t>Cellule</a:t>
                </a:r>
              </a:p>
              <a:p>
                <a:pPr marL="342900" indent="-342900" eaLnBrk="1" hangingPunct="1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2" charset="2"/>
                  <a:buNone/>
                </a:pPr>
                <a:r>
                  <a:rPr lang="fr-FR" altLang="fr-FR" b="1">
                    <a:solidFill>
                      <a:schemeClr val="bg1"/>
                    </a:solidFill>
                  </a:rPr>
                  <a:t>épithéliale</a:t>
                </a:r>
              </a:p>
            </p:txBody>
          </p:sp>
          <p:sp>
            <p:nvSpPr>
              <p:cNvPr id="32871" name="AutoShape 9"/>
              <p:cNvSpPr>
                <a:spLocks noChangeArrowheads="1"/>
              </p:cNvSpPr>
              <p:nvPr/>
            </p:nvSpPr>
            <p:spPr bwMode="auto">
              <a:xfrm>
                <a:off x="432" y="3168"/>
                <a:ext cx="1200" cy="57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52 w 21600"/>
                  <a:gd name="T13" fmla="*/ 0 h 21600"/>
                  <a:gd name="T14" fmla="*/ 21348 w 21600"/>
                  <a:gd name="T15" fmla="*/ 125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886" y="10286"/>
                    </a:moveTo>
                    <a:cubicBezTo>
                      <a:pt x="3157" y="6114"/>
                      <a:pt x="6619" y="2869"/>
                      <a:pt x="10800" y="2870"/>
                    </a:cubicBezTo>
                    <a:cubicBezTo>
                      <a:pt x="14980" y="2870"/>
                      <a:pt x="18442" y="6114"/>
                      <a:pt x="18713" y="10286"/>
                    </a:cubicBezTo>
                    <a:lnTo>
                      <a:pt x="21577" y="10100"/>
                    </a:lnTo>
                    <a:cubicBezTo>
                      <a:pt x="21208" y="4419"/>
                      <a:pt x="16492" y="-1"/>
                      <a:pt x="10799" y="0"/>
                    </a:cubicBezTo>
                    <a:cubicBezTo>
                      <a:pt x="5107" y="0"/>
                      <a:pt x="391" y="4419"/>
                      <a:pt x="22" y="10100"/>
                    </a:cubicBezTo>
                    <a:lnTo>
                      <a:pt x="2886" y="1028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23A1B"/>
                  </a:gs>
                  <a:gs pos="50000">
                    <a:srgbClr val="277D3B"/>
                  </a:gs>
                  <a:gs pos="100000">
                    <a:srgbClr val="123A1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2865" name="Rectangle 10"/>
            <p:cNvSpPr>
              <a:spLocks noChangeArrowheads="1"/>
            </p:cNvSpPr>
            <p:nvPr/>
          </p:nvSpPr>
          <p:spPr bwMode="auto">
            <a:xfrm>
              <a:off x="144" y="1440"/>
              <a:ext cx="2448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eaLnBrk="1" hangingPunct="1"/>
              <a:r>
                <a:rPr lang="fr-FR" altLang="fr-FR" sz="1800" b="1"/>
                <a:t>Système de sécrétion de type IV</a:t>
              </a:r>
            </a:p>
          </p:txBody>
        </p:sp>
      </p:grpSp>
      <p:grpSp>
        <p:nvGrpSpPr>
          <p:cNvPr id="32772" name="Group 11"/>
          <p:cNvGrpSpPr>
            <a:grpSpLocks/>
          </p:cNvGrpSpPr>
          <p:nvPr/>
        </p:nvGrpSpPr>
        <p:grpSpPr bwMode="auto">
          <a:xfrm>
            <a:off x="0" y="644525"/>
            <a:ext cx="9144000" cy="2789238"/>
            <a:chOff x="0" y="494"/>
            <a:chExt cx="5760" cy="1757"/>
          </a:xfrm>
        </p:grpSpPr>
        <p:sp>
          <p:nvSpPr>
            <p:cNvPr id="32822" name="Rectangle 12"/>
            <p:cNvSpPr>
              <a:spLocks noChangeArrowheads="1"/>
            </p:cNvSpPr>
            <p:nvPr/>
          </p:nvSpPr>
          <p:spPr bwMode="auto">
            <a:xfrm>
              <a:off x="0" y="905"/>
              <a:ext cx="5760" cy="24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grpSp>
          <p:nvGrpSpPr>
            <p:cNvPr id="32823" name="Group 13"/>
            <p:cNvGrpSpPr>
              <a:grpSpLocks/>
            </p:cNvGrpSpPr>
            <p:nvPr/>
          </p:nvGrpSpPr>
          <p:grpSpPr bwMode="auto">
            <a:xfrm>
              <a:off x="144" y="494"/>
              <a:ext cx="5472" cy="959"/>
              <a:chOff x="144" y="494"/>
              <a:chExt cx="5472" cy="959"/>
            </a:xfrm>
          </p:grpSpPr>
          <p:sp>
            <p:nvSpPr>
              <p:cNvPr id="32830" name="Line 14"/>
              <p:cNvSpPr>
                <a:spLocks noChangeShapeType="1"/>
              </p:cNvSpPr>
              <p:nvPr/>
            </p:nvSpPr>
            <p:spPr bwMode="auto">
              <a:xfrm flipH="1">
                <a:off x="144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1" name="Line 15"/>
              <p:cNvSpPr>
                <a:spLocks noChangeShapeType="1"/>
              </p:cNvSpPr>
              <p:nvPr/>
            </p:nvSpPr>
            <p:spPr bwMode="auto">
              <a:xfrm>
                <a:off x="384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2" name="Line 16"/>
              <p:cNvSpPr>
                <a:spLocks noChangeShapeType="1"/>
              </p:cNvSpPr>
              <p:nvPr/>
            </p:nvSpPr>
            <p:spPr bwMode="auto">
              <a:xfrm>
                <a:off x="52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3" name="Line 17"/>
              <p:cNvSpPr>
                <a:spLocks noChangeShapeType="1"/>
              </p:cNvSpPr>
              <p:nvPr/>
            </p:nvSpPr>
            <p:spPr bwMode="auto">
              <a:xfrm>
                <a:off x="624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4" name="Line 18"/>
              <p:cNvSpPr>
                <a:spLocks noChangeShapeType="1"/>
              </p:cNvSpPr>
              <p:nvPr/>
            </p:nvSpPr>
            <p:spPr bwMode="auto">
              <a:xfrm>
                <a:off x="76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5" name="Line 19"/>
              <p:cNvSpPr>
                <a:spLocks noChangeShapeType="1"/>
              </p:cNvSpPr>
              <p:nvPr/>
            </p:nvSpPr>
            <p:spPr bwMode="auto">
              <a:xfrm flipH="1">
                <a:off x="960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6" name="Line 20"/>
              <p:cNvSpPr>
                <a:spLocks noChangeShapeType="1"/>
              </p:cNvSpPr>
              <p:nvPr/>
            </p:nvSpPr>
            <p:spPr bwMode="auto">
              <a:xfrm flipH="1">
                <a:off x="1200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7" name="Line 21"/>
              <p:cNvSpPr>
                <a:spLocks noChangeShapeType="1"/>
              </p:cNvSpPr>
              <p:nvPr/>
            </p:nvSpPr>
            <p:spPr bwMode="auto">
              <a:xfrm flipH="1">
                <a:off x="1296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8" name="Line 22"/>
              <p:cNvSpPr>
                <a:spLocks noChangeShapeType="1"/>
              </p:cNvSpPr>
              <p:nvPr/>
            </p:nvSpPr>
            <p:spPr bwMode="auto">
              <a:xfrm flipH="1">
                <a:off x="1440" y="1049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39" name="Line 23"/>
              <p:cNvSpPr>
                <a:spLocks noChangeShapeType="1"/>
              </p:cNvSpPr>
              <p:nvPr/>
            </p:nvSpPr>
            <p:spPr bwMode="auto">
              <a:xfrm flipH="1">
                <a:off x="1776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0" name="Line 24"/>
              <p:cNvSpPr>
                <a:spLocks noChangeShapeType="1"/>
              </p:cNvSpPr>
              <p:nvPr/>
            </p:nvSpPr>
            <p:spPr bwMode="auto">
              <a:xfrm flipH="1">
                <a:off x="2016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1" name="Line 25"/>
              <p:cNvSpPr>
                <a:spLocks noChangeShapeType="1"/>
              </p:cNvSpPr>
              <p:nvPr/>
            </p:nvSpPr>
            <p:spPr bwMode="auto">
              <a:xfrm flipH="1">
                <a:off x="2256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2" name="Line 26"/>
              <p:cNvSpPr>
                <a:spLocks noChangeShapeType="1"/>
              </p:cNvSpPr>
              <p:nvPr/>
            </p:nvSpPr>
            <p:spPr bwMode="auto">
              <a:xfrm>
                <a:off x="268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3" name="Line 27"/>
              <p:cNvSpPr>
                <a:spLocks noChangeShapeType="1"/>
              </p:cNvSpPr>
              <p:nvPr/>
            </p:nvSpPr>
            <p:spPr bwMode="auto">
              <a:xfrm>
                <a:off x="2880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4" name="Text Box 28"/>
              <p:cNvSpPr txBox="1">
                <a:spLocks noChangeArrowheads="1"/>
              </p:cNvSpPr>
              <p:nvPr/>
            </p:nvSpPr>
            <p:spPr bwMode="auto">
              <a:xfrm>
                <a:off x="144" y="1241"/>
                <a:ext cx="542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1600" b="1">
                    <a:solidFill>
                      <a:srgbClr val="FF0000"/>
                    </a:solidFill>
                  </a:rPr>
                  <a:t>5    6  7  8 9    10 11 12  13    14   15  16 17 18  T     S</a:t>
                </a:r>
                <a:r>
                  <a:rPr lang="fr-FR" altLang="fr-FR" sz="1600" b="1"/>
                  <a:t>      </a:t>
                </a:r>
                <a:r>
                  <a:rPr lang="fr-FR" altLang="fr-FR" sz="1600" b="1">
                    <a:solidFill>
                      <a:srgbClr val="FF0000"/>
                    </a:solidFill>
                  </a:rPr>
                  <a:t>Q P O M N     L  I  H G F E D C B A</a:t>
                </a:r>
              </a:p>
            </p:txBody>
          </p:sp>
          <p:sp>
            <p:nvSpPr>
              <p:cNvPr id="32845" name="Line 29"/>
              <p:cNvSpPr>
                <a:spLocks noChangeShapeType="1"/>
              </p:cNvSpPr>
              <p:nvPr/>
            </p:nvSpPr>
            <p:spPr bwMode="auto">
              <a:xfrm flipH="1">
                <a:off x="2400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6" name="Line 30"/>
              <p:cNvSpPr>
                <a:spLocks noChangeShapeType="1"/>
              </p:cNvSpPr>
              <p:nvPr/>
            </p:nvSpPr>
            <p:spPr bwMode="auto">
              <a:xfrm flipH="1">
                <a:off x="3072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7" name="Line 31"/>
              <p:cNvSpPr>
                <a:spLocks noChangeShapeType="1"/>
              </p:cNvSpPr>
              <p:nvPr/>
            </p:nvSpPr>
            <p:spPr bwMode="auto">
              <a:xfrm flipH="1">
                <a:off x="340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8" name="Line 32"/>
              <p:cNvSpPr>
                <a:spLocks noChangeShapeType="1"/>
              </p:cNvSpPr>
              <p:nvPr/>
            </p:nvSpPr>
            <p:spPr bwMode="auto">
              <a:xfrm flipH="1">
                <a:off x="3552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49" name="Line 33"/>
              <p:cNvSpPr>
                <a:spLocks noChangeShapeType="1"/>
              </p:cNvSpPr>
              <p:nvPr/>
            </p:nvSpPr>
            <p:spPr bwMode="auto">
              <a:xfrm flipH="1">
                <a:off x="3696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0" name="Line 34"/>
              <p:cNvSpPr>
                <a:spLocks noChangeShapeType="1"/>
              </p:cNvSpPr>
              <p:nvPr/>
            </p:nvSpPr>
            <p:spPr bwMode="auto">
              <a:xfrm>
                <a:off x="388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1" name="Line 35"/>
              <p:cNvSpPr>
                <a:spLocks noChangeShapeType="1"/>
              </p:cNvSpPr>
              <p:nvPr/>
            </p:nvSpPr>
            <p:spPr bwMode="auto">
              <a:xfrm>
                <a:off x="4032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2" name="Line 36"/>
              <p:cNvSpPr>
                <a:spLocks noChangeShapeType="1"/>
              </p:cNvSpPr>
              <p:nvPr/>
            </p:nvSpPr>
            <p:spPr bwMode="auto">
              <a:xfrm flipH="1">
                <a:off x="4176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3" name="Line 37"/>
              <p:cNvSpPr>
                <a:spLocks noChangeShapeType="1"/>
              </p:cNvSpPr>
              <p:nvPr/>
            </p:nvSpPr>
            <p:spPr bwMode="auto">
              <a:xfrm flipH="1">
                <a:off x="4320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4" name="Line 38"/>
              <p:cNvSpPr>
                <a:spLocks noChangeShapeType="1"/>
              </p:cNvSpPr>
              <p:nvPr/>
            </p:nvSpPr>
            <p:spPr bwMode="auto">
              <a:xfrm flipH="1">
                <a:off x="4464" y="1049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5" name="Line 39"/>
              <p:cNvSpPr>
                <a:spLocks noChangeShapeType="1"/>
              </p:cNvSpPr>
              <p:nvPr/>
            </p:nvSpPr>
            <p:spPr bwMode="auto">
              <a:xfrm flipH="1">
                <a:off x="4656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6" name="Line 40"/>
              <p:cNvSpPr>
                <a:spLocks noChangeShapeType="1"/>
              </p:cNvSpPr>
              <p:nvPr/>
            </p:nvSpPr>
            <p:spPr bwMode="auto">
              <a:xfrm flipH="1">
                <a:off x="4752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7" name="Line 41"/>
              <p:cNvSpPr>
                <a:spLocks noChangeShapeType="1"/>
              </p:cNvSpPr>
              <p:nvPr/>
            </p:nvSpPr>
            <p:spPr bwMode="auto">
              <a:xfrm flipH="1">
                <a:off x="4992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8" name="Line 42"/>
              <p:cNvSpPr>
                <a:spLocks noChangeShapeType="1"/>
              </p:cNvSpPr>
              <p:nvPr/>
            </p:nvSpPr>
            <p:spPr bwMode="auto">
              <a:xfrm flipH="1">
                <a:off x="5088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59" name="Line 43"/>
              <p:cNvSpPr>
                <a:spLocks noChangeShapeType="1"/>
              </p:cNvSpPr>
              <p:nvPr/>
            </p:nvSpPr>
            <p:spPr bwMode="auto">
              <a:xfrm flipH="1">
                <a:off x="5184" y="1049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60" name="Line 44"/>
              <p:cNvSpPr>
                <a:spLocks noChangeShapeType="1"/>
              </p:cNvSpPr>
              <p:nvPr/>
            </p:nvSpPr>
            <p:spPr bwMode="auto">
              <a:xfrm>
                <a:off x="5376" y="1049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2861" name="Text Box 45"/>
              <p:cNvSpPr txBox="1">
                <a:spLocks noChangeArrowheads="1"/>
              </p:cNvSpPr>
              <p:nvPr/>
            </p:nvSpPr>
            <p:spPr bwMode="auto">
              <a:xfrm>
                <a:off x="1382" y="494"/>
                <a:ext cx="33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b="1">
                    <a:solidFill>
                      <a:srgbClr val="FF0000"/>
                    </a:solidFill>
                  </a:rPr>
                  <a:t>cagII</a:t>
                </a:r>
              </a:p>
            </p:txBody>
          </p:sp>
          <p:sp>
            <p:nvSpPr>
              <p:cNvPr id="32862" name="Text Box 46"/>
              <p:cNvSpPr txBox="1">
                <a:spLocks noChangeArrowheads="1"/>
              </p:cNvSpPr>
              <p:nvPr/>
            </p:nvSpPr>
            <p:spPr bwMode="auto">
              <a:xfrm>
                <a:off x="4118" y="494"/>
                <a:ext cx="30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b="1">
                    <a:solidFill>
                      <a:srgbClr val="FF0000"/>
                    </a:solidFill>
                  </a:rPr>
                  <a:t>cagI</a:t>
                </a:r>
              </a:p>
            </p:txBody>
          </p:sp>
          <p:sp>
            <p:nvSpPr>
              <p:cNvPr id="32863" name="Text Box 47"/>
              <p:cNvSpPr txBox="1">
                <a:spLocks noChangeArrowheads="1"/>
              </p:cNvSpPr>
              <p:nvPr/>
            </p:nvSpPr>
            <p:spPr bwMode="auto">
              <a:xfrm>
                <a:off x="5222" y="645"/>
                <a:ext cx="35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b="1" i="1">
                    <a:solidFill>
                      <a:srgbClr val="00CC66"/>
                    </a:solidFill>
                  </a:rPr>
                  <a:t>cagA</a:t>
                </a:r>
              </a:p>
            </p:txBody>
          </p:sp>
        </p:grpSp>
        <p:sp>
          <p:nvSpPr>
            <p:cNvPr id="32824" name="Line 48"/>
            <p:cNvSpPr>
              <a:spLocks noChangeShapeType="1"/>
            </p:cNvSpPr>
            <p:nvPr/>
          </p:nvSpPr>
          <p:spPr bwMode="auto">
            <a:xfrm flipV="1">
              <a:off x="3312" y="761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25" name="Line 49"/>
            <p:cNvSpPr>
              <a:spLocks noChangeShapeType="1"/>
            </p:cNvSpPr>
            <p:nvPr/>
          </p:nvSpPr>
          <p:spPr bwMode="auto">
            <a:xfrm flipH="1">
              <a:off x="2640" y="1529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26" name="Line 50"/>
            <p:cNvSpPr>
              <a:spLocks noChangeShapeType="1"/>
            </p:cNvSpPr>
            <p:nvPr/>
          </p:nvSpPr>
          <p:spPr bwMode="auto">
            <a:xfrm>
              <a:off x="3312" y="1529"/>
              <a:ext cx="57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27" name="Line 51"/>
            <p:cNvSpPr>
              <a:spLocks noChangeShapeType="1"/>
            </p:cNvSpPr>
            <p:nvPr/>
          </p:nvSpPr>
          <p:spPr bwMode="auto">
            <a:xfrm>
              <a:off x="3072" y="1913"/>
              <a:ext cx="816" cy="0"/>
            </a:xfrm>
            <a:prstGeom prst="line">
              <a:avLst/>
            </a:prstGeom>
            <a:noFill/>
            <a:ln w="38100">
              <a:solidFill>
                <a:srgbClr val="FF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28" name="Line 52"/>
            <p:cNvSpPr>
              <a:spLocks noChangeShapeType="1"/>
            </p:cNvSpPr>
            <p:nvPr/>
          </p:nvSpPr>
          <p:spPr bwMode="auto">
            <a:xfrm flipH="1">
              <a:off x="2688" y="1913"/>
              <a:ext cx="336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829" name="Text Box 53"/>
            <p:cNvSpPr txBox="1">
              <a:spLocks noChangeArrowheads="1"/>
            </p:cNvSpPr>
            <p:nvPr/>
          </p:nvSpPr>
          <p:spPr bwMode="auto">
            <a:xfrm>
              <a:off x="2966" y="2078"/>
              <a:ext cx="3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b="1">
                  <a:solidFill>
                    <a:srgbClr val="FF00FF"/>
                  </a:solidFill>
                </a:rPr>
                <a:t>IS 605</a:t>
              </a:r>
              <a:endParaRPr lang="fr-FR" altLang="fr-FR" b="1"/>
            </a:p>
          </p:txBody>
        </p:sp>
      </p:grpSp>
      <p:sp>
        <p:nvSpPr>
          <p:cNvPr id="32773" name="Rectangle 54"/>
          <p:cNvSpPr>
            <a:spLocks noChangeArrowheads="1"/>
          </p:cNvSpPr>
          <p:nvPr/>
        </p:nvSpPr>
        <p:spPr bwMode="auto">
          <a:xfrm>
            <a:off x="685800" y="152400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2400" b="1">
                <a:solidFill>
                  <a:schemeClr val="folHlink"/>
                </a:solidFill>
              </a:rPr>
              <a:t>Îlot de pathogénicité Cag</a:t>
            </a:r>
          </a:p>
        </p:txBody>
      </p:sp>
      <p:grpSp>
        <p:nvGrpSpPr>
          <p:cNvPr id="6" name="Group 55"/>
          <p:cNvGrpSpPr>
            <a:grpSpLocks/>
          </p:cNvGrpSpPr>
          <p:nvPr/>
        </p:nvGrpSpPr>
        <p:grpSpPr bwMode="auto">
          <a:xfrm>
            <a:off x="1371600" y="5554663"/>
            <a:ext cx="3865563" cy="998537"/>
            <a:chOff x="864" y="3499"/>
            <a:chExt cx="2435" cy="629"/>
          </a:xfrm>
        </p:grpSpPr>
        <p:sp>
          <p:nvSpPr>
            <p:cNvPr id="32817" name="Rectangle 56"/>
            <p:cNvSpPr>
              <a:spLocks noChangeArrowheads="1"/>
            </p:cNvSpPr>
            <p:nvPr/>
          </p:nvSpPr>
          <p:spPr bwMode="auto">
            <a:xfrm>
              <a:off x="1728" y="3504"/>
              <a:ext cx="1571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fr-FR" altLang="fr-FR" b="1">
                  <a:solidFill>
                    <a:schemeClr val="accent2"/>
                  </a:solidFill>
                </a:rPr>
                <a:t>Protéines de membrane interne</a:t>
              </a:r>
            </a:p>
          </p:txBody>
        </p:sp>
        <p:grpSp>
          <p:nvGrpSpPr>
            <p:cNvPr id="32818" name="Group 57"/>
            <p:cNvGrpSpPr>
              <a:grpSpLocks/>
            </p:cNvGrpSpPr>
            <p:nvPr/>
          </p:nvGrpSpPr>
          <p:grpSpPr bwMode="auto">
            <a:xfrm>
              <a:off x="864" y="3499"/>
              <a:ext cx="480" cy="197"/>
              <a:chOff x="1488" y="3456"/>
              <a:chExt cx="1056" cy="288"/>
            </a:xfrm>
          </p:grpSpPr>
          <p:sp>
            <p:nvSpPr>
              <p:cNvPr id="32819" name="Rectangle 5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056" cy="192"/>
              </a:xfrm>
              <a:prstGeom prst="rect">
                <a:avLst/>
              </a:prstGeom>
              <a:solidFill>
                <a:srgbClr val="E0D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820" name="Oval 59"/>
              <p:cNvSpPr>
                <a:spLocks noChangeArrowheads="1"/>
              </p:cNvSpPr>
              <p:nvPr/>
            </p:nvSpPr>
            <p:spPr bwMode="auto">
              <a:xfrm>
                <a:off x="1488" y="3456"/>
                <a:ext cx="1056" cy="144"/>
              </a:xfrm>
              <a:prstGeom prst="ellipse">
                <a:avLst/>
              </a:prstGeom>
              <a:gradFill rotWithShape="0">
                <a:gsLst>
                  <a:gs pos="0">
                    <a:srgbClr val="686310"/>
                  </a:gs>
                  <a:gs pos="100000">
                    <a:srgbClr val="E0D7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821" name="Oval 60"/>
              <p:cNvSpPr>
                <a:spLocks noChangeArrowheads="1"/>
              </p:cNvSpPr>
              <p:nvPr/>
            </p:nvSpPr>
            <p:spPr bwMode="auto">
              <a:xfrm>
                <a:off x="1488" y="3600"/>
                <a:ext cx="1056" cy="144"/>
              </a:xfrm>
              <a:prstGeom prst="ellipse">
                <a:avLst/>
              </a:prstGeom>
              <a:gradFill rotWithShape="0">
                <a:gsLst>
                  <a:gs pos="0">
                    <a:srgbClr val="E0D722"/>
                  </a:gs>
                  <a:gs pos="50000">
                    <a:srgbClr val="686310"/>
                  </a:gs>
                  <a:gs pos="100000">
                    <a:srgbClr val="E0D72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</p:grp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1371600" y="4930775"/>
            <a:ext cx="3886200" cy="676275"/>
            <a:chOff x="864" y="3106"/>
            <a:chExt cx="2448" cy="426"/>
          </a:xfrm>
        </p:grpSpPr>
        <p:sp>
          <p:nvSpPr>
            <p:cNvPr id="32811" name="Rectangle 62"/>
            <p:cNvSpPr>
              <a:spLocks noChangeArrowheads="1"/>
            </p:cNvSpPr>
            <p:nvPr/>
          </p:nvSpPr>
          <p:spPr bwMode="auto">
            <a:xfrm>
              <a:off x="1741" y="3168"/>
              <a:ext cx="157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fr-FR" altLang="fr-FR" b="1">
                  <a:solidFill>
                    <a:schemeClr val="accent2"/>
                  </a:solidFill>
                </a:rPr>
                <a:t>Protéines de membrane externe</a:t>
              </a:r>
            </a:p>
          </p:txBody>
        </p:sp>
        <p:sp>
          <p:nvSpPr>
            <p:cNvPr id="32812" name="Rectangle 63"/>
            <p:cNvSpPr>
              <a:spLocks noChangeArrowheads="1"/>
            </p:cNvSpPr>
            <p:nvPr/>
          </p:nvSpPr>
          <p:spPr bwMode="auto">
            <a:xfrm>
              <a:off x="951" y="3237"/>
              <a:ext cx="306" cy="295"/>
            </a:xfrm>
            <a:prstGeom prst="rect">
              <a:avLst/>
            </a:prstGeom>
            <a:gradFill rotWithShape="0">
              <a:gsLst>
                <a:gs pos="0">
                  <a:srgbClr val="E0D722"/>
                </a:gs>
                <a:gs pos="50000">
                  <a:srgbClr val="686310"/>
                </a:gs>
                <a:gs pos="100000">
                  <a:srgbClr val="E0D72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grpSp>
          <p:nvGrpSpPr>
            <p:cNvPr id="32813" name="Group 64"/>
            <p:cNvGrpSpPr>
              <a:grpSpLocks/>
            </p:cNvGrpSpPr>
            <p:nvPr/>
          </p:nvGrpSpPr>
          <p:grpSpPr bwMode="auto">
            <a:xfrm>
              <a:off x="864" y="3106"/>
              <a:ext cx="480" cy="197"/>
              <a:chOff x="1488" y="2880"/>
              <a:chExt cx="1056" cy="288"/>
            </a:xfrm>
          </p:grpSpPr>
          <p:sp>
            <p:nvSpPr>
              <p:cNvPr id="32814" name="Rectangle 65"/>
              <p:cNvSpPr>
                <a:spLocks noChangeArrowheads="1"/>
              </p:cNvSpPr>
              <p:nvPr/>
            </p:nvSpPr>
            <p:spPr bwMode="auto">
              <a:xfrm>
                <a:off x="1488" y="2928"/>
                <a:ext cx="1056" cy="192"/>
              </a:xfrm>
              <a:prstGeom prst="rect">
                <a:avLst/>
              </a:prstGeom>
              <a:solidFill>
                <a:srgbClr val="E0D7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815" name="Oval 66"/>
              <p:cNvSpPr>
                <a:spLocks noChangeArrowheads="1"/>
              </p:cNvSpPr>
              <p:nvPr/>
            </p:nvSpPr>
            <p:spPr bwMode="auto">
              <a:xfrm>
                <a:off x="1488" y="2880"/>
                <a:ext cx="1056" cy="144"/>
              </a:xfrm>
              <a:prstGeom prst="ellipse">
                <a:avLst/>
              </a:prstGeom>
              <a:gradFill rotWithShape="0">
                <a:gsLst>
                  <a:gs pos="0">
                    <a:srgbClr val="686310"/>
                  </a:gs>
                  <a:gs pos="100000">
                    <a:srgbClr val="E0D7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816" name="Oval 67"/>
              <p:cNvSpPr>
                <a:spLocks noChangeArrowheads="1"/>
              </p:cNvSpPr>
              <p:nvPr/>
            </p:nvSpPr>
            <p:spPr bwMode="auto">
              <a:xfrm>
                <a:off x="1488" y="3024"/>
                <a:ext cx="1056" cy="144"/>
              </a:xfrm>
              <a:prstGeom prst="ellipse">
                <a:avLst/>
              </a:prstGeom>
              <a:gradFill rotWithShape="0">
                <a:gsLst>
                  <a:gs pos="0">
                    <a:srgbClr val="E0D722"/>
                  </a:gs>
                  <a:gs pos="50000">
                    <a:srgbClr val="686310"/>
                  </a:gs>
                  <a:gs pos="100000">
                    <a:srgbClr val="E0D72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fr-FR" altLang="fr-FR"/>
              </a:p>
            </p:txBody>
          </p:sp>
        </p:grp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1579563" y="3733800"/>
            <a:ext cx="3678237" cy="1249363"/>
            <a:chOff x="995" y="2352"/>
            <a:chExt cx="2317" cy="787"/>
          </a:xfrm>
        </p:grpSpPr>
        <p:sp>
          <p:nvSpPr>
            <p:cNvPr id="32797" name="Rectangle 69"/>
            <p:cNvSpPr>
              <a:spLocks noChangeArrowheads="1"/>
            </p:cNvSpPr>
            <p:nvPr/>
          </p:nvSpPr>
          <p:spPr bwMode="auto">
            <a:xfrm>
              <a:off x="1039" y="2352"/>
              <a:ext cx="130" cy="787"/>
            </a:xfrm>
            <a:prstGeom prst="rect">
              <a:avLst/>
            </a:prstGeom>
            <a:solidFill>
              <a:srgbClr val="E0D7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798" name="Oval 70"/>
            <p:cNvSpPr>
              <a:spLocks noChangeArrowheads="1"/>
            </p:cNvSpPr>
            <p:nvPr/>
          </p:nvSpPr>
          <p:spPr bwMode="auto">
            <a:xfrm>
              <a:off x="1104" y="2745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799" name="Oval 71"/>
            <p:cNvSpPr>
              <a:spLocks noChangeArrowheads="1"/>
            </p:cNvSpPr>
            <p:nvPr/>
          </p:nvSpPr>
          <p:spPr bwMode="auto">
            <a:xfrm>
              <a:off x="995" y="2745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0" name="Rectangle 72"/>
            <p:cNvSpPr>
              <a:spLocks noChangeArrowheads="1"/>
            </p:cNvSpPr>
            <p:nvPr/>
          </p:nvSpPr>
          <p:spPr bwMode="auto">
            <a:xfrm>
              <a:off x="1741" y="2688"/>
              <a:ext cx="15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2" charset="2"/>
                <a:buNone/>
              </a:pPr>
              <a:r>
                <a:rPr lang="fr-FR" altLang="fr-FR" b="1">
                  <a:solidFill>
                    <a:schemeClr val="accent2"/>
                  </a:solidFill>
                </a:rPr>
                <a:t>Constituants du canal</a:t>
              </a:r>
            </a:p>
          </p:txBody>
        </p:sp>
        <p:sp>
          <p:nvSpPr>
            <p:cNvPr id="32801" name="Oval 73"/>
            <p:cNvSpPr>
              <a:spLocks noChangeArrowheads="1"/>
            </p:cNvSpPr>
            <p:nvPr/>
          </p:nvSpPr>
          <p:spPr bwMode="auto">
            <a:xfrm>
              <a:off x="1104" y="2876"/>
              <a:ext cx="109" cy="132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2" name="Oval 74"/>
            <p:cNvSpPr>
              <a:spLocks noChangeArrowheads="1"/>
            </p:cNvSpPr>
            <p:nvPr/>
          </p:nvSpPr>
          <p:spPr bwMode="auto">
            <a:xfrm>
              <a:off x="1104" y="2614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3" name="Oval 75"/>
            <p:cNvSpPr>
              <a:spLocks noChangeArrowheads="1"/>
            </p:cNvSpPr>
            <p:nvPr/>
          </p:nvSpPr>
          <p:spPr bwMode="auto">
            <a:xfrm>
              <a:off x="995" y="2876"/>
              <a:ext cx="109" cy="132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4" name="Oval 76"/>
            <p:cNvSpPr>
              <a:spLocks noChangeArrowheads="1"/>
            </p:cNvSpPr>
            <p:nvPr/>
          </p:nvSpPr>
          <p:spPr bwMode="auto">
            <a:xfrm>
              <a:off x="995" y="2483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5" name="Oval 77"/>
            <p:cNvSpPr>
              <a:spLocks noChangeArrowheads="1"/>
            </p:cNvSpPr>
            <p:nvPr/>
          </p:nvSpPr>
          <p:spPr bwMode="auto">
            <a:xfrm>
              <a:off x="1104" y="2483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6" name="Oval 78"/>
            <p:cNvSpPr>
              <a:spLocks noChangeArrowheads="1"/>
            </p:cNvSpPr>
            <p:nvPr/>
          </p:nvSpPr>
          <p:spPr bwMode="auto">
            <a:xfrm>
              <a:off x="995" y="2352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7" name="Oval 79"/>
            <p:cNvSpPr>
              <a:spLocks noChangeArrowheads="1"/>
            </p:cNvSpPr>
            <p:nvPr/>
          </p:nvSpPr>
          <p:spPr bwMode="auto">
            <a:xfrm>
              <a:off x="1104" y="2352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8" name="Oval 80"/>
            <p:cNvSpPr>
              <a:spLocks noChangeArrowheads="1"/>
            </p:cNvSpPr>
            <p:nvPr/>
          </p:nvSpPr>
          <p:spPr bwMode="auto">
            <a:xfrm>
              <a:off x="995" y="2614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09" name="Oval 81"/>
            <p:cNvSpPr>
              <a:spLocks noChangeArrowheads="1"/>
            </p:cNvSpPr>
            <p:nvPr/>
          </p:nvSpPr>
          <p:spPr bwMode="auto">
            <a:xfrm>
              <a:off x="995" y="3008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  <p:sp>
          <p:nvSpPr>
            <p:cNvPr id="32810" name="Oval 82"/>
            <p:cNvSpPr>
              <a:spLocks noChangeArrowheads="1"/>
            </p:cNvSpPr>
            <p:nvPr/>
          </p:nvSpPr>
          <p:spPr bwMode="auto">
            <a:xfrm>
              <a:off x="1104" y="3008"/>
              <a:ext cx="109" cy="131"/>
            </a:xfrm>
            <a:prstGeom prst="ellipse">
              <a:avLst/>
            </a:prstGeom>
            <a:gradFill rotWithShape="0">
              <a:gsLst>
                <a:gs pos="0">
                  <a:srgbClr val="E0D722"/>
                </a:gs>
                <a:gs pos="100000">
                  <a:srgbClr val="68631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/>
            </a:p>
          </p:txBody>
        </p:sp>
      </p:grpSp>
      <p:grpSp>
        <p:nvGrpSpPr>
          <p:cNvPr id="11" name="Group 83"/>
          <p:cNvGrpSpPr>
            <a:grpSpLocks/>
          </p:cNvGrpSpPr>
          <p:nvPr/>
        </p:nvGrpSpPr>
        <p:grpSpPr bwMode="auto">
          <a:xfrm>
            <a:off x="1219200" y="2862263"/>
            <a:ext cx="3886200" cy="3571875"/>
            <a:chOff x="768" y="1803"/>
            <a:chExt cx="2448" cy="2250"/>
          </a:xfrm>
        </p:grpSpPr>
        <p:grpSp>
          <p:nvGrpSpPr>
            <p:cNvPr id="32779" name="Group 84"/>
            <p:cNvGrpSpPr>
              <a:grpSpLocks/>
            </p:cNvGrpSpPr>
            <p:nvPr/>
          </p:nvGrpSpPr>
          <p:grpSpPr bwMode="auto">
            <a:xfrm>
              <a:off x="1152" y="3792"/>
              <a:ext cx="288" cy="261"/>
              <a:chOff x="4477" y="2564"/>
              <a:chExt cx="720" cy="653"/>
            </a:xfrm>
          </p:grpSpPr>
          <p:sp>
            <p:nvSpPr>
              <p:cNvPr id="32795" name="Oval 85"/>
              <p:cNvSpPr>
                <a:spLocks noChangeArrowheads="1"/>
              </p:cNvSpPr>
              <p:nvPr/>
            </p:nvSpPr>
            <p:spPr bwMode="auto">
              <a:xfrm rot="-2342292">
                <a:off x="4562" y="2564"/>
                <a:ext cx="540" cy="623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744674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796" name="Text Box 86"/>
              <p:cNvSpPr txBox="1">
                <a:spLocks noChangeArrowheads="1"/>
              </p:cNvSpPr>
              <p:nvPr/>
            </p:nvSpPr>
            <p:spPr bwMode="auto">
              <a:xfrm>
                <a:off x="4477" y="2677"/>
                <a:ext cx="72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800" b="1">
                    <a:solidFill>
                      <a:schemeClr val="bg1"/>
                    </a:solidFill>
                  </a:rPr>
                  <a:t>CagA</a:t>
                </a:r>
              </a:p>
            </p:txBody>
          </p:sp>
        </p:grpSp>
        <p:grpSp>
          <p:nvGrpSpPr>
            <p:cNvPr id="32780" name="Group 87"/>
            <p:cNvGrpSpPr>
              <a:grpSpLocks/>
            </p:cNvGrpSpPr>
            <p:nvPr/>
          </p:nvGrpSpPr>
          <p:grpSpPr bwMode="auto">
            <a:xfrm>
              <a:off x="864" y="3696"/>
              <a:ext cx="288" cy="261"/>
              <a:chOff x="4477" y="2564"/>
              <a:chExt cx="720" cy="653"/>
            </a:xfrm>
          </p:grpSpPr>
          <p:sp>
            <p:nvSpPr>
              <p:cNvPr id="32793" name="Oval 88"/>
              <p:cNvSpPr>
                <a:spLocks noChangeArrowheads="1"/>
              </p:cNvSpPr>
              <p:nvPr/>
            </p:nvSpPr>
            <p:spPr bwMode="auto">
              <a:xfrm rot="-2342292">
                <a:off x="4562" y="2564"/>
                <a:ext cx="540" cy="623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744674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794" name="Text Box 89"/>
              <p:cNvSpPr txBox="1">
                <a:spLocks noChangeArrowheads="1"/>
              </p:cNvSpPr>
              <p:nvPr/>
            </p:nvSpPr>
            <p:spPr bwMode="auto">
              <a:xfrm>
                <a:off x="4477" y="2677"/>
                <a:ext cx="72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800" b="1">
                    <a:solidFill>
                      <a:schemeClr val="bg1"/>
                    </a:solidFill>
                  </a:rPr>
                  <a:t>CagA</a:t>
                </a:r>
              </a:p>
            </p:txBody>
          </p:sp>
        </p:grpSp>
        <p:grpSp>
          <p:nvGrpSpPr>
            <p:cNvPr id="32781" name="Group 90"/>
            <p:cNvGrpSpPr>
              <a:grpSpLocks/>
            </p:cNvGrpSpPr>
            <p:nvPr/>
          </p:nvGrpSpPr>
          <p:grpSpPr bwMode="auto">
            <a:xfrm>
              <a:off x="768" y="1899"/>
              <a:ext cx="288" cy="261"/>
              <a:chOff x="4477" y="2564"/>
              <a:chExt cx="720" cy="653"/>
            </a:xfrm>
          </p:grpSpPr>
          <p:sp>
            <p:nvSpPr>
              <p:cNvPr id="32791" name="Oval 91"/>
              <p:cNvSpPr>
                <a:spLocks noChangeArrowheads="1"/>
              </p:cNvSpPr>
              <p:nvPr/>
            </p:nvSpPr>
            <p:spPr bwMode="auto">
              <a:xfrm rot="-2342292">
                <a:off x="4562" y="2564"/>
                <a:ext cx="540" cy="623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744674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792" name="Text Box 92"/>
              <p:cNvSpPr txBox="1">
                <a:spLocks noChangeArrowheads="1"/>
              </p:cNvSpPr>
              <p:nvPr/>
            </p:nvSpPr>
            <p:spPr bwMode="auto">
              <a:xfrm>
                <a:off x="4477" y="2677"/>
                <a:ext cx="72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800" b="1">
                    <a:solidFill>
                      <a:schemeClr val="bg1"/>
                    </a:solidFill>
                  </a:rPr>
                  <a:t>CagA</a:t>
                </a:r>
              </a:p>
            </p:txBody>
          </p:sp>
        </p:grpSp>
        <p:grpSp>
          <p:nvGrpSpPr>
            <p:cNvPr id="32782" name="Group 93"/>
            <p:cNvGrpSpPr>
              <a:grpSpLocks/>
            </p:cNvGrpSpPr>
            <p:nvPr/>
          </p:nvGrpSpPr>
          <p:grpSpPr bwMode="auto">
            <a:xfrm>
              <a:off x="960" y="2091"/>
              <a:ext cx="288" cy="261"/>
              <a:chOff x="4477" y="2564"/>
              <a:chExt cx="720" cy="653"/>
            </a:xfrm>
          </p:grpSpPr>
          <p:sp>
            <p:nvSpPr>
              <p:cNvPr id="32789" name="Oval 94"/>
              <p:cNvSpPr>
                <a:spLocks noChangeArrowheads="1"/>
              </p:cNvSpPr>
              <p:nvPr/>
            </p:nvSpPr>
            <p:spPr bwMode="auto">
              <a:xfrm rot="-2342292">
                <a:off x="4562" y="2564"/>
                <a:ext cx="540" cy="623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744674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790" name="Text Box 95"/>
              <p:cNvSpPr txBox="1">
                <a:spLocks noChangeArrowheads="1"/>
              </p:cNvSpPr>
              <p:nvPr/>
            </p:nvSpPr>
            <p:spPr bwMode="auto">
              <a:xfrm>
                <a:off x="4477" y="2677"/>
                <a:ext cx="72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800" b="1">
                    <a:solidFill>
                      <a:schemeClr val="bg1"/>
                    </a:solidFill>
                  </a:rPr>
                  <a:t>CagA</a:t>
                </a:r>
              </a:p>
            </p:txBody>
          </p:sp>
        </p:grpSp>
        <p:grpSp>
          <p:nvGrpSpPr>
            <p:cNvPr id="32783" name="Group 96"/>
            <p:cNvGrpSpPr>
              <a:grpSpLocks/>
            </p:cNvGrpSpPr>
            <p:nvPr/>
          </p:nvGrpSpPr>
          <p:grpSpPr bwMode="auto">
            <a:xfrm>
              <a:off x="1104" y="1803"/>
              <a:ext cx="288" cy="261"/>
              <a:chOff x="4477" y="2564"/>
              <a:chExt cx="720" cy="653"/>
            </a:xfrm>
          </p:grpSpPr>
          <p:sp>
            <p:nvSpPr>
              <p:cNvPr id="32787" name="Oval 97"/>
              <p:cNvSpPr>
                <a:spLocks noChangeArrowheads="1"/>
              </p:cNvSpPr>
              <p:nvPr/>
            </p:nvSpPr>
            <p:spPr bwMode="auto">
              <a:xfrm rot="-2342292">
                <a:off x="4562" y="2564"/>
                <a:ext cx="540" cy="623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744674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2788" name="Text Box 98"/>
              <p:cNvSpPr txBox="1">
                <a:spLocks noChangeArrowheads="1"/>
              </p:cNvSpPr>
              <p:nvPr/>
            </p:nvSpPr>
            <p:spPr bwMode="auto">
              <a:xfrm>
                <a:off x="4477" y="2677"/>
                <a:ext cx="72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800" b="1">
                    <a:solidFill>
                      <a:schemeClr val="bg1"/>
                    </a:solidFill>
                  </a:rPr>
                  <a:t>CagA</a:t>
                </a:r>
              </a:p>
            </p:txBody>
          </p:sp>
        </p:grpSp>
        <p:sp>
          <p:nvSpPr>
            <p:cNvPr id="32784" name="Text Box 99"/>
            <p:cNvSpPr txBox="1">
              <a:spLocks noChangeArrowheads="1"/>
            </p:cNvSpPr>
            <p:nvPr/>
          </p:nvSpPr>
          <p:spPr bwMode="auto">
            <a:xfrm>
              <a:off x="1776" y="2131"/>
              <a:ext cx="14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fr-FR" altLang="fr-FR" b="1">
                  <a:solidFill>
                    <a:schemeClr val="accent2"/>
                  </a:solidFill>
                </a:rPr>
                <a:t>Injection de CagA</a:t>
              </a:r>
            </a:p>
          </p:txBody>
        </p:sp>
        <p:sp>
          <p:nvSpPr>
            <p:cNvPr id="819300" name="AutoShape 100"/>
            <p:cNvSpPr>
              <a:spLocks noChangeArrowheads="1"/>
            </p:cNvSpPr>
            <p:nvPr/>
          </p:nvSpPr>
          <p:spPr bwMode="auto">
            <a:xfrm>
              <a:off x="1056" y="3072"/>
              <a:ext cx="96" cy="720"/>
            </a:xfrm>
            <a:prstGeom prst="upArrow">
              <a:avLst>
                <a:gd name="adj1" fmla="val 50000"/>
                <a:gd name="adj2" fmla="val 187500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  <p:sp>
          <p:nvSpPr>
            <p:cNvPr id="819301" name="AutoShape 101"/>
            <p:cNvSpPr>
              <a:spLocks noChangeArrowheads="1"/>
            </p:cNvSpPr>
            <p:nvPr/>
          </p:nvSpPr>
          <p:spPr bwMode="auto">
            <a:xfrm>
              <a:off x="1056" y="2256"/>
              <a:ext cx="96" cy="624"/>
            </a:xfrm>
            <a:prstGeom prst="upArrow">
              <a:avLst>
                <a:gd name="adj1" fmla="val 50000"/>
                <a:gd name="adj2" fmla="val 162500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fr-FR"/>
            </a:p>
          </p:txBody>
        </p:sp>
      </p:grpSp>
      <p:pic>
        <p:nvPicPr>
          <p:cNvPr id="819302" name="Picture 102" descr="piliH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5100"/>
            <a:ext cx="3733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18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1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7255AB8-3931-4C59-A1EE-E8187FACECDF}" type="slidenum">
              <a:rPr lang="fr-FR" altLang="fr-FR" sz="1600">
                <a:solidFill>
                  <a:schemeClr val="bg1"/>
                </a:solidFill>
              </a:rPr>
              <a:pPr/>
              <a:t>27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grpSp>
        <p:nvGrpSpPr>
          <p:cNvPr id="33795" name="Group 2"/>
          <p:cNvGrpSpPr>
            <a:grpSpLocks/>
          </p:cNvGrpSpPr>
          <p:nvPr/>
        </p:nvGrpSpPr>
        <p:grpSpPr bwMode="auto">
          <a:xfrm>
            <a:off x="4948238" y="457200"/>
            <a:ext cx="528637" cy="485775"/>
            <a:chOff x="3117" y="288"/>
            <a:chExt cx="333" cy="306"/>
          </a:xfrm>
        </p:grpSpPr>
        <p:sp>
          <p:nvSpPr>
            <p:cNvPr id="33873" name="Oval 3"/>
            <p:cNvSpPr>
              <a:spLocks noChangeArrowheads="1"/>
            </p:cNvSpPr>
            <p:nvPr/>
          </p:nvSpPr>
          <p:spPr bwMode="auto">
            <a:xfrm rot="-2342292">
              <a:off x="3157" y="288"/>
              <a:ext cx="249" cy="292"/>
            </a:xfrm>
            <a:prstGeom prst="ellipse">
              <a:avLst/>
            </a:prstGeom>
            <a:gradFill rotWithShape="0">
              <a:gsLst>
                <a:gs pos="0">
                  <a:srgbClr val="FF99FF"/>
                </a:gs>
                <a:gs pos="100000">
                  <a:srgbClr val="7647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altLang="fr-FR"/>
            </a:p>
          </p:txBody>
        </p:sp>
        <p:sp>
          <p:nvSpPr>
            <p:cNvPr id="33874" name="Text Box 4"/>
            <p:cNvSpPr txBox="1">
              <a:spLocks noChangeArrowheads="1"/>
            </p:cNvSpPr>
            <p:nvPr/>
          </p:nvSpPr>
          <p:spPr bwMode="auto">
            <a:xfrm>
              <a:off x="3117" y="341"/>
              <a:ext cx="333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800" b="1">
                  <a:solidFill>
                    <a:srgbClr val="FFFFFF"/>
                  </a:solidFill>
                </a:rPr>
                <a:t>CagA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948238" y="725488"/>
            <a:ext cx="1584325" cy="1471612"/>
            <a:chOff x="3117" y="457"/>
            <a:chExt cx="998" cy="927"/>
          </a:xfrm>
        </p:grpSpPr>
        <p:grpSp>
          <p:nvGrpSpPr>
            <p:cNvPr id="33863" name="Group 6"/>
            <p:cNvGrpSpPr>
              <a:grpSpLocks/>
            </p:cNvGrpSpPr>
            <p:nvPr/>
          </p:nvGrpSpPr>
          <p:grpSpPr bwMode="auto">
            <a:xfrm>
              <a:off x="3117" y="1047"/>
              <a:ext cx="362" cy="337"/>
              <a:chOff x="3117" y="1047"/>
              <a:chExt cx="362" cy="337"/>
            </a:xfrm>
          </p:grpSpPr>
          <p:sp>
            <p:nvSpPr>
              <p:cNvPr id="33870" name="Oval 7"/>
              <p:cNvSpPr>
                <a:spLocks noChangeArrowheads="1"/>
              </p:cNvSpPr>
              <p:nvPr/>
            </p:nvSpPr>
            <p:spPr bwMode="auto">
              <a:xfrm rot="-2342292">
                <a:off x="3167" y="1047"/>
                <a:ext cx="312" cy="322"/>
              </a:xfrm>
              <a:prstGeom prst="ellipse">
                <a:avLst/>
              </a:prstGeom>
              <a:gradFill rotWithShape="0">
                <a:gsLst>
                  <a:gs pos="0">
                    <a:srgbClr val="FF99FF"/>
                  </a:gs>
                  <a:gs pos="100000">
                    <a:srgbClr val="744674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3871" name="Oval 8"/>
              <p:cNvSpPr>
                <a:spLocks noChangeArrowheads="1"/>
              </p:cNvSpPr>
              <p:nvPr/>
            </p:nvSpPr>
            <p:spPr bwMode="auto">
              <a:xfrm>
                <a:off x="3117" y="1047"/>
                <a:ext cx="111" cy="169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 altLang="fr-FR"/>
                  <a:t>P</a:t>
                </a:r>
              </a:p>
            </p:txBody>
          </p:sp>
          <p:sp>
            <p:nvSpPr>
              <p:cNvPr id="33872" name="Oval 9"/>
              <p:cNvSpPr>
                <a:spLocks noChangeArrowheads="1"/>
              </p:cNvSpPr>
              <p:nvPr/>
            </p:nvSpPr>
            <p:spPr bwMode="auto">
              <a:xfrm>
                <a:off x="3117" y="1216"/>
                <a:ext cx="111" cy="168"/>
              </a:xfrm>
              <a:prstGeom prst="ellipse">
                <a:avLst/>
              </a:prstGeom>
              <a:gradFill rotWithShape="0">
                <a:gsLst>
                  <a:gs pos="0">
                    <a:srgbClr val="FFFF66"/>
                  </a:gs>
                  <a:gs pos="100000">
                    <a:srgbClr val="76762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 altLang="fr-FR"/>
                  <a:t>P</a:t>
                </a:r>
              </a:p>
            </p:txBody>
          </p:sp>
        </p:grpSp>
        <p:grpSp>
          <p:nvGrpSpPr>
            <p:cNvPr id="33864" name="Group 10"/>
            <p:cNvGrpSpPr>
              <a:grpSpLocks/>
            </p:cNvGrpSpPr>
            <p:nvPr/>
          </p:nvGrpSpPr>
          <p:grpSpPr bwMode="auto">
            <a:xfrm>
              <a:off x="3117" y="457"/>
              <a:ext cx="998" cy="927"/>
              <a:chOff x="3117" y="457"/>
              <a:chExt cx="998" cy="927"/>
            </a:xfrm>
          </p:grpSpPr>
          <p:sp>
            <p:nvSpPr>
              <p:cNvPr id="33865" name="Text Box 11"/>
              <p:cNvSpPr txBox="1">
                <a:spLocks noChangeArrowheads="1"/>
              </p:cNvSpPr>
              <p:nvPr/>
            </p:nvSpPr>
            <p:spPr bwMode="auto">
              <a:xfrm>
                <a:off x="3117" y="1106"/>
                <a:ext cx="41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800" b="1">
                    <a:solidFill>
                      <a:srgbClr val="FFFFFF"/>
                    </a:solidFill>
                  </a:rPr>
                  <a:t>  CagA</a:t>
                </a:r>
              </a:p>
            </p:txBody>
          </p:sp>
          <p:sp>
            <p:nvSpPr>
              <p:cNvPr id="33866" name="Text Box 12"/>
              <p:cNvSpPr txBox="1">
                <a:spLocks noChangeArrowheads="1"/>
              </p:cNvSpPr>
              <p:nvPr/>
            </p:nvSpPr>
            <p:spPr bwMode="auto">
              <a:xfrm>
                <a:off x="3117" y="1047"/>
                <a:ext cx="166" cy="1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600" b="1"/>
                  <a:t>P</a:t>
                </a:r>
              </a:p>
            </p:txBody>
          </p:sp>
          <p:sp>
            <p:nvSpPr>
              <p:cNvPr id="33867" name="Text Box 13"/>
              <p:cNvSpPr txBox="1">
                <a:spLocks noChangeArrowheads="1"/>
              </p:cNvSpPr>
              <p:nvPr/>
            </p:nvSpPr>
            <p:spPr bwMode="auto">
              <a:xfrm>
                <a:off x="3117" y="1216"/>
                <a:ext cx="166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sz="600" b="1"/>
                  <a:t>P</a:t>
                </a:r>
              </a:p>
            </p:txBody>
          </p:sp>
          <p:sp>
            <p:nvSpPr>
              <p:cNvPr id="33868" name="AutoShape 14"/>
              <p:cNvSpPr>
                <a:spLocks noChangeArrowheads="1"/>
              </p:cNvSpPr>
              <p:nvPr/>
            </p:nvSpPr>
            <p:spPr bwMode="auto">
              <a:xfrm>
                <a:off x="3450" y="457"/>
                <a:ext cx="332" cy="843"/>
              </a:xfrm>
              <a:prstGeom prst="curvedLeftArrow">
                <a:avLst>
                  <a:gd name="adj1" fmla="val 20008"/>
                  <a:gd name="adj2" fmla="val 96441"/>
                  <a:gd name="adj3" fmla="val 3333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altLang="fr-FR"/>
              </a:p>
            </p:txBody>
          </p:sp>
          <p:sp>
            <p:nvSpPr>
              <p:cNvPr id="33869" name="Oval 15"/>
              <p:cNvSpPr>
                <a:spLocks noChangeArrowheads="1"/>
              </p:cNvSpPr>
              <p:nvPr/>
            </p:nvSpPr>
            <p:spPr bwMode="auto">
              <a:xfrm>
                <a:off x="3782" y="710"/>
                <a:ext cx="333" cy="253"/>
              </a:xfrm>
              <a:prstGeom prst="ellipse">
                <a:avLst/>
              </a:prstGeom>
              <a:gradFill rotWithShape="0">
                <a:gsLst>
                  <a:gs pos="0">
                    <a:srgbClr val="FFFFF6"/>
                  </a:gs>
                  <a:gs pos="100000">
                    <a:srgbClr val="FFFF6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fr-FR" altLang="fr-FR" sz="800" b="1">
                    <a:solidFill>
                      <a:schemeClr val="bg2"/>
                    </a:solidFill>
                  </a:rPr>
                  <a:t>SrC</a:t>
                </a:r>
              </a:p>
            </p:txBody>
          </p:sp>
        </p:grp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157663" y="3001963"/>
            <a:ext cx="2241550" cy="1204912"/>
            <a:chOff x="2619" y="1891"/>
            <a:chExt cx="1412" cy="759"/>
          </a:xfrm>
        </p:grpSpPr>
        <p:sp>
          <p:nvSpPr>
            <p:cNvPr id="33851" name="Text Box 17"/>
            <p:cNvSpPr txBox="1">
              <a:spLocks noChangeArrowheads="1"/>
            </p:cNvSpPr>
            <p:nvPr/>
          </p:nvSpPr>
          <p:spPr bwMode="auto">
            <a:xfrm>
              <a:off x="3616" y="2059"/>
              <a:ext cx="16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sz="600" b="1"/>
                <a:t>P</a:t>
              </a:r>
            </a:p>
          </p:txBody>
        </p:sp>
        <p:grpSp>
          <p:nvGrpSpPr>
            <p:cNvPr id="33852" name="Group 18"/>
            <p:cNvGrpSpPr>
              <a:grpSpLocks/>
            </p:cNvGrpSpPr>
            <p:nvPr/>
          </p:nvGrpSpPr>
          <p:grpSpPr bwMode="auto">
            <a:xfrm>
              <a:off x="2619" y="1891"/>
              <a:ext cx="1412" cy="759"/>
              <a:chOff x="2619" y="1891"/>
              <a:chExt cx="1412" cy="759"/>
            </a:xfrm>
          </p:grpSpPr>
          <p:sp>
            <p:nvSpPr>
              <p:cNvPr id="33853" name="Oval 19"/>
              <p:cNvSpPr>
                <a:spLocks noChangeArrowheads="1"/>
              </p:cNvSpPr>
              <p:nvPr/>
            </p:nvSpPr>
            <p:spPr bwMode="auto">
              <a:xfrm>
                <a:off x="3616" y="2270"/>
                <a:ext cx="111" cy="2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 altLang="fr-FR"/>
                  <a:t>P</a:t>
                </a:r>
              </a:p>
            </p:txBody>
          </p:sp>
          <p:grpSp>
            <p:nvGrpSpPr>
              <p:cNvPr id="33854" name="Group 20"/>
              <p:cNvGrpSpPr>
                <a:grpSpLocks/>
              </p:cNvGrpSpPr>
              <p:nvPr/>
            </p:nvGrpSpPr>
            <p:grpSpPr bwMode="auto">
              <a:xfrm>
                <a:off x="2619" y="1891"/>
                <a:ext cx="1412" cy="759"/>
                <a:chOff x="2619" y="1891"/>
                <a:chExt cx="1412" cy="759"/>
              </a:xfrm>
            </p:grpSpPr>
            <p:sp>
              <p:nvSpPr>
                <p:cNvPr id="758805" name="Oval 21"/>
                <p:cNvSpPr>
                  <a:spLocks noChangeArrowheads="1"/>
                </p:cNvSpPr>
                <p:nvPr/>
              </p:nvSpPr>
              <p:spPr bwMode="auto">
                <a:xfrm>
                  <a:off x="2619" y="1891"/>
                  <a:ext cx="1163" cy="75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  <a:p>
                  <a:pPr>
                    <a:defRPr/>
                  </a:pPr>
                  <a:r>
                    <a:rPr lang="fr-FR"/>
                    <a:t>   </a:t>
                  </a:r>
                  <a:r>
                    <a:rPr lang="fr-FR" b="1">
                      <a:solidFill>
                        <a:srgbClr val="FFFFFF"/>
                      </a:solidFill>
                    </a:rPr>
                    <a:t>SHP-2</a:t>
                  </a:r>
                </a:p>
              </p:txBody>
            </p:sp>
            <p:grpSp>
              <p:nvGrpSpPr>
                <p:cNvPr id="33856" name="Group 22"/>
                <p:cNvGrpSpPr>
                  <a:grpSpLocks/>
                </p:cNvGrpSpPr>
                <p:nvPr/>
              </p:nvGrpSpPr>
              <p:grpSpPr bwMode="auto">
                <a:xfrm>
                  <a:off x="3616" y="2059"/>
                  <a:ext cx="415" cy="422"/>
                  <a:chOff x="3624" y="1608"/>
                  <a:chExt cx="360" cy="360"/>
                </a:xfrm>
              </p:grpSpPr>
              <p:sp>
                <p:nvSpPr>
                  <p:cNvPr id="33857" name="Oval 23"/>
                  <p:cNvSpPr>
                    <a:spLocks noChangeArrowheads="1"/>
                  </p:cNvSpPr>
                  <p:nvPr/>
                </p:nvSpPr>
                <p:spPr bwMode="auto">
                  <a:xfrm rot="-2342292">
                    <a:off x="3667" y="1608"/>
                    <a:ext cx="270" cy="343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99FF"/>
                      </a:gs>
                      <a:gs pos="100000">
                        <a:srgbClr val="744674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hangingPunct="1"/>
                    <a:endParaRPr lang="fr-FR" altLang="fr-FR"/>
                  </a:p>
                </p:txBody>
              </p:sp>
              <p:sp>
                <p:nvSpPr>
                  <p:cNvPr id="33858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4" y="1670"/>
                    <a:ext cx="360" cy="2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r>
                      <a:rPr lang="fr-FR" altLang="fr-FR" sz="800" b="1">
                        <a:solidFill>
                          <a:srgbClr val="FFFFFF"/>
                        </a:solidFill>
                      </a:rPr>
                      <a:t>  CagA</a:t>
                    </a:r>
                  </a:p>
                </p:txBody>
              </p:sp>
              <p:sp>
                <p:nvSpPr>
                  <p:cNvPr id="33859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3624" y="1608"/>
                    <a:ext cx="96" cy="18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76762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 altLang="fr-FR"/>
                      <a:t>P</a:t>
                    </a:r>
                  </a:p>
                </p:txBody>
              </p:sp>
              <p:grpSp>
                <p:nvGrpSpPr>
                  <p:cNvPr id="33860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3624" y="1788"/>
                    <a:ext cx="144" cy="180"/>
                    <a:chOff x="7537" y="7357"/>
                    <a:chExt cx="540" cy="360"/>
                  </a:xfrm>
                </p:grpSpPr>
                <p:sp>
                  <p:nvSpPr>
                    <p:cNvPr id="33861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37" y="7357"/>
                      <a:ext cx="360" cy="36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76762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fr-FR" altLang="fr-FR"/>
                        <a:t>P</a:t>
                      </a:r>
                    </a:p>
                  </p:txBody>
                </p:sp>
                <p:sp>
                  <p:nvSpPr>
                    <p:cNvPr id="33862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537" y="7357"/>
                      <a:ext cx="540" cy="3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r>
                        <a:rPr lang="fr-FR" altLang="fr-FR" sz="600" b="1"/>
                        <a:t>P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4157663" y="5257800"/>
            <a:ext cx="4694237" cy="1600200"/>
            <a:chOff x="2619" y="3312"/>
            <a:chExt cx="2957" cy="1008"/>
          </a:xfrm>
        </p:grpSpPr>
        <p:sp>
          <p:nvSpPr>
            <p:cNvPr id="33849" name="AutoShape 30"/>
            <p:cNvSpPr>
              <a:spLocks noChangeArrowheads="1"/>
            </p:cNvSpPr>
            <p:nvPr/>
          </p:nvSpPr>
          <p:spPr bwMode="auto">
            <a:xfrm flipV="1">
              <a:off x="2619" y="3746"/>
              <a:ext cx="1163" cy="3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2884 h 21600"/>
                <a:gd name="T14" fmla="*/ 18220 w 21600"/>
                <a:gd name="T15" fmla="*/ 9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850" name="Text Box 31"/>
            <p:cNvSpPr txBox="1">
              <a:spLocks noChangeArrowheads="1"/>
            </p:cNvSpPr>
            <p:nvPr/>
          </p:nvSpPr>
          <p:spPr bwMode="auto">
            <a:xfrm>
              <a:off x="4080" y="3312"/>
              <a:ext cx="1496" cy="10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fr-FR" altLang="fr-FR" b="1"/>
                <a:t>Activation en cascade</a:t>
              </a:r>
            </a:p>
            <a:p>
              <a:pPr algn="ctr"/>
              <a:r>
                <a:rPr lang="fr-FR" altLang="fr-FR" b="1"/>
                <a:t>des MAP kinases</a:t>
              </a:r>
            </a:p>
            <a:p>
              <a:pPr algn="ctr"/>
              <a:endParaRPr lang="fr-FR" altLang="fr-FR" b="1"/>
            </a:p>
            <a:p>
              <a:pPr algn="ctr"/>
              <a:r>
                <a:rPr lang="fr-FR" altLang="fr-FR" b="1" i="1"/>
                <a:t> myc fos jun</a:t>
              </a:r>
            </a:p>
            <a:p>
              <a:pPr algn="ctr"/>
              <a:r>
                <a:rPr lang="fr-FR" altLang="fr-FR" b="1"/>
                <a:t>Activation du cycle cellulaire</a:t>
              </a:r>
            </a:p>
            <a:p>
              <a:endParaRPr lang="fr-FR" altLang="fr-FR"/>
            </a:p>
            <a:p>
              <a:pPr algn="ctr"/>
              <a:r>
                <a:rPr lang="fr-FR" altLang="fr-FR" b="1"/>
                <a:t>Prolifération cellulaire</a:t>
              </a:r>
            </a:p>
            <a:p>
              <a:pPr algn="ctr"/>
              <a:r>
                <a:rPr lang="fr-FR" altLang="fr-FR" b="1"/>
                <a:t>Apoptose </a:t>
              </a:r>
            </a:p>
          </p:txBody>
        </p: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3233738" y="4473575"/>
            <a:ext cx="2770187" cy="1963738"/>
            <a:chOff x="2037" y="2818"/>
            <a:chExt cx="1745" cy="1237"/>
          </a:xfrm>
        </p:grpSpPr>
        <p:sp>
          <p:nvSpPr>
            <p:cNvPr id="33832" name="Oval 33"/>
            <p:cNvSpPr>
              <a:spLocks noChangeArrowheads="1"/>
            </p:cNvSpPr>
            <p:nvPr/>
          </p:nvSpPr>
          <p:spPr bwMode="auto">
            <a:xfrm>
              <a:off x="3367" y="3367"/>
              <a:ext cx="110" cy="2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altLang="fr-FR"/>
            </a:p>
          </p:txBody>
        </p:sp>
        <p:grpSp>
          <p:nvGrpSpPr>
            <p:cNvPr id="33833" name="Group 34"/>
            <p:cNvGrpSpPr>
              <a:grpSpLocks/>
            </p:cNvGrpSpPr>
            <p:nvPr/>
          </p:nvGrpSpPr>
          <p:grpSpPr bwMode="auto">
            <a:xfrm>
              <a:off x="2037" y="2818"/>
              <a:ext cx="1745" cy="1237"/>
              <a:chOff x="2037" y="2818"/>
              <a:chExt cx="1745" cy="1237"/>
            </a:xfrm>
          </p:grpSpPr>
          <p:sp>
            <p:nvSpPr>
              <p:cNvPr id="33834" name="Oval 35"/>
              <p:cNvSpPr>
                <a:spLocks noChangeArrowheads="1"/>
              </p:cNvSpPr>
              <p:nvPr/>
            </p:nvSpPr>
            <p:spPr bwMode="auto">
              <a:xfrm>
                <a:off x="3367" y="3156"/>
                <a:ext cx="110" cy="21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 altLang="fr-FR"/>
                  <a:t>P</a:t>
                </a:r>
              </a:p>
            </p:txBody>
          </p:sp>
          <p:grpSp>
            <p:nvGrpSpPr>
              <p:cNvPr id="33835" name="Group 36"/>
              <p:cNvGrpSpPr>
                <a:grpSpLocks/>
              </p:cNvGrpSpPr>
              <p:nvPr/>
            </p:nvGrpSpPr>
            <p:grpSpPr bwMode="auto">
              <a:xfrm>
                <a:off x="2037" y="2818"/>
                <a:ext cx="1745" cy="1237"/>
                <a:chOff x="2037" y="2818"/>
                <a:chExt cx="1745" cy="1237"/>
              </a:xfrm>
            </p:grpSpPr>
            <p:grpSp>
              <p:nvGrpSpPr>
                <p:cNvPr id="33836" name="Group 37"/>
                <p:cNvGrpSpPr>
                  <a:grpSpLocks/>
                </p:cNvGrpSpPr>
                <p:nvPr/>
              </p:nvGrpSpPr>
              <p:grpSpPr bwMode="auto">
                <a:xfrm>
                  <a:off x="2037" y="2818"/>
                  <a:ext cx="1745" cy="1097"/>
                  <a:chOff x="2037" y="2818"/>
                  <a:chExt cx="1745" cy="1097"/>
                </a:xfrm>
              </p:grpSpPr>
              <p:grpSp>
                <p:nvGrpSpPr>
                  <p:cNvPr id="33838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2037" y="2818"/>
                    <a:ext cx="1330" cy="1097"/>
                    <a:chOff x="877" y="9337"/>
                    <a:chExt cx="2880" cy="2340"/>
                  </a:xfrm>
                </p:grpSpPr>
                <p:sp>
                  <p:nvSpPr>
                    <p:cNvPr id="33847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7" y="9337"/>
                      <a:ext cx="1440" cy="234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99FF"/>
                        </a:gs>
                        <a:gs pos="100000">
                          <a:srgbClr val="2F477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fr-FR" altLang="fr-FR"/>
                    </a:p>
                  </p:txBody>
                </p:sp>
                <p:sp>
                  <p:nvSpPr>
                    <p:cNvPr id="33848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97" y="9877"/>
                      <a:ext cx="2160" cy="126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99FF"/>
                        </a:gs>
                        <a:gs pos="100000">
                          <a:srgbClr val="2F4776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eaLnBrk="1" hangingPunct="1"/>
                      <a:endParaRPr lang="fr-FR" altLang="fr-FR"/>
                    </a:p>
                  </p:txBody>
                </p:sp>
              </p:grpSp>
              <p:sp>
                <p:nvSpPr>
                  <p:cNvPr id="758825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2314" y="2987"/>
                    <a:ext cx="1163" cy="75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folHlink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fr-FR"/>
                  </a:p>
                  <a:p>
                    <a:pPr>
                      <a:defRPr/>
                    </a:pPr>
                    <a:r>
                      <a:rPr lang="fr-FR"/>
                      <a:t>   </a:t>
                    </a:r>
                    <a:r>
                      <a:rPr lang="fr-FR" b="1">
                        <a:solidFill>
                          <a:srgbClr val="FFFFFF"/>
                        </a:solidFill>
                      </a:rPr>
                      <a:t>SHP-2</a:t>
                    </a:r>
                  </a:p>
                </p:txBody>
              </p:sp>
              <p:grpSp>
                <p:nvGrpSpPr>
                  <p:cNvPr id="33840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3367" y="3156"/>
                    <a:ext cx="415" cy="421"/>
                    <a:chOff x="3624" y="1608"/>
                    <a:chExt cx="360" cy="360"/>
                  </a:xfrm>
                </p:grpSpPr>
                <p:sp>
                  <p:nvSpPr>
                    <p:cNvPr id="33841" name="Oval 43"/>
                    <p:cNvSpPr>
                      <a:spLocks noChangeArrowheads="1"/>
                    </p:cNvSpPr>
                    <p:nvPr/>
                  </p:nvSpPr>
                  <p:spPr bwMode="auto">
                    <a:xfrm rot="-2342292">
                      <a:off x="3667" y="1608"/>
                      <a:ext cx="270" cy="343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99FF"/>
                        </a:gs>
                        <a:gs pos="100000">
                          <a:srgbClr val="744674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eaLnBrk="1" hangingPunct="1"/>
                      <a:endParaRPr lang="fr-FR" altLang="fr-FR"/>
                    </a:p>
                  </p:txBody>
                </p:sp>
                <p:sp>
                  <p:nvSpPr>
                    <p:cNvPr id="33842" name="Text Box 4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24" y="1670"/>
                      <a:ext cx="360" cy="2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r>
                        <a:rPr lang="fr-FR" altLang="fr-FR" sz="800" b="1">
                          <a:solidFill>
                            <a:srgbClr val="FFFFFF"/>
                          </a:solidFill>
                        </a:rPr>
                        <a:t>  CagA</a:t>
                      </a:r>
                    </a:p>
                  </p:txBody>
                </p:sp>
                <p:sp>
                  <p:nvSpPr>
                    <p:cNvPr id="33843" name="Oval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24" y="1608"/>
                      <a:ext cx="96" cy="180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FFFF66"/>
                        </a:gs>
                        <a:gs pos="100000">
                          <a:srgbClr val="76762F"/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r>
                        <a:rPr lang="fr-FR" altLang="fr-FR"/>
                        <a:t>P</a:t>
                      </a:r>
                    </a:p>
                  </p:txBody>
                </p:sp>
                <p:grpSp>
                  <p:nvGrpSpPr>
                    <p:cNvPr id="33844" name="Group 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24" y="1788"/>
                      <a:ext cx="144" cy="180"/>
                      <a:chOff x="7537" y="7357"/>
                      <a:chExt cx="540" cy="360"/>
                    </a:xfrm>
                  </p:grpSpPr>
                  <p:sp>
                    <p:nvSpPr>
                      <p:cNvPr id="33845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537" y="7357"/>
                        <a:ext cx="360" cy="360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FFFF66"/>
                          </a:gs>
                          <a:gs pos="100000">
                            <a:srgbClr val="76762F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r>
                          <a:rPr lang="fr-FR" altLang="fr-FR"/>
                          <a:t>P</a:t>
                        </a:r>
                      </a:p>
                    </p:txBody>
                  </p:sp>
                  <p:sp>
                    <p:nvSpPr>
                      <p:cNvPr id="33846" name="Text Box 4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7" y="7357"/>
                        <a:ext cx="540" cy="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1pPr>
                        <a:lvl2pPr marL="742950" indent="-285750"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2pPr>
                        <a:lvl3pPr marL="1143000" indent="-228600"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3pPr>
                        <a:lvl4pPr marL="1600200" indent="-228600"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4pPr>
                        <a:lvl5pPr marL="2057400" indent="-228600"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1200">
                            <a:solidFill>
                              <a:schemeClr val="tx1"/>
                            </a:solidFill>
                            <a:latin typeface="Arial" charset="0"/>
                          </a:defRPr>
                        </a:lvl9pPr>
                      </a:lstStyle>
                      <a:p>
                        <a:r>
                          <a:rPr lang="fr-FR" altLang="fr-FR" sz="600" b="1"/>
                          <a:t>P</a:t>
                        </a:r>
                      </a:p>
                    </p:txBody>
                  </p:sp>
                </p:grpSp>
              </p:grpSp>
            </p:grpSp>
            <p:sp>
              <p:nvSpPr>
                <p:cNvPr id="33837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2148" y="3549"/>
                  <a:ext cx="665" cy="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fr-FR" altLang="fr-FR" b="1">
                      <a:solidFill>
                        <a:srgbClr val="FFFFFF"/>
                      </a:solidFill>
                    </a:rPr>
                    <a:t>RAS</a:t>
                  </a:r>
                </a:p>
              </p:txBody>
            </p:sp>
          </p:grpSp>
        </p:grpSp>
      </p:grpSp>
      <p:sp>
        <p:nvSpPr>
          <p:cNvPr id="33800" name="Rectangle 50"/>
          <p:cNvSpPr>
            <a:spLocks noChangeArrowheads="1"/>
          </p:cNvSpPr>
          <p:nvPr/>
        </p:nvSpPr>
        <p:spPr bwMode="auto">
          <a:xfrm>
            <a:off x="6248400" y="2133600"/>
            <a:ext cx="289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3200">
                <a:solidFill>
                  <a:schemeClr val="folHlink"/>
                </a:solidFill>
              </a:rPr>
              <a:t>CagA : </a:t>
            </a:r>
          </a:p>
          <a:p>
            <a:pPr eaLnBrk="1" hangingPunct="1"/>
            <a:r>
              <a:rPr lang="fr-FR" altLang="fr-FR" sz="3200">
                <a:solidFill>
                  <a:schemeClr val="folHlink"/>
                </a:solidFill>
              </a:rPr>
              <a:t>oncoprotéine </a:t>
            </a:r>
          </a:p>
          <a:p>
            <a:pPr eaLnBrk="1" hangingPunct="1"/>
            <a:r>
              <a:rPr lang="fr-FR" altLang="fr-FR" sz="3200">
                <a:solidFill>
                  <a:schemeClr val="folHlink"/>
                </a:solidFill>
              </a:rPr>
              <a:t>bactérienne</a:t>
            </a:r>
          </a:p>
        </p:txBody>
      </p:sp>
      <p:grpSp>
        <p:nvGrpSpPr>
          <p:cNvPr id="19" name="Group 51"/>
          <p:cNvGrpSpPr>
            <a:grpSpLocks/>
          </p:cNvGrpSpPr>
          <p:nvPr/>
        </p:nvGrpSpPr>
        <p:grpSpPr bwMode="auto">
          <a:xfrm>
            <a:off x="990600" y="4340225"/>
            <a:ext cx="2243138" cy="2276475"/>
            <a:chOff x="624" y="2734"/>
            <a:chExt cx="1413" cy="1434"/>
          </a:xfrm>
        </p:grpSpPr>
        <p:grpSp>
          <p:nvGrpSpPr>
            <p:cNvPr id="33823" name="Group 52"/>
            <p:cNvGrpSpPr>
              <a:grpSpLocks/>
            </p:cNvGrpSpPr>
            <p:nvPr/>
          </p:nvGrpSpPr>
          <p:grpSpPr bwMode="auto">
            <a:xfrm>
              <a:off x="624" y="2734"/>
              <a:ext cx="1413" cy="1434"/>
              <a:chOff x="624" y="2734"/>
              <a:chExt cx="1413" cy="1434"/>
            </a:xfrm>
          </p:grpSpPr>
          <p:grpSp>
            <p:nvGrpSpPr>
              <p:cNvPr id="33825" name="Group 53"/>
              <p:cNvGrpSpPr>
                <a:grpSpLocks/>
              </p:cNvGrpSpPr>
              <p:nvPr/>
            </p:nvGrpSpPr>
            <p:grpSpPr bwMode="auto">
              <a:xfrm>
                <a:off x="1372" y="2734"/>
                <a:ext cx="665" cy="1434"/>
                <a:chOff x="1372" y="2734"/>
                <a:chExt cx="665" cy="1434"/>
              </a:xfrm>
            </p:grpSpPr>
            <p:sp>
              <p:nvSpPr>
                <p:cNvPr id="33827" name="Oval 54"/>
                <p:cNvSpPr>
                  <a:spLocks noChangeArrowheads="1"/>
                </p:cNvSpPr>
                <p:nvPr/>
              </p:nvSpPr>
              <p:spPr bwMode="auto">
                <a:xfrm>
                  <a:off x="1372" y="2734"/>
                  <a:ext cx="332" cy="42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9900"/>
                    </a:gs>
                    <a:gs pos="100000">
                      <a:srgbClr val="00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/>
                  <a:endParaRPr lang="fr-FR" altLang="fr-FR"/>
                </a:p>
              </p:txBody>
            </p:sp>
            <p:grpSp>
              <p:nvGrpSpPr>
                <p:cNvPr id="33828" name="Group 55"/>
                <p:cNvGrpSpPr>
                  <a:grpSpLocks/>
                </p:cNvGrpSpPr>
                <p:nvPr/>
              </p:nvGrpSpPr>
              <p:grpSpPr bwMode="auto">
                <a:xfrm>
                  <a:off x="1455" y="3746"/>
                  <a:ext cx="499" cy="422"/>
                  <a:chOff x="1417" y="9697"/>
                  <a:chExt cx="1080" cy="900"/>
                </a:xfrm>
              </p:grpSpPr>
              <p:sp>
                <p:nvSpPr>
                  <p:cNvPr id="33830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1417" y="9697"/>
                    <a:ext cx="720" cy="90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7C80"/>
                      </a:gs>
                      <a:gs pos="100000">
                        <a:srgbClr val="00000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eaLnBrk="1" hangingPunct="1"/>
                    <a:endParaRPr lang="fr-FR" altLang="fr-FR"/>
                  </a:p>
                </p:txBody>
              </p:sp>
              <p:sp>
                <p:nvSpPr>
                  <p:cNvPr id="33831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17" y="9877"/>
                    <a:ext cx="1080" cy="7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r>
                      <a:rPr lang="fr-FR" altLang="fr-FR" b="1">
                        <a:solidFill>
                          <a:srgbClr val="FFFFFF"/>
                        </a:solidFill>
                      </a:rPr>
                      <a:t>GDP</a:t>
                    </a:r>
                  </a:p>
                </p:txBody>
              </p:sp>
            </p:grpSp>
            <p:sp>
              <p:nvSpPr>
                <p:cNvPr id="33829" name="AutoShape 58"/>
                <p:cNvSpPr>
                  <a:spLocks noChangeArrowheads="1"/>
                </p:cNvSpPr>
                <p:nvPr/>
              </p:nvSpPr>
              <p:spPr bwMode="auto">
                <a:xfrm>
                  <a:off x="1704" y="2987"/>
                  <a:ext cx="333" cy="928"/>
                </a:xfrm>
                <a:prstGeom prst="curvedLeftArrow">
                  <a:avLst>
                    <a:gd name="adj1" fmla="val 21959"/>
                    <a:gd name="adj2" fmla="val 105846"/>
                    <a:gd name="adj3" fmla="val 33333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fr-FR" altLang="fr-FR"/>
                </a:p>
              </p:txBody>
            </p:sp>
          </p:grpSp>
          <p:sp>
            <p:nvSpPr>
              <p:cNvPr id="33826" name="Text Box 59"/>
              <p:cNvSpPr txBox="1">
                <a:spLocks noChangeArrowheads="1"/>
              </p:cNvSpPr>
              <p:nvPr/>
            </p:nvSpPr>
            <p:spPr bwMode="auto">
              <a:xfrm>
                <a:off x="624" y="3240"/>
                <a:ext cx="1247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fr-FR" altLang="fr-FR" b="1"/>
                  <a:t>Activation de RAS</a:t>
                </a:r>
              </a:p>
            </p:txBody>
          </p:sp>
        </p:grpSp>
        <p:sp>
          <p:nvSpPr>
            <p:cNvPr id="33824" name="Text Box 60"/>
            <p:cNvSpPr txBox="1">
              <a:spLocks noChangeArrowheads="1"/>
            </p:cNvSpPr>
            <p:nvPr/>
          </p:nvSpPr>
          <p:spPr bwMode="auto">
            <a:xfrm>
              <a:off x="1372" y="2818"/>
              <a:ext cx="499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b="1">
                  <a:solidFill>
                    <a:srgbClr val="FFFFFF"/>
                  </a:solidFill>
                </a:rPr>
                <a:t>GTP</a:t>
              </a:r>
            </a:p>
          </p:txBody>
        </p:sp>
      </p:grpSp>
      <p:grpSp>
        <p:nvGrpSpPr>
          <p:cNvPr id="23" name="Group 61"/>
          <p:cNvGrpSpPr>
            <a:grpSpLocks/>
          </p:cNvGrpSpPr>
          <p:nvPr/>
        </p:nvGrpSpPr>
        <p:grpSpPr bwMode="auto">
          <a:xfrm>
            <a:off x="990600" y="1393825"/>
            <a:ext cx="3825875" cy="1473200"/>
            <a:chOff x="624" y="878"/>
            <a:chExt cx="2410" cy="928"/>
          </a:xfrm>
        </p:grpSpPr>
        <p:sp>
          <p:nvSpPr>
            <p:cNvPr id="758846" name="Oval 62"/>
            <p:cNvSpPr>
              <a:spLocks noChangeArrowheads="1"/>
            </p:cNvSpPr>
            <p:nvPr/>
          </p:nvSpPr>
          <p:spPr bwMode="auto">
            <a:xfrm>
              <a:off x="624" y="878"/>
              <a:ext cx="1164" cy="759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  <a:p>
              <a:pPr>
                <a:defRPr/>
              </a:pPr>
              <a:r>
                <a:rPr lang="fr-FR"/>
                <a:t>   </a:t>
              </a:r>
              <a:r>
                <a:rPr lang="fr-FR" b="1">
                  <a:solidFill>
                    <a:srgbClr val="FFFFFF"/>
                  </a:solidFill>
                </a:rPr>
                <a:t>SHP-2</a:t>
              </a:r>
            </a:p>
          </p:txBody>
        </p:sp>
        <p:sp>
          <p:nvSpPr>
            <p:cNvPr id="33816" name="Oval 63"/>
            <p:cNvSpPr>
              <a:spLocks noChangeArrowheads="1"/>
            </p:cNvSpPr>
            <p:nvPr/>
          </p:nvSpPr>
          <p:spPr bwMode="auto">
            <a:xfrm>
              <a:off x="1621" y="1047"/>
              <a:ext cx="111" cy="2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fr-FR" altLang="fr-FR"/>
                <a:t>P</a:t>
              </a:r>
            </a:p>
          </p:txBody>
        </p:sp>
        <p:sp>
          <p:nvSpPr>
            <p:cNvPr id="33817" name="Oval 64"/>
            <p:cNvSpPr>
              <a:spLocks noChangeArrowheads="1"/>
            </p:cNvSpPr>
            <p:nvPr/>
          </p:nvSpPr>
          <p:spPr bwMode="auto">
            <a:xfrm>
              <a:off x="1621" y="1258"/>
              <a:ext cx="111" cy="2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fr-FR" altLang="fr-FR"/>
                <a:t>P</a:t>
              </a:r>
            </a:p>
          </p:txBody>
        </p:sp>
        <p:sp>
          <p:nvSpPr>
            <p:cNvPr id="33818" name="Text Box 65"/>
            <p:cNvSpPr txBox="1">
              <a:spLocks noChangeArrowheads="1"/>
            </p:cNvSpPr>
            <p:nvPr/>
          </p:nvSpPr>
          <p:spPr bwMode="auto">
            <a:xfrm>
              <a:off x="1704" y="1131"/>
              <a:ext cx="748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fr-FR" altLang="fr-FR" b="1"/>
                <a:t>2 domaines SH2</a:t>
              </a:r>
            </a:p>
          </p:txBody>
        </p:sp>
        <p:sp>
          <p:nvSpPr>
            <p:cNvPr id="33819" name="Rectangle 66"/>
            <p:cNvSpPr>
              <a:spLocks noChangeArrowheads="1"/>
            </p:cNvSpPr>
            <p:nvPr/>
          </p:nvSpPr>
          <p:spPr bwMode="auto">
            <a:xfrm>
              <a:off x="1704" y="1047"/>
              <a:ext cx="84" cy="5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fr-FR" altLang="fr-FR"/>
            </a:p>
          </p:txBody>
        </p:sp>
        <p:grpSp>
          <p:nvGrpSpPr>
            <p:cNvPr id="33820" name="Group 67"/>
            <p:cNvGrpSpPr>
              <a:grpSpLocks/>
            </p:cNvGrpSpPr>
            <p:nvPr/>
          </p:nvGrpSpPr>
          <p:grpSpPr bwMode="auto">
            <a:xfrm>
              <a:off x="2452" y="1131"/>
              <a:ext cx="582" cy="675"/>
              <a:chOff x="5197" y="7717"/>
              <a:chExt cx="1260" cy="1440"/>
            </a:xfrm>
          </p:grpSpPr>
          <p:sp>
            <p:nvSpPr>
              <p:cNvPr id="33821" name="AutoShape 68"/>
              <p:cNvSpPr>
                <a:spLocks noChangeArrowheads="1"/>
              </p:cNvSpPr>
              <p:nvPr/>
            </p:nvSpPr>
            <p:spPr bwMode="auto">
              <a:xfrm rot="5400000">
                <a:off x="4927" y="7987"/>
                <a:ext cx="1440" cy="9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0 w 21600"/>
                  <a:gd name="T13" fmla="*/ 4464 h 21600"/>
                  <a:gd name="T14" fmla="*/ 20265 w 21600"/>
                  <a:gd name="T15" fmla="*/ 77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6604" y="0"/>
                    </a:lnTo>
                    <a:lnTo>
                      <a:pt x="16604" y="4457"/>
                    </a:lnTo>
                    <a:lnTo>
                      <a:pt x="12427" y="4457"/>
                    </a:lnTo>
                    <a:cubicBezTo>
                      <a:pt x="5564" y="4457"/>
                      <a:pt x="0" y="7905"/>
                      <a:pt x="0" y="12158"/>
                    </a:cubicBezTo>
                    <a:lnTo>
                      <a:pt x="0" y="21600"/>
                    </a:lnTo>
                    <a:lnTo>
                      <a:pt x="3316" y="21600"/>
                    </a:lnTo>
                    <a:lnTo>
                      <a:pt x="3316" y="12158"/>
                    </a:lnTo>
                    <a:cubicBezTo>
                      <a:pt x="3316" y="9696"/>
                      <a:pt x="7395" y="7701"/>
                      <a:pt x="12427" y="7701"/>
                    </a:cubicBezTo>
                    <a:lnTo>
                      <a:pt x="16604" y="7701"/>
                    </a:lnTo>
                    <a:lnTo>
                      <a:pt x="16604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22" name="AutoShape 69"/>
              <p:cNvSpPr>
                <a:spLocks noChangeArrowheads="1"/>
              </p:cNvSpPr>
              <p:nvPr/>
            </p:nvSpPr>
            <p:spPr bwMode="auto">
              <a:xfrm rot="16200000" flipH="1">
                <a:off x="5287" y="7987"/>
                <a:ext cx="1440" cy="9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0 w 21600"/>
                  <a:gd name="T13" fmla="*/ 4464 h 21600"/>
                  <a:gd name="T14" fmla="*/ 20265 w 21600"/>
                  <a:gd name="T15" fmla="*/ 77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6604" y="0"/>
                    </a:lnTo>
                    <a:lnTo>
                      <a:pt x="16604" y="4457"/>
                    </a:lnTo>
                    <a:lnTo>
                      <a:pt x="12427" y="4457"/>
                    </a:lnTo>
                    <a:cubicBezTo>
                      <a:pt x="5564" y="4457"/>
                      <a:pt x="0" y="7905"/>
                      <a:pt x="0" y="12158"/>
                    </a:cubicBezTo>
                    <a:lnTo>
                      <a:pt x="0" y="21600"/>
                    </a:lnTo>
                    <a:lnTo>
                      <a:pt x="3316" y="21600"/>
                    </a:lnTo>
                    <a:lnTo>
                      <a:pt x="3316" y="12158"/>
                    </a:lnTo>
                    <a:cubicBezTo>
                      <a:pt x="3316" y="9696"/>
                      <a:pt x="7395" y="7701"/>
                      <a:pt x="12427" y="7701"/>
                    </a:cubicBezTo>
                    <a:lnTo>
                      <a:pt x="16604" y="7701"/>
                    </a:lnTo>
                    <a:lnTo>
                      <a:pt x="16604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25" name="Group 70"/>
          <p:cNvGrpSpPr>
            <a:grpSpLocks/>
          </p:cNvGrpSpPr>
          <p:nvPr/>
        </p:nvGrpSpPr>
        <p:grpSpPr bwMode="auto">
          <a:xfrm>
            <a:off x="1122363" y="2733675"/>
            <a:ext cx="2638425" cy="1739900"/>
            <a:chOff x="707" y="1722"/>
            <a:chExt cx="1662" cy="1096"/>
          </a:xfrm>
        </p:grpSpPr>
        <p:sp>
          <p:nvSpPr>
            <p:cNvPr id="33808" name="Oval 71"/>
            <p:cNvSpPr>
              <a:spLocks noChangeArrowheads="1"/>
            </p:cNvSpPr>
            <p:nvPr/>
          </p:nvSpPr>
          <p:spPr bwMode="auto">
            <a:xfrm>
              <a:off x="873" y="1722"/>
              <a:ext cx="665" cy="1096"/>
            </a:xfrm>
            <a:prstGeom prst="ellipse">
              <a:avLst/>
            </a:prstGeom>
            <a:gradFill rotWithShape="0">
              <a:gsLst>
                <a:gs pos="0">
                  <a:srgbClr val="6699FF"/>
                </a:gs>
                <a:gs pos="100000">
                  <a:srgbClr val="2F47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altLang="fr-FR"/>
            </a:p>
          </p:txBody>
        </p:sp>
        <p:sp>
          <p:nvSpPr>
            <p:cNvPr id="33809" name="Oval 72"/>
            <p:cNvSpPr>
              <a:spLocks noChangeArrowheads="1"/>
            </p:cNvSpPr>
            <p:nvPr/>
          </p:nvSpPr>
          <p:spPr bwMode="auto">
            <a:xfrm>
              <a:off x="1206" y="1975"/>
              <a:ext cx="997" cy="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fr-FR" altLang="fr-FR"/>
            </a:p>
          </p:txBody>
        </p:sp>
        <p:sp>
          <p:nvSpPr>
            <p:cNvPr id="33810" name="Oval 73"/>
            <p:cNvSpPr>
              <a:spLocks noChangeArrowheads="1"/>
            </p:cNvSpPr>
            <p:nvPr/>
          </p:nvSpPr>
          <p:spPr bwMode="auto">
            <a:xfrm>
              <a:off x="707" y="1975"/>
              <a:ext cx="333" cy="422"/>
            </a:xfrm>
            <a:prstGeom prst="ellipse">
              <a:avLst/>
            </a:prstGeom>
            <a:gradFill rotWithShape="0">
              <a:gsLst>
                <a:gs pos="0">
                  <a:srgbClr val="FF7C80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fr-FR" altLang="fr-FR"/>
            </a:p>
          </p:txBody>
        </p:sp>
        <p:sp>
          <p:nvSpPr>
            <p:cNvPr id="33811" name="Text Box 74"/>
            <p:cNvSpPr txBox="1">
              <a:spLocks noChangeArrowheads="1"/>
            </p:cNvSpPr>
            <p:nvPr/>
          </p:nvSpPr>
          <p:spPr bwMode="auto">
            <a:xfrm>
              <a:off x="707" y="2059"/>
              <a:ext cx="499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fr-FR" altLang="fr-FR" b="1">
                  <a:solidFill>
                    <a:srgbClr val="FFFFFF"/>
                  </a:solidFill>
                </a:rPr>
                <a:t>GDP</a:t>
              </a:r>
            </a:p>
          </p:txBody>
        </p:sp>
        <p:grpSp>
          <p:nvGrpSpPr>
            <p:cNvPr id="33812" name="Group 75"/>
            <p:cNvGrpSpPr>
              <a:grpSpLocks/>
            </p:cNvGrpSpPr>
            <p:nvPr/>
          </p:nvGrpSpPr>
          <p:grpSpPr bwMode="auto">
            <a:xfrm>
              <a:off x="1788" y="2144"/>
              <a:ext cx="581" cy="674"/>
              <a:chOff x="5197" y="7717"/>
              <a:chExt cx="1260" cy="1440"/>
            </a:xfrm>
          </p:grpSpPr>
          <p:sp>
            <p:nvSpPr>
              <p:cNvPr id="33813" name="AutoShape 76"/>
              <p:cNvSpPr>
                <a:spLocks noChangeArrowheads="1"/>
              </p:cNvSpPr>
              <p:nvPr/>
            </p:nvSpPr>
            <p:spPr bwMode="auto">
              <a:xfrm rot="5400000">
                <a:off x="4927" y="7987"/>
                <a:ext cx="1440" cy="9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0 w 21600"/>
                  <a:gd name="T13" fmla="*/ 4464 h 21600"/>
                  <a:gd name="T14" fmla="*/ 20265 w 21600"/>
                  <a:gd name="T15" fmla="*/ 77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6604" y="0"/>
                    </a:lnTo>
                    <a:lnTo>
                      <a:pt x="16604" y="4457"/>
                    </a:lnTo>
                    <a:lnTo>
                      <a:pt x="12427" y="4457"/>
                    </a:lnTo>
                    <a:cubicBezTo>
                      <a:pt x="5564" y="4457"/>
                      <a:pt x="0" y="7905"/>
                      <a:pt x="0" y="12158"/>
                    </a:cubicBezTo>
                    <a:lnTo>
                      <a:pt x="0" y="21600"/>
                    </a:lnTo>
                    <a:lnTo>
                      <a:pt x="3316" y="21600"/>
                    </a:lnTo>
                    <a:lnTo>
                      <a:pt x="3316" y="12158"/>
                    </a:lnTo>
                    <a:cubicBezTo>
                      <a:pt x="3316" y="9696"/>
                      <a:pt x="7395" y="7701"/>
                      <a:pt x="12427" y="7701"/>
                    </a:cubicBezTo>
                    <a:lnTo>
                      <a:pt x="16604" y="7701"/>
                    </a:lnTo>
                    <a:lnTo>
                      <a:pt x="16604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14" name="AutoShape 77"/>
              <p:cNvSpPr>
                <a:spLocks noChangeArrowheads="1"/>
              </p:cNvSpPr>
              <p:nvPr/>
            </p:nvSpPr>
            <p:spPr bwMode="auto">
              <a:xfrm rot="16200000" flipH="1">
                <a:off x="5287" y="7987"/>
                <a:ext cx="1440" cy="9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0 w 21600"/>
                  <a:gd name="T13" fmla="*/ 4464 h 21600"/>
                  <a:gd name="T14" fmla="*/ 20265 w 21600"/>
                  <a:gd name="T15" fmla="*/ 770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6604" y="0"/>
                    </a:lnTo>
                    <a:lnTo>
                      <a:pt x="16604" y="4457"/>
                    </a:lnTo>
                    <a:lnTo>
                      <a:pt x="12427" y="4457"/>
                    </a:lnTo>
                    <a:cubicBezTo>
                      <a:pt x="5564" y="4457"/>
                      <a:pt x="0" y="7905"/>
                      <a:pt x="0" y="12158"/>
                    </a:cubicBezTo>
                    <a:lnTo>
                      <a:pt x="0" y="21600"/>
                    </a:lnTo>
                    <a:lnTo>
                      <a:pt x="3316" y="21600"/>
                    </a:lnTo>
                    <a:lnTo>
                      <a:pt x="3316" y="12158"/>
                    </a:lnTo>
                    <a:cubicBezTo>
                      <a:pt x="3316" y="9696"/>
                      <a:pt x="7395" y="7701"/>
                      <a:pt x="12427" y="7701"/>
                    </a:cubicBezTo>
                    <a:lnTo>
                      <a:pt x="16604" y="7701"/>
                    </a:lnTo>
                    <a:lnTo>
                      <a:pt x="16604" y="12158"/>
                    </a:lnTo>
                    <a:lnTo>
                      <a:pt x="21600" y="60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33804" name="AutoShape 78"/>
          <p:cNvSpPr>
            <a:spLocks noChangeArrowheads="1"/>
          </p:cNvSpPr>
          <p:nvPr/>
        </p:nvSpPr>
        <p:spPr bwMode="auto">
          <a:xfrm rot="51722">
            <a:off x="760413" y="228600"/>
            <a:ext cx="8153400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8 w 21600"/>
              <a:gd name="T13" fmla="*/ 0 h 21600"/>
              <a:gd name="T14" fmla="*/ 21342 w 21600"/>
              <a:gd name="T15" fmla="*/ 1252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886" y="10286"/>
                </a:moveTo>
                <a:cubicBezTo>
                  <a:pt x="3157" y="6114"/>
                  <a:pt x="6619" y="2869"/>
                  <a:pt x="10800" y="2870"/>
                </a:cubicBezTo>
                <a:cubicBezTo>
                  <a:pt x="14980" y="2870"/>
                  <a:pt x="18442" y="6114"/>
                  <a:pt x="18713" y="10286"/>
                </a:cubicBezTo>
                <a:lnTo>
                  <a:pt x="21577" y="10100"/>
                </a:lnTo>
                <a:cubicBezTo>
                  <a:pt x="21208" y="4419"/>
                  <a:pt x="16492" y="-1"/>
                  <a:pt x="10799" y="0"/>
                </a:cubicBezTo>
                <a:cubicBezTo>
                  <a:pt x="5107" y="0"/>
                  <a:pt x="391" y="4419"/>
                  <a:pt x="22" y="10100"/>
                </a:cubicBezTo>
                <a:lnTo>
                  <a:pt x="2886" y="10286"/>
                </a:lnTo>
                <a:close/>
              </a:path>
            </a:pathLst>
          </a:custGeom>
          <a:gradFill rotWithShape="0">
            <a:gsLst>
              <a:gs pos="0">
                <a:srgbClr val="481604"/>
              </a:gs>
              <a:gs pos="50000">
                <a:srgbClr val="9C2F08"/>
              </a:gs>
              <a:gs pos="100000">
                <a:srgbClr val="48160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805" name="Text Box 79"/>
          <p:cNvSpPr txBox="1">
            <a:spLocks noChangeArrowheads="1"/>
          </p:cNvSpPr>
          <p:nvPr/>
        </p:nvSpPr>
        <p:spPr bwMode="auto">
          <a:xfrm>
            <a:off x="1981200" y="228600"/>
            <a:ext cx="29019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b="1">
                <a:solidFill>
                  <a:srgbClr val="FFFFFF"/>
                </a:solidFill>
              </a:rPr>
              <a:t>Cellule épithéliale gastrique</a:t>
            </a:r>
          </a:p>
        </p:txBody>
      </p:sp>
      <p:sp>
        <p:nvSpPr>
          <p:cNvPr id="33806" name="AutoShape 80"/>
          <p:cNvSpPr>
            <a:spLocks noChangeArrowheads="1"/>
          </p:cNvSpPr>
          <p:nvPr/>
        </p:nvSpPr>
        <p:spPr bwMode="auto">
          <a:xfrm rot="10928003" flipH="1">
            <a:off x="4267200" y="0"/>
            <a:ext cx="6858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4132 h 21600"/>
              <a:gd name="T14" fmla="*/ 19246 w 21600"/>
              <a:gd name="T15" fmla="*/ 802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250" y="0"/>
                </a:lnTo>
                <a:lnTo>
                  <a:pt x="14250" y="4132"/>
                </a:lnTo>
                <a:lnTo>
                  <a:pt x="12427" y="4132"/>
                </a:lnTo>
                <a:cubicBezTo>
                  <a:pt x="5564" y="4132"/>
                  <a:pt x="0" y="7725"/>
                  <a:pt x="0" y="12158"/>
                </a:cubicBezTo>
                <a:lnTo>
                  <a:pt x="0" y="21600"/>
                </a:lnTo>
                <a:lnTo>
                  <a:pt x="3980" y="21600"/>
                </a:lnTo>
                <a:lnTo>
                  <a:pt x="3980" y="12158"/>
                </a:lnTo>
                <a:cubicBezTo>
                  <a:pt x="3980" y="9876"/>
                  <a:pt x="7762" y="8026"/>
                  <a:pt x="12427" y="8026"/>
                </a:cubicBezTo>
                <a:lnTo>
                  <a:pt x="14250" y="8026"/>
                </a:lnTo>
                <a:lnTo>
                  <a:pt x="14250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3807" name="Text Box 81"/>
          <p:cNvSpPr txBox="1">
            <a:spLocks noChangeArrowheads="1"/>
          </p:cNvSpPr>
          <p:nvPr/>
        </p:nvSpPr>
        <p:spPr bwMode="auto">
          <a:xfrm>
            <a:off x="1517650" y="3938588"/>
            <a:ext cx="10556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altLang="fr-FR" b="1">
                <a:solidFill>
                  <a:srgbClr val="FFFFFF"/>
                </a:solidFill>
              </a:rPr>
              <a:t>RAS</a:t>
            </a:r>
          </a:p>
        </p:txBody>
      </p:sp>
    </p:spTree>
    <p:extLst>
      <p:ext uri="{BB962C8B-B14F-4D97-AF65-F5344CB8AC3E}">
        <p14:creationId xmlns:p14="http://schemas.microsoft.com/office/powerpoint/2010/main" val="307408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16632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Mais qui a tué Napoléon ? </a:t>
            </a:r>
            <a:r>
              <a:rPr lang="fr-FR" sz="2800" b="1" i="1" dirty="0" err="1"/>
              <a:t>Helicobacter</a:t>
            </a:r>
            <a:r>
              <a:rPr lang="fr-FR" sz="2800" b="1" i="1" dirty="0"/>
              <a:t> </a:t>
            </a:r>
            <a:r>
              <a:rPr lang="fr-FR" sz="2800" b="1" i="1" dirty="0" err="1"/>
              <a:t>pylori</a:t>
            </a:r>
            <a:r>
              <a:rPr lang="fr-FR" sz="2800" b="1" dirty="0"/>
              <a:t>, </a:t>
            </a:r>
          </a:p>
          <a:p>
            <a:r>
              <a:rPr lang="fr-FR" sz="2800" b="1" dirty="0"/>
              <a:t>la bactérie qui donne le cancer</a:t>
            </a:r>
            <a:endParaRPr lang="fr-FR" sz="2800" dirty="0"/>
          </a:p>
          <a:p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1700808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Arguments cliniques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Arguments </a:t>
            </a:r>
            <a:r>
              <a:rPr lang="fr-FR" sz="2400" dirty="0" err="1"/>
              <a:t>autopsiques</a:t>
            </a:r>
            <a:endParaRPr lang="fr-FR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Arguments épidémiologiques</a:t>
            </a:r>
          </a:p>
          <a:p>
            <a:r>
              <a:rPr lang="fr-FR" sz="2400" dirty="0"/>
              <a:t>	facteurs liés à l’hôte : susceptibilité familiale</a:t>
            </a:r>
          </a:p>
          <a:p>
            <a:r>
              <a:rPr lang="fr-FR" sz="2400" dirty="0"/>
              <a:t>	facteurs de risque alimentaires</a:t>
            </a:r>
          </a:p>
          <a:p>
            <a:r>
              <a:rPr lang="fr-FR" sz="2400" dirty="0"/>
              <a:t>	facteurs de virulence bactériens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Localisation de l’infection et des lésions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400" dirty="0"/>
          </a:p>
          <a:p>
            <a:pPr marL="285750" indent="-285750">
              <a:buFont typeface="Arial" pitchFamily="34" charset="0"/>
              <a:buChar char="•"/>
            </a:pP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4365104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Il nous manque :</a:t>
            </a:r>
          </a:p>
          <a:p>
            <a:endParaRPr lang="fr-FR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Une confirmation histologique : adénocarcinome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Une confirmation bactériologique : présence de </a:t>
            </a:r>
            <a:r>
              <a:rPr lang="fr-FR" sz="2400" i="1" dirty="0"/>
              <a:t>H. </a:t>
            </a:r>
            <a:r>
              <a:rPr lang="fr-FR" sz="2400" i="1" dirty="0" err="1"/>
              <a:t>pylori</a:t>
            </a:r>
            <a:r>
              <a:rPr lang="fr-FR" sz="2400" i="1" dirty="0"/>
              <a:t>, </a:t>
            </a:r>
            <a:r>
              <a:rPr lang="fr-FR" sz="2400" i="1" dirty="0" err="1"/>
              <a:t>cagA</a:t>
            </a:r>
            <a:endParaRPr lang="fr-FR" sz="2400" i="1" dirty="0"/>
          </a:p>
        </p:txBody>
      </p:sp>
      <p:sp>
        <p:nvSpPr>
          <p:cNvPr id="5" name="Étoile à 5 branches 4"/>
          <p:cNvSpPr/>
          <p:nvPr/>
        </p:nvSpPr>
        <p:spPr>
          <a:xfrm>
            <a:off x="7740352" y="1850116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Étoile à 5 branches 5"/>
          <p:cNvSpPr/>
          <p:nvPr/>
        </p:nvSpPr>
        <p:spPr>
          <a:xfrm>
            <a:off x="7740352" y="2204864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Étoile à 5 branches 6"/>
          <p:cNvSpPr/>
          <p:nvPr/>
        </p:nvSpPr>
        <p:spPr>
          <a:xfrm>
            <a:off x="7740352" y="2924944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Étoile à 5 branches 7"/>
          <p:cNvSpPr/>
          <p:nvPr/>
        </p:nvSpPr>
        <p:spPr>
          <a:xfrm>
            <a:off x="7740352" y="3284984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Étoile à 5 branches 8"/>
          <p:cNvSpPr/>
          <p:nvPr/>
        </p:nvSpPr>
        <p:spPr>
          <a:xfrm>
            <a:off x="7740352" y="4005064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7740352" y="3645024"/>
            <a:ext cx="25202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83568" y="6093296"/>
            <a:ext cx="806489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Il faudrait pouvoir analyser l’estomac de Napoléon</a:t>
            </a:r>
          </a:p>
        </p:txBody>
      </p:sp>
    </p:spTree>
    <p:extLst>
      <p:ext uri="{BB962C8B-B14F-4D97-AF65-F5344CB8AC3E}">
        <p14:creationId xmlns:p14="http://schemas.microsoft.com/office/powerpoint/2010/main" val="292561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5849F-BD9B-2848-A670-213AC5D5B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on diagnostique l’infection à </a:t>
            </a:r>
            <a:r>
              <a:rPr lang="fr-FR" i="1" dirty="0"/>
              <a:t>Helicobacter pylori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14639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56A38DD-8B26-4241-B1C4-D22FEB4C8A56}" type="slidenum">
              <a:rPr lang="fr-FR" altLang="fr-FR" sz="1600">
                <a:solidFill>
                  <a:schemeClr val="bg1"/>
                </a:solidFill>
              </a:rPr>
              <a:pPr/>
              <a:t>3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pic>
        <p:nvPicPr>
          <p:cNvPr id="654338" name="Picture 2" descr="marsha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544638"/>
            <a:ext cx="2133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el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3170238"/>
            <a:ext cx="19573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85800" y="1333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kumimoji="1" lang="fr-FR" altLang="fr-FR" sz="4000" i="1">
                <a:solidFill>
                  <a:schemeClr val="folHlink"/>
                </a:solidFill>
              </a:rPr>
              <a:t>Helicobacter pylori</a:t>
            </a:r>
            <a:endParaRPr kumimoji="1" lang="fr-FR" altLang="fr-FR" sz="4000">
              <a:solidFill>
                <a:schemeClr val="folHlink"/>
              </a:solidFill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41300" y="1371600"/>
            <a:ext cx="61753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kumimoji="1" lang="fr-FR" altLang="fr-FR" sz="2400" dirty="0"/>
              <a:t>Bactérie spiralée et mobile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kumimoji="1" lang="fr-FR" altLang="fr-FR" sz="2400" dirty="0"/>
              <a:t>Colonise la muqueuse gastrique humaine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kumimoji="1" lang="fr-FR" altLang="fr-FR" sz="2400" dirty="0"/>
              <a:t>Infecte 50% de la population mondiale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kumimoji="1" lang="fr-FR" altLang="fr-FR" sz="2400" dirty="0"/>
              <a:t>Transmission interhumaine, familiale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kumimoji="1" lang="fr-FR" altLang="fr-FR" sz="2400" dirty="0"/>
              <a:t>Gastrite, ulcère, cancer gastrique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kumimoji="1" lang="fr-FR" altLang="fr-FR" sz="2400" dirty="0" err="1"/>
              <a:t>Tri-thérapie</a:t>
            </a:r>
            <a:r>
              <a:rPr kumimoji="1" lang="fr-FR" altLang="fr-FR" sz="2400" dirty="0"/>
              <a:t> orientée, quadrithérapie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Tx/>
              <a:buChar char="•"/>
            </a:pPr>
            <a:r>
              <a:rPr kumimoji="1" lang="fr-FR" altLang="fr-FR" sz="2400" dirty="0"/>
              <a:t>Seule bactérie responsable d’un cancer chez l’homme : carcinogène de classe I</a:t>
            </a:r>
          </a:p>
        </p:txBody>
      </p:sp>
      <p:pic>
        <p:nvPicPr>
          <p:cNvPr id="18439" name="Picture 7" descr="H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4648200"/>
            <a:ext cx="3384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Nobeletm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1452563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7472363" y="1120775"/>
            <a:ext cx="1841500" cy="5410200"/>
            <a:chOff x="4224" y="932"/>
            <a:chExt cx="1160" cy="2895"/>
          </a:xfrm>
        </p:grpSpPr>
        <p:sp>
          <p:nvSpPr>
            <p:cNvPr id="18445" name="Text Box 17"/>
            <p:cNvSpPr txBox="1">
              <a:spLocks noChangeArrowheads="1"/>
            </p:cNvSpPr>
            <p:nvPr/>
          </p:nvSpPr>
          <p:spPr bwMode="auto">
            <a:xfrm>
              <a:off x="4224" y="932"/>
              <a:ext cx="11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fr-FR" sz="2400">
                  <a:solidFill>
                    <a:srgbClr val="FF33CC"/>
                  </a:solidFill>
                  <a:cs typeface="Arial" charset="0"/>
                </a:rPr>
                <a:t>Résistance</a:t>
              </a:r>
              <a:endParaRPr lang="fr-FR" altLang="fr-FR" sz="2400" i="1">
                <a:solidFill>
                  <a:srgbClr val="FF33CC"/>
                </a:solidFill>
                <a:cs typeface="Arial" charset="0"/>
              </a:endParaRPr>
            </a:p>
          </p:txBody>
        </p:sp>
        <p:sp>
          <p:nvSpPr>
            <p:cNvPr id="18446" name="AutoShape 11"/>
            <p:cNvSpPr>
              <a:spLocks noChangeArrowheads="1"/>
            </p:cNvSpPr>
            <p:nvPr/>
          </p:nvSpPr>
          <p:spPr bwMode="auto">
            <a:xfrm>
              <a:off x="4491" y="1581"/>
              <a:ext cx="510" cy="2246"/>
            </a:xfrm>
            <a:prstGeom prst="triangle">
              <a:avLst>
                <a:gd name="adj" fmla="val 50000"/>
              </a:avLst>
            </a:pr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>
                <a:cs typeface="Arial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448300" y="1117600"/>
            <a:ext cx="1841500" cy="5410200"/>
            <a:chOff x="4224" y="932"/>
            <a:chExt cx="1160" cy="2895"/>
          </a:xfrm>
        </p:grpSpPr>
        <p:sp>
          <p:nvSpPr>
            <p:cNvPr id="18443" name="AutoShape 11"/>
            <p:cNvSpPr>
              <a:spLocks noChangeArrowheads="1"/>
            </p:cNvSpPr>
            <p:nvPr/>
          </p:nvSpPr>
          <p:spPr bwMode="auto">
            <a:xfrm>
              <a:off x="4491" y="1581"/>
              <a:ext cx="510" cy="2246"/>
            </a:xfrm>
            <a:prstGeom prst="triangle">
              <a:avLst>
                <a:gd name="adj" fmla="val 50000"/>
              </a:avLst>
            </a:pr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fr-FR" altLang="fr-FR">
                <a:cs typeface="Arial" charset="0"/>
              </a:endParaRPr>
            </a:p>
          </p:txBody>
        </p:sp>
        <p:sp>
          <p:nvSpPr>
            <p:cNvPr id="18444" name="Text Box 17"/>
            <p:cNvSpPr txBox="1">
              <a:spLocks noChangeArrowheads="1"/>
            </p:cNvSpPr>
            <p:nvPr/>
          </p:nvSpPr>
          <p:spPr bwMode="auto">
            <a:xfrm>
              <a:off x="4224" y="932"/>
              <a:ext cx="116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fr-FR" sz="2400">
                  <a:solidFill>
                    <a:srgbClr val="FF9933"/>
                  </a:solidFill>
                  <a:cs typeface="Arial" charset="0"/>
                </a:rPr>
                <a:t>Cancer</a:t>
              </a:r>
              <a:endParaRPr lang="fr-FR" altLang="fr-FR" sz="2400" i="1">
                <a:solidFill>
                  <a:srgbClr val="FF9933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70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11188" y="230783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4000" dirty="0">
                <a:solidFill>
                  <a:schemeClr val="tx2"/>
                </a:solidFill>
              </a:rPr>
              <a:t>Diagnostic des infections à </a:t>
            </a:r>
            <a:r>
              <a:rPr lang="fr-FR" sz="4000" i="1" dirty="0">
                <a:solidFill>
                  <a:schemeClr val="tx2"/>
                </a:solidFill>
              </a:rPr>
              <a:t>Helicobacter pylori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11560" y="2420888"/>
            <a:ext cx="3810000" cy="17716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 eaLnBrk="1" hangingPunct="1"/>
            <a:r>
              <a:rPr lang="fr-FR" dirty="0">
                <a:solidFill>
                  <a:schemeClr val="tx1"/>
                </a:solidFill>
              </a:rPr>
              <a:t>Invasives </a:t>
            </a:r>
          </a:p>
          <a:p>
            <a:pPr algn="l" eaLnBrk="1" hangingPunct="1">
              <a:buFont typeface="Wingdings" pitchFamily="2" charset="2"/>
              <a:buChar char="©"/>
            </a:pPr>
            <a:r>
              <a:rPr lang="fr-FR" dirty="0">
                <a:solidFill>
                  <a:schemeClr val="tx1"/>
                </a:solidFill>
              </a:rPr>
              <a:t>Test rapide </a:t>
            </a:r>
            <a:r>
              <a:rPr lang="fr-FR" dirty="0" err="1">
                <a:solidFill>
                  <a:schemeClr val="tx1"/>
                </a:solidFill>
              </a:rPr>
              <a:t>uréase</a:t>
            </a:r>
            <a:endParaRPr lang="fr-FR" dirty="0">
              <a:solidFill>
                <a:schemeClr val="tx1"/>
              </a:solidFill>
            </a:endParaRPr>
          </a:p>
          <a:p>
            <a:pPr algn="l" eaLnBrk="1" hangingPunct="1">
              <a:buFont typeface="Wingdings" pitchFamily="2" charset="2"/>
              <a:buChar char="©"/>
            </a:pPr>
            <a:r>
              <a:rPr lang="fr-FR" dirty="0">
                <a:solidFill>
                  <a:schemeClr val="tx1"/>
                </a:solidFill>
              </a:rPr>
              <a:t>Ana-</a:t>
            </a:r>
            <a:r>
              <a:rPr lang="fr-FR" dirty="0" err="1">
                <a:solidFill>
                  <a:schemeClr val="tx1"/>
                </a:solidFill>
              </a:rPr>
              <a:t>path</a:t>
            </a:r>
            <a:endParaRPr lang="fr-FR" dirty="0">
              <a:solidFill>
                <a:schemeClr val="tx1"/>
              </a:solidFill>
            </a:endParaRPr>
          </a:p>
          <a:p>
            <a:pPr algn="l" eaLnBrk="1" hangingPunct="1">
              <a:buFont typeface="Wingdings" pitchFamily="2" charset="2"/>
              <a:buChar char="©"/>
            </a:pPr>
            <a:r>
              <a:rPr lang="fr-FR" dirty="0">
                <a:solidFill>
                  <a:schemeClr val="tx1"/>
                </a:solidFill>
              </a:rPr>
              <a:t>Culture</a:t>
            </a:r>
          </a:p>
          <a:p>
            <a:pPr algn="l" eaLnBrk="1" hangingPunct="1">
              <a:buFont typeface="Wingdings" pitchFamily="2" charset="2"/>
              <a:buChar char="©"/>
            </a:pPr>
            <a:r>
              <a:rPr lang="fr-FR" dirty="0">
                <a:solidFill>
                  <a:schemeClr val="tx1"/>
                </a:solidFill>
              </a:rPr>
              <a:t>PCR</a:t>
            </a:r>
          </a:p>
        </p:txBody>
      </p:sp>
      <p:pic>
        <p:nvPicPr>
          <p:cNvPr id="10244" name="Picture 6" descr="end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514600"/>
            <a:ext cx="45720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914F8D-8364-AE4C-85CF-DEAE24CEEA15}"/>
              </a:ext>
            </a:extLst>
          </p:cNvPr>
          <p:cNvSpPr/>
          <p:nvPr/>
        </p:nvSpPr>
        <p:spPr>
          <a:xfrm>
            <a:off x="395536" y="4192538"/>
            <a:ext cx="2736304" cy="1252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2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58774"/>
            <a:ext cx="7772400" cy="147002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4000" dirty="0">
                <a:solidFill>
                  <a:schemeClr val="tx2"/>
                </a:solidFill>
              </a:rPr>
              <a:t>Diagnostic des infections à </a:t>
            </a:r>
            <a:r>
              <a:rPr lang="fr-FR" sz="4000" i="1" dirty="0">
                <a:solidFill>
                  <a:schemeClr val="tx2"/>
                </a:solidFill>
              </a:rPr>
              <a:t>Helicobacter pylori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62000" y="2514600"/>
            <a:ext cx="3810000" cy="17716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algn="l" eaLnBrk="1" hangingPunct="1"/>
            <a:r>
              <a:rPr lang="fr-FR"/>
              <a:t>Invasives </a:t>
            </a:r>
          </a:p>
          <a:p>
            <a:pPr algn="l" eaLnBrk="1" hangingPunct="1">
              <a:buFont typeface="Wingdings" pitchFamily="2" charset="2"/>
              <a:buChar char="©"/>
            </a:pPr>
            <a:r>
              <a:rPr lang="fr-FR"/>
              <a:t>Ana-path</a:t>
            </a:r>
          </a:p>
          <a:p>
            <a:pPr algn="l" eaLnBrk="1" hangingPunct="1">
              <a:buFont typeface="Wingdings" pitchFamily="2" charset="2"/>
              <a:buChar char="©"/>
            </a:pPr>
            <a:r>
              <a:rPr lang="fr-FR"/>
              <a:t>Culture</a:t>
            </a:r>
          </a:p>
          <a:p>
            <a:pPr algn="l" eaLnBrk="1" hangingPunct="1">
              <a:buFont typeface="Wingdings" pitchFamily="2" charset="2"/>
              <a:buChar char="©"/>
            </a:pPr>
            <a:r>
              <a:rPr lang="fr-FR"/>
              <a:t>PCR</a:t>
            </a:r>
          </a:p>
          <a:p>
            <a:pPr algn="l" eaLnBrk="1" hangingPunct="1">
              <a:buFont typeface="Wingdings" pitchFamily="2" charset="2"/>
              <a:buChar char="©"/>
            </a:pPr>
            <a:r>
              <a:rPr lang="fr-FR"/>
              <a:t>Uréase </a:t>
            </a:r>
          </a:p>
        </p:txBody>
      </p:sp>
      <p:sp>
        <p:nvSpPr>
          <p:cNvPr id="11268" name="Rectangle 1028"/>
          <p:cNvSpPr>
            <a:spLocks noChangeArrowheads="1"/>
          </p:cNvSpPr>
          <p:nvPr/>
        </p:nvSpPr>
        <p:spPr bwMode="auto">
          <a:xfrm>
            <a:off x="4114800" y="2514600"/>
            <a:ext cx="41910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fr-FR" sz="3200"/>
              <a:t>Non invasives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3200"/>
              <a:t>Test respiratoire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3200"/>
              <a:t>Ag dans les selles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©"/>
            </a:pPr>
            <a:r>
              <a:rPr lang="fr-FR" sz="3200"/>
              <a:t>Sérologie </a:t>
            </a:r>
          </a:p>
        </p:txBody>
      </p:sp>
      <p:pic>
        <p:nvPicPr>
          <p:cNvPr id="11269" name="Picture 1029" descr="PICT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514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485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16632"/>
            <a:ext cx="8856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Mais qui a tué Napoléon ? </a:t>
            </a:r>
            <a:r>
              <a:rPr lang="fr-FR" sz="2800" b="1" i="1" dirty="0" err="1"/>
              <a:t>Helicobacter</a:t>
            </a:r>
            <a:r>
              <a:rPr lang="fr-FR" sz="2800" b="1" i="1" dirty="0"/>
              <a:t> </a:t>
            </a:r>
            <a:r>
              <a:rPr lang="fr-FR" sz="2800" b="1" i="1" dirty="0" err="1"/>
              <a:t>pylori</a:t>
            </a:r>
            <a:r>
              <a:rPr lang="fr-FR" sz="2800" b="1" dirty="0"/>
              <a:t>, </a:t>
            </a:r>
          </a:p>
          <a:p>
            <a:r>
              <a:rPr lang="fr-FR" sz="2800" b="1" dirty="0"/>
              <a:t>la bactérie qui donne le cancer</a:t>
            </a:r>
            <a:endParaRPr lang="fr-FR" sz="2800" dirty="0"/>
          </a:p>
          <a:p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467544" y="1700808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Arguments cliniques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Arguments </a:t>
            </a:r>
            <a:r>
              <a:rPr lang="fr-FR" sz="2400" dirty="0" err="1"/>
              <a:t>autopsiques</a:t>
            </a:r>
            <a:endParaRPr lang="fr-FR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Arguments épidémiologiques</a:t>
            </a:r>
          </a:p>
          <a:p>
            <a:r>
              <a:rPr lang="fr-FR" sz="2400" dirty="0"/>
              <a:t>	facteurs liés à l’hôte : susceptibilité familiale</a:t>
            </a:r>
          </a:p>
          <a:p>
            <a:r>
              <a:rPr lang="fr-FR" sz="2400" dirty="0"/>
              <a:t>	facteurs de risque alimentaires</a:t>
            </a:r>
          </a:p>
          <a:p>
            <a:r>
              <a:rPr lang="fr-FR" sz="2400" dirty="0"/>
              <a:t>	facteurs de virulence bactériens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Localisation de l’infection et des lésions</a:t>
            </a:r>
          </a:p>
          <a:p>
            <a:pPr marL="285750" indent="-285750">
              <a:buFont typeface="Arial" pitchFamily="34" charset="0"/>
              <a:buChar char="•"/>
            </a:pPr>
            <a:endParaRPr lang="fr-FR" sz="2400" dirty="0"/>
          </a:p>
          <a:p>
            <a:pPr marL="285750" indent="-285750">
              <a:buFont typeface="Arial" pitchFamily="34" charset="0"/>
              <a:buChar char="•"/>
            </a:pPr>
            <a:endParaRPr lang="fr-FR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683568" y="4365104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Il nous manque :</a:t>
            </a:r>
          </a:p>
          <a:p>
            <a:endParaRPr lang="fr-FR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Une confirmation histologique : adénocarcinome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400" dirty="0"/>
              <a:t>Une confirmation bactériologique : présence de </a:t>
            </a:r>
            <a:r>
              <a:rPr lang="fr-FR" sz="2400" i="1" dirty="0"/>
              <a:t>H. </a:t>
            </a:r>
            <a:r>
              <a:rPr lang="fr-FR" sz="2400" i="1" dirty="0" err="1"/>
              <a:t>pylori</a:t>
            </a:r>
            <a:r>
              <a:rPr lang="fr-FR" sz="2400" i="1" dirty="0"/>
              <a:t>, </a:t>
            </a:r>
            <a:r>
              <a:rPr lang="fr-FR" sz="2400" i="1" dirty="0" err="1"/>
              <a:t>cagA</a:t>
            </a:r>
            <a:endParaRPr lang="fr-FR" sz="2400" i="1" dirty="0"/>
          </a:p>
        </p:txBody>
      </p:sp>
      <p:sp>
        <p:nvSpPr>
          <p:cNvPr id="5" name="Étoile à 5 branches 4"/>
          <p:cNvSpPr/>
          <p:nvPr/>
        </p:nvSpPr>
        <p:spPr>
          <a:xfrm>
            <a:off x="7740352" y="1850116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Étoile à 5 branches 5"/>
          <p:cNvSpPr/>
          <p:nvPr/>
        </p:nvSpPr>
        <p:spPr>
          <a:xfrm>
            <a:off x="7740352" y="2204864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Étoile à 5 branches 6"/>
          <p:cNvSpPr/>
          <p:nvPr/>
        </p:nvSpPr>
        <p:spPr>
          <a:xfrm>
            <a:off x="7740352" y="2924944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Étoile à 5 branches 7"/>
          <p:cNvSpPr/>
          <p:nvPr/>
        </p:nvSpPr>
        <p:spPr>
          <a:xfrm>
            <a:off x="7740352" y="3284984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Étoile à 5 branches 8"/>
          <p:cNvSpPr/>
          <p:nvPr/>
        </p:nvSpPr>
        <p:spPr>
          <a:xfrm>
            <a:off x="7740352" y="4005064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7740352" y="3645024"/>
            <a:ext cx="252028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83568" y="6093296"/>
            <a:ext cx="806489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/>
              <a:t>Il faudrait pouvoir analyser l’estomac de Napoléon</a:t>
            </a:r>
          </a:p>
        </p:txBody>
      </p:sp>
    </p:spTree>
    <p:extLst>
      <p:ext uri="{BB962C8B-B14F-4D97-AF65-F5344CB8AC3E}">
        <p14:creationId xmlns:p14="http://schemas.microsoft.com/office/powerpoint/2010/main" val="26392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97719" y="278914"/>
            <a:ext cx="4968552" cy="6369436"/>
          </a:xfrm>
          <a:prstGeom prst="rect">
            <a:avLst/>
          </a:prstGeom>
          <a:solidFill>
            <a:srgbClr val="FCEED0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"Rappelez-vous ce que je vous ai chargé de faire lorsque je ne serai plus. Faites avec soin l'examen anatomique de mon corps; de l'estomac surtout. Les médecins de Montpellier avaient annoncé que le squire au pylore serait héréditaire dans ma famille. Leur rapport est, je crois, dans les mains de Louis, demandez-le, comparez-le avec ce que vous aurez observé vous même : que je sauve au moins mon fils de cette cruelle maladie. Vous le verrez, Docteur, vous lui indiquerez ce qu'il convient de faire; vous lui épargnerez les angoisses dont je suis déchiré : c'est un dernier service que j'attends de vous." </a:t>
            </a:r>
          </a:p>
          <a:p>
            <a:pPr algn="just">
              <a:lnSpc>
                <a:spcPct val="150000"/>
              </a:lnSpc>
            </a:pPr>
            <a:endParaRPr lang="fr-FR" sz="2000" b="1" dirty="0">
              <a:latin typeface="Freestyle Script" panose="020F0502020204030204" pitchFamily="34" charset="0"/>
              <a:cs typeface="Freestyle Script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dirty="0">
              <a:latin typeface="Bradley Hand ITC" panose="020F0502020204030204" pitchFamily="34" charset="0"/>
              <a:cs typeface="Bradley Hand ITC" panose="020F0502020204030204" pitchFamily="34" charset="0"/>
            </a:endParaRPr>
          </a:p>
        </p:txBody>
      </p:sp>
      <p:pic>
        <p:nvPicPr>
          <p:cNvPr id="3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531" y="1070520"/>
            <a:ext cx="3220373" cy="5454824"/>
          </a:xfrm>
          <a:prstGeom prst="rect">
            <a:avLst/>
          </a:prstGeom>
          <a:noFill/>
        </p:spPr>
      </p:pic>
      <p:pic>
        <p:nvPicPr>
          <p:cNvPr id="1026" name="Picture 2" descr="http://auto.img.v4.skyrock.net/0457/11670457/pics/3504594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49070"/>
            <a:ext cx="1488522" cy="93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332656"/>
            <a:ext cx="324036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Considérations éthiques</a:t>
            </a:r>
          </a:p>
        </p:txBody>
      </p:sp>
      <p:sp>
        <p:nvSpPr>
          <p:cNvPr id="5" name="Bulle ronde 4"/>
          <p:cNvSpPr/>
          <p:nvPr/>
        </p:nvSpPr>
        <p:spPr>
          <a:xfrm flipH="1">
            <a:off x="251520" y="1070520"/>
            <a:ext cx="1584176" cy="990328"/>
          </a:xfrm>
          <a:prstGeom prst="wedgeEllipseCallout">
            <a:avLst>
              <a:gd name="adj1" fmla="val -50769"/>
              <a:gd name="adj2" fmla="val 52105"/>
            </a:avLst>
          </a:prstGeom>
          <a:solidFill>
            <a:srgbClr val="FCE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Examinez mon estomac !</a:t>
            </a:r>
          </a:p>
        </p:txBody>
      </p:sp>
    </p:spTree>
    <p:extLst>
      <p:ext uri="{BB962C8B-B14F-4D97-AF65-F5344CB8AC3E}">
        <p14:creationId xmlns:p14="http://schemas.microsoft.com/office/powerpoint/2010/main" val="1786093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nstruments ayant servi à l'autopsie de Napoléon I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12976"/>
            <a:ext cx="2533447" cy="3384376"/>
          </a:xfrm>
          <a:prstGeom prst="rect">
            <a:avLst/>
          </a:prstGeom>
          <a:noFill/>
        </p:spPr>
      </p:pic>
      <p:pic>
        <p:nvPicPr>
          <p:cNvPr id="3" name="Picture 2" descr="Image associé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32804"/>
            <a:ext cx="2076450" cy="2847976"/>
          </a:xfrm>
          <a:prstGeom prst="rect">
            <a:avLst/>
          </a:prstGeom>
          <a:noFill/>
        </p:spPr>
      </p:pic>
      <p:sp>
        <p:nvSpPr>
          <p:cNvPr id="1028" name="AutoShape 4" descr="Résultat de recherche d'images pour &quot;napoléon autopsie&quot;"/>
          <p:cNvSpPr>
            <a:spLocks noChangeAspect="1" noChangeArrowheads="1"/>
          </p:cNvSpPr>
          <p:nvPr/>
        </p:nvSpPr>
        <p:spPr bwMode="auto">
          <a:xfrm>
            <a:off x="155575" y="-1600200"/>
            <a:ext cx="2495550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856975" y="40466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L’estomac de Napoléon a été conservé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203848" y="1211845"/>
            <a:ext cx="5616624" cy="3785652"/>
          </a:xfrm>
          <a:prstGeom prst="rect">
            <a:avLst/>
          </a:prstGeom>
          <a:solidFill>
            <a:srgbClr val="FAF8C6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Monotype Corsiva" pitchFamily="66" charset="0"/>
              </a:rPr>
              <a:t>J'avais terminé cette triste opération. Je détachai le </a:t>
            </a:r>
            <a:r>
              <a:rPr lang="fr-FR" sz="2400" b="1" dirty="0" err="1">
                <a:latin typeface="Monotype Corsiva" pitchFamily="66" charset="0"/>
              </a:rPr>
              <a:t>coeur</a:t>
            </a:r>
            <a:r>
              <a:rPr lang="fr-FR" sz="2400" b="1" dirty="0">
                <a:latin typeface="Monotype Corsiva" pitchFamily="66" charset="0"/>
              </a:rPr>
              <a:t>, l'estomac, et les mis dans un vase d'argent rempli d'esprit-de-vin. </a:t>
            </a:r>
          </a:p>
          <a:p>
            <a:r>
              <a:rPr lang="fr-FR" sz="2400" b="1" dirty="0">
                <a:latin typeface="Monotype Corsiva" pitchFamily="66" charset="0"/>
              </a:rPr>
              <a:t>Je laissai le premier de ces organes dans le vase qui d'abord l'avait reçu, et mis le second dans un autre de même métal et de forme </a:t>
            </a:r>
            <a:r>
              <a:rPr lang="fr-FR" sz="2400" b="1" dirty="0" err="1">
                <a:latin typeface="Monotype Corsiva" pitchFamily="66" charset="0"/>
              </a:rPr>
              <a:t>cilindriques</a:t>
            </a:r>
            <a:r>
              <a:rPr lang="fr-FR" sz="2400" b="1" dirty="0">
                <a:latin typeface="Monotype Corsiva" pitchFamily="66" charset="0"/>
              </a:rPr>
              <a:t> , qui servait à serrer l'éponge de Napoléon. et les déposai l'un et l'autre aux angles du cercueil » </a:t>
            </a:r>
          </a:p>
          <a:p>
            <a:endParaRPr lang="fr-FR" sz="2400" b="1" dirty="0">
              <a:latin typeface="Monotype Corsiva" pitchFamily="66" charset="0"/>
            </a:endParaRPr>
          </a:p>
          <a:p>
            <a:r>
              <a:rPr lang="fr-FR" sz="2400" b="1" dirty="0">
                <a:latin typeface="Monotype Corsiva" pitchFamily="66" charset="0"/>
              </a:rPr>
              <a:t>Dr Francesco Antommarchi</a:t>
            </a:r>
          </a:p>
        </p:txBody>
      </p:sp>
    </p:spTree>
    <p:extLst>
      <p:ext uri="{BB962C8B-B14F-4D97-AF65-F5344CB8AC3E}">
        <p14:creationId xmlns:p14="http://schemas.microsoft.com/office/powerpoint/2010/main" val="144986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onavenir.m.o.pic.centerblog.net/o/e61ba68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8" y="908720"/>
            <a:ext cx="863912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31640" y="40466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1840 exhumation, l’estomac est toujours là !</a:t>
            </a:r>
          </a:p>
        </p:txBody>
      </p:sp>
      <p:sp>
        <p:nvSpPr>
          <p:cNvPr id="2" name="Ellipse 1"/>
          <p:cNvSpPr/>
          <p:nvPr/>
        </p:nvSpPr>
        <p:spPr>
          <a:xfrm>
            <a:off x="5508104" y="4941168"/>
            <a:ext cx="1224136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936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napoleonprisonnier.com/images/postmortem/retour_cendres/transcembarcadredesthsd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283968" cy="2765220"/>
          </a:xfrm>
          <a:prstGeom prst="rect">
            <a:avLst/>
          </a:prstGeom>
          <a:noFill/>
        </p:spPr>
      </p:pic>
      <p:pic>
        <p:nvPicPr>
          <p:cNvPr id="30724" name="Picture 4" descr="http://www.napoleonprisonnier.com/images/postmortem/retour_cendres/lebateauimprially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65712"/>
            <a:ext cx="4149723" cy="2592288"/>
          </a:xfrm>
          <a:prstGeom prst="rect">
            <a:avLst/>
          </a:prstGeom>
          <a:noFill/>
        </p:spPr>
      </p:pic>
      <p:pic>
        <p:nvPicPr>
          <p:cNvPr id="30726" name="Picture 6" descr="http://www.napoleonprisonnier.com/images/postmortem/retour_cendres/trasbordementn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5699" y="1124744"/>
            <a:ext cx="3868301" cy="2780928"/>
          </a:xfrm>
          <a:prstGeom prst="rect">
            <a:avLst/>
          </a:prstGeom>
          <a:noFill/>
        </p:spPr>
      </p:pic>
      <p:pic>
        <p:nvPicPr>
          <p:cNvPr id="30728" name="Picture 8" descr="http://www.napoleonprisonnier.com/images/postmortem/retour_cendres/chardennoiretblanckl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3520" y="4294880"/>
            <a:ext cx="4320480" cy="256312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123728" y="332656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1840 : Le retour des cendres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627784" y="378904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 retour de l’estomac !</a:t>
            </a:r>
          </a:p>
        </p:txBody>
      </p:sp>
    </p:spTree>
    <p:extLst>
      <p:ext uri="{BB962C8B-B14F-4D97-AF65-F5344CB8AC3E}">
        <p14:creationId xmlns:p14="http://schemas.microsoft.com/office/powerpoint/2010/main" val="1798101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Afficher l'image d'ori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68" name="AutoShape 4" descr="Afficher l'image d'ori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70" name="AutoShape 6" descr="Afficher l'image d'ori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272" name="AutoShape 8" descr="Afficher l'image d'orig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4" name="Picture 2" descr="Résultat de recherche d'images pour &quot;dome des invalid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332656"/>
            <a:ext cx="4201507" cy="1584176"/>
          </a:xfrm>
          <a:prstGeom prst="rect">
            <a:avLst/>
          </a:prstGeom>
          <a:noFill/>
        </p:spPr>
      </p:pic>
      <p:pic>
        <p:nvPicPr>
          <p:cNvPr id="8196" name="Picture 4" descr="Résultat de recherche d'images pour &quot;dome des invalides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505325" cy="3048001"/>
          </a:xfrm>
          <a:prstGeom prst="rect">
            <a:avLst/>
          </a:prstGeom>
          <a:noFill/>
        </p:spPr>
      </p:pic>
      <p:pic>
        <p:nvPicPr>
          <p:cNvPr id="8198" name="Picture 6" descr="Résultat de recherche d'images pour &quot;dome des invalides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4836468" cy="3236633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23528" y="1988840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L’estomac est aux Invalides</a:t>
            </a:r>
          </a:p>
        </p:txBody>
      </p:sp>
      <p:pic>
        <p:nvPicPr>
          <p:cNvPr id="14" name="Picture 4" descr="Résultat de recherche d'images pour &quot;tombeau de napoléon 1er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717032"/>
            <a:ext cx="3673318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640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http://monavenir.m.o.pic.centerblog.net/o/e61ba68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300" y="3474681"/>
            <a:ext cx="4826004" cy="333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napoleonprisonnier.com/images/postmortem/retour_cendres/clefyh2.jpg"/>
          <p:cNvPicPr>
            <a:picLocks noChangeAspect="1" noChangeArrowheads="1"/>
          </p:cNvPicPr>
          <p:nvPr/>
        </p:nvPicPr>
        <p:blipFill rotWithShape="1">
          <a:blip r:embed="rId3" cstate="print"/>
          <a:srcRect b="32715"/>
          <a:stretch/>
        </p:blipFill>
        <p:spPr bwMode="auto">
          <a:xfrm>
            <a:off x="0" y="2412028"/>
            <a:ext cx="3849812" cy="1798618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4355976" y="332656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Proposition d’étude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3923928" y="3212976"/>
            <a:ext cx="5112568" cy="3057119"/>
            <a:chOff x="3779912" y="2348880"/>
            <a:chExt cx="5112568" cy="3057119"/>
          </a:xfrm>
        </p:grpSpPr>
        <p:pic>
          <p:nvPicPr>
            <p:cNvPr id="6" name="Image 5" descr="D:\Temporary Internet Files\Content.Word\photo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2552840"/>
              <a:ext cx="2480310" cy="2781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405570" y="3221454"/>
              <a:ext cx="971550" cy="1160780"/>
            </a:xfrm>
            <a:prstGeom prst="ellipse">
              <a:avLst/>
            </a:prstGeom>
            <a:solidFill>
              <a:srgbClr val="9F483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8" name="Oval 2"/>
            <p:cNvSpPr>
              <a:spLocks noChangeArrowheads="1"/>
            </p:cNvSpPr>
            <p:nvPr/>
          </p:nvSpPr>
          <p:spPr bwMode="auto">
            <a:xfrm>
              <a:off x="4340165" y="3397349"/>
              <a:ext cx="90805" cy="908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5159950" y="4737199"/>
              <a:ext cx="90805" cy="90805"/>
            </a:xfrm>
            <a:prstGeom prst="ellipse">
              <a:avLst/>
            </a:prstGeom>
            <a:solidFill>
              <a:schemeClr val="accent3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0" name="Oval 4"/>
            <p:cNvSpPr>
              <a:spLocks noChangeArrowheads="1"/>
            </p:cNvSpPr>
            <p:nvPr/>
          </p:nvSpPr>
          <p:spPr bwMode="auto">
            <a:xfrm>
              <a:off x="4093150" y="4525744"/>
              <a:ext cx="90805" cy="90805"/>
            </a:xfrm>
            <a:prstGeom prst="ellipse">
              <a:avLst/>
            </a:prstGeom>
            <a:solidFill>
              <a:schemeClr val="accent3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4816415" y="4206974"/>
              <a:ext cx="90805" cy="90805"/>
            </a:xfrm>
            <a:prstGeom prst="ellipse">
              <a:avLst/>
            </a:prstGeom>
            <a:solidFill>
              <a:schemeClr val="accent3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5377120" y="3397349"/>
              <a:ext cx="90805" cy="908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4372550" y="4782919"/>
              <a:ext cx="90805" cy="908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4816415" y="3346549"/>
              <a:ext cx="90805" cy="90805"/>
            </a:xfrm>
            <a:prstGeom prst="ellipse">
              <a:avLst/>
            </a:prstGeom>
            <a:solidFill>
              <a:schemeClr val="accent3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5436175" y="4616549"/>
              <a:ext cx="90805" cy="908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6543615" y="5039459"/>
              <a:ext cx="90805" cy="90805"/>
            </a:xfrm>
            <a:prstGeom prst="ellipse">
              <a:avLst/>
            </a:prstGeom>
            <a:solidFill>
              <a:schemeClr val="accent3">
                <a:lumMod val="100000"/>
                <a:lumOff val="0"/>
              </a:schemeClr>
            </a:solidFill>
            <a:ln w="38100">
              <a:solidFill>
                <a:schemeClr val="lt1">
                  <a:lumMod val="95000"/>
                  <a:lumOff val="0"/>
                </a:schemeClr>
              </a:solidFill>
              <a:round/>
              <a:headEnd/>
              <a:tailEnd/>
            </a:ln>
            <a:effectLst>
              <a:outerShdw dist="28398" dir="3806097" algn="ctr" rotWithShape="0">
                <a:schemeClr val="accent3">
                  <a:lumMod val="50000"/>
                  <a:lumOff val="0"/>
                  <a:alpha val="50000"/>
                </a:schemeClr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6543615" y="4155539"/>
              <a:ext cx="90805" cy="908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6859845" y="2348880"/>
              <a:ext cx="2032635" cy="3057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200" b="1" dirty="0">
                  <a:effectLst/>
                  <a:latin typeface="Calibri"/>
                  <a:ea typeface="Calibri"/>
                  <a:cs typeface="Times New Roman"/>
                </a:rPr>
                <a:t>Représentation sur un estomac frais des zones </a:t>
              </a:r>
              <a:r>
                <a:rPr lang="fr-FR" sz="1200" b="1" dirty="0" err="1">
                  <a:effectLst/>
                  <a:latin typeface="Calibri"/>
                  <a:ea typeface="Calibri"/>
                  <a:cs typeface="Times New Roman"/>
                </a:rPr>
                <a:t>biopsiées</a:t>
              </a:r>
              <a:endParaRPr lang="fr-FR" sz="1200" dirty="0">
                <a:effectLst/>
                <a:latin typeface="Calibri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200" dirty="0">
                  <a:effectLst/>
                  <a:latin typeface="Calibri"/>
                  <a:ea typeface="Calibri"/>
                  <a:cs typeface="Times New Roman"/>
                </a:rPr>
                <a:t>Zone ulcérée décrite à l’autopsie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200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200" dirty="0">
                  <a:effectLst/>
                  <a:latin typeface="Calibri"/>
                  <a:ea typeface="Calibri"/>
                  <a:cs typeface="Times New Roman"/>
                </a:rPr>
                <a:t>Biopsies pour étude microbiologique par PCR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200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fr-FR" sz="1200" dirty="0">
                  <a:effectLst/>
                  <a:latin typeface="Calibri"/>
                  <a:ea typeface="Calibri"/>
                  <a:cs typeface="Times New Roman"/>
                </a:rPr>
                <a:t>Biopsies pour étude histologique</a:t>
              </a: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6451540" y="3259554"/>
              <a:ext cx="266065" cy="276225"/>
            </a:xfrm>
            <a:prstGeom prst="ellipse">
              <a:avLst/>
            </a:prstGeom>
            <a:solidFill>
              <a:srgbClr val="9F483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fr-FR"/>
            </a:p>
          </p:txBody>
        </p:sp>
      </p:grp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4093150" y="1026602"/>
            <a:ext cx="4393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Histologie </a:t>
            </a:r>
          </a:p>
          <a:p>
            <a:endParaRPr lang="fr-FR" dirty="0"/>
          </a:p>
          <a:p>
            <a:r>
              <a:rPr lang="fr-FR" dirty="0"/>
              <a:t>Microbiologie moléculaire 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Extraction ADN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PCR </a:t>
            </a:r>
            <a:r>
              <a:rPr lang="fr-FR" i="1" dirty="0" err="1"/>
              <a:t>glmM</a:t>
            </a:r>
            <a:r>
              <a:rPr lang="fr-FR" i="1" dirty="0"/>
              <a:t>, </a:t>
            </a:r>
            <a:r>
              <a:rPr lang="fr-FR" i="1" dirty="0" err="1"/>
              <a:t>cagA</a:t>
            </a:r>
            <a:endParaRPr lang="fr-FR" i="1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fr-FR" dirty="0"/>
              <a:t>Séquençage  NGS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fr-FR" dirty="0"/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323" y="594266"/>
            <a:ext cx="4447135" cy="19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Ellipse 26"/>
          <p:cNvSpPr/>
          <p:nvPr/>
        </p:nvSpPr>
        <p:spPr>
          <a:xfrm>
            <a:off x="2051720" y="5661248"/>
            <a:ext cx="612068" cy="3600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23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9458" name="Picture 2" descr="Napoléon sortant du tombeau - par Jaz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8500" y="1412776"/>
            <a:ext cx="3785274" cy="4675927"/>
          </a:xfrm>
          <a:prstGeom prst="rect">
            <a:avLst/>
          </a:prstGeom>
          <a:noFill/>
        </p:spPr>
      </p:pic>
      <p:pic>
        <p:nvPicPr>
          <p:cNvPr id="24" name="Picture 4" descr="heli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773" y="1412775"/>
            <a:ext cx="3222603" cy="467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539552" y="45720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Merci de votre attention et de vos appuis…</a:t>
            </a:r>
          </a:p>
        </p:txBody>
      </p:sp>
    </p:spTree>
    <p:extLst>
      <p:ext uri="{BB962C8B-B14F-4D97-AF65-F5344CB8AC3E}">
        <p14:creationId xmlns:p14="http://schemas.microsoft.com/office/powerpoint/2010/main" val="2937399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69FE487-E916-4736-81ED-A4779F1A5A24}" type="slidenum">
              <a:rPr lang="fr-FR" altLang="fr-FR" sz="1600">
                <a:solidFill>
                  <a:schemeClr val="bg1"/>
                </a:solidFill>
              </a:rPr>
              <a:pPr/>
              <a:t>4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1066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4400">
                <a:solidFill>
                  <a:schemeClr val="folHlink"/>
                </a:solidFill>
              </a:rPr>
              <a:t>Épidémiologie</a:t>
            </a:r>
          </a:p>
        </p:txBody>
      </p:sp>
      <p:pic>
        <p:nvPicPr>
          <p:cNvPr id="19460" name="Picture 3" descr="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97163"/>
            <a:ext cx="74676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295400" y="1333500"/>
            <a:ext cx="67246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latin typeface="Arial Narrow" pitchFamily="34" charset="0"/>
              </a:rPr>
              <a:t>50% de la population mondiale est infectée</a:t>
            </a:r>
          </a:p>
          <a:p>
            <a:pPr eaLnBrk="1" hangingPunct="1"/>
            <a:r>
              <a:rPr kumimoji="1" lang="fr-FR" altLang="fr-FR" sz="2400">
                <a:latin typeface="Arial Narrow" pitchFamily="34" charset="0"/>
              </a:rPr>
              <a:t>Grande variation de la prévalence selon les pays et même </a:t>
            </a:r>
          </a:p>
          <a:p>
            <a:pPr eaLnBrk="1" hangingPunct="1"/>
            <a:r>
              <a:rPr kumimoji="1" lang="fr-FR" altLang="fr-FR" sz="2400">
                <a:latin typeface="Arial Narrow" pitchFamily="34" charset="0"/>
              </a:rPr>
              <a:t>à l’intérieur des pays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752600" y="316071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30%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3749675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30%</a:t>
            </a: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2530475" y="4572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70%</a:t>
            </a: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4206875" y="4267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80%</a:t>
            </a: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4664075" y="3048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70%</a:t>
            </a:r>
          </a:p>
        </p:txBody>
      </p:sp>
      <p:sp>
        <p:nvSpPr>
          <p:cNvPr id="19467" name="Text Box 10"/>
          <p:cNvSpPr txBox="1">
            <a:spLocks noChangeArrowheads="1"/>
          </p:cNvSpPr>
          <p:nvPr/>
        </p:nvSpPr>
        <p:spPr bwMode="auto">
          <a:xfrm>
            <a:off x="5959475" y="3657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80%</a:t>
            </a:r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>
            <a:off x="6569075" y="4876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30%</a:t>
            </a:r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2530475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solidFill>
                  <a:srgbClr val="FFFFFF"/>
                </a:solidFill>
                <a:latin typeface="Arial Narrow" pitchFamily="34" charset="0"/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275209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D89C957-3876-4E97-9BB4-F6B927086E97}" type="slidenum">
              <a:rPr lang="fr-FR" altLang="fr-FR" sz="1600">
                <a:solidFill>
                  <a:schemeClr val="bg1"/>
                </a:solidFill>
              </a:rPr>
              <a:pPr/>
              <a:t>5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457200" y="1183486"/>
            <a:ext cx="813690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kumimoji="1" lang="fr-FR" altLang="fr-FR" sz="2400" dirty="0">
                <a:latin typeface="Arial Narrow" pitchFamily="34" charset="0"/>
              </a:rPr>
              <a:t> Forte prévalence : bas niveau socio-économique, fratrie importante</a:t>
            </a:r>
          </a:p>
          <a:p>
            <a:pPr eaLnBrk="1" hangingPunct="1">
              <a:buFontTx/>
              <a:buChar char="•"/>
            </a:pPr>
            <a:r>
              <a:rPr kumimoji="1" lang="fr-FR" altLang="fr-FR" sz="2400" dirty="0">
                <a:latin typeface="Arial Narrow" pitchFamily="34" charset="0"/>
              </a:rPr>
              <a:t> Pas de différence selon le sexe</a:t>
            </a:r>
          </a:p>
          <a:p>
            <a:pPr eaLnBrk="1" hangingPunct="1">
              <a:buFontTx/>
              <a:buChar char="•"/>
            </a:pPr>
            <a:r>
              <a:rPr kumimoji="1" lang="fr-FR" altLang="fr-FR" sz="2400" dirty="0">
                <a:latin typeface="Arial Narrow" pitchFamily="34" charset="0"/>
              </a:rPr>
              <a:t> Infection acquise dans l’enfance</a:t>
            </a:r>
          </a:p>
          <a:p>
            <a:pPr>
              <a:buFontTx/>
              <a:buChar char="•"/>
            </a:pPr>
            <a:r>
              <a:rPr kumimoji="1" lang="fr-FR" altLang="fr-FR" sz="2400" dirty="0">
                <a:latin typeface="Arial Narrow" pitchFamily="34" charset="0"/>
              </a:rPr>
              <a:t> Dans de nombreux pays développés chute de la prévalence</a:t>
            </a:r>
          </a:p>
          <a:p>
            <a:r>
              <a:rPr kumimoji="1" lang="fr-FR" altLang="fr-FR" sz="2400" dirty="0" err="1">
                <a:latin typeface="Arial Narrow" pitchFamily="34" charset="0"/>
              </a:rPr>
              <a:t>Rehnberg</a:t>
            </a:r>
            <a:r>
              <a:rPr kumimoji="1" lang="fr-FR" altLang="fr-FR" sz="2400" dirty="0">
                <a:latin typeface="Arial Narrow" pitchFamily="34" charset="0"/>
              </a:rPr>
              <a:t> 2001 : femmes 20-34 ans Finlande</a:t>
            </a:r>
          </a:p>
          <a:p>
            <a:r>
              <a:rPr kumimoji="1" lang="fr-FR" altLang="fr-FR" sz="2400" dirty="0">
                <a:latin typeface="Arial Narrow" pitchFamily="34" charset="0"/>
              </a:rPr>
              <a:t>Prévalence 1973 : 38%		1995 : 12%</a:t>
            </a:r>
          </a:p>
          <a:p>
            <a:pPr eaLnBrk="1" hangingPunct="1">
              <a:buFontTx/>
              <a:buChar char="•"/>
            </a:pPr>
            <a:endParaRPr kumimoji="1" lang="fr-FR" altLang="fr-FR" sz="2400" dirty="0">
              <a:latin typeface="Arial Narrow" pitchFamily="34" charset="0"/>
            </a:endParaRPr>
          </a:p>
        </p:txBody>
      </p:sp>
      <p:sp>
        <p:nvSpPr>
          <p:cNvPr id="20484" name="Rectangle 3"/>
          <p:cNvSpPr>
            <a:spLocks noChangeArrowheads="1"/>
          </p:cNvSpPr>
          <p:nvPr/>
        </p:nvSpPr>
        <p:spPr bwMode="auto">
          <a:xfrm>
            <a:off x="1066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eaLnBrk="1" hangingPunct="1"/>
            <a:r>
              <a:rPr lang="fr-FR" altLang="fr-FR" sz="4400">
                <a:solidFill>
                  <a:schemeClr val="folHlink"/>
                </a:solidFill>
              </a:rPr>
              <a:t>Épidémiologie</a:t>
            </a:r>
          </a:p>
        </p:txBody>
      </p:sp>
      <p:sp>
        <p:nvSpPr>
          <p:cNvPr id="20485" name="Line 4"/>
          <p:cNvSpPr>
            <a:spLocks noChangeShapeType="1"/>
          </p:cNvSpPr>
          <p:nvPr/>
        </p:nvSpPr>
        <p:spPr bwMode="auto">
          <a:xfrm>
            <a:off x="953195" y="3906093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86" name="Line 5"/>
          <p:cNvSpPr>
            <a:spLocks noChangeShapeType="1"/>
          </p:cNvSpPr>
          <p:nvPr/>
        </p:nvSpPr>
        <p:spPr bwMode="auto">
          <a:xfrm>
            <a:off x="953195" y="6344493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87" name="Line 6"/>
          <p:cNvSpPr>
            <a:spLocks noChangeShapeType="1"/>
          </p:cNvSpPr>
          <p:nvPr/>
        </p:nvSpPr>
        <p:spPr bwMode="auto">
          <a:xfrm>
            <a:off x="3086795" y="634449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88" name="Line 7"/>
          <p:cNvSpPr>
            <a:spLocks noChangeShapeType="1"/>
          </p:cNvSpPr>
          <p:nvPr/>
        </p:nvSpPr>
        <p:spPr bwMode="auto">
          <a:xfrm>
            <a:off x="2553395" y="634449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89" name="Line 8"/>
          <p:cNvSpPr>
            <a:spLocks noChangeShapeType="1"/>
          </p:cNvSpPr>
          <p:nvPr/>
        </p:nvSpPr>
        <p:spPr bwMode="auto">
          <a:xfrm>
            <a:off x="2019995" y="634449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90" name="Line 9"/>
          <p:cNvSpPr>
            <a:spLocks noChangeShapeType="1"/>
          </p:cNvSpPr>
          <p:nvPr/>
        </p:nvSpPr>
        <p:spPr bwMode="auto">
          <a:xfrm>
            <a:off x="1486595" y="634449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91" name="Line 10"/>
          <p:cNvSpPr>
            <a:spLocks noChangeShapeType="1"/>
          </p:cNvSpPr>
          <p:nvPr/>
        </p:nvSpPr>
        <p:spPr bwMode="auto">
          <a:xfrm>
            <a:off x="3620195" y="634449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92" name="Line 11"/>
          <p:cNvSpPr>
            <a:spLocks noChangeShapeType="1"/>
          </p:cNvSpPr>
          <p:nvPr/>
        </p:nvSpPr>
        <p:spPr bwMode="auto">
          <a:xfrm>
            <a:off x="4153595" y="634449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93" name="Line 12"/>
          <p:cNvSpPr>
            <a:spLocks noChangeShapeType="1"/>
          </p:cNvSpPr>
          <p:nvPr/>
        </p:nvSpPr>
        <p:spPr bwMode="auto">
          <a:xfrm>
            <a:off x="4686995" y="634449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94" name="Line 13"/>
          <p:cNvSpPr>
            <a:spLocks noChangeShapeType="1"/>
          </p:cNvSpPr>
          <p:nvPr/>
        </p:nvSpPr>
        <p:spPr bwMode="auto">
          <a:xfrm>
            <a:off x="800795" y="390609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95" name="Line 14"/>
          <p:cNvSpPr>
            <a:spLocks noChangeShapeType="1"/>
          </p:cNvSpPr>
          <p:nvPr/>
        </p:nvSpPr>
        <p:spPr bwMode="auto">
          <a:xfrm>
            <a:off x="800795" y="504909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96" name="Line 15"/>
          <p:cNvSpPr>
            <a:spLocks noChangeShapeType="1"/>
          </p:cNvSpPr>
          <p:nvPr/>
        </p:nvSpPr>
        <p:spPr bwMode="auto">
          <a:xfrm>
            <a:off x="800795" y="421089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497" name="Text Box 16"/>
          <p:cNvSpPr txBox="1">
            <a:spLocks noChangeArrowheads="1"/>
          </p:cNvSpPr>
          <p:nvPr/>
        </p:nvSpPr>
        <p:spPr bwMode="auto">
          <a:xfrm>
            <a:off x="251520" y="3661618"/>
            <a:ext cx="6080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1600">
                <a:latin typeface="Arial Narrow" pitchFamily="34" charset="0"/>
              </a:rPr>
              <a:t>100%</a:t>
            </a:r>
          </a:p>
          <a:p>
            <a:pPr eaLnBrk="1" hangingPunct="1"/>
            <a:endParaRPr kumimoji="1" lang="fr-FR" altLang="fr-FR" sz="1600">
              <a:latin typeface="Arial Narrow" pitchFamily="34" charset="0"/>
            </a:endParaRPr>
          </a:p>
          <a:p>
            <a:pPr eaLnBrk="1" hangingPunct="1"/>
            <a:r>
              <a:rPr kumimoji="1" lang="fr-FR" altLang="fr-FR" sz="1600">
                <a:latin typeface="Arial Narrow" pitchFamily="34" charset="0"/>
              </a:rPr>
              <a:t> 85%</a:t>
            </a:r>
          </a:p>
          <a:p>
            <a:pPr eaLnBrk="1" hangingPunct="1"/>
            <a:endParaRPr kumimoji="1" lang="fr-FR" altLang="fr-FR" sz="1600">
              <a:latin typeface="Arial Narrow" pitchFamily="34" charset="0"/>
            </a:endParaRPr>
          </a:p>
          <a:p>
            <a:pPr eaLnBrk="1" hangingPunct="1"/>
            <a:endParaRPr kumimoji="1" lang="fr-FR" altLang="fr-FR" sz="1600">
              <a:latin typeface="Arial Narrow" pitchFamily="34" charset="0"/>
            </a:endParaRPr>
          </a:p>
          <a:p>
            <a:pPr eaLnBrk="1" hangingPunct="1"/>
            <a:r>
              <a:rPr kumimoji="1" lang="fr-FR" altLang="fr-FR" sz="1600">
                <a:latin typeface="Arial Narrow" pitchFamily="34" charset="0"/>
              </a:rPr>
              <a:t> 50%</a:t>
            </a:r>
          </a:p>
          <a:p>
            <a:pPr eaLnBrk="1" hangingPunct="1"/>
            <a:endParaRPr kumimoji="1" lang="fr-FR" altLang="fr-FR" sz="1600">
              <a:latin typeface="Arial Narrow" pitchFamily="34" charset="0"/>
            </a:endParaRPr>
          </a:p>
          <a:p>
            <a:pPr eaLnBrk="1" hangingPunct="1"/>
            <a:endParaRPr kumimoji="1" lang="fr-FR" altLang="fr-FR" sz="1600">
              <a:latin typeface="Arial Narrow" pitchFamily="34" charset="0"/>
            </a:endParaRPr>
          </a:p>
          <a:p>
            <a:pPr eaLnBrk="1" hangingPunct="1"/>
            <a:endParaRPr kumimoji="1" lang="fr-FR" altLang="fr-FR" sz="1600">
              <a:latin typeface="Arial Narrow" pitchFamily="34" charset="0"/>
            </a:endParaRPr>
          </a:p>
          <a:p>
            <a:pPr eaLnBrk="1" hangingPunct="1"/>
            <a:endParaRPr kumimoji="1" lang="fr-FR" altLang="fr-FR" sz="1600">
              <a:latin typeface="Arial Narrow" pitchFamily="34" charset="0"/>
            </a:endParaRPr>
          </a:p>
          <a:p>
            <a:pPr eaLnBrk="1" hangingPunct="1"/>
            <a:r>
              <a:rPr kumimoji="1" lang="fr-FR" altLang="fr-FR" sz="1600">
                <a:latin typeface="Arial Narrow" pitchFamily="34" charset="0"/>
              </a:rPr>
              <a:t>  0%</a:t>
            </a:r>
          </a:p>
        </p:txBody>
      </p:sp>
      <p:sp>
        <p:nvSpPr>
          <p:cNvPr id="20498" name="Text Box 17"/>
          <p:cNvSpPr txBox="1">
            <a:spLocks noChangeArrowheads="1"/>
          </p:cNvSpPr>
          <p:nvPr/>
        </p:nvSpPr>
        <p:spPr bwMode="auto">
          <a:xfrm>
            <a:off x="784920" y="6404818"/>
            <a:ext cx="4905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1600">
                <a:latin typeface="Arial Narrow" pitchFamily="34" charset="0"/>
              </a:rPr>
              <a:t>0         10	   20       30	      40        50       60        70       80 ans</a:t>
            </a:r>
          </a:p>
        </p:txBody>
      </p:sp>
      <p:sp>
        <p:nvSpPr>
          <p:cNvPr id="20499" name="Line 18"/>
          <p:cNvSpPr>
            <a:spLocks noChangeShapeType="1"/>
          </p:cNvSpPr>
          <p:nvPr/>
        </p:nvSpPr>
        <p:spPr bwMode="auto">
          <a:xfrm flipV="1">
            <a:off x="953195" y="5277693"/>
            <a:ext cx="5334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0" name="Line 19"/>
          <p:cNvSpPr>
            <a:spLocks noChangeShapeType="1"/>
          </p:cNvSpPr>
          <p:nvPr/>
        </p:nvSpPr>
        <p:spPr bwMode="auto">
          <a:xfrm flipV="1">
            <a:off x="1486595" y="4591893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1" name="Line 20"/>
          <p:cNvSpPr>
            <a:spLocks noChangeShapeType="1"/>
          </p:cNvSpPr>
          <p:nvPr/>
        </p:nvSpPr>
        <p:spPr bwMode="auto">
          <a:xfrm flipV="1">
            <a:off x="1943795" y="4287093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2" name="Line 21"/>
          <p:cNvSpPr>
            <a:spLocks noChangeShapeType="1"/>
          </p:cNvSpPr>
          <p:nvPr/>
        </p:nvSpPr>
        <p:spPr bwMode="auto">
          <a:xfrm flipV="1">
            <a:off x="2477195" y="4210893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3" name="Line 22"/>
          <p:cNvSpPr>
            <a:spLocks noChangeShapeType="1"/>
          </p:cNvSpPr>
          <p:nvPr/>
        </p:nvSpPr>
        <p:spPr bwMode="auto">
          <a:xfrm>
            <a:off x="3010595" y="4210893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4" name="Line 23"/>
          <p:cNvSpPr>
            <a:spLocks noChangeShapeType="1"/>
          </p:cNvSpPr>
          <p:nvPr/>
        </p:nvSpPr>
        <p:spPr bwMode="auto">
          <a:xfrm flipV="1">
            <a:off x="953195" y="6115893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5" name="Line 24"/>
          <p:cNvSpPr>
            <a:spLocks noChangeShapeType="1"/>
          </p:cNvSpPr>
          <p:nvPr/>
        </p:nvSpPr>
        <p:spPr bwMode="auto">
          <a:xfrm flipV="1">
            <a:off x="1486595" y="5887293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6" name="Line 25"/>
          <p:cNvSpPr>
            <a:spLocks noChangeShapeType="1"/>
          </p:cNvSpPr>
          <p:nvPr/>
        </p:nvSpPr>
        <p:spPr bwMode="auto">
          <a:xfrm flipV="1">
            <a:off x="2019995" y="5658693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7" name="Line 26"/>
          <p:cNvSpPr>
            <a:spLocks noChangeShapeType="1"/>
          </p:cNvSpPr>
          <p:nvPr/>
        </p:nvSpPr>
        <p:spPr bwMode="auto">
          <a:xfrm flipV="1">
            <a:off x="2553395" y="5582493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8" name="Line 27"/>
          <p:cNvSpPr>
            <a:spLocks noChangeShapeType="1"/>
          </p:cNvSpPr>
          <p:nvPr/>
        </p:nvSpPr>
        <p:spPr bwMode="auto">
          <a:xfrm flipV="1">
            <a:off x="3086795" y="5353893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09" name="Line 28"/>
          <p:cNvSpPr>
            <a:spLocks noChangeShapeType="1"/>
          </p:cNvSpPr>
          <p:nvPr/>
        </p:nvSpPr>
        <p:spPr bwMode="auto">
          <a:xfrm flipV="1">
            <a:off x="3620195" y="5049093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10" name="Line 29"/>
          <p:cNvSpPr>
            <a:spLocks noChangeShapeType="1"/>
          </p:cNvSpPr>
          <p:nvPr/>
        </p:nvSpPr>
        <p:spPr bwMode="auto">
          <a:xfrm flipV="1">
            <a:off x="4153595" y="4363293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20511" name="Text Box 30"/>
          <p:cNvSpPr txBox="1">
            <a:spLocks noChangeArrowheads="1"/>
          </p:cNvSpPr>
          <p:nvPr/>
        </p:nvSpPr>
        <p:spPr bwMode="auto">
          <a:xfrm>
            <a:off x="4747320" y="5009406"/>
            <a:ext cx="160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kumimoji="1" lang="fr-FR" altLang="fr-FR" sz="2400">
                <a:latin typeface="Arial Narrow" pitchFamily="34" charset="0"/>
              </a:rPr>
              <a:t>Effet cohorte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5DCF5CD-A00E-7044-B806-37FC907852F1}"/>
              </a:ext>
            </a:extLst>
          </p:cNvPr>
          <p:cNvSpPr txBox="1"/>
          <p:nvPr/>
        </p:nvSpPr>
        <p:spPr>
          <a:xfrm>
            <a:off x="457199" y="1130647"/>
            <a:ext cx="8136904" cy="123110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000" b="1" dirty="0"/>
              <a:t>Argument épidémiologique pour Napoléon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/>
              <a:t>Il est vraisemblable que jusqu’au début du XX</a:t>
            </a:r>
            <a:r>
              <a:rPr lang="fr-FR" baseline="30000" dirty="0"/>
              <a:t>ème</a:t>
            </a:r>
            <a:r>
              <a:rPr lang="fr-FR" dirty="0"/>
              <a:t> siècle l’humanité entière était infectée par </a:t>
            </a:r>
            <a:r>
              <a:rPr lang="fr-FR" i="1" dirty="0" err="1"/>
              <a:t>Helicobacter</a:t>
            </a:r>
            <a:r>
              <a:rPr lang="fr-FR" i="1" dirty="0"/>
              <a:t> </a:t>
            </a:r>
            <a:r>
              <a:rPr lang="fr-FR" i="1" dirty="0" err="1"/>
              <a:t>pylori</a:t>
            </a:r>
            <a:endParaRPr lang="fr-FR" i="1" dirty="0"/>
          </a:p>
          <a:p>
            <a:pPr marL="285750" indent="-285750">
              <a:buFont typeface="Arial" pitchFamily="34" charset="0"/>
              <a:buChar char="•"/>
            </a:pPr>
            <a:r>
              <a:rPr lang="fr-FR" dirty="0"/>
              <a:t>Napoléon Bonaparte, né en 1769,  devait être infecté comme tous ses congénères</a:t>
            </a:r>
          </a:p>
        </p:txBody>
      </p:sp>
    </p:spTree>
    <p:extLst>
      <p:ext uri="{BB962C8B-B14F-4D97-AF65-F5344CB8AC3E}">
        <p14:creationId xmlns:p14="http://schemas.microsoft.com/office/powerpoint/2010/main" val="6368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1">
            <a:extLst>
              <a:ext uri="{FF2B5EF4-FFF2-40B4-BE49-F238E27FC236}">
                <a16:creationId xmlns:a16="http://schemas.microsoft.com/office/drawing/2014/main" id="{3996035D-73C4-3A41-B5C1-9619B0B50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CCECC9-8E22-EF4B-9D9E-FDE7AB5E8660}" type="slidenum">
              <a:rPr lang="fr-FR" altLang="fr-FR" sz="1600">
                <a:solidFill>
                  <a:schemeClr val="bg1"/>
                </a:solidFill>
              </a:rPr>
              <a:pPr eaLnBrk="1" hangingPunct="1"/>
              <a:t>6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29699" name="Rectangle 3076">
            <a:extLst>
              <a:ext uri="{FF2B5EF4-FFF2-40B4-BE49-F238E27FC236}">
                <a16:creationId xmlns:a16="http://schemas.microsoft.com/office/drawing/2014/main" id="{154321DA-2D07-074B-B259-A5434994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0636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88872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sp>
        <p:nvSpPr>
          <p:cNvPr id="29700" name="Rectangle 3077">
            <a:extLst>
              <a:ext uri="{FF2B5EF4-FFF2-40B4-BE49-F238E27FC236}">
                <a16:creationId xmlns:a16="http://schemas.microsoft.com/office/drawing/2014/main" id="{FFEF4E0B-AA06-7C4E-BE9D-F1A8B9036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063625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88872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pic>
        <p:nvPicPr>
          <p:cNvPr id="29701" name="Picture 3078" descr="Helicobacter pylori evolution and phenotypic diversification in a changing host">
            <a:extLst>
              <a:ext uri="{FF2B5EF4-FFF2-40B4-BE49-F238E27FC236}">
                <a16:creationId xmlns:a16="http://schemas.microsoft.com/office/drawing/2014/main" id="{3DDE34DC-EC13-7145-8F62-80B31306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231900"/>
            <a:ext cx="88598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3079">
            <a:extLst>
              <a:ext uri="{FF2B5EF4-FFF2-40B4-BE49-F238E27FC236}">
                <a16:creationId xmlns:a16="http://schemas.microsoft.com/office/drawing/2014/main" id="{B3078292-0F7D-6E4B-AFC9-F19D720F1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88" y="6189663"/>
            <a:ext cx="3451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600">
                <a:latin typeface="Comic Sans MS" panose="030F0902030302020204" pitchFamily="66" charset="0"/>
              </a:rPr>
              <a:t>Suerbaum S, Nature reviews,2007</a:t>
            </a:r>
          </a:p>
        </p:txBody>
      </p:sp>
      <p:sp>
        <p:nvSpPr>
          <p:cNvPr id="29703" name="Oval 3080">
            <a:extLst>
              <a:ext uri="{FF2B5EF4-FFF2-40B4-BE49-F238E27FC236}">
                <a16:creationId xmlns:a16="http://schemas.microsoft.com/office/drawing/2014/main" id="{C58C296E-36C4-204E-88F0-711ACFD36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4962525"/>
            <a:ext cx="1019175" cy="304800"/>
          </a:xfrm>
          <a:prstGeom prst="ellipse">
            <a:avLst/>
          </a:prstGeom>
          <a:noFill/>
          <a:ln w="127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sp>
        <p:nvSpPr>
          <p:cNvPr id="29704" name="Oval 3081">
            <a:extLst>
              <a:ext uri="{FF2B5EF4-FFF2-40B4-BE49-F238E27FC236}">
                <a16:creationId xmlns:a16="http://schemas.microsoft.com/office/drawing/2014/main" id="{5BE2E9E5-C133-2D44-B3CB-1F059F996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638" y="4659313"/>
            <a:ext cx="1019175" cy="304800"/>
          </a:xfrm>
          <a:prstGeom prst="ellipse">
            <a:avLst/>
          </a:prstGeom>
          <a:noFill/>
          <a:ln w="127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sp>
        <p:nvSpPr>
          <p:cNvPr id="29705" name="Oval 3082">
            <a:extLst>
              <a:ext uri="{FF2B5EF4-FFF2-40B4-BE49-F238E27FC236}">
                <a16:creationId xmlns:a16="http://schemas.microsoft.com/office/drawing/2014/main" id="{B2B565D3-58A5-7C4F-8A94-25CAEBC31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0" y="4348163"/>
            <a:ext cx="1019175" cy="304800"/>
          </a:xfrm>
          <a:prstGeom prst="ellipse">
            <a:avLst/>
          </a:prstGeom>
          <a:noFill/>
          <a:ln w="127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sp>
        <p:nvSpPr>
          <p:cNvPr id="29706" name="Oval 3083">
            <a:extLst>
              <a:ext uri="{FF2B5EF4-FFF2-40B4-BE49-F238E27FC236}">
                <a16:creationId xmlns:a16="http://schemas.microsoft.com/office/drawing/2014/main" id="{801A849A-786F-774C-84F7-170595B9B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4310063"/>
            <a:ext cx="1017588" cy="304800"/>
          </a:xfrm>
          <a:prstGeom prst="ellipse">
            <a:avLst/>
          </a:prstGeom>
          <a:noFill/>
          <a:ln w="127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sp>
        <p:nvSpPr>
          <p:cNvPr id="29707" name="Oval 3084">
            <a:extLst>
              <a:ext uri="{FF2B5EF4-FFF2-40B4-BE49-F238E27FC236}">
                <a16:creationId xmlns:a16="http://schemas.microsoft.com/office/drawing/2014/main" id="{ABB2EC9F-3DFF-7E4E-8669-7FCC7A0DA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75" y="4659313"/>
            <a:ext cx="1122363" cy="681037"/>
          </a:xfrm>
          <a:prstGeom prst="ellips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sp>
        <p:nvSpPr>
          <p:cNvPr id="29708" name="Oval 3085">
            <a:extLst>
              <a:ext uri="{FF2B5EF4-FFF2-40B4-BE49-F238E27FC236}">
                <a16:creationId xmlns:a16="http://schemas.microsoft.com/office/drawing/2014/main" id="{FEAFCDDD-F365-B44F-B808-9248D758D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4651375"/>
            <a:ext cx="1123950" cy="623888"/>
          </a:xfrm>
          <a:prstGeom prst="ellips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sp>
        <p:nvSpPr>
          <p:cNvPr id="29709" name="Oval 3086">
            <a:extLst>
              <a:ext uri="{FF2B5EF4-FFF2-40B4-BE49-F238E27FC236}">
                <a16:creationId xmlns:a16="http://schemas.microsoft.com/office/drawing/2014/main" id="{7F78704F-D689-B546-B21A-64FCF81BF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325" y="4295775"/>
            <a:ext cx="1006475" cy="334963"/>
          </a:xfrm>
          <a:prstGeom prst="ellips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 sz="3200"/>
          </a:p>
        </p:txBody>
      </p:sp>
      <p:sp>
        <p:nvSpPr>
          <p:cNvPr id="29710" name="ZoneTexte 12">
            <a:extLst>
              <a:ext uri="{FF2B5EF4-FFF2-40B4-BE49-F238E27FC236}">
                <a16:creationId xmlns:a16="http://schemas.microsoft.com/office/drawing/2014/main" id="{EC1FAFCA-531F-E54A-A886-74F6C08A5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5543550"/>
            <a:ext cx="5838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>
                <a:latin typeface="Comic Sans MS" panose="030F0902030302020204" pitchFamily="66" charset="0"/>
              </a:rPr>
              <a:t>4 homogènes: Eur,Asia 2, Africa 2 et NE Africa</a:t>
            </a:r>
          </a:p>
          <a:p>
            <a:pPr eaLnBrk="1" hangingPunct="1"/>
            <a:r>
              <a:rPr lang="fr-FR" altLang="fr-FR" sz="2000">
                <a:latin typeface="Comic Sans MS" panose="030F0902030302020204" pitchFamily="66" charset="0"/>
              </a:rPr>
              <a:t>769 souches</a:t>
            </a:r>
          </a:p>
        </p:txBody>
      </p:sp>
      <p:sp>
        <p:nvSpPr>
          <p:cNvPr id="29711" name="Rectangle 14">
            <a:extLst>
              <a:ext uri="{FF2B5EF4-FFF2-40B4-BE49-F238E27FC236}">
                <a16:creationId xmlns:a16="http://schemas.microsoft.com/office/drawing/2014/main" id="{7EC2439B-2675-AC4B-A726-4F6C63583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725" y="228600"/>
            <a:ext cx="68230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600">
                <a:solidFill>
                  <a:schemeClr val="folHlink"/>
                </a:solidFill>
              </a:rPr>
              <a:t>Structure génétique</a:t>
            </a:r>
          </a:p>
        </p:txBody>
      </p:sp>
    </p:spTree>
    <p:extLst>
      <p:ext uri="{BB962C8B-B14F-4D97-AF65-F5344CB8AC3E}">
        <p14:creationId xmlns:p14="http://schemas.microsoft.com/office/powerpoint/2010/main" val="4126970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C831990C-7B4E-F44C-B641-17FC6EF6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8" y="762000"/>
            <a:ext cx="511492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F9C537BB-19B6-A647-8D6D-DF833FBADA1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23850" y="246063"/>
            <a:ext cx="85090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r>
              <a:rPr lang="en-US" altLang="fr-FR" sz="1400" b="1">
                <a:solidFill>
                  <a:schemeClr val="tx2"/>
                </a:solidFill>
              </a:rPr>
              <a:t>Figure 8. Chronological reconstruction of the major population events occurring during the intimate human-H. pylori association.</a:t>
            </a: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17EBEE56-FC73-0645-97FA-2C84C56D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5748338"/>
            <a:ext cx="83470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100"/>
              <a:t>Moodley Y, Linz B, Bond RP, Nieuwoudt M, et al. (2012) Age of the Association between Helicobacter pylori and Man. PLoS Pathog 8(5): e1002693. doi:10.1371/journal.ppat.1002693</a:t>
            </a:r>
          </a:p>
          <a:p>
            <a:pPr eaLnBrk="1" hangingPunct="1"/>
            <a:r>
              <a:rPr lang="en-US" altLang="fr-FR" sz="1100">
                <a:hlinkClick r:id="rId3"/>
              </a:rPr>
              <a:t>http://www.plospathogens.org/article/info:doi/10.1371/journal.ppat.1002693</a:t>
            </a:r>
            <a:endParaRPr lang="en-US" altLang="fr-FR" sz="1100"/>
          </a:p>
        </p:txBody>
      </p:sp>
      <p:pic>
        <p:nvPicPr>
          <p:cNvPr id="35845" name="Picture 5">
            <a:extLst>
              <a:ext uri="{FF2B5EF4-FFF2-40B4-BE49-F238E27FC236}">
                <a16:creationId xmlns:a16="http://schemas.microsoft.com/office/drawing/2014/main" id="{424DCD7D-D775-3E4D-94ED-6B08233C0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6342063"/>
            <a:ext cx="3741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515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948E4D2C-7A0A-EC46-BD58-28C77E5C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762000"/>
            <a:ext cx="68103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B9A99E2B-D745-6B4E-9E14-ED4B94973CC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23850" y="246063"/>
            <a:ext cx="8509000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r>
              <a:rPr lang="en-US" altLang="fr-FR" sz="1400" b="1">
                <a:solidFill>
                  <a:schemeClr val="tx2"/>
                </a:solidFill>
              </a:rPr>
              <a:t>Figure 3. The distribution of H. pylori populations in Africa.</a:t>
            </a:r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8BDF9278-5647-3A4B-9A83-6D9F0CA4A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5748338"/>
            <a:ext cx="83470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100"/>
              <a:t>Moodley Y, Linz B, Bond RP, Nieuwoudt M, et al. (2012) Age of the Association between Helicobacter pylori and Man. PLoS Pathog 8(5): e1002693. doi:10.1371/journal.ppat.1002693</a:t>
            </a:r>
          </a:p>
          <a:p>
            <a:pPr eaLnBrk="1" hangingPunct="1"/>
            <a:r>
              <a:rPr lang="en-US" altLang="fr-FR" sz="1100">
                <a:hlinkClick r:id="rId3"/>
              </a:rPr>
              <a:t>http://www.plospathogens.org/article/info:doi/10.1371/journal.ppat.1002693</a:t>
            </a:r>
            <a:endParaRPr lang="en-US" altLang="fr-FR" sz="1100"/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3EFB19E7-C51B-BB43-BC12-951A6AC1A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6342063"/>
            <a:ext cx="37417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97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numéro de diapositive 1">
            <a:extLst>
              <a:ext uri="{FF2B5EF4-FFF2-40B4-BE49-F238E27FC236}">
                <a16:creationId xmlns:a16="http://schemas.microsoft.com/office/drawing/2014/main" id="{B5FB4316-57E2-204C-B28E-B65331E524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52D072-5047-F74B-BD28-A8F6866295D0}" type="slidenum">
              <a:rPr lang="fr-FR" altLang="fr-FR" sz="1600">
                <a:solidFill>
                  <a:schemeClr val="bg1"/>
                </a:solidFill>
              </a:rPr>
              <a:pPr eaLnBrk="1" hangingPunct="1"/>
              <a:t>9</a:t>
            </a:fld>
            <a:endParaRPr lang="fr-FR" altLang="fr-FR" sz="1600">
              <a:solidFill>
                <a:schemeClr val="bg1"/>
              </a:solidFill>
            </a:endParaRPr>
          </a:p>
        </p:txBody>
      </p:sp>
      <p:pic>
        <p:nvPicPr>
          <p:cNvPr id="36867" name="Picture 4" descr="out%20of%20africa">
            <a:extLst>
              <a:ext uri="{FF2B5EF4-FFF2-40B4-BE49-F238E27FC236}">
                <a16:creationId xmlns:a16="http://schemas.microsoft.com/office/drawing/2014/main" id="{0BC46901-80B8-A246-B1DE-A36EA45AF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22338"/>
            <a:ext cx="8016875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5">
            <a:extLst>
              <a:ext uri="{FF2B5EF4-FFF2-40B4-BE49-F238E27FC236}">
                <a16:creationId xmlns:a16="http://schemas.microsoft.com/office/drawing/2014/main" id="{C526FFA8-A2D3-8741-867C-F8CD9464E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5224463"/>
            <a:ext cx="64976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>
                <a:latin typeface="Comic Sans MS" panose="030F0902030302020204" pitchFamily="66" charset="0"/>
              </a:rPr>
              <a:t>Individualisation de la branche hsp Europe qui s’est séparée </a:t>
            </a:r>
          </a:p>
          <a:p>
            <a:pPr eaLnBrk="1" hangingPunct="1"/>
            <a:r>
              <a:rPr lang="fr-FR" altLang="fr-FR" sz="2000">
                <a:latin typeface="Comic Sans MS" panose="030F0902030302020204" pitchFamily="66" charset="0"/>
              </a:rPr>
              <a:t>de la branche hspAfrica1 il y a environ 100 000ans</a:t>
            </a:r>
          </a:p>
          <a:p>
            <a:pPr eaLnBrk="1" hangingPunct="1"/>
            <a:r>
              <a:rPr lang="fr-FR" altLang="fr-FR" sz="2000">
                <a:latin typeface="Comic Sans MS" panose="030F0902030302020204" pitchFamily="66" charset="0"/>
              </a:rPr>
              <a:t>lorsque l’homme a quitté l’Afrique</a:t>
            </a:r>
          </a:p>
        </p:txBody>
      </p:sp>
      <p:sp>
        <p:nvSpPr>
          <p:cNvPr id="36869" name="Rectangle 6">
            <a:extLst>
              <a:ext uri="{FF2B5EF4-FFF2-40B4-BE49-F238E27FC236}">
                <a16:creationId xmlns:a16="http://schemas.microsoft.com/office/drawing/2014/main" id="{6DA51448-1A04-4D47-B60D-19869824B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50" y="6270625"/>
            <a:ext cx="3451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600">
                <a:latin typeface="Comic Sans MS" panose="030F0902030302020204" pitchFamily="66" charset="0"/>
              </a:rPr>
              <a:t>Suerbaum S, Nature reviews,2007</a:t>
            </a:r>
          </a:p>
        </p:txBody>
      </p:sp>
      <p:sp>
        <p:nvSpPr>
          <p:cNvPr id="36870" name="ZoneTexte 4">
            <a:extLst>
              <a:ext uri="{FF2B5EF4-FFF2-40B4-BE49-F238E27FC236}">
                <a16:creationId xmlns:a16="http://schemas.microsoft.com/office/drawing/2014/main" id="{92983A5B-7119-BC45-829D-C3D284CFF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0"/>
            <a:ext cx="8037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000">
                <a:latin typeface="Comic Sans MS" panose="030F0902030302020204" pitchFamily="66" charset="0"/>
              </a:rPr>
              <a:t>Modèle mathématique: distance génétique est corrélée de façon linéaire à au temps de séparation entre 2 espèces</a:t>
            </a:r>
          </a:p>
        </p:txBody>
      </p:sp>
    </p:spTree>
    <p:extLst>
      <p:ext uri="{BB962C8B-B14F-4D97-AF65-F5344CB8AC3E}">
        <p14:creationId xmlns:p14="http://schemas.microsoft.com/office/powerpoint/2010/main" val="16473863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12674</TotalTime>
  <Words>1730</Words>
  <Application>Microsoft Macintosh PowerPoint</Application>
  <PresentationFormat>Affichage à l'écran (4:3)</PresentationFormat>
  <Paragraphs>457</Paragraphs>
  <Slides>39</Slides>
  <Notes>15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39</vt:i4>
      </vt:variant>
    </vt:vector>
  </HeadingPairs>
  <TitlesOfParts>
    <vt:vector size="54" baseType="lpstr">
      <vt:lpstr>Apple Chancery</vt:lpstr>
      <vt:lpstr>Arial</vt:lpstr>
      <vt:lpstr>Arial Narrow</vt:lpstr>
      <vt:lpstr>Bradley Hand ITC</vt:lpstr>
      <vt:lpstr>Calibri</vt:lpstr>
      <vt:lpstr>Comic Sans MS</vt:lpstr>
      <vt:lpstr>Freestyle Script</vt:lpstr>
      <vt:lpstr>Monotype Corsiva</vt:lpstr>
      <vt:lpstr>Symbol</vt:lpstr>
      <vt:lpstr>Tahoma</vt:lpstr>
      <vt:lpstr>Wingdings</vt:lpstr>
      <vt:lpstr>Thème Office</vt:lpstr>
      <vt:lpstr>Image Bitmap</vt:lpstr>
      <vt:lpstr>Photo Editor Photo</vt:lpstr>
      <vt:lpstr>Image Photo Editor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Comment on diagnostique l’infection à Helicobacter pylori ?</vt:lpstr>
      <vt:lpstr>Diagnostic des infections à Helicobacter pylori</vt:lpstr>
      <vt:lpstr>Diagnostic des infections à Helicobacter pylori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BURUCOA Christophe</dc:creator>
  <cp:lastModifiedBy>Christophe Burucoa</cp:lastModifiedBy>
  <cp:revision>104</cp:revision>
  <dcterms:created xsi:type="dcterms:W3CDTF">2017-01-01T17:25:25Z</dcterms:created>
  <dcterms:modified xsi:type="dcterms:W3CDTF">2019-11-20T16:31:11Z</dcterms:modified>
</cp:coreProperties>
</file>